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1" r:id="rId2"/>
    <p:sldId id="453" r:id="rId3"/>
    <p:sldId id="537" r:id="rId4"/>
    <p:sldId id="523" r:id="rId5"/>
    <p:sldId id="515" r:id="rId6"/>
    <p:sldId id="520" r:id="rId7"/>
    <p:sldId id="457" r:id="rId8"/>
    <p:sldId id="536" r:id="rId9"/>
    <p:sldId id="532" r:id="rId10"/>
    <p:sldId id="535" r:id="rId11"/>
    <p:sldId id="458" r:id="rId12"/>
    <p:sldId id="526" r:id="rId13"/>
    <p:sldId id="527" r:id="rId14"/>
    <p:sldId id="528" r:id="rId15"/>
    <p:sldId id="529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CC00"/>
    <a:srgbClr val="0000FF"/>
    <a:srgbClr val="66FF33"/>
    <a:srgbClr val="9999FF"/>
    <a:srgbClr val="FF3300"/>
    <a:srgbClr val="FFFF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8" autoAdjust="0"/>
    <p:restoredTop sz="99835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3890"/>
        <p:guide orient="horz" pos="346"/>
        <p:guide orient="horz" pos="1340"/>
        <p:guide orient="horz" pos="890"/>
        <p:guide pos="2880"/>
        <p:guide pos="4830"/>
        <p:guide pos="839"/>
        <p:guide pos="519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1368" y="-72"/>
      </p:cViewPr>
      <p:guideLst>
        <p:guide orient="horz" pos="2928"/>
        <p:guide pos="220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u="none"/>
            </a:lvl1pPr>
          </a:lstStyle>
          <a:p>
            <a:pPr>
              <a:defRPr/>
            </a:pPr>
            <a:fld id="{6857D007-E70A-4637-8030-258EA4777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16425"/>
            <a:ext cx="5613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u="none"/>
            </a:lvl1pPr>
          </a:lstStyle>
          <a:p>
            <a:pPr>
              <a:defRPr/>
            </a:pPr>
            <a:fld id="{AAEC3C7E-98E0-485E-9C41-79B9330C3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71EF28-8273-48E6-B066-24F8DFD7AF4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Exemples qui ont (presque) foiré</a:t>
            </a:r>
          </a:p>
          <a:p>
            <a:pPr eaLnBrk="1" hangingPunct="1"/>
            <a:r>
              <a:rPr lang="fr-BE" smtClean="0"/>
              <a:t>	Grue girafe EMBRAER</a:t>
            </a:r>
          </a:p>
          <a:p>
            <a:pPr eaLnBrk="1" hangingPunct="1"/>
            <a:r>
              <a:rPr lang="fr-BE" smtClean="0"/>
              <a:t>	Manilles Char Léopard</a:t>
            </a:r>
          </a:p>
          <a:p>
            <a:pPr eaLnBrk="1" hangingPunct="1"/>
            <a:r>
              <a:rPr lang="fr-BE" smtClean="0"/>
              <a:t>	Peinture grise bus (COV) VOS vluchtige organische stoffen</a:t>
            </a: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F4485E-4CCF-4E11-9962-FE79DCEF760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B05ADC-D751-4D7E-83F7-6CA66521599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5BA5AB-B2C9-48C3-AD70-15B7359A48D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74E90A-3772-401B-A348-A836778491B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71575" y="696913"/>
            <a:ext cx="4648200" cy="348615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14838"/>
            <a:ext cx="5137150" cy="4184650"/>
          </a:xfrm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BFD523-9D46-4CBC-9FCA-E830DABDAF7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35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Risk Management différent du risk Mgt dans le cadre contractuel</a:t>
            </a: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37F64C-13B9-42DF-A303-A0AFDE44617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Risk Management différent du risk Mgt dans le cadre contractuel</a:t>
            </a: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6D3634-229A-4265-B854-E926932E711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765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 txBox="1">
            <a:spLocks noGrp="1" noChangeArrowheads="1"/>
          </p:cNvSpPr>
          <p:nvPr/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91" tIns="45296" rIns="90591" bIns="45296" anchor="b"/>
          <a:lstStyle/>
          <a:p>
            <a:pPr algn="r" defTabSz="906463"/>
            <a:fld id="{4DBF1054-ECED-4A71-A3E5-FC0A5FB736BA}" type="slidenum">
              <a:rPr lang="en-US" sz="1200" u="none"/>
              <a:pPr algn="r" defTabSz="906463"/>
              <a:t>8</a:t>
            </a:fld>
            <a:endParaRPr lang="en-US" sz="1200" u="none"/>
          </a:p>
        </p:txBody>
      </p:sp>
      <p:sp>
        <p:nvSpPr>
          <p:cNvPr id="2969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827A50-2609-4660-9940-7182E9915BDB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174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2BF65-BAFC-4CEF-9185-68156A9E7A1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AA5800-346A-483A-AA67-1CD7968B693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855D7-4A59-477D-A74C-E230196B6D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0287A-8A99-46A9-84A3-158ED8BB6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A3B85-9CE1-445E-B574-E586EA013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F820E-50F2-43DB-A584-DD23343A2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B71FC-5C6E-459C-A78F-800F1CB74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34A46-9CE5-4FCF-87AF-A77740642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C016A-F81E-49D7-91D6-2FDFFDB11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F23FA-BFFD-49D1-9E96-58288F283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441F5-BE47-494B-88A3-0341D75E5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0789F-9459-4DA8-869F-42111DCB5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C08C6-1755-4A8B-A9E6-B6BEF666A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6CECA-9A92-43B7-A0E0-7431D539C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>
              <a:defRPr/>
            </a:pPr>
            <a:fld id="{39818C16-074A-42CE-8B10-8CBD6EEED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slide" Target="slide5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1371600" y="1143000"/>
            <a:ext cx="472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fr-FR" sz="3200" u="none">
              <a:latin typeface="Tahoma" pitchFamily="34" charset="0"/>
            </a:endParaRPr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343400"/>
            <a:ext cx="1409700" cy="533400"/>
          </a:xfrm>
        </p:spPr>
        <p:txBody>
          <a:bodyPr/>
          <a:lstStyle/>
          <a:p>
            <a:pPr algn="l" eaLnBrk="1" hangingPunct="1">
              <a:defRPr/>
            </a:pPr>
            <a:r>
              <a:rPr lang="nl-BE" sz="2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DGMR</a:t>
            </a:r>
            <a:endParaRPr lang="en-GB" sz="24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534534" name="Rectangle 6"/>
          <p:cNvSpPr>
            <a:spLocks noChangeArrowheads="1"/>
          </p:cNvSpPr>
          <p:nvPr/>
        </p:nvSpPr>
        <p:spPr bwMode="auto">
          <a:xfrm>
            <a:off x="1588" y="4876800"/>
            <a:ext cx="9144000" cy="1055688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6980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1547813" y="4992688"/>
            <a:ext cx="75961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nl-NL" sz="2400" u="none">
                <a:solidFill>
                  <a:schemeClr val="bg1"/>
                </a:solidFill>
                <a:latin typeface="Tahoma" pitchFamily="34" charset="0"/>
              </a:rPr>
              <a:t>GPP Werken op hoogte</a:t>
            </a:r>
            <a:br>
              <a:rPr lang="nl-NL" sz="2400" u="none">
                <a:solidFill>
                  <a:schemeClr val="bg1"/>
                </a:solidFill>
                <a:latin typeface="Tahoma" pitchFamily="34" charset="0"/>
              </a:rPr>
            </a:br>
            <a:r>
              <a:rPr lang="fr-BE" b="1" u="none">
                <a:solidFill>
                  <a:schemeClr val="bg1"/>
                </a:solidFill>
              </a:rPr>
              <a:t>Technische Vergadering 14 Jan 2011 – MR-Mgt/R</a:t>
            </a:r>
            <a:endParaRPr lang="en-GB" b="1" u="none">
              <a:solidFill>
                <a:schemeClr val="bg1"/>
              </a:solidFill>
            </a:endParaRPr>
          </a:p>
        </p:txBody>
      </p:sp>
      <p:sp>
        <p:nvSpPr>
          <p:cNvPr id="534536" name="Text Box 8"/>
          <p:cNvSpPr txBox="1">
            <a:spLocks noChangeArrowheads="1"/>
          </p:cNvSpPr>
          <p:nvPr/>
        </p:nvSpPr>
        <p:spPr bwMode="auto">
          <a:xfrm>
            <a:off x="0" y="5997575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u="none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F. MARTEL, Ir</a:t>
            </a:r>
          </a:p>
          <a:p>
            <a:pPr algn="ctr">
              <a:defRPr/>
            </a:pPr>
            <a:r>
              <a:rPr lang="fr-BE" u="none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LtKol</a:t>
            </a:r>
            <a:endParaRPr lang="en-US" u="none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6640513" y="6553200"/>
            <a:ext cx="2503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400" u="none">
                <a:latin typeface="Tahoma" pitchFamily="34" charset="0"/>
              </a:rPr>
              <a:t>14 Jan 2011</a:t>
            </a:r>
            <a:endParaRPr lang="en-GB" sz="1400" u="none">
              <a:latin typeface="Tahoma" pitchFamily="34" charset="0"/>
            </a:endParaRPr>
          </a:p>
        </p:txBody>
      </p:sp>
      <p:pic>
        <p:nvPicPr>
          <p:cNvPr id="16391" name="Picture 12" descr="45173368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9900" y="188913"/>
            <a:ext cx="350678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74638"/>
            <a:ext cx="7499350" cy="633412"/>
          </a:xfrm>
        </p:spPr>
        <p:txBody>
          <a:bodyPr/>
          <a:lstStyle/>
          <a:p>
            <a:r>
              <a:rPr lang="fr-BE" sz="4000" smtClean="0"/>
              <a:t>Bibliografie </a:t>
            </a:r>
            <a:r>
              <a:rPr lang="fr-BE" sz="2400" smtClean="0"/>
              <a:t>(actie 21)</a:t>
            </a:r>
            <a:endParaRPr lang="en-US" sz="2400" smtClean="0"/>
          </a:p>
        </p:txBody>
      </p:sp>
      <p:grpSp>
        <p:nvGrpSpPr>
          <p:cNvPr id="32770" name="Group 16377"/>
          <p:cNvGrpSpPr>
            <a:grpSpLocks/>
          </p:cNvGrpSpPr>
          <p:nvPr/>
        </p:nvGrpSpPr>
        <p:grpSpPr bwMode="auto">
          <a:xfrm>
            <a:off x="34925" y="1196975"/>
            <a:ext cx="9040813" cy="5184775"/>
            <a:chOff x="22" y="754"/>
            <a:chExt cx="5695" cy="3266"/>
          </a:xfrm>
        </p:grpSpPr>
        <p:pic>
          <p:nvPicPr>
            <p:cNvPr id="32771" name="Picture 1495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" y="759"/>
              <a:ext cx="4649" cy="3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2" name="Picture 1637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49" y="754"/>
              <a:ext cx="1068" cy="3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2"/>
          <p:cNvSpPr txBox="1">
            <a:spLocks noChangeArrowheads="1"/>
          </p:cNvSpPr>
          <p:nvPr/>
        </p:nvSpPr>
        <p:spPr bwMode="auto">
          <a:xfrm>
            <a:off x="1619250" y="260350"/>
            <a:ext cx="684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  <a:latin typeface="Tahoma" pitchFamily="34" charset="0"/>
              </a:rPr>
              <a:t>Vragen </a:t>
            </a:r>
            <a:endParaRPr lang="en-US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33794" name="Picture 7" descr="Lunch+atop+a+Skyscraper%252C+19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006475"/>
            <a:ext cx="7416800" cy="556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AutoShape 5"/>
          <p:cNvSpPr>
            <a:spLocks noChangeArrowheads="1"/>
          </p:cNvSpPr>
          <p:nvPr/>
        </p:nvSpPr>
        <p:spPr bwMode="auto">
          <a:xfrm>
            <a:off x="6875463" y="1196975"/>
            <a:ext cx="1357312" cy="1071563"/>
          </a:xfrm>
          <a:prstGeom prst="cloudCallout">
            <a:avLst>
              <a:gd name="adj1" fmla="val -7194"/>
              <a:gd name="adj2" fmla="val 775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fr-FR" sz="4400" u="none">
              <a:solidFill>
                <a:schemeClr val="tx2"/>
              </a:solidFill>
            </a:endParaRPr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7019925" y="1268413"/>
            <a:ext cx="11445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4400" u="none">
                <a:solidFill>
                  <a:schemeClr val="tx2"/>
                </a:solidFill>
                <a:latin typeface="Comic Sans MS" pitchFamily="66" charset="0"/>
              </a:rPr>
              <a:t>???</a:t>
            </a:r>
            <a:endParaRPr lang="fr-FR" sz="4400" u="none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3797" name="Text Box 11"/>
          <p:cNvSpPr txBox="1">
            <a:spLocks noChangeArrowheads="1"/>
          </p:cNvSpPr>
          <p:nvPr/>
        </p:nvSpPr>
        <p:spPr bwMode="auto">
          <a:xfrm>
            <a:off x="971550" y="6230938"/>
            <a:ext cx="7416800" cy="366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Werken op hoogte 14 Jan 11</a:t>
            </a:r>
            <a:endParaRPr lang="en-US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  <a:latin typeface="Tahoma" pitchFamily="34" charset="0"/>
              </a:rPr>
              <a:t>Arbeidsmiddelen</a:t>
            </a:r>
            <a:endParaRPr lang="en-US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1116013" y="981075"/>
            <a:ext cx="74882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nl-BE" u="none"/>
              <a:t> </a:t>
            </a:r>
            <a:r>
              <a:rPr lang="nl-BE" sz="2400" u="none"/>
              <a:t>Hoogwerkers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Stellingen (Rolsteigers, …)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Hangbruggen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Ladders (trapladders,</a:t>
            </a:r>
            <a:br>
              <a:rPr lang="nl-BE" sz="2400" u="none"/>
            </a:br>
            <a:r>
              <a:rPr lang="nl-BE" sz="2400" u="none"/>
              <a:t>  platformladders,…)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Werkbakken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…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/>
          </a:p>
        </p:txBody>
      </p:sp>
      <p:pic>
        <p:nvPicPr>
          <p:cNvPr id="35843" name="Picture 4" descr="tn_alu_stell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508500"/>
            <a:ext cx="2808287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5" descr="image003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232525" y="2636838"/>
            <a:ext cx="2911475" cy="4094162"/>
          </a:xfrm>
        </p:spPr>
      </p:pic>
      <p:pic>
        <p:nvPicPr>
          <p:cNvPr id="35845" name="Picture 6" descr="doesburg_scheuren_baksteen_001_(large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908050"/>
            <a:ext cx="28813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7" descr="ldmdlscllge"/>
          <p:cNvPicPr>
            <a:picLocks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3259138" y="3429000"/>
            <a:ext cx="3140075" cy="3305175"/>
          </a:xfrm>
        </p:spPr>
      </p:pic>
      <p:sp>
        <p:nvSpPr>
          <p:cNvPr id="35847" name="AutoShape 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1628775"/>
            <a:ext cx="576262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200" b="1" u="none">
                <a:solidFill>
                  <a:schemeClr val="tx2"/>
                </a:solidFill>
                <a:latin typeface="Tahoma" pitchFamily="34" charset="0"/>
              </a:rPr>
              <a:t>Collectieve beschermingsmiddelen</a:t>
            </a:r>
            <a:endParaRPr lang="en-US" sz="32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395288" y="1484313"/>
            <a:ext cx="7488237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Randbeveiliging (Leuningen)</a:t>
            </a:r>
          </a:p>
          <a:p>
            <a:pPr>
              <a:spcBef>
                <a:spcPct val="50000"/>
              </a:spcBef>
            </a:pPr>
            <a:endParaRPr lang="nl-BE" sz="2400" u="none"/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/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/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Vangnetten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Opvangvloeren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/>
              <a:t> …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/>
          </a:p>
        </p:txBody>
      </p:sp>
      <p:pic>
        <p:nvPicPr>
          <p:cNvPr id="37891" name="Picture 10" descr="fig51-V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7388" y="981075"/>
            <a:ext cx="33416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11"/>
          <p:cNvSpPr>
            <a:spLocks noChangeArrowheads="1"/>
          </p:cNvSpPr>
          <p:nvPr/>
        </p:nvSpPr>
        <p:spPr bwMode="auto">
          <a:xfrm>
            <a:off x="179388" y="1989138"/>
            <a:ext cx="54721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/>
              <a:t>Leuning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/>
              <a:t>Tussenleuning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/>
              <a:t>Plint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/>
              <a:t>of constructie met een evenwaardige beveiliging</a:t>
            </a:r>
          </a:p>
        </p:txBody>
      </p:sp>
      <p:pic>
        <p:nvPicPr>
          <p:cNvPr id="37893" name="Picture 13" descr="Valbeveilig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3860800"/>
            <a:ext cx="3167062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589588"/>
            <a:ext cx="5762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1042988" y="333375"/>
            <a:ext cx="81010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200" b="1" u="none">
                <a:solidFill>
                  <a:schemeClr val="tx2"/>
                </a:solidFill>
                <a:latin typeface="Tahoma" pitchFamily="34" charset="0"/>
              </a:rPr>
              <a:t>Preventie  designfase: vb. INES</a:t>
            </a:r>
            <a:endParaRPr lang="en-US" sz="32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323850" y="1376363"/>
            <a:ext cx="8569325" cy="5221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</a:pPr>
            <a:r>
              <a:rPr lang="nl-BE"/>
              <a:t>Uit het bestek 9LA305-INES</a:t>
            </a:r>
          </a:p>
          <a:p>
            <a:r>
              <a:rPr lang="nl-BE" sz="1600" b="1" u="none"/>
              <a:t>2.1.2 INFRASTRUCTURE - IMPLEMENTATION OF INES &amp; AUXILIARY BUILDING</a:t>
            </a:r>
            <a:r>
              <a:rPr lang="nl-BE" sz="1600" u="none"/>
              <a:t>       </a:t>
            </a:r>
          </a:p>
          <a:p>
            <a:r>
              <a:rPr lang="nl-BE" sz="1600" u="none"/>
              <a:t>2.1.2.4 The tenderer shall provide a detailed description of all zones higher than 2 m, where workers perform normal or maintenance activities. They will be accessible via stairs. </a:t>
            </a:r>
            <a:r>
              <a:rPr lang="nl-BE" sz="1600" b="1" u="none"/>
              <a:t>I-eis</a:t>
            </a:r>
          </a:p>
          <a:p>
            <a:r>
              <a:rPr lang="nl-BE" sz="1600" u="none"/>
              <a:t>2.1.2.4.1 These zones will have  an Anti Fall System. </a:t>
            </a:r>
            <a:r>
              <a:rPr lang="nl-BE" sz="1600" b="1" u="none"/>
              <a:t>I-eis</a:t>
            </a:r>
            <a:r>
              <a:rPr lang="nl-BE" sz="1600" u="none"/>
              <a:t> 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</a:pPr>
            <a:r>
              <a:rPr lang="nl-BE"/>
              <a:t>Uit de preliminary design review meetingreport</a:t>
            </a:r>
          </a:p>
          <a:p>
            <a:r>
              <a:rPr lang="nl-BE" sz="1600" b="1" u="none"/>
              <a:t>DESIGN SPECIFICATIONS</a:t>
            </a:r>
          </a:p>
          <a:p>
            <a:r>
              <a:rPr lang="nl-BE" sz="1400" b="1" u="none"/>
              <a:t>2.1.2.4 </a:t>
            </a:r>
            <a:r>
              <a:rPr lang="nl-BE" sz="1400" u="none"/>
              <a:t>There is very little maintenance required in the work zones above 2 meters. These zones however, are easily accessed via caged ladders and platforms. </a:t>
            </a:r>
          </a:p>
          <a:p>
            <a:r>
              <a:rPr lang="nl-BE" sz="1400" b="1" u="none"/>
              <a:t>2.1.2.5  </a:t>
            </a:r>
            <a:r>
              <a:rPr lang="nl-BE" sz="1400" u="none"/>
              <a:t>All of the zones above 2 meters will be provided with caged ladders and platforms with handrails, etc. </a:t>
            </a:r>
          </a:p>
          <a:p>
            <a:r>
              <a:rPr lang="nl-BE" sz="1400" b="1" u="none"/>
              <a:t>2.1.2.5.1 </a:t>
            </a:r>
            <a:r>
              <a:rPr lang="nl-BE" sz="1400" u="none"/>
              <a:t>The zones above 2 meters are listed as follows: </a:t>
            </a:r>
          </a:p>
          <a:p>
            <a:r>
              <a:rPr lang="nl-BE" sz="1400" u="none"/>
              <a:t>• Top of the Baghouse (provides access to the bags, thermocouple and pressure switch.) </a:t>
            </a:r>
          </a:p>
          <a:p>
            <a:r>
              <a:rPr lang="nl-BE" sz="1400" u="none"/>
              <a:t>• Baghouse Pulse Jet Valves (EDE/FABRICOM provides a special platform to access these</a:t>
            </a:r>
            <a:br>
              <a:rPr lang="nl-BE" sz="1400" u="none"/>
            </a:br>
            <a:r>
              <a:rPr lang="nl-BE" sz="1400" u="none"/>
              <a:t>  valves).</a:t>
            </a:r>
          </a:p>
          <a:p>
            <a:r>
              <a:rPr lang="nl-BE" sz="1400" u="none"/>
              <a:t>• Lower Fan Section on the Gas Cooler (Heat Exchanger) </a:t>
            </a:r>
          </a:p>
          <a:p>
            <a:r>
              <a:rPr lang="nl-BE" sz="1400" u="none"/>
              <a:t>• Upper Deck Cleaning Mechanism on the Gas Cooler (Heat Exchanger) </a:t>
            </a:r>
          </a:p>
          <a:p>
            <a:r>
              <a:rPr lang="nl-BE" sz="1400" u="none"/>
              <a:t>Note that the stack sampling ports can be reached from the Lower Fan Section Deck on the Gas Cooler (Heat Exchanger). The only zone that will need a man lift to access is the Gas cooler tubes. … </a:t>
            </a:r>
          </a:p>
          <a:p>
            <a:r>
              <a:rPr lang="nl-BE" sz="1400" b="1" u="none"/>
              <a:t>2.1.2.5.2  </a:t>
            </a:r>
            <a:r>
              <a:rPr lang="nl-BE" sz="1400" u="none"/>
              <a:t>… In accordance to ISO 14122-3:2001E, cages are considered to be adequate Anti-Fall protection systems. All of the zones above 2 meters will be provided with handrails, toe kicks, self-closing gates, etc.</a:t>
            </a:r>
          </a:p>
        </p:txBody>
      </p:sp>
      <p:sp>
        <p:nvSpPr>
          <p:cNvPr id="3993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4941888"/>
            <a:ext cx="5762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200" b="1" u="none">
                <a:solidFill>
                  <a:schemeClr val="tx2"/>
                </a:solidFill>
                <a:latin typeface="Tahoma" pitchFamily="34" charset="0"/>
              </a:rPr>
              <a:t>Voorbeeld format (Excel-file)</a:t>
            </a:r>
            <a:endParaRPr lang="en-US" sz="3200" b="1" u="none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41986" name="Picture 5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28775"/>
            <a:ext cx="8785225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AutoShape 50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589588"/>
            <a:ext cx="5762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1258888" y="549275"/>
            <a:ext cx="756126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3600" b="1" u="none">
                <a:solidFill>
                  <a:schemeClr val="tx2"/>
                </a:solidFill>
                <a:latin typeface="Tahoma" pitchFamily="34" charset="0"/>
              </a:rPr>
              <a:t>Agenda</a:t>
            </a:r>
            <a:endParaRPr lang="en-GB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1042988" y="1412875"/>
            <a:ext cx="76342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nl-BE" sz="500" u="none">
              <a:latin typeface="Tahoma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Inleiding/historiek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Definitie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Analyse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Stappenplan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Werkgroep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Eerstvolgende objectieven)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Actielijst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Bibliografie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nl-BE" sz="2400" u="none">
                <a:latin typeface="Tahoma" pitchFamily="34" charset="0"/>
              </a:rPr>
              <a:t>Vragen</a:t>
            </a:r>
            <a:endParaRPr lang="en-GB" sz="2400" u="none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>
                <a:latin typeface="Tahoma" pitchFamily="34" charset="0"/>
              </a:rPr>
              <a:t>Historiek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BE" sz="2800" smtClean="0">
                <a:latin typeface="Tahoma" pitchFamily="34" charset="0"/>
              </a:rPr>
              <a:t>2007: parlementaire vraag ACD Openbare Dst: « Vormingen werken op radars»</a:t>
            </a:r>
          </a:p>
          <a:p>
            <a:pPr>
              <a:lnSpc>
                <a:spcPct val="90000"/>
              </a:lnSpc>
            </a:pPr>
            <a:r>
              <a:rPr lang="nl-BE" sz="2800" smtClean="0">
                <a:latin typeface="Tahoma" pitchFamily="34" charset="0"/>
              </a:rPr>
              <a:t>IDPBW vormt een WerkGp</a:t>
            </a:r>
          </a:p>
          <a:p>
            <a:pPr>
              <a:lnSpc>
                <a:spcPct val="90000"/>
              </a:lnSpc>
            </a:pPr>
            <a:r>
              <a:rPr lang="nl-BE" sz="2800" smtClean="0">
                <a:latin typeface="Tahoma" pitchFamily="34" charset="0"/>
              </a:rPr>
              <a:t>21 Dec 2007: vragenlijst « werken op hoogte » verstuurd naar alle eenheden. Doel: vastleggen van een politiek inzake werken op hoogte</a:t>
            </a:r>
          </a:p>
          <a:p>
            <a:pPr>
              <a:lnSpc>
                <a:spcPct val="90000"/>
              </a:lnSpc>
            </a:pPr>
            <a:r>
              <a:rPr lang="nl-BE" sz="2800" smtClean="0">
                <a:latin typeface="Tahoma" pitchFamily="34" charset="0"/>
              </a:rPr>
              <a:t>2009: Punt MR van GPP</a:t>
            </a:r>
          </a:p>
          <a:p>
            <a:pPr>
              <a:lnSpc>
                <a:spcPct val="90000"/>
              </a:lnSpc>
            </a:pPr>
            <a:r>
              <a:rPr lang="nl-BE" sz="2800" smtClean="0">
                <a:latin typeface="Tahoma" pitchFamily="34" charset="0"/>
              </a:rPr>
              <a:t>Mei 2010:briefing over « staat van vordering » door Kol Van Loo aan de vakorganisaties</a:t>
            </a:r>
          </a:p>
          <a:p>
            <a:pPr>
              <a:lnSpc>
                <a:spcPct val="90000"/>
              </a:lnSpc>
            </a:pPr>
            <a:r>
              <a:rPr lang="nl-BE" sz="2800" smtClean="0">
                <a:latin typeface="Tahoma" pitchFamily="34" charset="0"/>
              </a:rPr>
              <a:t>Fiche GPP-JAP: update Aug &amp; Nov 10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04813"/>
            <a:ext cx="7354887" cy="792162"/>
          </a:xfrm>
        </p:spPr>
        <p:txBody>
          <a:bodyPr/>
          <a:lstStyle/>
          <a:p>
            <a:pPr eaLnBrk="1" hangingPunct="1"/>
            <a:r>
              <a:rPr lang="nl-BE" sz="3600" b="1" smtClean="0">
                <a:latin typeface="Tahoma" pitchFamily="34" charset="0"/>
              </a:rPr>
              <a:t>Definitie werken op hoogte</a:t>
            </a:r>
          </a:p>
        </p:txBody>
      </p:sp>
      <p:sp>
        <p:nvSpPr>
          <p:cNvPr id="21506" name="Text Box 21"/>
          <p:cNvSpPr txBox="1">
            <a:spLocks noChangeArrowheads="1"/>
          </p:cNvSpPr>
          <p:nvPr/>
        </p:nvSpPr>
        <p:spPr bwMode="auto">
          <a:xfrm>
            <a:off x="323850" y="1989138"/>
            <a:ext cx="8497888" cy="1474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Werk op een werkplek waar een risico voor vallen vanop hoogte</a:t>
            </a:r>
            <a:b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</a:br>
            <a: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(of in de diepte) bestaat.</a:t>
            </a:r>
            <a:b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</a:br>
            <a: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/>
            </a:r>
            <a:b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</a:br>
            <a: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Algemeen wordt een hoogte van meer dan 2m aanzien als</a:t>
            </a:r>
            <a:b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</a:br>
            <a:r>
              <a:rPr lang="nl-BE" u="none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“werken op hoogte”.</a:t>
            </a:r>
          </a:p>
        </p:txBody>
      </p:sp>
      <p:sp>
        <p:nvSpPr>
          <p:cNvPr id="21507" name="Text Box 22"/>
          <p:cNvSpPr txBox="1">
            <a:spLocks noChangeArrowheads="1"/>
          </p:cNvSpPr>
          <p:nvPr/>
        </p:nvSpPr>
        <p:spPr bwMode="auto">
          <a:xfrm>
            <a:off x="323850" y="6237288"/>
            <a:ext cx="4319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Bron: thematische fiches SENTRAL</a:t>
            </a:r>
          </a:p>
        </p:txBody>
      </p:sp>
      <p:sp>
        <p:nvSpPr>
          <p:cNvPr id="21508" name="Text Box 24"/>
          <p:cNvSpPr txBox="1">
            <a:spLocks noChangeArrowheads="1"/>
          </p:cNvSpPr>
          <p:nvPr/>
        </p:nvSpPr>
        <p:spPr bwMode="auto">
          <a:xfrm>
            <a:off x="755650" y="3716338"/>
            <a:ext cx="77041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nl-BE" u="none"/>
              <a:t>Voorbeelden van werken op hoogte:</a:t>
            </a:r>
          </a:p>
          <a:p>
            <a:pPr lvl="1"/>
            <a:endParaRPr lang="nl-BE" u="none"/>
          </a:p>
          <a:p>
            <a:pPr lvl="1">
              <a:buFontTx/>
              <a:buChar char="•"/>
            </a:pPr>
            <a:r>
              <a:rPr lang="nl-BE" u="none"/>
              <a:t> Werken op een toren, mast, …</a:t>
            </a:r>
          </a:p>
          <a:p>
            <a:pPr lvl="1">
              <a:buFontTx/>
              <a:buChar char="•"/>
            </a:pPr>
            <a:r>
              <a:rPr lang="nl-BE" u="none"/>
              <a:t> Werken op een dak, een dakrand of een open verdieping</a:t>
            </a:r>
          </a:p>
          <a:p>
            <a:pPr lvl="1">
              <a:buFontTx/>
              <a:buChar char="•"/>
            </a:pPr>
            <a:r>
              <a:rPr lang="nl-BE" u="none"/>
              <a:t> Werken in de buurt van een vloer- of wandopening</a:t>
            </a:r>
          </a:p>
          <a:p>
            <a:pPr lvl="1">
              <a:buFontTx/>
              <a:buChar char="•"/>
            </a:pPr>
            <a:r>
              <a:rPr lang="nl-BE" u="none"/>
              <a:t> Werken op steigers of stellingen</a:t>
            </a:r>
          </a:p>
          <a:p>
            <a:pPr lvl="1">
              <a:buFontTx/>
              <a:buChar char="•"/>
            </a:pPr>
            <a:r>
              <a:rPr lang="nl-BE" u="none"/>
              <a:t> Bestijgen van of lichte werkzaamheden uitvoeren op een ladder</a:t>
            </a:r>
          </a:p>
          <a:p>
            <a:pPr lvl="1">
              <a:buFontTx/>
              <a:buChar char="•"/>
            </a:pPr>
            <a:r>
              <a:rPr lang="nl-BE" u="none"/>
              <a:t> …</a:t>
            </a:r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Line 2"/>
          <p:cNvSpPr>
            <a:spLocks noChangeShapeType="1"/>
          </p:cNvSpPr>
          <p:nvPr/>
        </p:nvSpPr>
        <p:spPr bwMode="auto">
          <a:xfrm>
            <a:off x="5257800" y="27209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0" name="Line 3"/>
          <p:cNvSpPr>
            <a:spLocks noChangeShapeType="1"/>
          </p:cNvSpPr>
          <p:nvPr/>
        </p:nvSpPr>
        <p:spPr bwMode="auto">
          <a:xfrm>
            <a:off x="5257800" y="2965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1" name="Text Box 69"/>
          <p:cNvSpPr txBox="1">
            <a:spLocks noChangeArrowheads="1"/>
          </p:cNvSpPr>
          <p:nvPr/>
        </p:nvSpPr>
        <p:spPr bwMode="auto">
          <a:xfrm>
            <a:off x="1042988" y="260350"/>
            <a:ext cx="7777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  <a:latin typeface="Tahoma" pitchFamily="34" charset="0"/>
              </a:rPr>
              <a:t>Analyse</a:t>
            </a:r>
            <a:endParaRPr lang="en-US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2532" name="Text Box 135"/>
          <p:cNvSpPr txBox="1">
            <a:spLocks noChangeArrowheads="1"/>
          </p:cNvSpPr>
          <p:nvPr/>
        </p:nvSpPr>
        <p:spPr bwMode="auto">
          <a:xfrm>
            <a:off x="323850" y="1484313"/>
            <a:ext cx="8424863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Werksituatie (risico val &gt; 2m)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Identificatie en inventarisatie van de risico’s</a:t>
            </a:r>
          </a:p>
        </p:txBody>
      </p:sp>
      <p:sp>
        <p:nvSpPr>
          <p:cNvPr id="22533" name="Text Box 136"/>
          <p:cNvSpPr txBox="1">
            <a:spLocks noChangeArrowheads="1"/>
          </p:cNvSpPr>
          <p:nvPr/>
        </p:nvSpPr>
        <p:spPr bwMode="auto">
          <a:xfrm>
            <a:off x="323850" y="2276475"/>
            <a:ext cx="8424863" cy="376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DRBS (lokaal niveau)</a:t>
            </a:r>
          </a:p>
        </p:txBody>
      </p:sp>
      <p:sp>
        <p:nvSpPr>
          <p:cNvPr id="22534" name="Text Box 137"/>
          <p:cNvSpPr txBox="1">
            <a:spLocks noChangeArrowheads="1"/>
          </p:cNvSpPr>
          <p:nvPr/>
        </p:nvSpPr>
        <p:spPr bwMode="auto">
          <a:xfrm>
            <a:off x="250825" y="2692400"/>
            <a:ext cx="8640763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DGMR: aandacht voor valrisico tijdens ontwerpfase Mat (incl installaties en Infra)</a:t>
            </a:r>
          </a:p>
        </p:txBody>
      </p:sp>
      <p:sp>
        <p:nvSpPr>
          <p:cNvPr id="22535" name="AutoShape 138"/>
          <p:cNvSpPr>
            <a:spLocks noChangeArrowheads="1"/>
          </p:cNvSpPr>
          <p:nvPr/>
        </p:nvSpPr>
        <p:spPr bwMode="auto">
          <a:xfrm>
            <a:off x="1116013" y="3141663"/>
            <a:ext cx="1366837" cy="7905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36" name="AutoShape 139"/>
          <p:cNvSpPr>
            <a:spLocks noChangeArrowheads="1"/>
          </p:cNvSpPr>
          <p:nvPr/>
        </p:nvSpPr>
        <p:spPr bwMode="auto">
          <a:xfrm>
            <a:off x="3348038" y="3789363"/>
            <a:ext cx="1366837" cy="863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37" name="AutoShape 140"/>
          <p:cNvSpPr>
            <a:spLocks noChangeArrowheads="1"/>
          </p:cNvSpPr>
          <p:nvPr/>
        </p:nvSpPr>
        <p:spPr bwMode="auto">
          <a:xfrm>
            <a:off x="6156325" y="4508500"/>
            <a:ext cx="1366838" cy="863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38" name="Line 141"/>
          <p:cNvSpPr>
            <a:spLocks noChangeShapeType="1"/>
          </p:cNvSpPr>
          <p:nvPr/>
        </p:nvSpPr>
        <p:spPr bwMode="auto">
          <a:xfrm>
            <a:off x="611188" y="3141663"/>
            <a:ext cx="8208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9" name="Text Box 143"/>
          <p:cNvSpPr txBox="1">
            <a:spLocks noChangeArrowheads="1"/>
          </p:cNvSpPr>
          <p:nvPr/>
        </p:nvSpPr>
        <p:spPr bwMode="auto">
          <a:xfrm>
            <a:off x="323850" y="4005263"/>
            <a:ext cx="3167063" cy="3762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Aangepaste arbeidsmiddelen</a:t>
            </a:r>
          </a:p>
        </p:txBody>
      </p:sp>
      <p:sp>
        <p:nvSpPr>
          <p:cNvPr id="22540" name="Text Box 144"/>
          <p:cNvSpPr txBox="1">
            <a:spLocks noChangeArrowheads="1"/>
          </p:cNvSpPr>
          <p:nvPr/>
        </p:nvSpPr>
        <p:spPr bwMode="auto">
          <a:xfrm>
            <a:off x="1908175" y="4724400"/>
            <a:ext cx="431958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Collectieve beschermingsmiddelen</a:t>
            </a:r>
          </a:p>
        </p:txBody>
      </p:sp>
      <p:sp>
        <p:nvSpPr>
          <p:cNvPr id="22541" name="Text Box 145"/>
          <p:cNvSpPr txBox="1">
            <a:spLocks noChangeArrowheads="1"/>
          </p:cNvSpPr>
          <p:nvPr/>
        </p:nvSpPr>
        <p:spPr bwMode="auto">
          <a:xfrm>
            <a:off x="4284663" y="5445125"/>
            <a:ext cx="475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Individuele beschermingsmiddelen (PBM’s)</a:t>
            </a:r>
          </a:p>
        </p:txBody>
      </p:sp>
      <p:sp>
        <p:nvSpPr>
          <p:cNvPr id="22542" name="Text Box 146"/>
          <p:cNvSpPr txBox="1">
            <a:spLocks noChangeArrowheads="1"/>
          </p:cNvSpPr>
          <p:nvPr/>
        </p:nvSpPr>
        <p:spPr bwMode="auto">
          <a:xfrm>
            <a:off x="4643438" y="5805488"/>
            <a:ext cx="4176712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Pt GPP DGMR over  PBM</a:t>
            </a:r>
          </a:p>
        </p:txBody>
      </p:sp>
      <p:sp>
        <p:nvSpPr>
          <p:cNvPr id="22543" name="Text Box 147"/>
          <p:cNvSpPr txBox="1">
            <a:spLocks noChangeArrowheads="1"/>
          </p:cNvSpPr>
          <p:nvPr/>
        </p:nvSpPr>
        <p:spPr bwMode="auto">
          <a:xfrm>
            <a:off x="323850" y="5373688"/>
            <a:ext cx="2520950" cy="3762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Vorming &amp; procedures</a:t>
            </a:r>
          </a:p>
        </p:txBody>
      </p:sp>
      <p:sp>
        <p:nvSpPr>
          <p:cNvPr id="22544" name="Text Box 148"/>
          <p:cNvSpPr txBox="1">
            <a:spLocks noChangeArrowheads="1"/>
          </p:cNvSpPr>
          <p:nvPr/>
        </p:nvSpPr>
        <p:spPr bwMode="auto">
          <a:xfrm>
            <a:off x="323850" y="5876925"/>
            <a:ext cx="2520950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Inspecties &amp; controles = Pt GPP DGMR</a:t>
            </a:r>
          </a:p>
        </p:txBody>
      </p:sp>
      <p:sp>
        <p:nvSpPr>
          <p:cNvPr id="22545" name="Line 149"/>
          <p:cNvSpPr>
            <a:spLocks noChangeShapeType="1"/>
          </p:cNvSpPr>
          <p:nvPr/>
        </p:nvSpPr>
        <p:spPr bwMode="auto">
          <a:xfrm>
            <a:off x="2555875" y="3716338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6" name="Line 150"/>
          <p:cNvSpPr>
            <a:spLocks noChangeShapeType="1"/>
          </p:cNvSpPr>
          <p:nvPr/>
        </p:nvSpPr>
        <p:spPr bwMode="auto">
          <a:xfrm>
            <a:off x="4859338" y="4437063"/>
            <a:ext cx="2881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7" name="Text Box 151"/>
          <p:cNvSpPr txBox="1">
            <a:spLocks noChangeArrowheads="1"/>
          </p:cNvSpPr>
          <p:nvPr/>
        </p:nvSpPr>
        <p:spPr bwMode="auto">
          <a:xfrm>
            <a:off x="1692275" y="3124200"/>
            <a:ext cx="7200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400" i="1" u="none"/>
              <a:t>Hieruit onstaat behoefte aan … voor Sit waar een valrisico onvermijdelijk is</a:t>
            </a:r>
          </a:p>
        </p:txBody>
      </p:sp>
      <p:sp>
        <p:nvSpPr>
          <p:cNvPr id="22548" name="AutoShape 15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4437063"/>
            <a:ext cx="288925" cy="2873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49" name="AutoShape 15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47813" y="4797425"/>
            <a:ext cx="288925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50" name="Text Box 23"/>
          <p:cNvSpPr txBox="1">
            <a:spLocks noChangeArrowheads="1"/>
          </p:cNvSpPr>
          <p:nvPr/>
        </p:nvSpPr>
        <p:spPr bwMode="auto">
          <a:xfrm>
            <a:off x="5003800" y="3413125"/>
            <a:ext cx="3889375" cy="376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Tijdens uitvoering: SACO (Pt HOC)</a:t>
            </a:r>
            <a:endParaRPr lang="en-US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1476375" y="404813"/>
            <a:ext cx="698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BE" sz="3600" b="1" u="none">
                <a:solidFill>
                  <a:schemeClr val="tx2"/>
                </a:solidFill>
                <a:latin typeface="Tahoma" pitchFamily="34" charset="0"/>
              </a:rPr>
              <a:t>Stappenplan</a:t>
            </a:r>
            <a:endParaRPr lang="en-US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4578" name="Text Box 50"/>
          <p:cNvSpPr txBox="1">
            <a:spLocks noChangeArrowheads="1"/>
          </p:cNvSpPr>
          <p:nvPr/>
        </p:nvSpPr>
        <p:spPr bwMode="auto">
          <a:xfrm>
            <a:off x="611188" y="1484313"/>
            <a:ext cx="2305050" cy="650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Aangepaste arbeidsmiddelen</a:t>
            </a:r>
          </a:p>
        </p:txBody>
      </p:sp>
      <p:sp>
        <p:nvSpPr>
          <p:cNvPr id="24579" name="Text Box 51"/>
          <p:cNvSpPr txBox="1">
            <a:spLocks noChangeArrowheads="1"/>
          </p:cNvSpPr>
          <p:nvPr/>
        </p:nvSpPr>
        <p:spPr bwMode="auto">
          <a:xfrm>
            <a:off x="3059113" y="1484313"/>
            <a:ext cx="2879725" cy="650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Collectieve beschermingsmiddelen</a:t>
            </a:r>
          </a:p>
        </p:txBody>
      </p:sp>
      <p:sp>
        <p:nvSpPr>
          <p:cNvPr id="24580" name="Text Box 52"/>
          <p:cNvSpPr txBox="1">
            <a:spLocks noChangeArrowheads="1"/>
          </p:cNvSpPr>
          <p:nvPr/>
        </p:nvSpPr>
        <p:spPr bwMode="auto">
          <a:xfrm>
            <a:off x="6084888" y="1484313"/>
            <a:ext cx="28797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Individuele beschermings-middelen (PBM’s)</a:t>
            </a:r>
          </a:p>
        </p:txBody>
      </p:sp>
      <p:sp>
        <p:nvSpPr>
          <p:cNvPr id="24581" name="Text Box 53"/>
          <p:cNvSpPr txBox="1">
            <a:spLocks noChangeArrowheads="1"/>
          </p:cNvSpPr>
          <p:nvPr/>
        </p:nvSpPr>
        <p:spPr bwMode="auto">
          <a:xfrm>
            <a:off x="611188" y="4689475"/>
            <a:ext cx="2305050" cy="14763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Aankoop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Onderhoud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Vorming (gebruik, onderhoud, keuring)</a:t>
            </a:r>
            <a:r>
              <a:rPr lang="nl-BE"/>
              <a:t> </a:t>
            </a:r>
          </a:p>
        </p:txBody>
      </p:sp>
      <p:sp>
        <p:nvSpPr>
          <p:cNvPr id="24582" name="Text Box 54"/>
          <p:cNvSpPr txBox="1">
            <a:spLocks noChangeArrowheads="1"/>
          </p:cNvSpPr>
          <p:nvPr/>
        </p:nvSpPr>
        <p:spPr bwMode="auto">
          <a:xfrm>
            <a:off x="611188" y="2205038"/>
            <a:ext cx="2305050" cy="14763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Wat? Inventaris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MatBeh?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Per type, NSN of serienr?</a:t>
            </a:r>
          </a:p>
        </p:txBody>
      </p:sp>
      <p:sp>
        <p:nvSpPr>
          <p:cNvPr id="24583" name="Text Box 55"/>
          <p:cNvSpPr txBox="1">
            <a:spLocks noChangeArrowheads="1"/>
          </p:cNvSpPr>
          <p:nvPr/>
        </p:nvSpPr>
        <p:spPr bwMode="auto">
          <a:xfrm>
            <a:off x="6084888" y="2205038"/>
            <a:ext cx="2879725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= OK, catalogus, bestaat, MatBeh gekend</a:t>
            </a:r>
          </a:p>
        </p:txBody>
      </p:sp>
      <p:sp>
        <p:nvSpPr>
          <p:cNvPr id="24584" name="Text Box 56"/>
          <p:cNvSpPr txBox="1">
            <a:spLocks noChangeArrowheads="1"/>
          </p:cNvSpPr>
          <p:nvPr/>
        </p:nvSpPr>
        <p:spPr bwMode="auto">
          <a:xfrm>
            <a:off x="3059113" y="2205038"/>
            <a:ext cx="2881312" cy="12017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Wat? Inventaris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MatBeh?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Per type, NSN of serienr?</a:t>
            </a:r>
          </a:p>
        </p:txBody>
      </p:sp>
      <p:sp>
        <p:nvSpPr>
          <p:cNvPr id="24585" name="Text Box 58"/>
          <p:cNvSpPr txBox="1">
            <a:spLocks noChangeArrowheads="1"/>
          </p:cNvSpPr>
          <p:nvPr/>
        </p:nvSpPr>
        <p:spPr bwMode="auto">
          <a:xfrm>
            <a:off x="611188" y="3789363"/>
            <a:ext cx="2305050" cy="7889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Wetgeving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Insp/Ctl/Keuringen</a:t>
            </a:r>
            <a:endParaRPr lang="en-US" u="none"/>
          </a:p>
        </p:txBody>
      </p:sp>
      <p:sp>
        <p:nvSpPr>
          <p:cNvPr id="24586" name="Text Box 59"/>
          <p:cNvSpPr txBox="1">
            <a:spLocks noChangeArrowheads="1"/>
          </p:cNvSpPr>
          <p:nvPr/>
        </p:nvSpPr>
        <p:spPr bwMode="auto">
          <a:xfrm>
            <a:off x="6084888" y="4724400"/>
            <a:ext cx="287972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Blijft enkel wat nog niet algemeen onder de noemer van de PBM’s gecoverd is</a:t>
            </a:r>
          </a:p>
        </p:txBody>
      </p:sp>
      <p:sp>
        <p:nvSpPr>
          <p:cNvPr id="24587" name="Text Box 60"/>
          <p:cNvSpPr txBox="1">
            <a:spLocks noChangeArrowheads="1"/>
          </p:cNvSpPr>
          <p:nvPr/>
        </p:nvSpPr>
        <p:spPr bwMode="auto">
          <a:xfrm>
            <a:off x="3059113" y="3789363"/>
            <a:ext cx="2881312" cy="7889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Wetgeving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Insp/Ctl/Keuringen</a:t>
            </a:r>
            <a:endParaRPr lang="en-US" u="none"/>
          </a:p>
        </p:txBody>
      </p:sp>
      <p:sp>
        <p:nvSpPr>
          <p:cNvPr id="24588" name="Text Box 61"/>
          <p:cNvSpPr txBox="1">
            <a:spLocks noChangeArrowheads="1"/>
          </p:cNvSpPr>
          <p:nvPr/>
        </p:nvSpPr>
        <p:spPr bwMode="auto">
          <a:xfrm>
            <a:off x="6084888" y="3789363"/>
            <a:ext cx="2881312" cy="7889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Wetgeving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Insp/Ctl/Keuringen</a:t>
            </a:r>
            <a:endParaRPr lang="en-US" u="none"/>
          </a:p>
        </p:txBody>
      </p:sp>
      <p:sp>
        <p:nvSpPr>
          <p:cNvPr id="24589" name="Text Box 62"/>
          <p:cNvSpPr txBox="1">
            <a:spLocks noChangeArrowheads="1"/>
          </p:cNvSpPr>
          <p:nvPr/>
        </p:nvSpPr>
        <p:spPr bwMode="auto">
          <a:xfrm>
            <a:off x="3130550" y="4689475"/>
            <a:ext cx="2809875" cy="14763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Aankoop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Onderhoud</a:t>
            </a:r>
          </a:p>
          <a:p>
            <a:pPr algn="ctr">
              <a:spcBef>
                <a:spcPct val="50000"/>
              </a:spcBef>
            </a:pPr>
            <a:r>
              <a:rPr lang="nl-BE" u="none"/>
              <a:t>Vorming (gebruik, onderhoud, keuring)</a:t>
            </a:r>
            <a:r>
              <a:rPr lang="nl-BE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  <a:latin typeface="Tahoma" pitchFamily="34" charset="0"/>
              </a:rPr>
              <a:t>Eerstvolgende objectieven</a:t>
            </a:r>
            <a:endParaRPr lang="en-US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26" name="Text Box 25"/>
          <p:cNvSpPr txBox="1">
            <a:spLocks noChangeArrowheads="1"/>
          </p:cNvSpPr>
          <p:nvPr/>
        </p:nvSpPr>
        <p:spPr bwMode="auto">
          <a:xfrm>
            <a:off x="1187450" y="1196975"/>
            <a:ext cx="7272338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nl-BE" u="none"/>
              <a:t>Nagaan op welke manier er rekening gehouden wordt met het valrisico tijdens ontwerpfase Mat (incl installaties en Infra) (vb INES)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nl-BE" u="none"/>
              <a:t>Maken van inventaris (Mar 2011):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nl-BE" u="none"/>
              <a:t>voor arbeidsmiddelen en collectieve beschermingsmiddelen</a:t>
            </a:r>
            <a:br>
              <a:rPr lang="nl-BE" u="none"/>
            </a:br>
            <a:r>
              <a:rPr lang="nl-BE" u="none"/>
              <a:t>gebruikt bij werkzaamheden op hoogte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nl-BE" u="none"/>
              <a:t>voor specifieke infrastructuur waar generiek werkzaamheden op hoogte mee verbonden zijn (vb. torens, masten, …)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nl-BE" u="none"/>
              <a:t>Op basis van :</a:t>
            </a:r>
          </a:p>
          <a:p>
            <a:pPr marL="1257300" lvl="2" indent="-342900">
              <a:spcBef>
                <a:spcPct val="50000"/>
              </a:spcBef>
              <a:buFontTx/>
              <a:buChar char="-"/>
            </a:pPr>
            <a:r>
              <a:rPr lang="nl-BE" u="none"/>
              <a:t>Inventaris bevraging eenheden door ACOS WB (2007)</a:t>
            </a:r>
          </a:p>
          <a:p>
            <a:pPr marL="1257300" lvl="2" indent="-342900">
              <a:spcBef>
                <a:spcPct val="50000"/>
              </a:spcBef>
              <a:buFontTx/>
              <a:buChar char="-"/>
            </a:pPr>
            <a:r>
              <a:rPr lang="nl-BE" u="none"/>
              <a:t>Analyse type middelen beschikbaar op de markt</a:t>
            </a:r>
          </a:p>
          <a:p>
            <a:pPr marL="1257300" lvl="2" indent="-342900">
              <a:spcBef>
                <a:spcPct val="50000"/>
              </a:spcBef>
              <a:buFontTx/>
              <a:buChar char="-"/>
            </a:pPr>
            <a:r>
              <a:rPr lang="nl-BE" u="none"/>
              <a:t>Terugkoppeling naar patrimonium MatBeh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nl-BE" u="none"/>
              <a:t>Voorbeeld format (Excel-file)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nl-BE" u="none"/>
              <a:t>Aanvullen met wettelijke vereisten per type Mat (Mar 2011)</a:t>
            </a:r>
          </a:p>
          <a:p>
            <a:pPr marL="342900" indent="-342900">
              <a:spcBef>
                <a:spcPct val="50000"/>
              </a:spcBef>
            </a:pPr>
            <a:endParaRPr lang="nl-BE" u="none"/>
          </a:p>
        </p:txBody>
      </p:sp>
      <p:sp>
        <p:nvSpPr>
          <p:cNvPr id="26627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484438" y="184467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6628" name="AutoShape 2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148263" y="5589588"/>
            <a:ext cx="431800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"/>
          <p:cNvSpPr txBox="1">
            <a:spLocks noChangeArrowheads="1"/>
          </p:cNvSpPr>
          <p:nvPr/>
        </p:nvSpPr>
        <p:spPr bwMode="auto">
          <a:xfrm>
            <a:off x="1187450" y="260350"/>
            <a:ext cx="7669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  <a:latin typeface="Tahoma" pitchFamily="34" charset="0"/>
              </a:rPr>
              <a:t>Werkgroep</a:t>
            </a:r>
            <a:endParaRPr lang="en-US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2124075" y="1557338"/>
            <a:ext cx="53276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Piloot 09-MR-02: LtKol Filip Martel (MR-Mgt/R)</a:t>
            </a:r>
            <a:endParaRPr lang="en-US" u="none"/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4429125" y="2133600"/>
            <a:ext cx="44640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Sp WB: Maj Guy Beckers (MR-Mgt/R/WB)</a:t>
            </a:r>
            <a:endParaRPr lang="en-US" u="none"/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395288" y="2708275"/>
            <a:ext cx="640873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Piloot gedeelte Sys: Maj De Ghellinck Jean (MR-Sys/S/U/O)</a:t>
            </a:r>
            <a:endParaRPr lang="en-US" u="none"/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395288" y="3357563"/>
            <a:ext cx="59055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Piloot gedeelte C&amp;I: LtKol Yves Goessens (MR-C&amp;I/I)</a:t>
            </a:r>
            <a:endParaRPr lang="en-US" u="none"/>
          </a:p>
        </p:txBody>
      </p:sp>
      <p:sp>
        <p:nvSpPr>
          <p:cNvPr id="28678" name="Text Box 9"/>
          <p:cNvSpPr txBox="1">
            <a:spLocks noChangeArrowheads="1"/>
          </p:cNvSpPr>
          <p:nvPr/>
        </p:nvSpPr>
        <p:spPr bwMode="auto">
          <a:xfrm>
            <a:off x="395288" y="3989388"/>
            <a:ext cx="82804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Piloot gedeelte BMC-torens: Maj Jean-Michel Van Helleputte (MR-Mgt/R/Ctl)</a:t>
            </a:r>
            <a:endParaRPr lang="en-US" u="none"/>
          </a:p>
        </p:txBody>
      </p:sp>
      <p:sp>
        <p:nvSpPr>
          <p:cNvPr id="28679" name="Text Box 10"/>
          <p:cNvSpPr txBox="1">
            <a:spLocks noChangeArrowheads="1"/>
          </p:cNvSpPr>
          <p:nvPr/>
        </p:nvSpPr>
        <p:spPr bwMode="auto">
          <a:xfrm>
            <a:off x="466725" y="4581525"/>
            <a:ext cx="432117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u="none"/>
              <a:t>1ste vergadering : 30 Nov 10</a:t>
            </a:r>
          </a:p>
          <a:p>
            <a:pPr>
              <a:spcBef>
                <a:spcPct val="50000"/>
              </a:spcBef>
            </a:pPr>
            <a:r>
              <a:rPr lang="fr-BE" u="none"/>
              <a:t>2de vergadering : 15 Dec 10</a:t>
            </a:r>
          </a:p>
          <a:p>
            <a:pPr>
              <a:spcBef>
                <a:spcPct val="50000"/>
              </a:spcBef>
            </a:pPr>
            <a:r>
              <a:rPr lang="fr-BE" u="none"/>
              <a:t>3de (volgende) vergadering : 18 Jan 11</a:t>
            </a:r>
            <a:endParaRPr lang="en-US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1187450" y="260350"/>
            <a:ext cx="7669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  <a:latin typeface="Tahoma" pitchFamily="34" charset="0"/>
              </a:rPr>
              <a:t>Actielijst</a:t>
            </a:r>
            <a:endParaRPr lang="en-US" sz="3600" b="1" u="none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30722" name="Picture 13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1700213"/>
            <a:ext cx="8894762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defence[1]">
  <a:themeElements>
    <a:clrScheme name="Presentation_defenc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defenc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defenc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Presentation_defence[1]</Template>
  <TotalTime>6065</TotalTime>
  <Words>744</Words>
  <Application>Microsoft Office PowerPoint</Application>
  <PresentationFormat>On-screen Show (4:3)</PresentationFormat>
  <Paragraphs>150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Tahoma</vt:lpstr>
      <vt:lpstr>Verdana</vt:lpstr>
      <vt:lpstr>Times New Roman</vt:lpstr>
      <vt:lpstr>Comic Sans MS</vt:lpstr>
      <vt:lpstr>Presentation_defence[1]</vt:lpstr>
      <vt:lpstr>Slide 1</vt:lpstr>
      <vt:lpstr>Slide 2</vt:lpstr>
      <vt:lpstr>Historiek</vt:lpstr>
      <vt:lpstr>Definitie werken op hoogte</vt:lpstr>
      <vt:lpstr>Slide 5</vt:lpstr>
      <vt:lpstr>Slide 6</vt:lpstr>
      <vt:lpstr>Slide 7</vt:lpstr>
      <vt:lpstr>Slide 8</vt:lpstr>
      <vt:lpstr>Slide 9</vt:lpstr>
      <vt:lpstr>Bibliografie (actie 21)</vt:lpstr>
      <vt:lpstr>Slide 11</vt:lpstr>
      <vt:lpstr>Slide 12</vt:lpstr>
      <vt:lpstr>Slide 13</vt:lpstr>
      <vt:lpstr>Slide 14</vt:lpstr>
      <vt:lpstr>Slide 15</vt:lpstr>
    </vt:vector>
  </TitlesOfParts>
  <Manager>DEGME - Sectie Managemnt</Manager>
  <Company>Belgian-Defence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 VOS JAN</dc:creator>
  <cp:lastModifiedBy>martel.f</cp:lastModifiedBy>
  <cp:revision>383</cp:revision>
  <dcterms:created xsi:type="dcterms:W3CDTF">2005-09-01T14:48:29Z</dcterms:created>
  <dcterms:modified xsi:type="dcterms:W3CDTF">2010-12-24T09:10:54Z</dcterms:modified>
</cp:coreProperties>
</file>