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1" r:id="rId2"/>
    <p:sldId id="453" r:id="rId3"/>
    <p:sldId id="537" r:id="rId4"/>
    <p:sldId id="523" r:id="rId5"/>
    <p:sldId id="515" r:id="rId6"/>
    <p:sldId id="520" r:id="rId7"/>
    <p:sldId id="457" r:id="rId8"/>
    <p:sldId id="536" r:id="rId9"/>
    <p:sldId id="532" r:id="rId10"/>
    <p:sldId id="535" r:id="rId11"/>
    <p:sldId id="458" r:id="rId12"/>
    <p:sldId id="526" r:id="rId13"/>
    <p:sldId id="527" r:id="rId14"/>
    <p:sldId id="528" r:id="rId15"/>
    <p:sldId id="529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CC00"/>
    <a:srgbClr val="0000FF"/>
    <a:srgbClr val="66FF33"/>
    <a:srgbClr val="9999FF"/>
    <a:srgbClr val="FF3300"/>
    <a:srgbClr val="FF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8" autoAdjust="0"/>
    <p:restoredTop sz="99835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3890"/>
        <p:guide orient="horz" pos="346"/>
        <p:guide orient="horz" pos="1340"/>
        <p:guide orient="horz" pos="890"/>
        <p:guide pos="2880"/>
        <p:guide pos="4830"/>
        <p:guide pos="839"/>
        <p:guide pos="519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1368" y="-72"/>
      </p:cViewPr>
      <p:guideLst>
        <p:guide orient="horz" pos="2928"/>
        <p:guide pos="220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fld id="{542B2A03-B7F3-44DE-AABE-57A442E73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16425"/>
            <a:ext cx="5613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1" tIns="45296" rIns="90591" bIns="45296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u="none">
                <a:latin typeface="Arial" charset="0"/>
              </a:defRPr>
            </a:lvl1pPr>
          </a:lstStyle>
          <a:p>
            <a:pPr>
              <a:defRPr/>
            </a:pPr>
            <a:fld id="{474B6732-FB99-44AE-99DF-DDE299A07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2C9EBC-7DB8-48CC-8671-D10BABB4A82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Exemples qui ont (presque) foiré</a:t>
            </a:r>
          </a:p>
          <a:p>
            <a:pPr eaLnBrk="1" hangingPunct="1"/>
            <a:r>
              <a:rPr lang="fr-BE" smtClean="0"/>
              <a:t>	Grue girafe EMBRAER</a:t>
            </a:r>
          </a:p>
          <a:p>
            <a:pPr eaLnBrk="1" hangingPunct="1"/>
            <a:r>
              <a:rPr lang="fr-BE" smtClean="0"/>
              <a:t>	Manilles Char Léopard</a:t>
            </a:r>
          </a:p>
          <a:p>
            <a:pPr eaLnBrk="1" hangingPunct="1"/>
            <a:r>
              <a:rPr lang="fr-BE" smtClean="0"/>
              <a:t>	Peinture grise bus (COV) VOS vluchtige organische stoffen</a:t>
            </a: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FCD0EA-AB3C-49A9-BF62-4C1CEDA16CD3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A81B27-25AC-4187-92DB-F5573468F6CB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ECA71-51A9-44F8-8580-1DC6F588B4E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DB9C2A-F64B-491B-9573-8D06A7CEF2D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C3C1F4-B828-4607-8D80-7D373C7C07E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D7A5C1-9A5D-4451-9665-485E46633F1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71575" y="696913"/>
            <a:ext cx="4648200" cy="348615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14838"/>
            <a:ext cx="5137150" cy="4184650"/>
          </a:xfrm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6B916D-8FC6-4D24-A187-85C716B5FAA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Risk Management différent du risk Mgt dans le cadre contractuel</a:t>
            </a: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42CE02-2920-47C9-AE6F-8E5F50C5473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Risk Management différent du risk Mgt dans le cadre contractuel</a:t>
            </a: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3FFE41-FA9A-4756-A468-D748F95AF09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 noChangeArrowheads="1"/>
          </p:cNvSpPr>
          <p:nvPr/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91" tIns="45296" rIns="90591" bIns="45296" anchor="b"/>
          <a:lstStyle/>
          <a:p>
            <a:pPr algn="r" defTabSz="906463"/>
            <a:fld id="{28163140-9085-4DDC-B2CC-13C3D4ADF7D5}" type="slidenum">
              <a:rPr lang="en-US" sz="1200" u="none">
                <a:latin typeface="Arial" charset="0"/>
              </a:rPr>
              <a:pPr algn="r" defTabSz="906463"/>
              <a:t>8</a:t>
            </a:fld>
            <a:endParaRPr lang="en-US" sz="1200" u="none">
              <a:latin typeface="Arial" charset="0"/>
            </a:endParaRPr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261987-C58A-419E-A9D1-6CB76661078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4838"/>
            <a:ext cx="5610225" cy="4184650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4258C-8B36-4675-8ECB-FC1A1661A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1CF7F-BA26-4176-9974-B85D08196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06E2A-26B9-46F6-86B1-CB30FB0C9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A2459-27DC-4502-9F91-61922459D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0CDF5-E638-42CE-AE1D-3DDEAF9E2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A86B5-855D-448F-B7F1-2AA0DD8076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CE720-54BF-4099-A8B3-D850F31D4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86DCD-D892-438A-8615-C4B8753F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A3620-57AB-45D0-9ACB-12C050136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34791-D655-4727-8C67-368DF4FCF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D2B82-1EE4-41DA-92E3-4EC5EA609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9E553-3BFC-48CB-AC37-C64FB5AC2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Arial" charset="0"/>
              </a:defRPr>
            </a:lvl1pPr>
          </a:lstStyle>
          <a:p>
            <a:pPr>
              <a:defRPr/>
            </a:pPr>
            <a:fld id="{4D8BC263-F967-413F-9DD9-397B53EFE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slide" Target="slide5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1371600" y="1143000"/>
            <a:ext cx="472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fr-FR" sz="3200" u="none"/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43400"/>
            <a:ext cx="1409700" cy="533400"/>
          </a:xfrm>
        </p:spPr>
        <p:txBody>
          <a:bodyPr/>
          <a:lstStyle/>
          <a:p>
            <a:pPr algn="l" eaLnBrk="1" hangingPunct="1">
              <a:defRPr/>
            </a:pPr>
            <a:r>
              <a:rPr lang="nl-BE" sz="2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DGMR</a:t>
            </a:r>
            <a:endParaRPr lang="en-GB" sz="24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534534" name="Rectangle 6"/>
          <p:cNvSpPr>
            <a:spLocks noChangeArrowheads="1"/>
          </p:cNvSpPr>
          <p:nvPr/>
        </p:nvSpPr>
        <p:spPr bwMode="auto">
          <a:xfrm>
            <a:off x="1588" y="4876800"/>
            <a:ext cx="9144000" cy="1055688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6980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1547813" y="4992688"/>
            <a:ext cx="75961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BE" sz="2400" b="1" u="none">
                <a:solidFill>
                  <a:schemeClr val="bg1"/>
                </a:solidFill>
              </a:rPr>
              <a:t>PGP Travaux en hauteur</a:t>
            </a:r>
            <a:br>
              <a:rPr lang="fr-BE" sz="2400" b="1" u="none">
                <a:solidFill>
                  <a:schemeClr val="bg1"/>
                </a:solidFill>
              </a:rPr>
            </a:br>
            <a:r>
              <a:rPr lang="fr-BE" b="1" u="none">
                <a:solidFill>
                  <a:schemeClr val="bg1"/>
                </a:solidFill>
              </a:rPr>
              <a:t>Réunion technique</a:t>
            </a:r>
            <a:r>
              <a:rPr lang="fr-BE" b="1" u="none">
                <a:solidFill>
                  <a:schemeClr val="bg1"/>
                </a:solidFill>
                <a:latin typeface="Arial" charset="0"/>
              </a:rPr>
              <a:t> 14 Jan 2011 – MR-Mgt/R</a:t>
            </a:r>
          </a:p>
        </p:txBody>
      </p:sp>
      <p:sp>
        <p:nvSpPr>
          <p:cNvPr id="534536" name="Text Box 8"/>
          <p:cNvSpPr txBox="1">
            <a:spLocks noChangeArrowheads="1"/>
          </p:cNvSpPr>
          <p:nvPr/>
        </p:nvSpPr>
        <p:spPr bwMode="auto">
          <a:xfrm>
            <a:off x="0" y="5997575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u="none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MARTEL, Ir</a:t>
            </a:r>
          </a:p>
          <a:p>
            <a:pPr algn="ctr">
              <a:defRPr/>
            </a:pPr>
            <a:r>
              <a:rPr lang="fr-BE" u="none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LtKol</a:t>
            </a:r>
            <a:endParaRPr lang="en-US" u="none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6640513" y="6553200"/>
            <a:ext cx="2503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400" u="none"/>
              <a:t>14 Jan 2011</a:t>
            </a:r>
            <a:endParaRPr lang="en-GB" sz="1400" u="none"/>
          </a:p>
        </p:txBody>
      </p:sp>
      <p:pic>
        <p:nvPicPr>
          <p:cNvPr id="16391" name="Picture 12" descr="45173368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9900" y="188913"/>
            <a:ext cx="350678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74638"/>
            <a:ext cx="7499350" cy="633412"/>
          </a:xfrm>
        </p:spPr>
        <p:txBody>
          <a:bodyPr/>
          <a:lstStyle/>
          <a:p>
            <a:r>
              <a:rPr lang="fr-BE" sz="4000" smtClean="0">
                <a:latin typeface="Tahoma" pitchFamily="34" charset="0"/>
              </a:rPr>
              <a:t>Bibliographie </a:t>
            </a:r>
            <a:r>
              <a:rPr lang="fr-BE" sz="2400" smtClean="0">
                <a:latin typeface="Tahoma" pitchFamily="34" charset="0"/>
              </a:rPr>
              <a:t>(action 21)</a:t>
            </a:r>
            <a:endParaRPr lang="en-US" sz="2400" smtClean="0">
              <a:latin typeface="Tahoma" pitchFamily="34" charset="0"/>
            </a:endParaRPr>
          </a:p>
        </p:txBody>
      </p:sp>
      <p:grpSp>
        <p:nvGrpSpPr>
          <p:cNvPr id="33794" name="Group 16377"/>
          <p:cNvGrpSpPr>
            <a:grpSpLocks/>
          </p:cNvGrpSpPr>
          <p:nvPr/>
        </p:nvGrpSpPr>
        <p:grpSpPr bwMode="auto">
          <a:xfrm>
            <a:off x="34925" y="1196975"/>
            <a:ext cx="9040813" cy="5184775"/>
            <a:chOff x="22" y="754"/>
            <a:chExt cx="5695" cy="3266"/>
          </a:xfrm>
        </p:grpSpPr>
        <p:pic>
          <p:nvPicPr>
            <p:cNvPr id="33795" name="Picture 1495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" y="759"/>
              <a:ext cx="4649" cy="3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96" name="Picture 1637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9" y="754"/>
              <a:ext cx="1068" cy="3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1619250" y="260350"/>
            <a:ext cx="684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Questions </a:t>
            </a:r>
            <a:endParaRPr lang="en-US" sz="3600" b="1" u="none">
              <a:solidFill>
                <a:schemeClr val="tx2"/>
              </a:solidFill>
            </a:endParaRPr>
          </a:p>
        </p:txBody>
      </p:sp>
      <p:pic>
        <p:nvPicPr>
          <p:cNvPr id="35842" name="Picture 7" descr="Lunch+atop+a+Skyscraper%252C+19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006475"/>
            <a:ext cx="7416800" cy="5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AutoShape 5"/>
          <p:cNvSpPr>
            <a:spLocks noChangeArrowheads="1"/>
          </p:cNvSpPr>
          <p:nvPr/>
        </p:nvSpPr>
        <p:spPr bwMode="auto">
          <a:xfrm>
            <a:off x="6875463" y="1196975"/>
            <a:ext cx="1357312" cy="1071563"/>
          </a:xfrm>
          <a:prstGeom prst="cloudCallout">
            <a:avLst>
              <a:gd name="adj1" fmla="val -7194"/>
              <a:gd name="adj2" fmla="val 775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fr-FR" sz="4400" u="none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7019925" y="1268413"/>
            <a:ext cx="11445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4400" u="none">
                <a:solidFill>
                  <a:schemeClr val="tx2"/>
                </a:solidFill>
                <a:latin typeface="Comic Sans MS" pitchFamily="66" charset="0"/>
              </a:rPr>
              <a:t>???</a:t>
            </a:r>
            <a:endParaRPr lang="fr-FR" sz="4400" u="none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5845" name="Text Box 11"/>
          <p:cNvSpPr txBox="1">
            <a:spLocks noChangeArrowheads="1"/>
          </p:cNvSpPr>
          <p:nvPr/>
        </p:nvSpPr>
        <p:spPr bwMode="auto">
          <a:xfrm>
            <a:off x="971550" y="6230938"/>
            <a:ext cx="7416800" cy="366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Travaux en hauteur 14 Jan 11</a:t>
            </a:r>
            <a:endParaRPr lang="en-US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Moyens de travail</a:t>
            </a:r>
            <a:endParaRPr lang="en-US" sz="3600" b="1" u="none">
              <a:solidFill>
                <a:schemeClr val="tx2"/>
              </a:solidFill>
            </a:endParaRPr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116013" y="981075"/>
            <a:ext cx="74882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BE" u="none">
                <a:latin typeface="Arial" charset="0"/>
              </a:rPr>
              <a:t> </a:t>
            </a:r>
            <a:r>
              <a:rPr lang="fr-BE" sz="2400" u="none">
                <a:latin typeface="Arial" charset="0"/>
              </a:rPr>
              <a:t>élévateur à nacelle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BE" sz="2400" u="none">
                <a:latin typeface="Arial" charset="0"/>
              </a:rPr>
              <a:t> échafaudage fixe, </a:t>
            </a:r>
            <a:br>
              <a:rPr lang="fr-BE" sz="2400" u="none">
                <a:latin typeface="Arial" charset="0"/>
              </a:rPr>
            </a:br>
            <a:r>
              <a:rPr lang="fr-BE" sz="2400" u="none">
                <a:latin typeface="Arial" charset="0"/>
              </a:rPr>
              <a:t>échafaudage roulant, …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BE" sz="2400" u="none">
                <a:latin typeface="Arial" charset="0"/>
              </a:rPr>
              <a:t> pont suspendu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BE" sz="2400" u="none">
                <a:latin typeface="Arial" charset="0"/>
              </a:rPr>
              <a:t> échelles (escabeaux,</a:t>
            </a:r>
            <a:br>
              <a:rPr lang="fr-BE" sz="2400" u="none">
                <a:latin typeface="Arial" charset="0"/>
              </a:rPr>
            </a:br>
            <a:r>
              <a:rPr lang="fr-BE" sz="2400" u="none">
                <a:latin typeface="Arial" charset="0"/>
              </a:rPr>
              <a:t>  échelles à plateforme,…)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BE" sz="2400" u="none">
                <a:latin typeface="Arial" charset="0"/>
              </a:rPr>
              <a:t> Bacs de travail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>
                <a:latin typeface="Arial" charset="0"/>
              </a:rPr>
              <a:t> 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>
              <a:latin typeface="Arial" charset="0"/>
            </a:endParaRPr>
          </a:p>
        </p:txBody>
      </p:sp>
      <p:pic>
        <p:nvPicPr>
          <p:cNvPr id="37891" name="Picture 4" descr="tn_alu_stell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437063"/>
            <a:ext cx="2592387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 descr="image003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488113" y="2997200"/>
            <a:ext cx="2655887" cy="3733800"/>
          </a:xfrm>
        </p:spPr>
      </p:pic>
      <p:pic>
        <p:nvPicPr>
          <p:cNvPr id="37893" name="Picture 6" descr="doesburg_scheuren_baksteen_001_(large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765175"/>
            <a:ext cx="2378075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 descr="ldmdlscllge"/>
          <p:cNvPicPr>
            <a:picLocks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4356100" y="2565400"/>
            <a:ext cx="2797175" cy="2944813"/>
          </a:xfrm>
        </p:spPr>
      </p:pic>
      <p:sp>
        <p:nvSpPr>
          <p:cNvPr id="37895" name="AutoShape 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1628775"/>
            <a:ext cx="576262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200" b="1" u="none">
                <a:solidFill>
                  <a:schemeClr val="tx2"/>
                </a:solidFill>
              </a:rPr>
              <a:t>Equipements de protection collective</a:t>
            </a:r>
            <a:endParaRPr lang="en-US" sz="3200" b="1" u="none">
              <a:solidFill>
                <a:schemeClr val="tx2"/>
              </a:solidFill>
            </a:endParaRPr>
          </a:p>
        </p:txBody>
      </p:sp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395288" y="1484313"/>
            <a:ext cx="7488237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>
                <a:latin typeface="Arial" charset="0"/>
              </a:rPr>
              <a:t> Sécurité de bord (Garde-corps)</a:t>
            </a:r>
          </a:p>
          <a:p>
            <a:pPr>
              <a:spcBef>
                <a:spcPct val="50000"/>
              </a:spcBef>
            </a:pPr>
            <a:endParaRPr lang="nl-BE" sz="2400" u="none"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>
                <a:latin typeface="Arial" charset="0"/>
              </a:rPr>
              <a:t> Filets de sécurité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>
                <a:latin typeface="Arial" charset="0"/>
              </a:rPr>
              <a:t> Plancher de recueil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u="none">
                <a:latin typeface="Arial" charset="0"/>
              </a:rPr>
              <a:t> 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nl-BE" sz="2400" u="none">
              <a:latin typeface="Arial" charset="0"/>
            </a:endParaRPr>
          </a:p>
        </p:txBody>
      </p:sp>
      <p:pic>
        <p:nvPicPr>
          <p:cNvPr id="39939" name="Picture 10" descr="fig51-V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7388" y="981075"/>
            <a:ext cx="33416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11"/>
          <p:cNvSpPr>
            <a:spLocks noChangeArrowheads="1"/>
          </p:cNvSpPr>
          <p:nvPr/>
        </p:nvSpPr>
        <p:spPr bwMode="auto">
          <a:xfrm>
            <a:off x="179388" y="1989138"/>
            <a:ext cx="54721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>
                <a:latin typeface="Arial" charset="0"/>
              </a:rPr>
              <a:t>Lisse supérieure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>
                <a:latin typeface="Arial" charset="0"/>
              </a:rPr>
              <a:t>Lisse intermédiaire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>
                <a:latin typeface="Arial" charset="0"/>
              </a:rPr>
              <a:t>Plinthe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nl-BE" sz="1600" u="none">
                <a:latin typeface="Arial" charset="0"/>
              </a:rPr>
              <a:t>Ou une construction avec un niveau de sécurité</a:t>
            </a:r>
            <a:br>
              <a:rPr lang="nl-BE" sz="1600" u="none">
                <a:latin typeface="Arial" charset="0"/>
              </a:rPr>
            </a:br>
            <a:r>
              <a:rPr lang="nl-BE" sz="1600" u="none">
                <a:latin typeface="Arial" charset="0"/>
              </a:rPr>
              <a:t>équivalent</a:t>
            </a:r>
          </a:p>
        </p:txBody>
      </p:sp>
      <p:pic>
        <p:nvPicPr>
          <p:cNvPr id="39941" name="Picture 13" descr="Valbeveilig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3933825"/>
            <a:ext cx="3167062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589588"/>
            <a:ext cx="5762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2"/>
          <p:cNvSpPr txBox="1">
            <a:spLocks noChangeArrowheads="1"/>
          </p:cNvSpPr>
          <p:nvPr/>
        </p:nvSpPr>
        <p:spPr bwMode="auto">
          <a:xfrm>
            <a:off x="1042988" y="333375"/>
            <a:ext cx="8101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200" b="1" u="none">
                <a:solidFill>
                  <a:schemeClr val="tx2"/>
                </a:solidFill>
              </a:rPr>
              <a:t>Prevention phase de conception: ex. INES</a:t>
            </a:r>
            <a:endParaRPr lang="en-US" sz="3200" b="1" u="none">
              <a:solidFill>
                <a:schemeClr val="tx2"/>
              </a:solidFill>
            </a:endParaRPr>
          </a:p>
        </p:txBody>
      </p:sp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323850" y="1376363"/>
            <a:ext cx="8569325" cy="5221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</a:pPr>
            <a:r>
              <a:rPr lang="nl-BE">
                <a:latin typeface="Arial" charset="0"/>
              </a:rPr>
              <a:t>Uit het bestek 9LA305-INES</a:t>
            </a:r>
          </a:p>
          <a:p>
            <a:r>
              <a:rPr lang="nl-BE" sz="1600" b="1" u="none">
                <a:latin typeface="Arial" charset="0"/>
              </a:rPr>
              <a:t>2.1.2 INFRASTRUCTURE - IMPLEMENTATION OF INES &amp; AUXILIARY BUILDING</a:t>
            </a:r>
            <a:r>
              <a:rPr lang="nl-BE" sz="1600" u="none">
                <a:latin typeface="Arial" charset="0"/>
              </a:rPr>
              <a:t>       </a:t>
            </a:r>
          </a:p>
          <a:p>
            <a:r>
              <a:rPr lang="nl-BE" sz="1600" u="none">
                <a:latin typeface="Arial" charset="0"/>
              </a:rPr>
              <a:t>2.1.2.4 The tenderer shall provide a detailed description of all zones higher than 2 m, where workers perform normal or maintenance activities. They will be accessible via stairs. </a:t>
            </a:r>
            <a:r>
              <a:rPr lang="nl-BE" sz="1600" b="1" u="none">
                <a:latin typeface="Arial" charset="0"/>
              </a:rPr>
              <a:t>I-eis</a:t>
            </a:r>
          </a:p>
          <a:p>
            <a:r>
              <a:rPr lang="nl-BE" sz="1600" u="none">
                <a:latin typeface="Arial" charset="0"/>
              </a:rPr>
              <a:t>2.1.2.4.1 These zones will have  an Anti Fall System. </a:t>
            </a:r>
            <a:r>
              <a:rPr lang="nl-BE" sz="1600" b="1" u="none">
                <a:latin typeface="Arial" charset="0"/>
              </a:rPr>
              <a:t>I-eis</a:t>
            </a:r>
            <a:r>
              <a:rPr lang="nl-BE" sz="1600" u="none">
                <a:latin typeface="Arial" charset="0"/>
              </a:rPr>
              <a:t> 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</a:pPr>
            <a:r>
              <a:rPr lang="nl-BE">
                <a:latin typeface="Arial" charset="0"/>
              </a:rPr>
              <a:t>Uit de preliminary design review meetingreport</a:t>
            </a:r>
          </a:p>
          <a:p>
            <a:r>
              <a:rPr lang="nl-BE" sz="1600" b="1" u="none">
                <a:latin typeface="Arial" charset="0"/>
              </a:rPr>
              <a:t>DESIGN SPECIFICATIONS</a:t>
            </a:r>
          </a:p>
          <a:p>
            <a:r>
              <a:rPr lang="nl-BE" sz="1400" b="1" u="none">
                <a:latin typeface="Arial" charset="0"/>
              </a:rPr>
              <a:t>2.1.2.4 </a:t>
            </a:r>
            <a:r>
              <a:rPr lang="nl-BE" sz="1400" u="none">
                <a:latin typeface="Arial" charset="0"/>
              </a:rPr>
              <a:t>There is very little maintenance required in the work zones above 2 meters. These zones however, are easily accessed via caged ladders and platforms. </a:t>
            </a:r>
          </a:p>
          <a:p>
            <a:r>
              <a:rPr lang="nl-BE" sz="1400" b="1" u="none">
                <a:latin typeface="Arial" charset="0"/>
              </a:rPr>
              <a:t>2.1.2.5  </a:t>
            </a:r>
            <a:r>
              <a:rPr lang="nl-BE" sz="1400" u="none">
                <a:latin typeface="Arial" charset="0"/>
              </a:rPr>
              <a:t>All of the zones above 2 meters will be provided with caged ladders and platforms with handrails, etc. </a:t>
            </a:r>
          </a:p>
          <a:p>
            <a:r>
              <a:rPr lang="nl-BE" sz="1400" b="1" u="none">
                <a:latin typeface="Arial" charset="0"/>
              </a:rPr>
              <a:t>2.1.2.5.1 </a:t>
            </a:r>
            <a:r>
              <a:rPr lang="nl-BE" sz="1400" u="none">
                <a:latin typeface="Arial" charset="0"/>
              </a:rPr>
              <a:t>The zones above 2 meters are listed as follows: </a:t>
            </a:r>
          </a:p>
          <a:p>
            <a:r>
              <a:rPr lang="nl-BE" sz="1400" u="none">
                <a:latin typeface="Arial" charset="0"/>
              </a:rPr>
              <a:t>• Top of the Baghouse (provides access to the bags, thermocouple and pressure switch.) </a:t>
            </a:r>
          </a:p>
          <a:p>
            <a:r>
              <a:rPr lang="nl-BE" sz="1400" u="none">
                <a:latin typeface="Arial" charset="0"/>
              </a:rPr>
              <a:t>• Baghouse Pulse Jet Valves (EDE/FABRICOM provides a special platform to access these</a:t>
            </a:r>
            <a:br>
              <a:rPr lang="nl-BE" sz="1400" u="none">
                <a:latin typeface="Arial" charset="0"/>
              </a:rPr>
            </a:br>
            <a:r>
              <a:rPr lang="nl-BE" sz="1400" u="none">
                <a:latin typeface="Arial" charset="0"/>
              </a:rPr>
              <a:t>  valves).</a:t>
            </a:r>
          </a:p>
          <a:p>
            <a:r>
              <a:rPr lang="nl-BE" sz="1400" u="none">
                <a:latin typeface="Arial" charset="0"/>
              </a:rPr>
              <a:t>• Lower Fan Section on the Gas Cooler (Heat Exchanger) </a:t>
            </a:r>
          </a:p>
          <a:p>
            <a:r>
              <a:rPr lang="nl-BE" sz="1400" u="none">
                <a:latin typeface="Arial" charset="0"/>
              </a:rPr>
              <a:t>• Upper Deck Cleaning Mechanism on the Gas Cooler (Heat Exchanger) </a:t>
            </a:r>
          </a:p>
          <a:p>
            <a:r>
              <a:rPr lang="nl-BE" sz="1400" u="none">
                <a:latin typeface="Arial" charset="0"/>
              </a:rPr>
              <a:t>Note that the stack sampling ports can be reached from the Lower Fan Section Deck on the Gas Cooler (Heat Exchanger). The only zone that will need a man lift to access is the Gas cooler tubes. … </a:t>
            </a:r>
          </a:p>
          <a:p>
            <a:r>
              <a:rPr lang="nl-BE" sz="1400" b="1" u="none">
                <a:latin typeface="Arial" charset="0"/>
              </a:rPr>
              <a:t>2.1.2.5.2  </a:t>
            </a:r>
            <a:r>
              <a:rPr lang="nl-BE" sz="1400" u="none">
                <a:latin typeface="Arial" charset="0"/>
              </a:rPr>
              <a:t>… In accordance to ISO 14122-3:2001E, cages are considered to be adequate Anti-Fall protection systems. All of the zones above 2 meters will be provided with handrails, toe kicks, self-closing gates, etc.</a:t>
            </a:r>
          </a:p>
        </p:txBody>
      </p:sp>
      <p:sp>
        <p:nvSpPr>
          <p:cNvPr id="4198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4941888"/>
            <a:ext cx="5762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200" b="1" u="none">
                <a:solidFill>
                  <a:schemeClr val="tx2"/>
                </a:solidFill>
              </a:rPr>
              <a:t>exemple format (Excel-file)</a:t>
            </a:r>
            <a:endParaRPr lang="en-US" sz="3200" b="1" u="none">
              <a:solidFill>
                <a:schemeClr val="tx2"/>
              </a:solidFill>
            </a:endParaRPr>
          </a:p>
        </p:txBody>
      </p:sp>
      <p:pic>
        <p:nvPicPr>
          <p:cNvPr id="44034" name="Picture 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28775"/>
            <a:ext cx="878522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AutoShape 50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589588"/>
            <a:ext cx="5762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1258888" y="549275"/>
            <a:ext cx="756126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3600" b="1" u="none">
                <a:solidFill>
                  <a:schemeClr val="tx2"/>
                </a:solidFill>
              </a:rPr>
              <a:t>Agenda</a:t>
            </a:r>
            <a:endParaRPr lang="en-GB" sz="3600" b="1" u="none">
              <a:solidFill>
                <a:schemeClr val="tx2"/>
              </a:solidFill>
            </a:endParaRP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1042988" y="1412875"/>
            <a:ext cx="7634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fr-BE" sz="500" u="none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Introduction/historique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Définition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Analyse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Plan d’étapes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Groupe de travail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Objectifs suivants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Liste d’actions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Bibliographie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BE" sz="2400" u="none"/>
              <a:t>Questions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>
                <a:latin typeface="Tahoma" pitchFamily="34" charset="0"/>
              </a:rPr>
              <a:t>Historique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BE" sz="2800" smtClean="0">
                <a:latin typeface="Tahoma" pitchFamily="34" charset="0"/>
              </a:rPr>
              <a:t>2007: question parlementaire CSC Sv public: « formations travail sur radars »</a:t>
            </a:r>
          </a:p>
          <a:p>
            <a:pPr eaLnBrk="1" hangingPunct="1">
              <a:lnSpc>
                <a:spcPct val="90000"/>
              </a:lnSpc>
            </a:pPr>
            <a:r>
              <a:rPr lang="fr-BE" sz="2800" smtClean="0">
                <a:latin typeface="Tahoma" pitchFamily="34" charset="0"/>
              </a:rPr>
              <a:t>SIPPT forme un Gp de T</a:t>
            </a:r>
          </a:p>
          <a:p>
            <a:pPr eaLnBrk="1" hangingPunct="1">
              <a:lnSpc>
                <a:spcPct val="90000"/>
              </a:lnSpc>
            </a:pPr>
            <a:r>
              <a:rPr lang="fr-BE" sz="2800" smtClean="0">
                <a:latin typeface="Tahoma" pitchFamily="34" charset="0"/>
              </a:rPr>
              <a:t>21 Dec 2007: questionnaire « travaux en hauteur » envoyé à toutes les unités. But: définir une politique en matière de travaux en hauteur</a:t>
            </a:r>
          </a:p>
          <a:p>
            <a:pPr eaLnBrk="1" hangingPunct="1">
              <a:lnSpc>
                <a:spcPct val="90000"/>
              </a:lnSpc>
            </a:pPr>
            <a:r>
              <a:rPr lang="fr-BE" sz="2800" smtClean="0">
                <a:latin typeface="Tahoma" pitchFamily="34" charset="0"/>
              </a:rPr>
              <a:t>2009: Point MR du GPP</a:t>
            </a:r>
          </a:p>
          <a:p>
            <a:pPr eaLnBrk="1" hangingPunct="1">
              <a:lnSpc>
                <a:spcPct val="90000"/>
              </a:lnSpc>
            </a:pPr>
            <a:r>
              <a:rPr lang="fr-BE" sz="2800" smtClean="0">
                <a:latin typeface="Tahoma" pitchFamily="34" charset="0"/>
              </a:rPr>
              <a:t>Mai 2010:briefing sur « l’état d’avancement »du Kol Van Loo aux syndicats</a:t>
            </a:r>
          </a:p>
          <a:p>
            <a:pPr eaLnBrk="1" hangingPunct="1">
              <a:lnSpc>
                <a:spcPct val="90000"/>
              </a:lnSpc>
            </a:pPr>
            <a:r>
              <a:rPr lang="fr-BE" sz="2800" smtClean="0">
                <a:latin typeface="Tahoma" pitchFamily="34" charset="0"/>
              </a:rPr>
              <a:t>Fiche PGP-PAA: update Août et Novembre 2010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04813"/>
            <a:ext cx="7354887" cy="792162"/>
          </a:xfrm>
        </p:spPr>
        <p:txBody>
          <a:bodyPr/>
          <a:lstStyle/>
          <a:p>
            <a:pPr eaLnBrk="1" hangingPunct="1"/>
            <a:r>
              <a:rPr lang="nl-BE" sz="3600" b="1" smtClean="0">
                <a:latin typeface="Tahoma" pitchFamily="34" charset="0"/>
              </a:rPr>
              <a:t>Définition travaux en hauteur</a:t>
            </a:r>
          </a:p>
        </p:txBody>
      </p:sp>
      <p:sp>
        <p:nvSpPr>
          <p:cNvPr id="21506" name="Text Box 21"/>
          <p:cNvSpPr txBox="1">
            <a:spLocks noChangeArrowheads="1"/>
          </p:cNvSpPr>
          <p:nvPr/>
        </p:nvSpPr>
        <p:spPr bwMode="auto">
          <a:xfrm>
            <a:off x="323850" y="1628775"/>
            <a:ext cx="8497888" cy="1474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solidFill>
                  <a:srgbClr val="000000"/>
                </a:solidFill>
                <a:cs typeface="Times New Roman" pitchFamily="18" charset="0"/>
              </a:rPr>
              <a:t>Travaux exécutés sur un lieu de travail où il y a                                                              un risque à tomber d’une hauteur (ou dans la profondeur).</a:t>
            </a:r>
            <a:br>
              <a:rPr lang="fr-BE" u="none">
                <a:solidFill>
                  <a:srgbClr val="000000"/>
                </a:solidFill>
                <a:cs typeface="Times New Roman" pitchFamily="18" charset="0"/>
              </a:rPr>
            </a:br>
            <a:r>
              <a:rPr lang="fr-BE" u="none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fr-BE" u="none">
                <a:solidFill>
                  <a:srgbClr val="000000"/>
                </a:solidFill>
                <a:cs typeface="Times New Roman" pitchFamily="18" charset="0"/>
              </a:rPr>
            </a:br>
            <a:r>
              <a:rPr lang="fr-BE" u="none">
                <a:solidFill>
                  <a:srgbClr val="000000"/>
                </a:solidFill>
                <a:cs typeface="Times New Roman" pitchFamily="18" charset="0"/>
              </a:rPr>
              <a:t>En générale, un travail exécuté à une hauteur de plus de 2m est considéré comme “travail en hauteur”.</a:t>
            </a:r>
          </a:p>
        </p:txBody>
      </p:sp>
      <p:sp>
        <p:nvSpPr>
          <p:cNvPr id="21507" name="Text Box 22"/>
          <p:cNvSpPr txBox="1">
            <a:spLocks noChangeArrowheads="1"/>
          </p:cNvSpPr>
          <p:nvPr/>
        </p:nvSpPr>
        <p:spPr bwMode="auto">
          <a:xfrm>
            <a:off x="323850" y="6237288"/>
            <a:ext cx="4319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Source: fiches thématiques SENTRAL</a:t>
            </a:r>
          </a:p>
        </p:txBody>
      </p:sp>
      <p:sp>
        <p:nvSpPr>
          <p:cNvPr id="21508" name="Text Box 24"/>
          <p:cNvSpPr txBox="1">
            <a:spLocks noChangeArrowheads="1"/>
          </p:cNvSpPr>
          <p:nvPr/>
        </p:nvSpPr>
        <p:spPr bwMode="auto">
          <a:xfrm>
            <a:off x="828675" y="3300413"/>
            <a:ext cx="77041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fr-BE" u="none"/>
              <a:t>Exemples de travaux en hauteur:</a:t>
            </a:r>
          </a:p>
          <a:p>
            <a:pPr lvl="1"/>
            <a:endParaRPr lang="fr-BE" u="none"/>
          </a:p>
          <a:p>
            <a:pPr lvl="1">
              <a:buFontTx/>
              <a:buChar char="•"/>
            </a:pPr>
            <a:r>
              <a:rPr lang="fr-BE" u="none"/>
              <a:t> Travaux sur une tour, un mât;</a:t>
            </a:r>
          </a:p>
          <a:p>
            <a:pPr lvl="1">
              <a:buFontTx/>
              <a:buChar char="•"/>
            </a:pPr>
            <a:r>
              <a:rPr lang="fr-BE" u="none"/>
              <a:t> Travaux sur un toit, une gouttière ou un étage ouvert;</a:t>
            </a:r>
          </a:p>
          <a:p>
            <a:pPr lvl="1">
              <a:buFontTx/>
              <a:buChar char="•"/>
            </a:pPr>
            <a:r>
              <a:rPr lang="fr-BE" u="none"/>
              <a:t> Travaux proche d’une ouverture dans le sol ou une paroi;</a:t>
            </a:r>
          </a:p>
          <a:p>
            <a:pPr lvl="1">
              <a:buFontTx/>
              <a:buChar char="•"/>
            </a:pPr>
            <a:r>
              <a:rPr lang="fr-BE" u="none"/>
              <a:t> Travaux sur un échafaudage ou une plateforme de travail;</a:t>
            </a:r>
          </a:p>
          <a:p>
            <a:pPr lvl="1">
              <a:buFontTx/>
              <a:buChar char="•"/>
            </a:pPr>
            <a:r>
              <a:rPr lang="fr-BE" u="none"/>
              <a:t> Monter sur une échelle pour exécuter de petits travaux;</a:t>
            </a:r>
          </a:p>
          <a:p>
            <a:pPr lvl="1">
              <a:buFontTx/>
              <a:buChar char="•"/>
            </a:pPr>
            <a:r>
              <a:rPr lang="fr-BE" u="none"/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Line 2"/>
          <p:cNvSpPr>
            <a:spLocks noChangeShapeType="1"/>
          </p:cNvSpPr>
          <p:nvPr/>
        </p:nvSpPr>
        <p:spPr bwMode="auto">
          <a:xfrm>
            <a:off x="5257800" y="27209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4" name="Line 3"/>
          <p:cNvSpPr>
            <a:spLocks noChangeShapeType="1"/>
          </p:cNvSpPr>
          <p:nvPr/>
        </p:nvSpPr>
        <p:spPr bwMode="auto">
          <a:xfrm>
            <a:off x="5257800" y="2965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5" name="Text Box 69"/>
          <p:cNvSpPr txBox="1">
            <a:spLocks noChangeArrowheads="1"/>
          </p:cNvSpPr>
          <p:nvPr/>
        </p:nvSpPr>
        <p:spPr bwMode="auto">
          <a:xfrm>
            <a:off x="1042988" y="260350"/>
            <a:ext cx="7777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Analyse</a:t>
            </a:r>
            <a:endParaRPr lang="en-US" sz="3600" b="1" u="none">
              <a:solidFill>
                <a:schemeClr val="tx2"/>
              </a:solidFill>
            </a:endParaRPr>
          </a:p>
        </p:txBody>
      </p:sp>
      <p:sp>
        <p:nvSpPr>
          <p:cNvPr id="23556" name="Text Box 135"/>
          <p:cNvSpPr txBox="1">
            <a:spLocks noChangeArrowheads="1"/>
          </p:cNvSpPr>
          <p:nvPr/>
        </p:nvSpPr>
        <p:spPr bwMode="auto">
          <a:xfrm>
            <a:off x="323850" y="1484313"/>
            <a:ext cx="8424863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Situation de travail (risque de chute &gt; 2m)</a:t>
            </a:r>
          </a:p>
          <a:p>
            <a:pPr algn="ctr">
              <a:spcBef>
                <a:spcPct val="50000"/>
              </a:spcBef>
            </a:pPr>
            <a:r>
              <a:rPr lang="fr-BE" u="none"/>
              <a:t>Identification et inventorisation des risques</a:t>
            </a:r>
          </a:p>
        </p:txBody>
      </p:sp>
      <p:sp>
        <p:nvSpPr>
          <p:cNvPr id="23557" name="Text Box 136"/>
          <p:cNvSpPr txBox="1">
            <a:spLocks noChangeArrowheads="1"/>
          </p:cNvSpPr>
          <p:nvPr/>
        </p:nvSpPr>
        <p:spPr bwMode="auto">
          <a:xfrm>
            <a:off x="323850" y="2276475"/>
            <a:ext cx="8424863" cy="376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SDGR (niveau local)</a:t>
            </a:r>
          </a:p>
        </p:txBody>
      </p:sp>
      <p:sp>
        <p:nvSpPr>
          <p:cNvPr id="23558" name="Text Box 137"/>
          <p:cNvSpPr txBox="1">
            <a:spLocks noChangeArrowheads="1"/>
          </p:cNvSpPr>
          <p:nvPr/>
        </p:nvSpPr>
        <p:spPr bwMode="auto">
          <a:xfrm>
            <a:off x="250825" y="2692400"/>
            <a:ext cx="8640763" cy="31432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400" u="none"/>
              <a:t>DGMR: attention au risque de chute pendant la phase de conception Mat (incl installations et Infra)</a:t>
            </a:r>
          </a:p>
        </p:txBody>
      </p:sp>
      <p:sp>
        <p:nvSpPr>
          <p:cNvPr id="23559" name="AutoShape 138"/>
          <p:cNvSpPr>
            <a:spLocks noChangeArrowheads="1"/>
          </p:cNvSpPr>
          <p:nvPr/>
        </p:nvSpPr>
        <p:spPr bwMode="auto">
          <a:xfrm>
            <a:off x="1116013" y="3141663"/>
            <a:ext cx="1366837" cy="790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  <p:sp>
        <p:nvSpPr>
          <p:cNvPr id="23560" name="AutoShape 139"/>
          <p:cNvSpPr>
            <a:spLocks noChangeArrowheads="1"/>
          </p:cNvSpPr>
          <p:nvPr/>
        </p:nvSpPr>
        <p:spPr bwMode="auto">
          <a:xfrm>
            <a:off x="3348038" y="3789363"/>
            <a:ext cx="1366837" cy="863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  <p:sp>
        <p:nvSpPr>
          <p:cNvPr id="23561" name="AutoShape 140"/>
          <p:cNvSpPr>
            <a:spLocks noChangeArrowheads="1"/>
          </p:cNvSpPr>
          <p:nvPr/>
        </p:nvSpPr>
        <p:spPr bwMode="auto">
          <a:xfrm>
            <a:off x="6156325" y="4508500"/>
            <a:ext cx="1366838" cy="863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  <p:sp>
        <p:nvSpPr>
          <p:cNvPr id="23562" name="Line 141"/>
          <p:cNvSpPr>
            <a:spLocks noChangeShapeType="1"/>
          </p:cNvSpPr>
          <p:nvPr/>
        </p:nvSpPr>
        <p:spPr bwMode="auto">
          <a:xfrm>
            <a:off x="611188" y="3141663"/>
            <a:ext cx="8208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3" name="Text Box 143"/>
          <p:cNvSpPr txBox="1">
            <a:spLocks noChangeArrowheads="1"/>
          </p:cNvSpPr>
          <p:nvPr/>
        </p:nvSpPr>
        <p:spPr bwMode="auto">
          <a:xfrm>
            <a:off x="323850" y="4005263"/>
            <a:ext cx="3167063" cy="3762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Moyens de travail adaptés</a:t>
            </a:r>
          </a:p>
        </p:txBody>
      </p:sp>
      <p:sp>
        <p:nvSpPr>
          <p:cNvPr id="23564" name="Text Box 144"/>
          <p:cNvSpPr txBox="1">
            <a:spLocks noChangeArrowheads="1"/>
          </p:cNvSpPr>
          <p:nvPr/>
        </p:nvSpPr>
        <p:spPr bwMode="auto">
          <a:xfrm>
            <a:off x="1908175" y="4724400"/>
            <a:ext cx="431958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Equipements de protection collective</a:t>
            </a:r>
          </a:p>
        </p:txBody>
      </p:sp>
      <p:sp>
        <p:nvSpPr>
          <p:cNvPr id="23565" name="Text Box 145"/>
          <p:cNvSpPr txBox="1">
            <a:spLocks noChangeArrowheads="1"/>
          </p:cNvSpPr>
          <p:nvPr/>
        </p:nvSpPr>
        <p:spPr bwMode="auto">
          <a:xfrm>
            <a:off x="4284663" y="5445125"/>
            <a:ext cx="475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Equipements de protection individuelle (EPI)</a:t>
            </a:r>
          </a:p>
        </p:txBody>
      </p:sp>
      <p:sp>
        <p:nvSpPr>
          <p:cNvPr id="23566" name="Text Box 146"/>
          <p:cNvSpPr txBox="1">
            <a:spLocks noChangeArrowheads="1"/>
          </p:cNvSpPr>
          <p:nvPr/>
        </p:nvSpPr>
        <p:spPr bwMode="auto">
          <a:xfrm>
            <a:off x="4643438" y="5805488"/>
            <a:ext cx="4176712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/>
              <a:t>Pt PGP DGMR des  EPI</a:t>
            </a:r>
          </a:p>
        </p:txBody>
      </p:sp>
      <p:sp>
        <p:nvSpPr>
          <p:cNvPr id="23567" name="Text Box 147"/>
          <p:cNvSpPr txBox="1">
            <a:spLocks noChangeArrowheads="1"/>
          </p:cNvSpPr>
          <p:nvPr/>
        </p:nvSpPr>
        <p:spPr bwMode="auto">
          <a:xfrm>
            <a:off x="323850" y="5373688"/>
            <a:ext cx="2520950" cy="3460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600" u="none"/>
              <a:t>Formation &amp; procédures</a:t>
            </a:r>
          </a:p>
        </p:txBody>
      </p:sp>
      <p:sp>
        <p:nvSpPr>
          <p:cNvPr id="23568" name="Text Box 148"/>
          <p:cNvSpPr txBox="1">
            <a:spLocks noChangeArrowheads="1"/>
          </p:cNvSpPr>
          <p:nvPr/>
        </p:nvSpPr>
        <p:spPr bwMode="auto">
          <a:xfrm>
            <a:off x="323850" y="5876925"/>
            <a:ext cx="2520950" cy="9255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Inspections &amp; contrôles = Pt PGP DGMR</a:t>
            </a:r>
          </a:p>
        </p:txBody>
      </p:sp>
      <p:sp>
        <p:nvSpPr>
          <p:cNvPr id="23569" name="Line 149"/>
          <p:cNvSpPr>
            <a:spLocks noChangeShapeType="1"/>
          </p:cNvSpPr>
          <p:nvPr/>
        </p:nvSpPr>
        <p:spPr bwMode="auto">
          <a:xfrm>
            <a:off x="2555875" y="3716338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0" name="Line 150"/>
          <p:cNvSpPr>
            <a:spLocks noChangeShapeType="1"/>
          </p:cNvSpPr>
          <p:nvPr/>
        </p:nvSpPr>
        <p:spPr bwMode="auto">
          <a:xfrm>
            <a:off x="4859338" y="4437063"/>
            <a:ext cx="2881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1" name="Text Box 151"/>
          <p:cNvSpPr txBox="1">
            <a:spLocks noChangeArrowheads="1"/>
          </p:cNvSpPr>
          <p:nvPr/>
        </p:nvSpPr>
        <p:spPr bwMode="auto">
          <a:xfrm>
            <a:off x="1692275" y="3124200"/>
            <a:ext cx="7200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sz="1400" i="1" u="none"/>
              <a:t>D’ici un besoin est créé … pour Sit ou un risque de chute est inévitable</a:t>
            </a:r>
          </a:p>
        </p:txBody>
      </p:sp>
      <p:sp>
        <p:nvSpPr>
          <p:cNvPr id="23572" name="AutoShape 15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4437063"/>
            <a:ext cx="288925" cy="2873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  <p:sp>
        <p:nvSpPr>
          <p:cNvPr id="23573" name="AutoShape 15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47813" y="4797425"/>
            <a:ext cx="288925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  <p:sp>
        <p:nvSpPr>
          <p:cNvPr id="23574" name="Text Box 23"/>
          <p:cNvSpPr txBox="1">
            <a:spLocks noChangeArrowheads="1"/>
          </p:cNvSpPr>
          <p:nvPr/>
        </p:nvSpPr>
        <p:spPr bwMode="auto">
          <a:xfrm>
            <a:off x="5003800" y="3413125"/>
            <a:ext cx="3889375" cy="376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Pendant exécution: SACO (Pt HCC)</a:t>
            </a:r>
            <a:endParaRPr lang="en-US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1476375" y="404813"/>
            <a:ext cx="698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Plan d’étapes</a:t>
            </a:r>
          </a:p>
        </p:txBody>
      </p:sp>
      <p:sp>
        <p:nvSpPr>
          <p:cNvPr id="25602" name="Text Box 50"/>
          <p:cNvSpPr txBox="1">
            <a:spLocks noChangeArrowheads="1"/>
          </p:cNvSpPr>
          <p:nvPr/>
        </p:nvSpPr>
        <p:spPr bwMode="auto">
          <a:xfrm>
            <a:off x="611188" y="1484313"/>
            <a:ext cx="2305050" cy="650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Moyens de travail adaptés</a:t>
            </a:r>
          </a:p>
        </p:txBody>
      </p:sp>
      <p:sp>
        <p:nvSpPr>
          <p:cNvPr id="25603" name="Text Box 51"/>
          <p:cNvSpPr txBox="1">
            <a:spLocks noChangeArrowheads="1"/>
          </p:cNvSpPr>
          <p:nvPr/>
        </p:nvSpPr>
        <p:spPr bwMode="auto">
          <a:xfrm>
            <a:off x="3059113" y="1484313"/>
            <a:ext cx="2879725" cy="650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Equipement de protection collective</a:t>
            </a:r>
          </a:p>
        </p:txBody>
      </p:sp>
      <p:sp>
        <p:nvSpPr>
          <p:cNvPr id="25604" name="Text Box 52"/>
          <p:cNvSpPr txBox="1">
            <a:spLocks noChangeArrowheads="1"/>
          </p:cNvSpPr>
          <p:nvPr/>
        </p:nvSpPr>
        <p:spPr bwMode="auto">
          <a:xfrm>
            <a:off x="6084888" y="1484313"/>
            <a:ext cx="28797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Equipement de protection individuelle</a:t>
            </a:r>
          </a:p>
        </p:txBody>
      </p:sp>
      <p:sp>
        <p:nvSpPr>
          <p:cNvPr id="25605" name="Text Box 53"/>
          <p:cNvSpPr txBox="1">
            <a:spLocks noChangeArrowheads="1"/>
          </p:cNvSpPr>
          <p:nvPr/>
        </p:nvSpPr>
        <p:spPr bwMode="auto">
          <a:xfrm>
            <a:off x="611188" y="4689475"/>
            <a:ext cx="2305050" cy="147478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u="none"/>
              <a:t>Achat</a:t>
            </a:r>
          </a:p>
          <a:p>
            <a:pPr algn="ctr"/>
            <a:r>
              <a:rPr lang="fr-BE" u="none"/>
              <a:t>Entretien</a:t>
            </a:r>
          </a:p>
          <a:p>
            <a:pPr algn="ctr"/>
            <a:r>
              <a:rPr lang="fr-BE" u="none"/>
              <a:t>Formation (usage, entretien, inspection)</a:t>
            </a:r>
            <a:r>
              <a:rPr lang="fr-BE"/>
              <a:t> </a:t>
            </a:r>
          </a:p>
        </p:txBody>
      </p:sp>
      <p:sp>
        <p:nvSpPr>
          <p:cNvPr id="25606" name="Text Box 54"/>
          <p:cNvSpPr txBox="1">
            <a:spLocks noChangeArrowheads="1"/>
          </p:cNvSpPr>
          <p:nvPr/>
        </p:nvSpPr>
        <p:spPr bwMode="auto">
          <a:xfrm>
            <a:off x="611188" y="2205038"/>
            <a:ext cx="2305050" cy="14763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Quoi? Inventaire</a:t>
            </a:r>
          </a:p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GesMat?</a:t>
            </a:r>
          </a:p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Par type, NSN of nr de série?</a:t>
            </a:r>
          </a:p>
        </p:txBody>
      </p:sp>
      <p:sp>
        <p:nvSpPr>
          <p:cNvPr id="25607" name="Text Box 55"/>
          <p:cNvSpPr txBox="1">
            <a:spLocks noChangeArrowheads="1"/>
          </p:cNvSpPr>
          <p:nvPr/>
        </p:nvSpPr>
        <p:spPr bwMode="auto">
          <a:xfrm>
            <a:off x="6084888" y="2205038"/>
            <a:ext cx="2879725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u="none">
                <a:latin typeface="Arial" charset="0"/>
              </a:rPr>
              <a:t>= </a:t>
            </a:r>
            <a:r>
              <a:rPr lang="fr-BE" u="none">
                <a:latin typeface="Arial" charset="0"/>
              </a:rPr>
              <a:t>OK, catalogue, existant, GesMat connu</a:t>
            </a:r>
          </a:p>
        </p:txBody>
      </p:sp>
      <p:sp>
        <p:nvSpPr>
          <p:cNvPr id="25608" name="Text Box 56"/>
          <p:cNvSpPr txBox="1">
            <a:spLocks noChangeArrowheads="1"/>
          </p:cNvSpPr>
          <p:nvPr/>
        </p:nvSpPr>
        <p:spPr bwMode="auto">
          <a:xfrm>
            <a:off x="3059113" y="2205038"/>
            <a:ext cx="2881312" cy="14763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Quoi? Inventaire</a:t>
            </a:r>
          </a:p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GesMat?</a:t>
            </a:r>
          </a:p>
          <a:p>
            <a:pPr algn="ctr">
              <a:spcBef>
                <a:spcPct val="50000"/>
              </a:spcBef>
            </a:pPr>
            <a:r>
              <a:rPr lang="fr-BE" u="none"/>
              <a:t>Par type, NSN of nr de série?</a:t>
            </a:r>
            <a:endParaRPr lang="nl-BE" u="none">
              <a:latin typeface="Arial" charset="0"/>
            </a:endParaRPr>
          </a:p>
        </p:txBody>
      </p:sp>
      <p:sp>
        <p:nvSpPr>
          <p:cNvPr id="25609" name="Text Box 58"/>
          <p:cNvSpPr txBox="1">
            <a:spLocks noChangeArrowheads="1"/>
          </p:cNvSpPr>
          <p:nvPr/>
        </p:nvSpPr>
        <p:spPr bwMode="auto">
          <a:xfrm>
            <a:off x="611188" y="3789363"/>
            <a:ext cx="2305050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u="none"/>
              <a:t>Législation</a:t>
            </a:r>
          </a:p>
          <a:p>
            <a:pPr algn="ctr"/>
            <a:r>
              <a:rPr lang="fr-BE" u="none"/>
              <a:t>Insp/Ctl/Révisions</a:t>
            </a:r>
          </a:p>
        </p:txBody>
      </p:sp>
      <p:sp>
        <p:nvSpPr>
          <p:cNvPr id="25610" name="Text Box 59"/>
          <p:cNvSpPr txBox="1">
            <a:spLocks noChangeArrowheads="1"/>
          </p:cNvSpPr>
          <p:nvPr/>
        </p:nvSpPr>
        <p:spPr bwMode="auto">
          <a:xfrm>
            <a:off x="6084888" y="4724400"/>
            <a:ext cx="28797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>
                <a:latin typeface="Arial" charset="0"/>
              </a:rPr>
              <a:t>Ce qui reste, n’est pas couvert par la notion EPI</a:t>
            </a:r>
          </a:p>
        </p:txBody>
      </p:sp>
      <p:sp>
        <p:nvSpPr>
          <p:cNvPr id="25611" name="Text Box 60"/>
          <p:cNvSpPr txBox="1">
            <a:spLocks noChangeArrowheads="1"/>
          </p:cNvSpPr>
          <p:nvPr/>
        </p:nvSpPr>
        <p:spPr bwMode="auto">
          <a:xfrm>
            <a:off x="3059113" y="3789363"/>
            <a:ext cx="2881312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u="none"/>
              <a:t>Législation</a:t>
            </a:r>
          </a:p>
          <a:p>
            <a:pPr algn="ctr"/>
            <a:r>
              <a:rPr lang="fr-BE" u="none"/>
              <a:t>Insp/Ctl/Révisions</a:t>
            </a:r>
            <a:endParaRPr lang="en-US" u="none">
              <a:latin typeface="Arial" charset="0"/>
            </a:endParaRPr>
          </a:p>
        </p:txBody>
      </p:sp>
      <p:sp>
        <p:nvSpPr>
          <p:cNvPr id="25612" name="Text Box 61"/>
          <p:cNvSpPr txBox="1">
            <a:spLocks noChangeArrowheads="1"/>
          </p:cNvSpPr>
          <p:nvPr/>
        </p:nvSpPr>
        <p:spPr bwMode="auto">
          <a:xfrm>
            <a:off x="6084888" y="3789363"/>
            <a:ext cx="2881312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u="none"/>
              <a:t>Législation</a:t>
            </a:r>
          </a:p>
          <a:p>
            <a:pPr algn="ctr"/>
            <a:r>
              <a:rPr lang="fr-BE" u="none"/>
              <a:t>Insp/Ctl/Révisions</a:t>
            </a:r>
            <a:endParaRPr lang="en-US" u="none">
              <a:latin typeface="Arial" charset="0"/>
            </a:endParaRPr>
          </a:p>
        </p:txBody>
      </p:sp>
      <p:sp>
        <p:nvSpPr>
          <p:cNvPr id="25613" name="Text Box 62"/>
          <p:cNvSpPr txBox="1">
            <a:spLocks noChangeArrowheads="1"/>
          </p:cNvSpPr>
          <p:nvPr/>
        </p:nvSpPr>
        <p:spPr bwMode="auto">
          <a:xfrm>
            <a:off x="3130550" y="4689475"/>
            <a:ext cx="2809875" cy="12001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u="none"/>
              <a:t>Achat</a:t>
            </a:r>
          </a:p>
          <a:p>
            <a:pPr algn="ctr"/>
            <a:r>
              <a:rPr lang="fr-BE" u="none"/>
              <a:t>Entretien</a:t>
            </a:r>
          </a:p>
          <a:p>
            <a:pPr algn="ctr"/>
            <a:r>
              <a:rPr lang="fr-BE" u="none"/>
              <a:t>Formation (usage, entretien, inspection)</a:t>
            </a:r>
            <a:r>
              <a:rPr lang="fr-BE"/>
              <a:t> </a:t>
            </a:r>
            <a:endParaRPr lang="nl-B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Objectifs suivants</a:t>
            </a:r>
          </a:p>
        </p:txBody>
      </p:sp>
      <p:sp>
        <p:nvSpPr>
          <p:cNvPr id="27650" name="Text Box 25"/>
          <p:cNvSpPr txBox="1">
            <a:spLocks noChangeArrowheads="1"/>
          </p:cNvSpPr>
          <p:nvPr/>
        </p:nvSpPr>
        <p:spPr bwMode="auto">
          <a:xfrm>
            <a:off x="1187450" y="1196975"/>
            <a:ext cx="7272338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fr-BE" u="none"/>
              <a:t>Vérifier si on a tenu compte du risque de chute pendant la phase de conception et de quelle façon (incl. installations et Infra) (ex. INES)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fr-BE" u="none"/>
              <a:t>Faire un inventaire (Mar 2011):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fr-BE" u="none"/>
              <a:t>Pour des moyens de travail et des équipements de protection collective utilisés pendant des travaux en hauteur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fr-BE" u="none"/>
              <a:t>Pour l’infrastructure spécifique où sont liés des travaux génériques en hauteur (ex. Tours, mâts,…) 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nl-BE" u="none"/>
              <a:t>Sur base de :</a:t>
            </a:r>
          </a:p>
          <a:p>
            <a:pPr marL="1257300" lvl="2" indent="-342900">
              <a:spcBef>
                <a:spcPct val="50000"/>
              </a:spcBef>
              <a:buFontTx/>
              <a:buChar char="-"/>
            </a:pPr>
            <a:r>
              <a:rPr lang="fr-BE" u="none"/>
              <a:t>Inventaire questionnaire unités par ACOS WB (2007)</a:t>
            </a:r>
          </a:p>
          <a:p>
            <a:pPr marL="1257300" lvl="2" indent="-342900">
              <a:spcBef>
                <a:spcPct val="50000"/>
              </a:spcBef>
              <a:buFontTx/>
              <a:buChar char="-"/>
            </a:pPr>
            <a:r>
              <a:rPr lang="fr-BE" u="none"/>
              <a:t>Analyse type moyens disponibles sur le marché</a:t>
            </a:r>
          </a:p>
          <a:p>
            <a:pPr marL="1257300" lvl="2" indent="-342900">
              <a:spcBef>
                <a:spcPct val="50000"/>
              </a:spcBef>
              <a:buFontTx/>
              <a:buChar char="-"/>
            </a:pPr>
            <a:r>
              <a:rPr lang="fr-BE" u="none"/>
              <a:t>Rétroaction vers le patrimonial du GesMat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fr-BE" u="none"/>
              <a:t>Exemple format (Excel-file)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fr-BE" u="none"/>
              <a:t>Compléter avec les exigences légales par type Mat (Mar 2011)</a:t>
            </a:r>
          </a:p>
          <a:p>
            <a:pPr marL="342900" indent="-342900">
              <a:spcBef>
                <a:spcPct val="50000"/>
              </a:spcBef>
            </a:pPr>
            <a:endParaRPr lang="fr-BE" u="none"/>
          </a:p>
        </p:txBody>
      </p:sp>
      <p:sp>
        <p:nvSpPr>
          <p:cNvPr id="27651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484438" y="184467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  <p:sp>
        <p:nvSpPr>
          <p:cNvPr id="27652" name="AutoShape 2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148263" y="5589588"/>
            <a:ext cx="431800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BE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1187450" y="260350"/>
            <a:ext cx="7669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Groupe de travail</a:t>
            </a:r>
            <a:endParaRPr lang="en-US" sz="3600" b="1" u="none">
              <a:solidFill>
                <a:schemeClr val="tx2"/>
              </a:solidFill>
            </a:endParaRPr>
          </a:p>
        </p:txBody>
      </p:sp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2124075" y="1557338"/>
            <a:ext cx="53276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Pilote 09-MR-02: LtKol Filip Martel (MR-Mgt/R)</a:t>
            </a:r>
            <a:endParaRPr lang="en-US" u="none"/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4429125" y="2133600"/>
            <a:ext cx="44640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Sp WB: Maj Guy Beckers (MR-Mgt/R/WB)</a:t>
            </a:r>
            <a:endParaRPr lang="en-US" u="none"/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395288" y="2708275"/>
            <a:ext cx="640873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Pilote partie Sys: Maj De Ghellinck Jean (MR-Sys/S/U/O)</a:t>
            </a:r>
            <a:endParaRPr lang="en-US" u="none"/>
          </a:p>
        </p:txBody>
      </p:sp>
      <p:sp>
        <p:nvSpPr>
          <p:cNvPr id="29701" name="Text Box 8"/>
          <p:cNvSpPr txBox="1">
            <a:spLocks noChangeArrowheads="1"/>
          </p:cNvSpPr>
          <p:nvPr/>
        </p:nvSpPr>
        <p:spPr bwMode="auto">
          <a:xfrm>
            <a:off x="395288" y="3357563"/>
            <a:ext cx="59055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Pilote partie C&amp;I: LtKol Yves Goessens (MR-C&amp;I/I)</a:t>
            </a:r>
            <a:endParaRPr lang="en-US" u="none"/>
          </a:p>
        </p:txBody>
      </p:sp>
      <p:sp>
        <p:nvSpPr>
          <p:cNvPr id="29702" name="Text Box 9"/>
          <p:cNvSpPr txBox="1">
            <a:spLocks noChangeArrowheads="1"/>
          </p:cNvSpPr>
          <p:nvPr/>
        </p:nvSpPr>
        <p:spPr bwMode="auto">
          <a:xfrm>
            <a:off x="395288" y="3989388"/>
            <a:ext cx="82804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u="none"/>
              <a:t>Pilote partie BMC-tours: Maj Jean-Michel Van Helleputte (MR-Mgt/R/Ctl)</a:t>
            </a:r>
            <a:endParaRPr lang="en-US" u="none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466725" y="4581525"/>
            <a:ext cx="432117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u="none"/>
              <a:t>1</a:t>
            </a:r>
            <a:r>
              <a:rPr lang="fr-BE" u="none" baseline="30000"/>
              <a:t>ère</a:t>
            </a:r>
            <a:r>
              <a:rPr lang="fr-BE" u="none"/>
              <a:t> réunion : 30 Nov 10</a:t>
            </a:r>
          </a:p>
          <a:p>
            <a:pPr>
              <a:spcBef>
                <a:spcPct val="50000"/>
              </a:spcBef>
            </a:pPr>
            <a:r>
              <a:rPr lang="fr-BE" u="none"/>
              <a:t>2</a:t>
            </a:r>
            <a:r>
              <a:rPr lang="fr-BE" u="none" baseline="30000"/>
              <a:t>ème</a:t>
            </a:r>
            <a:r>
              <a:rPr lang="fr-BE" u="none"/>
              <a:t> réunion : 15 Dec 10</a:t>
            </a:r>
          </a:p>
          <a:p>
            <a:pPr>
              <a:spcBef>
                <a:spcPct val="50000"/>
              </a:spcBef>
            </a:pPr>
            <a:r>
              <a:rPr lang="fr-BE" u="none"/>
              <a:t>3</a:t>
            </a:r>
            <a:r>
              <a:rPr lang="fr-BE" u="none" baseline="30000"/>
              <a:t>ème</a:t>
            </a:r>
            <a:r>
              <a:rPr lang="fr-BE" u="none"/>
              <a:t> réunion (suivante) : 18 Jan 11</a:t>
            </a:r>
            <a:endParaRPr lang="en-US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1187450" y="260350"/>
            <a:ext cx="7669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3600" b="1" u="none">
                <a:solidFill>
                  <a:schemeClr val="tx2"/>
                </a:solidFill>
              </a:rPr>
              <a:t>Liste d’action</a:t>
            </a:r>
            <a:endParaRPr lang="en-US" sz="3600" b="1" u="none">
              <a:solidFill>
                <a:schemeClr val="tx2"/>
              </a:solidFill>
            </a:endParaRPr>
          </a:p>
        </p:txBody>
      </p:sp>
      <p:pic>
        <p:nvPicPr>
          <p:cNvPr id="31746" name="Picture 13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1700213"/>
            <a:ext cx="8894762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efence[1]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Presentation_defence[1]</Template>
  <TotalTime>6347</TotalTime>
  <Words>833</Words>
  <Application>Microsoft Office PowerPoint</Application>
  <PresentationFormat>On-screen Show (4:3)</PresentationFormat>
  <Paragraphs>150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Tahoma</vt:lpstr>
      <vt:lpstr>Arial</vt:lpstr>
      <vt:lpstr>Times New Roman</vt:lpstr>
      <vt:lpstr>Comic Sans MS</vt:lpstr>
      <vt:lpstr>Presentation_defence[1]</vt:lpstr>
      <vt:lpstr>Slide 1</vt:lpstr>
      <vt:lpstr>Slide 2</vt:lpstr>
      <vt:lpstr>Historique</vt:lpstr>
      <vt:lpstr>Définition travaux en hauteur</vt:lpstr>
      <vt:lpstr>Slide 5</vt:lpstr>
      <vt:lpstr>Slide 6</vt:lpstr>
      <vt:lpstr>Slide 7</vt:lpstr>
      <vt:lpstr>Slide 8</vt:lpstr>
      <vt:lpstr>Slide 9</vt:lpstr>
      <vt:lpstr>Bibliographie (action 21)</vt:lpstr>
      <vt:lpstr>Slide 11</vt:lpstr>
      <vt:lpstr>Slide 12</vt:lpstr>
      <vt:lpstr>Slide 13</vt:lpstr>
      <vt:lpstr>Slide 14</vt:lpstr>
      <vt:lpstr>Slide 15</vt:lpstr>
    </vt:vector>
  </TitlesOfParts>
  <Manager>DEGME - Sectie Managemnt</Manager>
  <Company>Belgian-Defence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 VOS JAN</dc:creator>
  <cp:lastModifiedBy>martel.f</cp:lastModifiedBy>
  <cp:revision>390</cp:revision>
  <dcterms:created xsi:type="dcterms:W3CDTF">2005-09-01T14:48:29Z</dcterms:created>
  <dcterms:modified xsi:type="dcterms:W3CDTF">2010-12-24T09:14:23Z</dcterms:modified>
</cp:coreProperties>
</file>