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embeddings/oleObject8.bin" ContentType="application/vnd.openxmlformats-officedocument.oleObject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embeddings/oleObject4.bin" ContentType="application/vnd.openxmlformats-officedocument.oleObject"/>
  <Override PartName="/ppt/notesSlides/notesSlide12.xml" ContentType="application/vnd.openxmlformats-officedocument.presentationml.notesSlide+xml"/>
  <Override PartName="/ppt/embeddings/oleObject2.bin" ContentType="application/vnd.openxmlformats-officedocument.oleObjec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ms-office.legacyDiagramTex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embeddings/oleObject9.bin" ContentType="application/vnd.openxmlformats-officedocument.oleObject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embeddings/oleObject7.bin" ContentType="application/vnd.openxmlformats-officedocument.oleObject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embeddings/oleObject5.bin" ContentType="application/vnd.openxmlformats-officedocument.oleObject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3.bin" ContentType="application/vnd.openxmlformats-officedocument.oleObject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legacyDocTextInfo.bin" ContentType="application/vnd.ms-office.legacyDocTextInfo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embeddings/oleObject6.bin" ContentType="application/vnd.openxmlformats-officedocument.oleObject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594" r:id="rId2"/>
    <p:sldId id="832" r:id="rId3"/>
    <p:sldId id="908" r:id="rId4"/>
    <p:sldId id="909" r:id="rId5"/>
    <p:sldId id="913" r:id="rId6"/>
    <p:sldId id="915" r:id="rId7"/>
    <p:sldId id="900" r:id="rId8"/>
    <p:sldId id="911" r:id="rId9"/>
    <p:sldId id="864" r:id="rId10"/>
    <p:sldId id="815" r:id="rId11"/>
    <p:sldId id="816" r:id="rId12"/>
    <p:sldId id="817" r:id="rId13"/>
    <p:sldId id="818" r:id="rId14"/>
    <p:sldId id="819" r:id="rId15"/>
    <p:sldId id="820" r:id="rId16"/>
    <p:sldId id="821" r:id="rId17"/>
    <p:sldId id="822" r:id="rId18"/>
    <p:sldId id="823" r:id="rId19"/>
    <p:sldId id="824" r:id="rId20"/>
    <p:sldId id="825" r:id="rId21"/>
    <p:sldId id="826" r:id="rId22"/>
    <p:sldId id="827" r:id="rId23"/>
    <p:sldId id="828" r:id="rId24"/>
    <p:sldId id="829" r:id="rId25"/>
    <p:sldId id="830" r:id="rId26"/>
    <p:sldId id="831" r:id="rId27"/>
    <p:sldId id="872" r:id="rId28"/>
    <p:sldId id="865" r:id="rId29"/>
    <p:sldId id="869" r:id="rId30"/>
    <p:sldId id="803" r:id="rId31"/>
    <p:sldId id="807" r:id="rId32"/>
    <p:sldId id="800" r:id="rId33"/>
    <p:sldId id="801" r:id="rId34"/>
    <p:sldId id="802" r:id="rId35"/>
    <p:sldId id="805" r:id="rId36"/>
    <p:sldId id="806" r:id="rId37"/>
    <p:sldId id="810" r:id="rId38"/>
    <p:sldId id="866" r:id="rId39"/>
    <p:sldId id="870" r:id="rId40"/>
    <p:sldId id="835" r:id="rId41"/>
    <p:sldId id="836" r:id="rId42"/>
    <p:sldId id="837" r:id="rId43"/>
    <p:sldId id="838" r:id="rId44"/>
    <p:sldId id="839" r:id="rId45"/>
    <p:sldId id="843" r:id="rId46"/>
    <p:sldId id="844" r:id="rId47"/>
    <p:sldId id="845" r:id="rId48"/>
    <p:sldId id="846" r:id="rId49"/>
    <p:sldId id="847" r:id="rId50"/>
    <p:sldId id="848" r:id="rId51"/>
    <p:sldId id="849" r:id="rId52"/>
    <p:sldId id="850" r:id="rId53"/>
    <p:sldId id="851" r:id="rId54"/>
    <p:sldId id="867" r:id="rId55"/>
    <p:sldId id="854" r:id="rId56"/>
    <p:sldId id="863" r:id="rId57"/>
    <p:sldId id="857" r:id="rId58"/>
    <p:sldId id="858" r:id="rId59"/>
    <p:sldId id="859" r:id="rId60"/>
    <p:sldId id="861" r:id="rId61"/>
    <p:sldId id="860" r:id="rId62"/>
    <p:sldId id="862" r:id="rId63"/>
    <p:sldId id="868" r:id="rId64"/>
    <p:sldId id="912" r:id="rId65"/>
    <p:sldId id="683" r:id="rId66"/>
  </p:sldIdLst>
  <p:sldSz cx="9144000" cy="6858000" type="screen4x3"/>
  <p:notesSz cx="6797675" cy="99266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ctr" rtl="0" fontAlgn="base">
      <a:spcBef>
        <a:spcPct val="0"/>
      </a:spcBef>
      <a:spcAft>
        <a:spcPct val="0"/>
      </a:spcAft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ctr" rtl="0" fontAlgn="base">
      <a:spcBef>
        <a:spcPct val="0"/>
      </a:spcBef>
      <a:spcAft>
        <a:spcPct val="0"/>
      </a:spcAft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ctr" rtl="0" fontAlgn="base">
      <a:spcBef>
        <a:spcPct val="0"/>
      </a:spcBef>
      <a:spcAft>
        <a:spcPct val="0"/>
      </a:spcAft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ctr" rtl="0" fontAlgn="base">
      <a:spcBef>
        <a:spcPct val="0"/>
      </a:spcBef>
      <a:spcAft>
        <a:spcPct val="0"/>
      </a:spcAft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4800" b="1"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FF"/>
    <a:srgbClr val="FF66CC"/>
    <a:srgbClr val="CCCCFF"/>
    <a:srgbClr val="CCECFF"/>
    <a:srgbClr val="99CCFF"/>
    <a:srgbClr val="969696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89933" autoAdjust="0"/>
  </p:normalViewPr>
  <p:slideViewPr>
    <p:cSldViewPr>
      <p:cViewPr>
        <p:scale>
          <a:sx n="75" d="100"/>
          <a:sy n="75" d="100"/>
        </p:scale>
        <p:origin x="-840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70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13" Type="http://schemas.microsoft.com/office/2006/relationships/legacyDiagramText" Target="legacyDiagramText13.bin"/><Relationship Id="rId18" Type="http://schemas.microsoft.com/office/2006/relationships/legacyDiagramText" Target="legacyDiagramText18.bin"/><Relationship Id="rId26" Type="http://schemas.microsoft.com/office/2006/relationships/legacyDiagramText" Target="legacyDiagramText26.bin"/><Relationship Id="rId3" Type="http://schemas.microsoft.com/office/2006/relationships/legacyDiagramText" Target="legacyDiagramText3.bin"/><Relationship Id="rId21" Type="http://schemas.microsoft.com/office/2006/relationships/legacyDiagramText" Target="legacyDiagramText21.bin"/><Relationship Id="rId7" Type="http://schemas.microsoft.com/office/2006/relationships/legacyDiagramText" Target="legacyDiagramText7.bin"/><Relationship Id="rId12" Type="http://schemas.microsoft.com/office/2006/relationships/legacyDiagramText" Target="legacyDiagramText12.bin"/><Relationship Id="rId17" Type="http://schemas.microsoft.com/office/2006/relationships/legacyDiagramText" Target="legacyDiagramText17.bin"/><Relationship Id="rId25" Type="http://schemas.microsoft.com/office/2006/relationships/legacyDiagramText" Target="legacyDiagramText25.bin"/><Relationship Id="rId2" Type="http://schemas.microsoft.com/office/2006/relationships/legacyDiagramText" Target="legacyDiagramText2.bin"/><Relationship Id="rId16" Type="http://schemas.microsoft.com/office/2006/relationships/legacyDiagramText" Target="legacyDiagramText16.bin"/><Relationship Id="rId20" Type="http://schemas.microsoft.com/office/2006/relationships/legacyDiagramText" Target="legacyDiagramText20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11" Type="http://schemas.microsoft.com/office/2006/relationships/legacyDiagramText" Target="legacyDiagramText11.bin"/><Relationship Id="rId24" Type="http://schemas.microsoft.com/office/2006/relationships/legacyDiagramText" Target="legacyDiagramText24.bin"/><Relationship Id="rId5" Type="http://schemas.microsoft.com/office/2006/relationships/legacyDiagramText" Target="legacyDiagramText5.bin"/><Relationship Id="rId15" Type="http://schemas.microsoft.com/office/2006/relationships/legacyDiagramText" Target="legacyDiagramText15.bin"/><Relationship Id="rId23" Type="http://schemas.microsoft.com/office/2006/relationships/legacyDiagramText" Target="legacyDiagramText23.bin"/><Relationship Id="rId10" Type="http://schemas.microsoft.com/office/2006/relationships/legacyDiagramText" Target="legacyDiagramText10.bin"/><Relationship Id="rId19" Type="http://schemas.microsoft.com/office/2006/relationships/legacyDiagramText" Target="legacyDiagramText19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Relationship Id="rId14" Type="http://schemas.microsoft.com/office/2006/relationships/legacyDiagramText" Target="legacyDiagramText14.bin"/><Relationship Id="rId22" Type="http://schemas.microsoft.com/office/2006/relationships/legacyDiagramText" Target="legacyDiagramText22.bin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/>
            </a:lvl1pPr>
          </a:lstStyle>
          <a:p>
            <a:pPr>
              <a:defRPr/>
            </a:pPr>
            <a:r>
              <a:rPr lang="en-GB"/>
              <a:t>HRM week HStC/CSEM – 13 Jan 11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A4356CAF-CA1A-41EF-A89B-5FED1E4DC029}" type="datetime1">
              <a:rPr lang="en-GB"/>
              <a:pPr>
                <a:defRPr/>
              </a:pPr>
              <a:t>18/03/2011</a:t>
            </a:fld>
            <a:endParaRPr lang="en-GB"/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D650DA4B-BFF9-4D6D-ACF9-52ED4DB067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0FE7E92A-1883-436D-8516-9A2D495C6F00}" type="datetime1">
              <a:rPr lang="nl-NL"/>
              <a:pPr>
                <a:defRPr/>
              </a:pPr>
              <a:t>18-3-2011</a:t>
            </a:fld>
            <a:endParaRPr lang="nl-NL"/>
          </a:p>
        </p:txBody>
      </p:sp>
      <p:sp>
        <p:nvSpPr>
          <p:cNvPr id="16387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6A759037-278A-41E1-9069-E06F386FF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7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1945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fr-BE" sz="1200" b="0">
                <a:latin typeface="Times New Roman" pitchFamily="18" charset="0"/>
              </a:rPr>
              <a:t>Semaine</a:t>
            </a:r>
            <a:r>
              <a:rPr lang="en-US" sz="1200" b="0">
                <a:latin typeface="Times New Roman" pitchFamily="18" charset="0"/>
              </a:rPr>
              <a:t> thématique HRM </a:t>
            </a:r>
          </a:p>
        </p:txBody>
      </p:sp>
      <p:sp>
        <p:nvSpPr>
          <p:cNvPr id="19459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19460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19461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BD708659-AFCF-47BF-9EEF-F1A2C16134FB}" type="slidenum">
              <a:rPr lang="en-US" sz="1200" b="0">
                <a:latin typeface="Times New Roman" pitchFamily="18" charset="0"/>
              </a:rPr>
              <a:pPr algn="r" defTabSz="927100"/>
              <a:t>1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19462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en-US" sz="1200" b="0"/>
              <a:t>10 Feb 201019 Jan 09</a:t>
            </a:r>
          </a:p>
        </p:txBody>
      </p:sp>
      <p:sp>
        <p:nvSpPr>
          <p:cNvPr id="1946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94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30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383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38307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38308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38309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4ACA13FC-8CE3-4745-8FDE-1C14F03711E5}" type="slidenum">
              <a:rPr lang="en-US" sz="1200" b="0">
                <a:latin typeface="Times New Roman" pitchFamily="18" charset="0"/>
              </a:rPr>
              <a:pPr algn="r" defTabSz="927100"/>
              <a:t>21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3831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383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47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45474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45475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45476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45477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A3DCCB6C-98B5-4EB6-AF3F-A641A95215A4}" type="slidenum">
              <a:rPr lang="en-US" sz="1200" b="0">
                <a:latin typeface="Times New Roman" pitchFamily="18" charset="0"/>
              </a:rPr>
              <a:pPr algn="r" defTabSz="927100"/>
              <a:t>27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45478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454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2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47522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47523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47524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47525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B4B1CFC3-483B-4E30-BA8E-88D8D358FBA8}" type="slidenum">
              <a:rPr lang="en-US" sz="1200" b="0">
                <a:latin typeface="Times New Roman" pitchFamily="18" charset="0"/>
              </a:rPr>
              <a:pPr algn="r" defTabSz="927100"/>
              <a:t>28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4752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475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78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5878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58787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58788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58789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6944ABFF-686D-4462-BD05-66BA5BE2A007}" type="slidenum">
              <a:rPr lang="en-US" sz="1200" b="0">
                <a:latin typeface="Times New Roman" pitchFamily="18" charset="0"/>
              </a:rPr>
              <a:pPr algn="r" defTabSz="927100"/>
              <a:t>38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5879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587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BE" sz="1200" b="0"/>
              <a:t>Bfg NCW </a:t>
            </a:r>
            <a:endParaRPr lang="en-US" sz="1200" b="0"/>
          </a:p>
        </p:txBody>
      </p:sp>
      <p:sp>
        <p:nvSpPr>
          <p:cNvPr id="761858" name="Rectangle 3"/>
          <p:cNvSpPr txBox="1">
            <a:spLocks noGrp="1" noChangeArrowheads="1"/>
          </p:cNvSpPr>
          <p:nvPr/>
        </p:nvSpPr>
        <p:spPr bwMode="auto">
          <a:xfrm>
            <a:off x="383063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 b="0"/>
              <a:t>NOH – 27 Nov 09 </a:t>
            </a:r>
            <a:endParaRPr lang="en-US" sz="1200" b="0"/>
          </a:p>
        </p:txBody>
      </p:sp>
      <p:sp>
        <p:nvSpPr>
          <p:cNvPr id="761859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1200" b="0"/>
              <a:t>HRP-W 9-2820-5745</a:t>
            </a:r>
            <a:endParaRPr lang="en-US" sz="1200" b="0"/>
          </a:p>
        </p:txBody>
      </p:sp>
      <p:sp>
        <p:nvSpPr>
          <p:cNvPr id="76186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21C60B4-67E7-4DFC-80F3-2720E2799539}" type="slidenum">
              <a:rPr lang="en-US" sz="1200" b="0"/>
              <a:pPr algn="r"/>
              <a:t>40</a:t>
            </a:fld>
            <a:endParaRPr lang="en-US" sz="1200" b="0"/>
          </a:p>
        </p:txBody>
      </p:sp>
      <p:sp>
        <p:nvSpPr>
          <p:cNvPr id="76186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877888" y="714375"/>
            <a:ext cx="4964112" cy="3722688"/>
          </a:xfrm>
          <a:ln/>
        </p:spPr>
      </p:sp>
      <p:sp>
        <p:nvSpPr>
          <p:cNvPr id="7618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pPr marL="228600" indent="-228600" eaLnBrk="1" hangingPunct="1"/>
            <a:r>
              <a:rPr lang="fr-BE" smtClean="0"/>
              <a:t>Jobsite via DGCom</a:t>
            </a:r>
          </a:p>
          <a:p>
            <a:pPr marL="228600" indent="-228600" eaLnBrk="1" hangingPunct="1">
              <a:buFont typeface="Wingdings" pitchFamily="2" charset="2"/>
              <a:buAutoNum type="arabicPeriod"/>
            </a:pPr>
            <a:r>
              <a:rPr lang="fr-BE" smtClean="0"/>
              <a:t>Le,medium idéal pour tout personnes </a:t>
            </a:r>
            <a:r>
              <a:rPr lang="fr-BE" b="1" smtClean="0"/>
              <a:t>intéressés</a:t>
            </a:r>
            <a:r>
              <a:rPr lang="fr-BE" smtClean="0"/>
              <a:t> dans la Défense </a:t>
            </a:r>
          </a:p>
          <a:p>
            <a:pPr marL="228600" indent="-228600" eaLnBrk="1" hangingPunct="1">
              <a:buFont typeface="Wingdings" pitchFamily="2" charset="2"/>
              <a:buAutoNum type="arabicPeriod"/>
            </a:pPr>
            <a:r>
              <a:rPr lang="fr-BE" smtClean="0"/>
              <a:t>Le jobsite se cible sur les vacatures de l’année de recrutement par plusieurs voies possible :</a:t>
            </a:r>
          </a:p>
          <a:p>
            <a:pPr marL="228600" indent="-228600" eaLnBrk="1" hangingPunct="1">
              <a:buFont typeface="Wingdings" pitchFamily="2" charset="2"/>
              <a:buAutoNum type="arabicPeriod"/>
            </a:pPr>
            <a:endParaRPr lang="fr-BE" smtClean="0"/>
          </a:p>
          <a:p>
            <a:pPr marL="228600" indent="-228600" eaLnBrk="1" hangingPunct="1">
              <a:buFont typeface="Wingdings" pitchFamily="2" charset="2"/>
              <a:buAutoNum type="arabicPeriod"/>
            </a:pPr>
            <a:r>
              <a:rPr lang="fr-BE" smtClean="0"/>
              <a:t>Next slide !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Par </a:t>
            </a:r>
            <a:r>
              <a:rPr lang="fr-BE" b="1" smtClean="0">
                <a:ea typeface="ＭＳ Ｐゴシック"/>
              </a:rPr>
              <a:t>types de fonctions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Tout fonctions.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EVMI.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Musiciens.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La réserve.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Par </a:t>
            </a:r>
            <a:r>
              <a:rPr lang="fr-BE" b="1" smtClean="0">
                <a:ea typeface="ＭＳ Ｐゴシック"/>
              </a:rPr>
              <a:t>component.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Par </a:t>
            </a:r>
            <a:r>
              <a:rPr lang="fr-BE" b="1" smtClean="0">
                <a:ea typeface="ＭＳ Ｐゴシック"/>
              </a:rPr>
              <a:t>catégorie</a:t>
            </a:r>
            <a:r>
              <a:rPr lang="fr-BE" smtClean="0">
                <a:ea typeface="ＭＳ Ｐゴシック"/>
              </a:rPr>
              <a:t>.</a:t>
            </a:r>
          </a:p>
          <a:p>
            <a:pPr marL="228600" indent="-228600" eaLnBrk="1" hangingPunct="1">
              <a:buFont typeface="Wingdings" pitchFamily="2" charset="2"/>
              <a:buAutoNum type="arabicPeriod"/>
            </a:pPr>
            <a:r>
              <a:rPr lang="fr-BE" smtClean="0"/>
              <a:t>De plus, on s’adresse à tout autre Pers intéressé dan un job à la Défense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Vacatures 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endParaRPr lang="fr-BE" smtClean="0">
              <a:ea typeface="ＭＳ Ｐゴシック"/>
            </a:endParaRP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L’on cherche un emploie effective.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Selon son propre diplôme, des possibilités se présentent dans les diverses catégories. </a:t>
            </a:r>
          </a:p>
          <a:p>
            <a:pPr marL="1143000" lvl="2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Selon un intérêt basé sur un des components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L’on cherche la possibilité d’étudier dans la Défense</a:t>
            </a:r>
          </a:p>
          <a:p>
            <a:pPr marL="228600" indent="-228600" eaLnBrk="1" hangingPunct="1">
              <a:buFont typeface="Wingdings" pitchFamily="2" charset="2"/>
              <a:buChar char="Ø"/>
            </a:pPr>
            <a:r>
              <a:rPr lang="fr-BE" smtClean="0"/>
              <a:t>, offrant : </a:t>
            </a:r>
          </a:p>
          <a:p>
            <a:pPr marL="1600200" lvl="3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des renseignements le plus complet possible sur :</a:t>
            </a:r>
          </a:p>
          <a:p>
            <a:pPr marL="2057400" lvl="4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Les critères généraux</a:t>
            </a:r>
          </a:p>
          <a:p>
            <a:pPr marL="2057400" lvl="4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Des événements qui selon le cas sont souvent liés à des vacatures.</a:t>
            </a:r>
          </a:p>
          <a:p>
            <a:pPr marL="2057400" lvl="4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Un “Agenda” qui offre les événements en question.</a:t>
            </a:r>
          </a:p>
          <a:p>
            <a:pPr marL="228600" indent="-228600" eaLnBrk="1" hangingPunct="1">
              <a:buFont typeface="Wingdings" pitchFamily="2" charset="2"/>
              <a:buChar char="Ø"/>
            </a:pPr>
            <a:r>
              <a:rPr lang="fr-BE" smtClean="0"/>
              <a:t>Finalement, pour l’internaute, suite aux informations il reste deux possibilités :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prendre contact avec un CI et fixer un RV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Faire un Login offrant la possibilité de postuler en ligne.</a:t>
            </a:r>
          </a:p>
          <a:p>
            <a:pPr marL="685800" lvl="1" indent="-228600" eaLnBrk="1" hangingPunct="1">
              <a:buFont typeface="Wingdings" pitchFamily="2" charset="2"/>
              <a:buChar char="Ø"/>
            </a:pPr>
            <a:endParaRPr lang="fr-BE" smtClean="0">
              <a:ea typeface="ＭＳ Ｐゴシック"/>
            </a:endParaRPr>
          </a:p>
          <a:p>
            <a:pPr marL="228600" indent="-228600" eaLnBrk="1" hangingPunct="1">
              <a:buFont typeface="Wingdings" pitchFamily="2" charset="2"/>
              <a:buChar char="Ø"/>
            </a:pPr>
            <a:r>
              <a:rPr lang="fr-BE" sz="1600" b="1" smtClean="0"/>
              <a:t>Next slide !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09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BE" sz="1200" b="0"/>
              <a:t>Bfg NCW </a:t>
            </a:r>
            <a:endParaRPr lang="en-US" sz="1200" b="0"/>
          </a:p>
        </p:txBody>
      </p:sp>
      <p:sp>
        <p:nvSpPr>
          <p:cNvPr id="772098" name="Rectangle 3"/>
          <p:cNvSpPr txBox="1">
            <a:spLocks noGrp="1" noChangeArrowheads="1"/>
          </p:cNvSpPr>
          <p:nvPr/>
        </p:nvSpPr>
        <p:spPr bwMode="auto">
          <a:xfrm>
            <a:off x="383063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 b="0"/>
              <a:t>NOH – 27 Nov 09 </a:t>
            </a:r>
            <a:endParaRPr lang="en-US" sz="1200" b="0"/>
          </a:p>
        </p:txBody>
      </p:sp>
      <p:sp>
        <p:nvSpPr>
          <p:cNvPr id="772099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1200" b="0"/>
              <a:t>HRP-W 9-2820-5745</a:t>
            </a:r>
            <a:endParaRPr lang="en-US" sz="1200" b="0"/>
          </a:p>
        </p:txBody>
      </p:sp>
      <p:sp>
        <p:nvSpPr>
          <p:cNvPr id="77210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1B8C53D-19F9-4B5D-8290-A708E2FD9248}" type="slidenum">
              <a:rPr lang="en-US" sz="1200" b="0"/>
              <a:pPr algn="r"/>
              <a:t>49</a:t>
            </a:fld>
            <a:endParaRPr lang="en-US" sz="1200" b="0"/>
          </a:p>
        </p:txBody>
      </p:sp>
      <p:sp>
        <p:nvSpPr>
          <p:cNvPr id="77210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721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L’application !</a:t>
            </a:r>
          </a:p>
          <a:p>
            <a:pPr eaLnBrk="1" hangingPunct="1"/>
            <a:r>
              <a:rPr lang="fr-BE" smtClean="0"/>
              <a:t>C’est la partie interactive où l’on arrive dans une phase que le client devient un « </a:t>
            </a:r>
            <a:r>
              <a:rPr lang="fr-BE" b="1" smtClean="0"/>
              <a:t>eInterested party »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Par le Login, l’internaute reçoit son propre account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il devient pour nous une entité défini. 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Il obtient des possibilités pour 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Demander des infos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Poser des questions </a:t>
            </a:r>
          </a:p>
          <a:p>
            <a:pPr lvl="2" eaLnBrk="1" hangingPunct="1">
              <a:buFont typeface="Wingdings" pitchFamily="2" charset="2"/>
              <a:buChar char="Ø"/>
            </a:pPr>
            <a:r>
              <a:rPr lang="fr-BE" smtClean="0">
                <a:ea typeface="ＭＳ Ｐゴシック"/>
              </a:rPr>
              <a:t>Modifier ces propres données</a:t>
            </a:r>
          </a:p>
          <a:p>
            <a:pPr eaLnBrk="1" hangingPunct="1">
              <a:buFont typeface="Wingdings" pitchFamily="2" charset="2"/>
              <a:buNone/>
            </a:pPr>
            <a:r>
              <a:rPr lang="fr-BE" smtClean="0"/>
              <a:t>Finalement, l’internaute vas postuler via le se site. A ce moment c’est le CTC qui prend la personne en charge en faisant plusieurs checks et un « eCertifiedpostulant » est né.</a:t>
            </a:r>
          </a:p>
          <a:p>
            <a:pPr eaLnBrk="1" hangingPunct="1">
              <a:buFont typeface="Wingdings" pitchFamily="2" charset="2"/>
              <a:buNone/>
            </a:pPr>
            <a:r>
              <a:rPr lang="fr-BE" smtClean="0"/>
              <a:t>Dès ce moment la personne est repris dans la base de données d’ARES pour la gestion du postulant.</a:t>
            </a:r>
          </a:p>
          <a:p>
            <a:pPr eaLnBrk="1" hangingPunct="1">
              <a:buFont typeface="Wingdings" pitchFamily="2" charset="2"/>
              <a:buNone/>
            </a:pPr>
            <a:endParaRPr lang="fr-BE" smtClean="0"/>
          </a:p>
          <a:p>
            <a:pPr eaLnBrk="1" hangingPunct="1">
              <a:buFont typeface="Wingdings" pitchFamily="2" charset="2"/>
              <a:buNone/>
            </a:pPr>
            <a:r>
              <a:rPr lang="fr-BE" b="1" smtClean="0"/>
              <a:t>Next slide !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BE" sz="1200" b="0"/>
              <a:t>Bfg NCW </a:t>
            </a:r>
            <a:endParaRPr lang="en-US" sz="1200" b="0"/>
          </a:p>
        </p:txBody>
      </p:sp>
      <p:sp>
        <p:nvSpPr>
          <p:cNvPr id="777218" name="Rectangle 3"/>
          <p:cNvSpPr txBox="1">
            <a:spLocks noGrp="1" noChangeArrowheads="1"/>
          </p:cNvSpPr>
          <p:nvPr/>
        </p:nvSpPr>
        <p:spPr bwMode="auto">
          <a:xfrm>
            <a:off x="383063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 b="0"/>
              <a:t>NOH – 27 Nov 09 </a:t>
            </a:r>
            <a:endParaRPr lang="en-US" sz="1200" b="0"/>
          </a:p>
        </p:txBody>
      </p:sp>
      <p:sp>
        <p:nvSpPr>
          <p:cNvPr id="777219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1200" b="0"/>
              <a:t>HRP-W 9-2820-5745</a:t>
            </a:r>
            <a:endParaRPr lang="en-US" sz="1200" b="0"/>
          </a:p>
        </p:txBody>
      </p:sp>
      <p:sp>
        <p:nvSpPr>
          <p:cNvPr id="777220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A46350E-A179-403D-8DDB-F380A39597BB}" type="slidenum">
              <a:rPr lang="en-US" sz="1200" b="0"/>
              <a:pPr algn="r"/>
              <a:t>53</a:t>
            </a:fld>
            <a:endParaRPr lang="en-US" sz="1200" b="0"/>
          </a:p>
        </p:txBody>
      </p:sp>
      <p:sp>
        <p:nvSpPr>
          <p:cNvPr id="77722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77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pPr eaLnBrk="1" hangingPunct="1"/>
            <a:r>
              <a:rPr lang="fr-BE" smtClean="0"/>
              <a:t>Développement </a:t>
            </a:r>
          </a:p>
          <a:p>
            <a:pPr lvl="1" eaLnBrk="1" hangingPunct="1">
              <a:buFontTx/>
              <a:buChar char="•"/>
            </a:pPr>
            <a:r>
              <a:rPr lang="fr-BE" smtClean="0">
                <a:ea typeface="ＭＳ Ｐゴシック"/>
              </a:rPr>
              <a:t>Le développement est en évolution de permanence.</a:t>
            </a:r>
          </a:p>
          <a:p>
            <a:pPr lvl="1" eaLnBrk="1" hangingPunct="1">
              <a:buFontTx/>
              <a:buChar char="•"/>
            </a:pPr>
            <a:r>
              <a:rPr lang="fr-BE" smtClean="0">
                <a:ea typeface="ＭＳ Ｐゴシック"/>
              </a:rPr>
              <a:t>Les objectifs peuvent changer suite à des nouveaux besoins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26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7926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79267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79268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79269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D5C74D33-29A1-49A8-9BB3-901FF991B44D}" type="slidenum">
              <a:rPr lang="en-US" sz="1200" b="0">
                <a:latin typeface="Times New Roman" pitchFamily="18" charset="0"/>
              </a:rPr>
              <a:pPr algn="r" defTabSz="927100"/>
              <a:t>54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7927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792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89917C-C469-445C-BD9E-BCE015747661}" type="slidenum">
              <a:rPr lang="en-US" sz="1200" b="0"/>
              <a:pPr algn="r"/>
              <a:t>58</a:t>
            </a:fld>
            <a:endParaRPr lang="en-US" sz="1200" b="0"/>
          </a:p>
        </p:txBody>
      </p:sp>
      <p:sp>
        <p:nvSpPr>
          <p:cNvPr id="78438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  <a:cs typeface="Arial" charset="0"/>
              </a:rPr>
              <a:t>Semaine thématique HRM </a:t>
            </a:r>
          </a:p>
        </p:txBody>
      </p:sp>
      <p:sp>
        <p:nvSpPr>
          <p:cNvPr id="784387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  <a:cs typeface="Arial" charset="0"/>
              </a:rPr>
              <a:t>16 Mar 10 </a:t>
            </a:r>
          </a:p>
        </p:txBody>
      </p:sp>
      <p:sp>
        <p:nvSpPr>
          <p:cNvPr id="784388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  <a:cs typeface="Arial" charset="0"/>
              </a:rPr>
              <a:t>HRP-W/Synth 9-2820-6010</a:t>
            </a:r>
          </a:p>
        </p:txBody>
      </p:sp>
      <p:sp>
        <p:nvSpPr>
          <p:cNvPr id="784389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9C0F918F-56BF-48FC-BE9C-F00762447976}" type="slidenum">
              <a:rPr lang="en-US" sz="1200" b="0">
                <a:latin typeface="Times New Roman" pitchFamily="18" charset="0"/>
                <a:cs typeface="Arial" charset="0"/>
              </a:rPr>
              <a:pPr algn="r" defTabSz="927100"/>
              <a:t>58</a:t>
            </a:fld>
            <a:endParaRPr lang="en-US" sz="1200" b="0">
              <a:latin typeface="Times New Roman" pitchFamily="18" charset="0"/>
              <a:cs typeface="Arial" charset="0"/>
            </a:endParaRPr>
          </a:p>
        </p:txBody>
      </p:sp>
      <p:sp>
        <p:nvSpPr>
          <p:cNvPr id="784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784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 lIns="92684" tIns="46342" rIns="92684" bIns="46342"/>
          <a:lstStyle/>
          <a:p>
            <a:endParaRPr lang="fr-BE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57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740F768-717A-4C80-8A72-F40FDAD747FB}" type="slidenum">
              <a:rPr lang="en-US" sz="1200" b="0"/>
              <a:pPr algn="r"/>
              <a:t>60</a:t>
            </a:fld>
            <a:endParaRPr lang="en-US" sz="1200" b="0"/>
          </a:p>
        </p:txBody>
      </p:sp>
      <p:sp>
        <p:nvSpPr>
          <p:cNvPr id="787458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CEA2276-FFAC-439D-ABA4-12977F9D66D6}" type="slidenum">
              <a:rPr lang="en-US" sz="1200" b="0"/>
              <a:pPr algn="r"/>
              <a:t>60</a:t>
            </a:fld>
            <a:endParaRPr lang="en-US" sz="1200" b="0"/>
          </a:p>
        </p:txBody>
      </p:sp>
      <p:sp>
        <p:nvSpPr>
          <p:cNvPr id="787459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87460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87461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87462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49D9BCC1-D1F3-4229-ABE4-D08DC124CE03}" type="slidenum">
              <a:rPr lang="en-US" sz="1200" b="0">
                <a:latin typeface="Times New Roman" pitchFamily="18" charset="0"/>
              </a:rPr>
              <a:pPr algn="r" defTabSz="927100"/>
              <a:t>60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8746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7874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21506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21507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21508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21509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B4C9328F-B668-42D1-934F-A4006DE840EC}" type="slidenum">
              <a:rPr lang="en-US" sz="1200" b="0">
                <a:latin typeface="Times New Roman" pitchFamily="18" charset="0"/>
              </a:rPr>
              <a:pPr algn="r" defTabSz="927100"/>
              <a:t>2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21510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9505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2F607A0-F920-47FC-AD97-B175BD76EE10}" type="slidenum">
              <a:rPr lang="en-US" sz="1200" b="0"/>
              <a:pPr algn="r"/>
              <a:t>61</a:t>
            </a:fld>
            <a:endParaRPr lang="en-US" sz="1200" b="0"/>
          </a:p>
        </p:txBody>
      </p:sp>
      <p:sp>
        <p:nvSpPr>
          <p:cNvPr id="78950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FD0310C-802A-4C3F-AA06-E5887C0C34CB}" type="slidenum">
              <a:rPr lang="en-US" sz="1200" b="0"/>
              <a:pPr algn="r"/>
              <a:t>61</a:t>
            </a:fld>
            <a:endParaRPr lang="en-US" sz="1200" b="0"/>
          </a:p>
        </p:txBody>
      </p:sp>
      <p:sp>
        <p:nvSpPr>
          <p:cNvPr id="78950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89508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89509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89510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1554A76E-30E9-4EB5-B0FD-E1EDD82A91F3}" type="slidenum">
              <a:rPr lang="en-US" sz="1200" b="0">
                <a:latin typeface="Times New Roman" pitchFamily="18" charset="0"/>
              </a:rPr>
              <a:pPr algn="r" defTabSz="927100"/>
              <a:t>61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8951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7895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57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9257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92579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92580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92581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28AB8E68-7AEC-4F98-B712-3FBE03ABE0B2}" type="slidenum">
              <a:rPr lang="en-US" sz="1200" b="0">
                <a:latin typeface="Times New Roman" pitchFamily="18" charset="0"/>
              </a:rPr>
              <a:pPr algn="r" defTabSz="927100"/>
              <a:t>63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92582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925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94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673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n-US" sz="1200" b="0"/>
              <a:t>Bfg EenhComd + S1 </a:t>
            </a:r>
          </a:p>
        </p:txBody>
      </p:sp>
      <p:sp>
        <p:nvSpPr>
          <p:cNvPr id="796674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nl-BE" sz="1200" b="0"/>
              <a:t>PEUTIE – 08 Sep 09 </a:t>
            </a:r>
            <a:endParaRPr lang="en-US" sz="1200" b="0"/>
          </a:p>
        </p:txBody>
      </p:sp>
      <p:sp>
        <p:nvSpPr>
          <p:cNvPr id="796675" name="Rectangle 6"/>
          <p:cNvSpPr txBox="1">
            <a:spLocks noGrp="1" noChangeArrowheads="1"/>
          </p:cNvSpPr>
          <p:nvPr/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nl-BE" sz="1200" b="0"/>
              <a:t>HRP-W</a:t>
            </a:r>
            <a:endParaRPr lang="en-US" sz="1200" b="0"/>
          </a:p>
        </p:txBody>
      </p:sp>
      <p:sp>
        <p:nvSpPr>
          <p:cNvPr id="79667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1030B1F-CC72-4A5F-B1BF-FE7177F842D8}" type="slidenum">
              <a:rPr lang="en-US" sz="1200" b="0"/>
              <a:pPr algn="r"/>
              <a:t>65</a:t>
            </a:fld>
            <a:endParaRPr lang="en-US" sz="1200" b="0"/>
          </a:p>
        </p:txBody>
      </p:sp>
      <p:sp>
        <p:nvSpPr>
          <p:cNvPr id="796677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96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7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618498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618499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618500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618501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7D0089A1-7C59-4211-B84F-4274EB31EF44}" type="slidenum">
              <a:rPr lang="en-US" sz="1200" b="0">
                <a:latin typeface="Times New Roman" pitchFamily="18" charset="0"/>
              </a:rPr>
              <a:pPr algn="r" defTabSz="927100"/>
              <a:t>3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618502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6185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684" tIns="46342" rIns="92684" bIns="46342"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630786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3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 lIns="92684" tIns="46342" rIns="92684" bIns="46342"/>
          <a:lstStyle/>
          <a:p>
            <a:endParaRPr lang="fr-B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5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17826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17827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17828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62331A99-697B-4805-B6B3-D8C287640FE3}" type="slidenum">
              <a:rPr lang="en-US" sz="1200" b="0">
                <a:latin typeface="Times New Roman" pitchFamily="18" charset="0"/>
              </a:rPr>
              <a:pPr algn="r" defTabSz="927100"/>
              <a:t>6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17829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2687"/>
          </a:xfrm>
          <a:ln/>
        </p:spPr>
      </p:sp>
      <p:sp>
        <p:nvSpPr>
          <p:cNvPr id="71783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684" tIns="46342" rIns="92684" bIns="46342"/>
          <a:lstStyle/>
          <a:p>
            <a:pPr eaLnBrk="1" hangingPunct="1"/>
            <a:endParaRPr lang="fr-B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3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198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1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219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6463"/>
            <a:ext cx="5435600" cy="4465637"/>
          </a:xfrm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69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nl-NL" sz="1200" b="0"/>
              <a:t>Bezoek DG Fmn 26 Nov 10</a:t>
            </a:r>
          </a:p>
        </p:txBody>
      </p:sp>
      <p:sp>
        <p:nvSpPr>
          <p:cNvPr id="723970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23971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23972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23973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83FCBD9F-8F1C-4E0B-B290-E4D2AA3F775D}" type="slidenum">
              <a:rPr lang="en-US" sz="1200" b="0">
                <a:latin typeface="Times New Roman" pitchFamily="18" charset="0"/>
              </a:rPr>
              <a:pPr algn="r" defTabSz="927100"/>
              <a:t>9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23974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1128713" y="744538"/>
            <a:ext cx="4759325" cy="3570287"/>
          </a:xfrm>
          <a:ln/>
        </p:spPr>
      </p:sp>
      <p:sp>
        <p:nvSpPr>
          <p:cNvPr id="7239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603750"/>
            <a:ext cx="5437188" cy="4738688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1" name="Rectangle 2"/>
          <p:cNvSpPr txBox="1">
            <a:spLocks noGrp="1" noChangeArrowheads="1"/>
          </p:cNvSpPr>
          <p:nvPr/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Semaine thématique HRM </a:t>
            </a:r>
          </a:p>
        </p:txBody>
      </p:sp>
      <p:sp>
        <p:nvSpPr>
          <p:cNvPr id="727042" name="Rectangle 3"/>
          <p:cNvSpPr txBox="1">
            <a:spLocks noGrp="1" noChangeArrowheads="1"/>
          </p:cNvSpPr>
          <p:nvPr/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/>
          <a:lstStyle/>
          <a:p>
            <a:pPr algn="r" defTabSz="927100"/>
            <a:r>
              <a:rPr lang="en-US" sz="1200" b="0">
                <a:latin typeface="Times New Roman" pitchFamily="18" charset="0"/>
              </a:rPr>
              <a:t>16 Mar 10 </a:t>
            </a:r>
          </a:p>
        </p:txBody>
      </p:sp>
      <p:sp>
        <p:nvSpPr>
          <p:cNvPr id="727043" name="Rectangle 6"/>
          <p:cNvSpPr txBox="1">
            <a:spLocks noGrp="1" noChangeArrowheads="1"/>
          </p:cNvSpPr>
          <p:nvPr/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l" defTabSz="927100"/>
            <a:r>
              <a:rPr lang="en-US" sz="1200" b="0">
                <a:latin typeface="Times New Roman" pitchFamily="18" charset="0"/>
              </a:rPr>
              <a:t>HRP-W/Synth 9-2820-6010</a:t>
            </a:r>
          </a:p>
        </p:txBody>
      </p:sp>
      <p:sp>
        <p:nvSpPr>
          <p:cNvPr id="727044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684" tIns="46342" rIns="92684" bIns="46342" anchor="b"/>
          <a:lstStyle/>
          <a:p>
            <a:pPr algn="r" defTabSz="927100"/>
            <a:fld id="{AE54AA29-2452-45AD-9875-2791AE6DC67F}" type="slidenum">
              <a:rPr lang="en-US" sz="1200" b="0">
                <a:latin typeface="Times New Roman" pitchFamily="18" charset="0"/>
              </a:rPr>
              <a:pPr algn="r" defTabSz="927100"/>
              <a:t>11</a:t>
            </a:fld>
            <a:endParaRPr lang="en-US" sz="1200" b="0">
              <a:latin typeface="Times New Roman" pitchFamily="18" charset="0"/>
            </a:endParaRPr>
          </a:p>
        </p:txBody>
      </p:sp>
      <p:sp>
        <p:nvSpPr>
          <p:cNvPr id="727045" name="Rectangle 2"/>
          <p:cNvSpPr>
            <a:spLocks noGrp="1" noRo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7270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ln/>
        </p:spPr>
        <p:txBody>
          <a:bodyPr lIns="92684" tIns="46342" rIns="92684" bIns="46342"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H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79388" y="6165850"/>
            <a:ext cx="7620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C9020-8B5D-42AE-AFA0-9532347CC237}" type="datetime1">
              <a:rPr lang="en-GB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51E9-DC7B-4F9F-9AF2-851AC2EB2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51485-D612-4B5F-ABEE-68788F25F286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B5-AC60-4AF1-95F7-A0AAE728F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9498D-EB12-41DC-B70C-47184910FBC7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42318-7A96-48A6-A2A3-6F01A65F38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B51FAB-2AAF-4213-A145-725497C54D8B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51D13-5C22-40A7-8CB0-AF8BE985F4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8A989-2D75-4BB8-9F35-292E3CF3B585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E7434-CCB8-4277-9755-F5C54CE612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7D7F4-FBD5-48B8-8F2B-7316A68AB93B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7DB77-BE04-4B2B-93EA-1D548B0E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9C24C-FDD9-4476-9B4B-B1F166A8B5D7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56F8A-1846-49C8-B44A-CB2D2B7CD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C55CA-AB11-4CE3-93C7-8E987E5D8597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F5026-BDE2-4E86-904A-7D2FDEC67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5E8C-DD5A-4D76-8480-192761AD5FBD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10CB1-87D8-404B-BA5C-25472F508D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F3941-8E7F-4D59-9920-8A5D559DDCED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4145EF-4592-4D22-8FA7-C98B84604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4475E-0FAC-48E2-99C7-0F3B1A57130A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D149F-795B-4BA1-ACD9-0254E75933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9C3A6-160D-4CA8-9FBE-60BEC078398A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8F7A8-B225-44F0-BB63-B0FD1D6DF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563E6-FFD2-454F-9E63-6883BE7ED9A4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191F24-6F72-4FE7-90CD-CE7E3F0E1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6E35C-EEA5-46B6-A4C3-1914589941F2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6B9DD-818A-467E-9215-7A32FFDBF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5D4A7F0E-7768-49E4-A1E6-E2265CBDB642}" type="datetime1">
              <a:rPr lang="en-US"/>
              <a:pPr>
                <a:defRPr/>
              </a:pPr>
              <a:t>18/03/2011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6B4275EA-1A9C-4913-9740-8726B4DD0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LogoHR"/>
          <p:cNvPicPr>
            <a:picLocks noChangeAspect="1" noChangeArrowheads="1"/>
          </p:cNvPicPr>
          <p:nvPr userDrawn="1"/>
        </p:nvPicPr>
        <p:blipFill>
          <a:blip r:embed="rId17"/>
          <a:srcRect/>
          <a:stretch>
            <a:fillRect/>
          </a:stretch>
        </p:blipFill>
        <p:spPr bwMode="auto">
          <a:xfrm>
            <a:off x="179388" y="6165850"/>
            <a:ext cx="7620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2" r:id="rId2"/>
    <p:sldLayoutId id="2147483661" r:id="rId3"/>
    <p:sldLayoutId id="2147483660" r:id="rId4"/>
    <p:sldLayoutId id="2147483659" r:id="rId5"/>
    <p:sldLayoutId id="2147483658" r:id="rId6"/>
    <p:sldLayoutId id="2147483657" r:id="rId7"/>
    <p:sldLayoutId id="2147483656" r:id="rId8"/>
    <p:sldLayoutId id="2147483655" r:id="rId9"/>
    <p:sldLayoutId id="2147483654" r:id="rId10"/>
    <p:sldLayoutId id="2147483653" r:id="rId11"/>
    <p:sldLayoutId id="2147483652" r:id="rId12"/>
    <p:sldLayoutId id="2147483651" r:id="rId13"/>
    <p:sldLayoutId id="2147483650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6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2.bin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3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yves.cuvelier@mil.be" TargetMode="External"/><Relationship Id="rId4" Type="http://schemas.openxmlformats.org/officeDocument/2006/relationships/image" Target="../media/image6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3B4E721-F1D7-4F6F-936C-42EC448C8D0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8434" name="Rectangle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defTabSz="912813"/>
            <a:r>
              <a:rPr lang="en-US" sz="1400" b="0"/>
              <a:t>10 Feb 2010</a:t>
            </a:r>
          </a:p>
        </p:txBody>
      </p:sp>
      <p:sp>
        <p:nvSpPr>
          <p:cNvPr id="18435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2813"/>
            <a:fld id="{3F18185B-0EB8-4082-AFA3-4F3BDEF7ADA5}" type="slidenum">
              <a:rPr lang="en-US" sz="1400" b="0"/>
              <a:pPr algn="r" defTabSz="912813"/>
              <a:t>1</a:t>
            </a:fld>
            <a:endParaRPr lang="en-US" sz="1400" b="0"/>
          </a:p>
        </p:txBody>
      </p:sp>
      <p:sp>
        <p:nvSpPr>
          <p:cNvPr id="18436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2813"/>
            <a:fld id="{C6201098-CEB1-4644-BE90-A7CAE8668CB6}" type="slidenum">
              <a:rPr lang="en-US" sz="1400" b="0"/>
              <a:pPr algn="r" defTabSz="912813"/>
              <a:t>1</a:t>
            </a:fld>
            <a:endParaRPr lang="en-US" sz="1400" b="0"/>
          </a:p>
        </p:txBody>
      </p:sp>
      <p:sp>
        <p:nvSpPr>
          <p:cNvPr id="18437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2813"/>
            <a:fld id="{9AE8A94C-283E-4A7D-AE38-15DB4074D44A}" type="slidenum">
              <a:rPr lang="en-US" sz="1400" b="0"/>
              <a:pPr algn="r" defTabSz="912813"/>
              <a:t>1</a:t>
            </a:fld>
            <a:endParaRPr lang="en-US" sz="1400" b="0"/>
          </a:p>
        </p:txBody>
      </p:sp>
      <p:sp>
        <p:nvSpPr>
          <p:cNvPr id="18438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defTabSz="912813"/>
            <a:fld id="{8B28CB25-F021-4780-9E9A-98C3BD9FE13C}" type="slidenum">
              <a:rPr lang="en-US" sz="1400" b="0"/>
              <a:pPr algn="r" defTabSz="912813"/>
              <a:t>1</a:t>
            </a:fld>
            <a:endParaRPr lang="en-US" sz="1400" b="0"/>
          </a:p>
        </p:txBody>
      </p:sp>
      <p:pic>
        <p:nvPicPr>
          <p:cNvPr id="18439" name="Picture 2" descr="SlideFIC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2124075" y="2781300"/>
            <a:ext cx="424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spcBef>
                <a:spcPct val="50000"/>
              </a:spcBef>
            </a:pPr>
            <a:endParaRPr lang="nl-BE" sz="2000" b="0" i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441" name="Text Box 20"/>
          <p:cNvSpPr txBox="1">
            <a:spLocks noChangeArrowheads="1"/>
          </p:cNvSpPr>
          <p:nvPr/>
        </p:nvSpPr>
        <p:spPr bwMode="auto">
          <a:xfrm>
            <a:off x="2268538" y="1962150"/>
            <a:ext cx="5327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endParaRPr lang="en-US" sz="2400" b="0">
              <a:latin typeface="Courier New" pitchFamily="49" charset="0"/>
            </a:endParaRPr>
          </a:p>
        </p:txBody>
      </p:sp>
      <p:sp>
        <p:nvSpPr>
          <p:cNvPr id="18442" name="Text Box 22"/>
          <p:cNvSpPr txBox="1">
            <a:spLocks noChangeArrowheads="1"/>
          </p:cNvSpPr>
          <p:nvPr/>
        </p:nvSpPr>
        <p:spPr bwMode="auto">
          <a:xfrm>
            <a:off x="1835150" y="1916113"/>
            <a:ext cx="6265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nl-BE" sz="2000"/>
              <a:t>Infobriefing aan de vakorganisaties</a:t>
            </a:r>
            <a:endParaRPr lang="en-US" sz="2000"/>
          </a:p>
        </p:txBody>
      </p:sp>
      <p:sp>
        <p:nvSpPr>
          <p:cNvPr id="18443" name="Tekstvak 10"/>
          <p:cNvSpPr txBox="1">
            <a:spLocks noChangeArrowheads="1"/>
          </p:cNvSpPr>
          <p:nvPr/>
        </p:nvSpPr>
        <p:spPr bwMode="auto">
          <a:xfrm>
            <a:off x="2124075" y="2781300"/>
            <a:ext cx="424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/>
            <a:r>
              <a:rPr lang="fr-BE" sz="1800"/>
              <a:t>Het Nieuw Concept Werving</a:t>
            </a:r>
            <a:br>
              <a:rPr lang="fr-BE" sz="1800"/>
            </a:br>
            <a:r>
              <a:rPr lang="fr-BE" sz="1800"/>
              <a:t>UPDATE</a:t>
            </a:r>
          </a:p>
        </p:txBody>
      </p:sp>
      <p:sp>
        <p:nvSpPr>
          <p:cNvPr id="18444" name="Text Box 7"/>
          <p:cNvSpPr txBox="1">
            <a:spLocks noChangeArrowheads="1"/>
          </p:cNvSpPr>
          <p:nvPr/>
        </p:nvSpPr>
        <p:spPr bwMode="auto">
          <a:xfrm>
            <a:off x="2195513" y="3789363"/>
            <a:ext cx="208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912813">
              <a:spcBef>
                <a:spcPct val="50000"/>
              </a:spcBef>
            </a:pPr>
            <a:endParaRPr lang="nl-BE" sz="1600" b="0"/>
          </a:p>
        </p:txBody>
      </p:sp>
      <p:sp>
        <p:nvSpPr>
          <p:cNvPr id="18445" name="Text Box 5"/>
          <p:cNvSpPr txBox="1">
            <a:spLocks noChangeArrowheads="1"/>
          </p:cNvSpPr>
          <p:nvPr/>
        </p:nvSpPr>
        <p:spPr bwMode="auto">
          <a:xfrm>
            <a:off x="2341563" y="3638550"/>
            <a:ext cx="13668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912813">
              <a:spcBef>
                <a:spcPct val="50000"/>
              </a:spcBef>
            </a:pPr>
            <a:r>
              <a:rPr lang="fr-BE" sz="1800" b="0"/>
              <a:t>15 Mar 11 </a:t>
            </a:r>
            <a:endParaRPr lang="en-US" sz="1800" b="0"/>
          </a:p>
        </p:txBody>
      </p:sp>
      <p:pic>
        <p:nvPicPr>
          <p:cNvPr id="18446" name="Picture 7" descr="LogoH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781300"/>
            <a:ext cx="130175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5013" y="274638"/>
            <a:ext cx="8229600" cy="1143000"/>
          </a:xfrm>
        </p:spPr>
        <p:txBody>
          <a:bodyPr/>
          <a:lstStyle/>
          <a:p>
            <a:pPr defTabSz="912813" eaLnBrk="1" hangingPunct="1"/>
            <a:r>
              <a:rPr lang="fr-BE" sz="4800" b="1" smtClean="0"/>
              <a:t> Organisation</a:t>
            </a:r>
            <a:endParaRPr lang="en-US" sz="4800" b="1" smtClean="0"/>
          </a:p>
        </p:txBody>
      </p:sp>
      <p:graphicFrame>
        <p:nvGraphicFramePr>
          <p:cNvPr id="363523" name="Object 3"/>
          <p:cNvGraphicFramePr>
            <a:graphicFrameLocks noChangeAspect="1"/>
          </p:cNvGraphicFramePr>
          <p:nvPr/>
        </p:nvGraphicFramePr>
        <p:xfrm>
          <a:off x="427038" y="2101850"/>
          <a:ext cx="7893050" cy="3671888"/>
        </p:xfrm>
        <a:graphic>
          <a:graphicData uri="http://schemas.openxmlformats.org/presentationml/2006/ole">
            <p:oleObj spid="_x0000_s363523" name="MS Org Chart" r:id="rId3" imgW="3657600" imgH="1701720" progId="OrgPlusWOPX.4">
              <p:embed followColorScheme="full"/>
            </p:oleObj>
          </a:graphicData>
        </a:graphic>
      </p:graphicFrame>
      <p:sp>
        <p:nvSpPr>
          <p:cNvPr id="363525" name="Text Box 3"/>
          <p:cNvSpPr txBox="1">
            <a:spLocks noChangeArrowheads="1"/>
          </p:cNvSpPr>
          <p:nvPr/>
        </p:nvSpPr>
        <p:spPr bwMode="auto">
          <a:xfrm>
            <a:off x="900113" y="499586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1800" b="0">
              <a:latin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marL="660400" indent="-660400" eaLnBrk="1" hangingPunct="1">
              <a:buFontTx/>
              <a:buAutoNum type="alphaLcPeriod"/>
            </a:pPr>
            <a:r>
              <a:rPr lang="fr-BE" sz="2400" b="1" smtClean="0"/>
              <a:t>DRIE pijlers</a:t>
            </a:r>
          </a:p>
          <a:p>
            <a:pPr marL="660400" indent="-660400" eaLnBrk="1" hangingPunct="1">
              <a:buFontTx/>
              <a:buAutoNum type="alphaLcPeriod"/>
            </a:pPr>
            <a:r>
              <a:rPr lang="fr-BE" sz="2400" b="1" smtClean="0"/>
              <a:t>Proces</a:t>
            </a:r>
          </a:p>
          <a:p>
            <a:pPr marL="1035050" lvl="1" indent="-577850" eaLnBrk="1" hangingPunct="1">
              <a:buFontTx/>
              <a:buAutoNum type="romanLcPeriod"/>
            </a:pPr>
            <a:r>
              <a:rPr lang="fr-BE" sz="2000" b="1" smtClean="0">
                <a:ea typeface="ＭＳ Ｐゴシック"/>
              </a:rPr>
              <a:t>Active recruiting</a:t>
            </a:r>
          </a:p>
          <a:p>
            <a:pPr marL="1035050" lvl="1" indent="-577850" eaLnBrk="1" hangingPunct="1">
              <a:buFontTx/>
              <a:buAutoNum type="romanLcPeriod"/>
            </a:pPr>
            <a:r>
              <a:rPr lang="fr-BE" sz="2000" b="1" smtClean="0">
                <a:ea typeface="ＭＳ Ｐゴシック"/>
              </a:rPr>
              <a:t>Klantenbinding</a:t>
            </a:r>
          </a:p>
          <a:p>
            <a:pPr marL="660400" indent="-660400" eaLnBrk="1" hangingPunct="1">
              <a:buFontTx/>
              <a:buAutoNum type="alphaLcPeriod"/>
            </a:pPr>
            <a:r>
              <a:rPr lang="fr-BE" sz="2400" b="1" smtClean="0"/>
              <a:t>Informatiecentrum (IC)</a:t>
            </a:r>
          </a:p>
          <a:p>
            <a:pPr marL="1035050" lvl="1" indent="-577850" eaLnBrk="1" hangingPunct="1">
              <a:buFontTx/>
              <a:buAutoNum type="romanLcPeriod"/>
            </a:pPr>
            <a:r>
              <a:rPr lang="fr-BE" sz="2000" b="1" smtClean="0">
                <a:ea typeface="ＭＳ Ｐゴシック"/>
              </a:rPr>
              <a:t>Samenstelling</a:t>
            </a:r>
          </a:p>
          <a:p>
            <a:pPr marL="1035050" lvl="1" indent="-577850" eaLnBrk="1" hangingPunct="1">
              <a:buFontTx/>
              <a:buAutoNum type="romanLcPeriod"/>
            </a:pPr>
            <a:r>
              <a:rPr lang="fr-BE" sz="2000" b="1" smtClean="0">
                <a:ea typeface="ＭＳ Ｐゴシック"/>
              </a:rPr>
              <a:t>Middelen</a:t>
            </a:r>
          </a:p>
          <a:p>
            <a:pPr marL="660400" indent="-660400" eaLnBrk="1" hangingPunct="1">
              <a:buFontTx/>
              <a:buAutoNum type="alphaLcPeriod"/>
            </a:pPr>
            <a:r>
              <a:rPr lang="fr-BE" sz="2400" b="1" smtClean="0"/>
              <a:t>Gespecialiseerd Informatiecentrum (GIC)</a:t>
            </a:r>
          </a:p>
          <a:p>
            <a:pPr marL="660400" indent="-660400" eaLnBrk="1" hangingPunct="1">
              <a:buFontTx/>
              <a:buAutoNum type="alphaLcPeriod"/>
            </a:pPr>
            <a:r>
              <a:rPr lang="fr-BE" sz="2400" b="1" smtClean="0"/>
              <a:t>Activiteiten IC</a:t>
            </a:r>
          </a:p>
          <a:p>
            <a:pPr marL="1035050" lvl="1" indent="-577850" eaLnBrk="1" hangingPunct="1">
              <a:buFontTx/>
              <a:buAutoNum type="alphaLcPeriod"/>
            </a:pPr>
            <a:r>
              <a:rPr lang="fr-BE" sz="2000" b="1" smtClean="0">
                <a:ea typeface="ＭＳ Ｐゴシック"/>
              </a:rPr>
              <a:t>Externe partners: scholen (SIEP, SID-in), VDAB/FOREM</a:t>
            </a:r>
          </a:p>
          <a:p>
            <a:pPr marL="1035050" lvl="1" indent="-577850" eaLnBrk="1" hangingPunct="1">
              <a:buFontTx/>
              <a:buAutoNum type="alphaLcPeriod"/>
            </a:pPr>
            <a:r>
              <a:rPr lang="fr-BE" sz="2000" b="1" smtClean="0">
                <a:ea typeface="ＭＳ Ｐゴシック"/>
              </a:rPr>
              <a:t>Interne partners: eenheden (Jobday), OCD</a:t>
            </a:r>
            <a:endParaRPr lang="en-US" sz="2000" b="1" smtClean="0">
              <a:ea typeface="ＭＳ Ｐゴシック"/>
            </a:endParaRPr>
          </a:p>
          <a:p>
            <a:pPr marL="1035050" lvl="1" indent="-577850" eaLnBrk="1" hangingPunct="1">
              <a:buFontTx/>
              <a:buAutoNum type="alphaLcPeriod"/>
            </a:pPr>
            <a:endParaRPr lang="en-US" sz="2400" b="1" smtClean="0">
              <a:ea typeface="ＭＳ Ｐゴシック"/>
            </a:endParaRPr>
          </a:p>
          <a:p>
            <a:pPr marL="1035050" lvl="1" indent="-577850" eaLnBrk="1" hangingPunct="1">
              <a:buFontTx/>
              <a:buAutoNum type="alphaLcPeriod"/>
            </a:pPr>
            <a:endParaRPr lang="en-US" sz="2400" b="1" smtClean="0">
              <a:ea typeface="ＭＳ Ｐゴシック"/>
            </a:endParaRPr>
          </a:p>
          <a:p>
            <a:pPr marL="660400" indent="-660400" eaLnBrk="1" hangingPunct="1">
              <a:buFontTx/>
              <a:buAutoNum type="alphaLcPeriod"/>
            </a:pPr>
            <a:endParaRPr lang="en-US" sz="3600" smtClean="0"/>
          </a:p>
        </p:txBody>
      </p:sp>
      <p:sp>
        <p:nvSpPr>
          <p:cNvPr id="726018" name="Rectangle 2"/>
          <p:cNvSpPr>
            <a:spLocks noChangeArrowheads="1"/>
          </p:cNvSpPr>
          <p:nvPr/>
        </p:nvSpPr>
        <p:spPr bwMode="auto">
          <a:xfrm>
            <a:off x="703263" y="53975"/>
            <a:ext cx="7829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BE" sz="4000"/>
              <a:t>Het nieuw concept werving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a. DRIE PIJLERS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2806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fr-BE" smtClean="0"/>
              <a:t>Actief recruteren</a:t>
            </a:r>
          </a:p>
          <a:p>
            <a:pPr algn="ctr">
              <a:buFontTx/>
              <a:buNone/>
            </a:pPr>
            <a:r>
              <a:rPr lang="fr-BE" smtClean="0"/>
              <a:t>+</a:t>
            </a:r>
          </a:p>
          <a:p>
            <a:pPr algn="ctr">
              <a:buFontTx/>
              <a:buNone/>
            </a:pPr>
            <a:r>
              <a:rPr lang="fr-BE" smtClean="0"/>
              <a:t>« Every soldier, a recruiter »</a:t>
            </a:r>
          </a:p>
          <a:p>
            <a:pPr algn="ctr">
              <a:buFontTx/>
              <a:buNone/>
            </a:pPr>
            <a:r>
              <a:rPr lang="fr-BE" smtClean="0"/>
              <a:t>+</a:t>
            </a:r>
          </a:p>
          <a:p>
            <a:pPr algn="ctr">
              <a:buFontTx/>
              <a:buNone/>
            </a:pPr>
            <a:r>
              <a:rPr lang="fr-BE" smtClean="0"/>
              <a:t>Afstemmen op digitale leefwereld</a:t>
            </a:r>
            <a:endParaRPr lang="en-US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8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b. PROCES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29090" name="Line 3"/>
          <p:cNvSpPr>
            <a:spLocks noChangeShapeType="1"/>
          </p:cNvSpPr>
          <p:nvPr/>
        </p:nvSpPr>
        <p:spPr bwMode="auto">
          <a:xfrm>
            <a:off x="179388" y="3090863"/>
            <a:ext cx="7416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9091" name="Text Box 6"/>
          <p:cNvSpPr txBox="1">
            <a:spLocks noChangeArrowheads="1"/>
          </p:cNvSpPr>
          <p:nvPr/>
        </p:nvSpPr>
        <p:spPr bwMode="auto">
          <a:xfrm>
            <a:off x="5738813" y="2601913"/>
            <a:ext cx="346075" cy="915987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DOO</a:t>
            </a:r>
            <a:endParaRPr lang="en-US" sz="1800"/>
          </a:p>
        </p:txBody>
      </p:sp>
      <p:sp>
        <p:nvSpPr>
          <p:cNvPr id="729092" name="Text Box 7"/>
          <p:cNvSpPr txBox="1">
            <a:spLocks noChangeArrowheads="1"/>
          </p:cNvSpPr>
          <p:nvPr/>
        </p:nvSpPr>
        <p:spPr bwMode="auto">
          <a:xfrm>
            <a:off x="7543800" y="2868613"/>
            <a:ext cx="1504950" cy="366712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nl-BE" sz="1800"/>
              <a:t>Incorporatie</a:t>
            </a:r>
            <a:endParaRPr lang="en-US" sz="1800"/>
          </a:p>
        </p:txBody>
      </p:sp>
      <p:sp>
        <p:nvSpPr>
          <p:cNvPr id="729093" name="Line 12"/>
          <p:cNvSpPr>
            <a:spLocks noChangeShapeType="1"/>
          </p:cNvSpPr>
          <p:nvPr/>
        </p:nvSpPr>
        <p:spPr bwMode="auto">
          <a:xfrm flipV="1">
            <a:off x="3419475" y="3302000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9094" name="Text Box 13"/>
          <p:cNvSpPr txBox="1">
            <a:spLocks noChangeArrowheads="1"/>
          </p:cNvSpPr>
          <p:nvPr/>
        </p:nvSpPr>
        <p:spPr bwMode="auto">
          <a:xfrm>
            <a:off x="6530975" y="2601913"/>
            <a:ext cx="346075" cy="915987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DOO</a:t>
            </a:r>
            <a:endParaRPr lang="en-US" sz="1800"/>
          </a:p>
        </p:txBody>
      </p:sp>
      <p:sp>
        <p:nvSpPr>
          <p:cNvPr id="729095" name="Line 14"/>
          <p:cNvSpPr>
            <a:spLocks noChangeShapeType="1"/>
          </p:cNvSpPr>
          <p:nvPr/>
        </p:nvSpPr>
        <p:spPr bwMode="auto">
          <a:xfrm flipV="1">
            <a:off x="1476375" y="3302000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9096" name="Text Box 15"/>
          <p:cNvSpPr txBox="1">
            <a:spLocks noChangeArrowheads="1"/>
          </p:cNvSpPr>
          <p:nvPr/>
        </p:nvSpPr>
        <p:spPr bwMode="auto">
          <a:xfrm>
            <a:off x="179388" y="3954463"/>
            <a:ext cx="1728787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GEKEND</a:t>
            </a:r>
            <a:br>
              <a:rPr lang="nl-BE" sz="1800"/>
            </a:br>
            <a:r>
              <a:rPr lang="nl-BE" sz="1800"/>
              <a:t>ALS  POTENTIËLE SOLLICITANT</a:t>
            </a:r>
            <a:endParaRPr lang="en-US" sz="1800"/>
          </a:p>
        </p:txBody>
      </p:sp>
      <p:sp>
        <p:nvSpPr>
          <p:cNvPr id="729097" name="Text Box 23"/>
          <p:cNvSpPr txBox="1">
            <a:spLocks noChangeArrowheads="1"/>
          </p:cNvSpPr>
          <p:nvPr/>
        </p:nvSpPr>
        <p:spPr bwMode="auto">
          <a:xfrm rot="5400000">
            <a:off x="3222625" y="2889251"/>
            <a:ext cx="458787" cy="366712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nl-NL" sz="1800"/>
          </a:p>
        </p:txBody>
      </p:sp>
      <p:sp>
        <p:nvSpPr>
          <p:cNvPr id="729098" name="Text Box 5"/>
          <p:cNvSpPr txBox="1">
            <a:spLocks noChangeArrowheads="1"/>
          </p:cNvSpPr>
          <p:nvPr/>
        </p:nvSpPr>
        <p:spPr bwMode="auto">
          <a:xfrm>
            <a:off x="2419350" y="4525963"/>
            <a:ext cx="193675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INSCHRIJVING</a:t>
            </a:r>
            <a:endParaRPr lang="en-US" sz="1800"/>
          </a:p>
        </p:txBody>
      </p:sp>
      <p:grpSp>
        <p:nvGrpSpPr>
          <p:cNvPr id="729099" name="Group 24"/>
          <p:cNvGrpSpPr>
            <a:grpSpLocks/>
          </p:cNvGrpSpPr>
          <p:nvPr/>
        </p:nvGrpSpPr>
        <p:grpSpPr bwMode="auto">
          <a:xfrm>
            <a:off x="0" y="2286000"/>
            <a:ext cx="3203575" cy="439738"/>
            <a:chOff x="0" y="1440"/>
            <a:chExt cx="2018" cy="277"/>
          </a:xfrm>
        </p:grpSpPr>
        <p:sp>
          <p:nvSpPr>
            <p:cNvPr id="729108" name="Text Box 4"/>
            <p:cNvSpPr txBox="1">
              <a:spLocks noChangeArrowheads="1"/>
            </p:cNvSpPr>
            <p:nvPr/>
          </p:nvSpPr>
          <p:spPr bwMode="auto">
            <a:xfrm>
              <a:off x="158" y="1440"/>
              <a:ext cx="1655" cy="231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nl-BE" sz="1800"/>
                <a:t>ACTIVE RECRUITING</a:t>
              </a:r>
              <a:endParaRPr lang="en-US" sz="1800"/>
            </a:p>
          </p:txBody>
        </p:sp>
        <p:sp>
          <p:nvSpPr>
            <p:cNvPr id="729109" name="Line 24"/>
            <p:cNvSpPr>
              <a:spLocks noChangeShapeType="1"/>
            </p:cNvSpPr>
            <p:nvPr/>
          </p:nvSpPr>
          <p:spPr bwMode="auto">
            <a:xfrm>
              <a:off x="0" y="1717"/>
              <a:ext cx="2018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9100" name="Group 26"/>
          <p:cNvGrpSpPr>
            <a:grpSpLocks/>
          </p:cNvGrpSpPr>
          <p:nvPr/>
        </p:nvGrpSpPr>
        <p:grpSpPr bwMode="auto">
          <a:xfrm>
            <a:off x="5651500" y="1916113"/>
            <a:ext cx="1511300" cy="520700"/>
            <a:chOff x="3560" y="653"/>
            <a:chExt cx="952" cy="328"/>
          </a:xfrm>
        </p:grpSpPr>
        <p:sp>
          <p:nvSpPr>
            <p:cNvPr id="729106" name="Line 27"/>
            <p:cNvSpPr>
              <a:spLocks noChangeShapeType="1"/>
            </p:cNvSpPr>
            <p:nvPr/>
          </p:nvSpPr>
          <p:spPr bwMode="auto">
            <a:xfrm>
              <a:off x="3606" y="981"/>
              <a:ext cx="6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9107" name="Text Box 28"/>
            <p:cNvSpPr txBox="1">
              <a:spLocks noChangeArrowheads="1"/>
            </p:cNvSpPr>
            <p:nvPr/>
          </p:nvSpPr>
          <p:spPr bwMode="auto">
            <a:xfrm>
              <a:off x="3560" y="653"/>
              <a:ext cx="952" cy="23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nl-BE" sz="1800"/>
                <a:t>SELECTIE</a:t>
              </a:r>
              <a:endParaRPr lang="en-US" sz="1800"/>
            </a:p>
          </p:txBody>
        </p:sp>
      </p:grpSp>
      <p:sp>
        <p:nvSpPr>
          <p:cNvPr id="729101" name="Text Box 29"/>
          <p:cNvSpPr txBox="1">
            <a:spLocks noChangeArrowheads="1"/>
          </p:cNvSpPr>
          <p:nvPr/>
        </p:nvSpPr>
        <p:spPr bwMode="auto">
          <a:xfrm rot="5400000">
            <a:off x="1212850" y="2843213"/>
            <a:ext cx="458788" cy="366712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nl-NL" sz="1800"/>
          </a:p>
        </p:txBody>
      </p:sp>
      <p:sp>
        <p:nvSpPr>
          <p:cNvPr id="729102" name="Text Box 11"/>
          <p:cNvSpPr txBox="1">
            <a:spLocks noChangeArrowheads="1"/>
          </p:cNvSpPr>
          <p:nvPr/>
        </p:nvSpPr>
        <p:spPr bwMode="auto">
          <a:xfrm>
            <a:off x="2771775" y="3727450"/>
            <a:ext cx="2808288" cy="366713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KLANTENBINDING</a:t>
            </a:r>
            <a:endParaRPr lang="en-US" sz="1800"/>
          </a:p>
        </p:txBody>
      </p:sp>
      <p:sp>
        <p:nvSpPr>
          <p:cNvPr id="729103" name="Line 10"/>
          <p:cNvSpPr>
            <a:spLocks noChangeShapeType="1"/>
          </p:cNvSpPr>
          <p:nvPr/>
        </p:nvSpPr>
        <p:spPr bwMode="auto">
          <a:xfrm flipV="1">
            <a:off x="1547813" y="3573463"/>
            <a:ext cx="5903912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29104" name="Text Box 9"/>
          <p:cNvSpPr txBox="1">
            <a:spLocks noChangeArrowheads="1"/>
          </p:cNvSpPr>
          <p:nvPr/>
        </p:nvSpPr>
        <p:spPr bwMode="auto">
          <a:xfrm>
            <a:off x="5003800" y="4205288"/>
            <a:ext cx="3168650" cy="376237"/>
          </a:xfrm>
          <a:prstGeom prst="rect">
            <a:avLst/>
          </a:prstGeom>
          <a:solidFill>
            <a:srgbClr val="FF66FF"/>
          </a:solidFill>
          <a:ln w="9525" algn="ctr">
            <a:solidFill>
              <a:srgbClr val="FF00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INDIVIDUELE OPVOLGING</a:t>
            </a:r>
            <a:endParaRPr lang="en-US" sz="1800"/>
          </a:p>
        </p:txBody>
      </p:sp>
      <p:sp>
        <p:nvSpPr>
          <p:cNvPr id="729105" name="Line 8"/>
          <p:cNvSpPr>
            <a:spLocks noChangeShapeType="1"/>
          </p:cNvSpPr>
          <p:nvPr/>
        </p:nvSpPr>
        <p:spPr bwMode="auto">
          <a:xfrm>
            <a:off x="5795963" y="4094163"/>
            <a:ext cx="1728787" cy="0"/>
          </a:xfrm>
          <a:prstGeom prst="line">
            <a:avLst/>
          </a:prstGeom>
          <a:noFill/>
          <a:ln w="28575">
            <a:solidFill>
              <a:srgbClr val="FF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1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i. Active recruiting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0114" name="Rectangle 5"/>
          <p:cNvSpPr>
            <a:spLocks noChangeArrowheads="1"/>
          </p:cNvSpPr>
          <p:nvPr/>
        </p:nvSpPr>
        <p:spPr bwMode="auto">
          <a:xfrm>
            <a:off x="539750" y="1484313"/>
            <a:ext cx="8172450" cy="1223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08688"/>
            </a:prstShdw>
          </a:effectLst>
        </p:spPr>
        <p:txBody>
          <a:bodyPr wrap="none" anchor="ctr"/>
          <a:lstStyle/>
          <a:p>
            <a:r>
              <a:rPr lang="nl-BE" sz="2400"/>
              <a:t>assertiever, creatiever, actiever, minder vrijblijvend ! </a:t>
            </a:r>
            <a:br>
              <a:rPr lang="nl-BE" sz="2400"/>
            </a:br>
            <a:r>
              <a:rPr lang="nl-BE" sz="2400"/>
              <a:t>registratie e-mailadres, GSM nummer = OBJECTIEF</a:t>
            </a:r>
          </a:p>
          <a:p>
            <a:r>
              <a:rPr lang="nl-BE" sz="2400"/>
              <a:t>Samenwerking componenten en eenheden !</a:t>
            </a:r>
            <a:endParaRPr lang="en-US" sz="2400" i="1"/>
          </a:p>
        </p:txBody>
      </p:sp>
      <p:sp>
        <p:nvSpPr>
          <p:cNvPr id="730115" name="Text Box 4"/>
          <p:cNvSpPr txBox="1">
            <a:spLocks noChangeArrowheads="1"/>
          </p:cNvSpPr>
          <p:nvPr/>
        </p:nvSpPr>
        <p:spPr bwMode="auto">
          <a:xfrm>
            <a:off x="363538" y="2781300"/>
            <a:ext cx="8780462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2000"/>
              <a:t>Gekend als potentiële sollicitant:</a:t>
            </a:r>
          </a:p>
          <a:p>
            <a:pPr algn="l"/>
            <a:endParaRPr lang="nl-BE" sz="2000" b="0"/>
          </a:p>
          <a:p>
            <a:pPr marL="742950" lvl="1" indent="-285750" algn="l">
              <a:buFontTx/>
              <a:buChar char="•"/>
            </a:pPr>
            <a:r>
              <a:rPr lang="nl-BE" sz="2000" b="0"/>
              <a:t>contact via website, 0800-DEF4U, recruiter, militair, reservist, VDAB, FOREM, … </a:t>
            </a:r>
          </a:p>
          <a:p>
            <a:pPr marL="742950" lvl="1" indent="-285750" algn="l">
              <a:buFontTx/>
              <a:buChar char="•"/>
            </a:pPr>
            <a:r>
              <a:rPr lang="nl-BE" sz="2000" b="0"/>
              <a:t>inschrijving jongerenstages, luchtcadetten, marinecadetten…</a:t>
            </a:r>
          </a:p>
          <a:p>
            <a:pPr marL="742950" lvl="1" indent="-285750" algn="l">
              <a:buFontTx/>
              <a:buChar char="•"/>
            </a:pPr>
            <a:r>
              <a:rPr lang="nl-BE" sz="2000" b="0"/>
              <a:t>deelname infosessie, aanwezigheid op beurs, open door, events, jobdays, Defensiedagen, Vlootdagen, Airshow…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ii. Klantenbinding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11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fr-BE" sz="2000" smtClean="0"/>
              <a:t>Eens gekend als geïnteresseerde:</a:t>
            </a:r>
            <a:br>
              <a:rPr lang="fr-BE" sz="2000" smtClean="0"/>
            </a:br>
            <a:endParaRPr lang="fr-BE" sz="2000" smtClean="0"/>
          </a:p>
          <a:p>
            <a:pPr>
              <a:lnSpc>
                <a:spcPct val="80000"/>
              </a:lnSpc>
            </a:pPr>
            <a:r>
              <a:rPr lang="nl-BE" sz="2000" b="1" smtClean="0"/>
              <a:t>Nieuwsbrief via mail </a:t>
            </a:r>
            <a:br>
              <a:rPr lang="nl-BE" sz="2000" b="1" smtClean="0"/>
            </a:br>
            <a:r>
              <a:rPr lang="nl-BE" sz="2000" smtClean="0"/>
              <a:t>(events, jobdagen, jongerenstages, rolmodellen,  </a:t>
            </a:r>
            <a:br>
              <a:rPr lang="nl-BE" sz="2000" smtClean="0"/>
            </a:br>
            <a:r>
              <a:rPr lang="nl-BE" sz="2000" smtClean="0"/>
              <a:t>getuigenissen, tips fysieke voorbereiding,...)</a:t>
            </a:r>
            <a:br>
              <a:rPr lang="nl-BE" sz="2000" smtClean="0"/>
            </a:br>
            <a:endParaRPr lang="nl-BE" sz="2000" smtClean="0"/>
          </a:p>
          <a:p>
            <a:pPr>
              <a:lnSpc>
                <a:spcPct val="80000"/>
              </a:lnSpc>
            </a:pPr>
            <a:r>
              <a:rPr lang="nl-BE" sz="2000" b="1" smtClean="0"/>
              <a:t>Flash via SMS</a:t>
            </a:r>
            <a:br>
              <a:rPr lang="nl-BE" sz="2000" b="1" smtClean="0"/>
            </a:br>
            <a:r>
              <a:rPr lang="nl-BE" sz="2000" smtClean="0"/>
              <a:t>(openen vacatures, herinnering RV, panne RX,… )</a:t>
            </a:r>
            <a:br>
              <a:rPr lang="nl-BE" sz="2000" smtClean="0"/>
            </a:br>
            <a:endParaRPr lang="nl-BE" sz="2000" smtClean="0"/>
          </a:p>
          <a:p>
            <a:pPr>
              <a:lnSpc>
                <a:spcPct val="80000"/>
              </a:lnSpc>
            </a:pPr>
            <a:r>
              <a:rPr lang="nl-BE" sz="2000" b="1" smtClean="0"/>
              <a:t> Schriftelijke uitnodiging</a:t>
            </a:r>
            <a:br>
              <a:rPr lang="nl-BE" sz="2000" b="1" smtClean="0"/>
            </a:br>
            <a:r>
              <a:rPr lang="nl-BE" sz="2000" smtClean="0"/>
              <a:t>(jongerenstages, teambuilding, stages, specials,…)</a:t>
            </a:r>
            <a:r>
              <a:rPr lang="nl-BE" sz="2000" b="1" smtClean="0"/>
              <a:t/>
            </a:r>
            <a:br>
              <a:rPr lang="nl-BE" sz="2000" b="1" smtClean="0"/>
            </a:br>
            <a:endParaRPr lang="nl-BE" sz="2000" b="1" smtClean="0"/>
          </a:p>
          <a:p>
            <a:pPr>
              <a:lnSpc>
                <a:spcPct val="80000"/>
              </a:lnSpc>
            </a:pPr>
            <a:r>
              <a:rPr lang="nl-BE" sz="2000" b="1" smtClean="0"/>
              <a:t> Persoonlijk contact </a:t>
            </a:r>
            <a:br>
              <a:rPr lang="nl-BE" sz="2000" b="1" smtClean="0"/>
            </a:br>
            <a:r>
              <a:rPr lang="nl-BE" sz="2000" smtClean="0"/>
              <a:t>(recruiter, contactcenter,…)</a:t>
            </a:r>
          </a:p>
          <a:p>
            <a:pPr>
              <a:lnSpc>
                <a:spcPct val="80000"/>
              </a:lnSpc>
            </a:pPr>
            <a:endParaRPr lang="nl-BE" sz="2000" smtClean="0"/>
          </a:p>
          <a:p>
            <a:pPr>
              <a:lnSpc>
                <a:spcPct val="80000"/>
              </a:lnSpc>
            </a:pPr>
            <a:r>
              <a:rPr lang="nl-BE" sz="2000" b="1" smtClean="0"/>
              <a:t> Flyers, folders, Defensiekrant</a:t>
            </a:r>
            <a:br>
              <a:rPr lang="nl-BE" sz="2000" b="1" smtClean="0"/>
            </a:br>
            <a:endParaRPr lang="en-US" sz="2000" b="1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1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c. Informatiecentrum - IC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2162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800" smtClean="0"/>
              <a:t>Uitvalsbasis voor de </a:t>
            </a:r>
            <a:r>
              <a:rPr lang="nl-BE" sz="2800" u="sng" smtClean="0"/>
              <a:t>active recruiter</a:t>
            </a:r>
            <a:r>
              <a:rPr lang="nl-BE" sz="2800" smtClean="0"/>
              <a:t> (AR)</a:t>
            </a:r>
          </a:p>
          <a:p>
            <a:pPr>
              <a:lnSpc>
                <a:spcPct val="90000"/>
              </a:lnSpc>
            </a:pPr>
            <a:r>
              <a:rPr lang="nl-BE" sz="2800" smtClean="0"/>
              <a:t>Permanentie </a:t>
            </a:r>
          </a:p>
          <a:p>
            <a:pPr lvl="1">
              <a:lnSpc>
                <a:spcPct val="90000"/>
              </a:lnSpc>
            </a:pPr>
            <a:r>
              <a:rPr lang="nl-BE" sz="2400" smtClean="0">
                <a:ea typeface="ＭＳ Ｐゴシック"/>
              </a:rPr>
              <a:t>tijdens de weekdagen</a:t>
            </a:r>
          </a:p>
          <a:p>
            <a:pPr lvl="1">
              <a:lnSpc>
                <a:spcPct val="90000"/>
              </a:lnSpc>
            </a:pPr>
            <a:r>
              <a:rPr lang="nl-BE" sz="2400" smtClean="0">
                <a:ea typeface="ＭＳ Ｐゴシック"/>
              </a:rPr>
              <a:t>bepaalde zaterdagen</a:t>
            </a:r>
          </a:p>
          <a:p>
            <a:pPr>
              <a:lnSpc>
                <a:spcPct val="90000"/>
              </a:lnSpc>
            </a:pPr>
            <a:r>
              <a:rPr lang="nl-NL" sz="2800" smtClean="0"/>
              <a:t>AR </a:t>
            </a:r>
          </a:p>
          <a:p>
            <a:pPr lvl="1">
              <a:lnSpc>
                <a:spcPct val="90000"/>
              </a:lnSpc>
            </a:pPr>
            <a:r>
              <a:rPr lang="nl-NL" sz="2400" smtClean="0">
                <a:ea typeface="ＭＳ Ｐゴシック"/>
              </a:rPr>
              <a:t>raadgever rekrutering voor Eenh</a:t>
            </a:r>
          </a:p>
          <a:p>
            <a:pPr lvl="2">
              <a:lnSpc>
                <a:spcPct val="90000"/>
              </a:lnSpc>
            </a:pPr>
            <a:r>
              <a:rPr lang="nl-NL" sz="2000" smtClean="0">
                <a:ea typeface="ＭＳ Ｐゴシック"/>
              </a:rPr>
              <a:t>advies en steun bij organisatie van jobdagen </a:t>
            </a:r>
          </a:p>
          <a:p>
            <a:pPr lvl="2">
              <a:lnSpc>
                <a:spcPct val="90000"/>
              </a:lnSpc>
            </a:pPr>
            <a:r>
              <a:rPr lang="nl-NL" sz="2000" smtClean="0">
                <a:ea typeface="ＭＳ Ｐゴシック"/>
              </a:rPr>
              <a:t>rekruteringsopportuniteiten bij oefeningen, open door,…</a:t>
            </a:r>
          </a:p>
          <a:p>
            <a:pPr lvl="1">
              <a:lnSpc>
                <a:spcPct val="90000"/>
              </a:lnSpc>
            </a:pPr>
            <a:r>
              <a:rPr lang="nl-NL" sz="2400" smtClean="0">
                <a:ea typeface="ＭＳ Ｐゴシック"/>
              </a:rPr>
              <a:t>verspreiding info (extra kanaal: VDAB)</a:t>
            </a:r>
          </a:p>
          <a:p>
            <a:pPr lvl="1">
              <a:lnSpc>
                <a:spcPct val="90000"/>
              </a:lnSpc>
            </a:pPr>
            <a:r>
              <a:rPr lang="nl-NL" sz="2400" smtClean="0">
                <a:ea typeface="ＭＳ Ｐゴシック"/>
              </a:rPr>
              <a:t>mobiliseren van professionals van tewerkstelling, scholen, CLB,…</a:t>
            </a:r>
          </a:p>
          <a:p>
            <a:pPr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IC – geografische spreiding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pic>
        <p:nvPicPr>
          <p:cNvPr id="733186" name="Picture 4" descr="carte belgiq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9144000" cy="610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3187" name="Oval 22"/>
          <p:cNvSpPr>
            <a:spLocks noChangeArrowheads="1"/>
          </p:cNvSpPr>
          <p:nvPr/>
        </p:nvSpPr>
        <p:spPr bwMode="auto">
          <a:xfrm>
            <a:off x="2649538" y="2371725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88" name="Oval 23"/>
          <p:cNvSpPr>
            <a:spLocks noChangeArrowheads="1"/>
          </p:cNvSpPr>
          <p:nvPr/>
        </p:nvSpPr>
        <p:spPr bwMode="auto">
          <a:xfrm>
            <a:off x="3924300" y="3041650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89" name="Oval 26"/>
          <p:cNvSpPr>
            <a:spLocks noChangeArrowheads="1"/>
          </p:cNvSpPr>
          <p:nvPr/>
        </p:nvSpPr>
        <p:spPr bwMode="auto">
          <a:xfrm>
            <a:off x="5148263" y="4194175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0" name="Oval 30"/>
          <p:cNvSpPr>
            <a:spLocks noChangeArrowheads="1"/>
          </p:cNvSpPr>
          <p:nvPr/>
        </p:nvSpPr>
        <p:spPr bwMode="auto">
          <a:xfrm>
            <a:off x="6948488" y="3595688"/>
            <a:ext cx="698500" cy="696912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1" name="Oval 31"/>
          <p:cNvSpPr>
            <a:spLocks noChangeArrowheads="1"/>
          </p:cNvSpPr>
          <p:nvPr/>
        </p:nvSpPr>
        <p:spPr bwMode="auto">
          <a:xfrm>
            <a:off x="6178550" y="2514600"/>
            <a:ext cx="698500" cy="696913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2" name="Oval 32"/>
          <p:cNvSpPr>
            <a:spLocks noChangeArrowheads="1"/>
          </p:cNvSpPr>
          <p:nvPr/>
        </p:nvSpPr>
        <p:spPr bwMode="auto">
          <a:xfrm>
            <a:off x="4067175" y="179546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3" name="Oval 33"/>
          <p:cNvSpPr>
            <a:spLocks noChangeArrowheads="1"/>
          </p:cNvSpPr>
          <p:nvPr/>
        </p:nvSpPr>
        <p:spPr bwMode="auto">
          <a:xfrm>
            <a:off x="3225800" y="4194175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4" name="Oval 34"/>
          <p:cNvSpPr>
            <a:spLocks noChangeArrowheads="1"/>
          </p:cNvSpPr>
          <p:nvPr/>
        </p:nvSpPr>
        <p:spPr bwMode="auto">
          <a:xfrm>
            <a:off x="1209675" y="2082800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3195" name="Oval 29"/>
          <p:cNvSpPr>
            <a:spLocks noChangeArrowheads="1"/>
          </p:cNvSpPr>
          <p:nvPr/>
        </p:nvSpPr>
        <p:spPr bwMode="auto">
          <a:xfrm>
            <a:off x="6516688" y="4603750"/>
            <a:ext cx="698500" cy="696913"/>
          </a:xfrm>
          <a:prstGeom prst="ellipse">
            <a:avLst/>
          </a:prstGeom>
          <a:noFill/>
          <a:ln w="57150" algn="ctr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BE" sz="1800" b="0">
              <a:cs typeface="Arial" charset="0"/>
            </a:endParaRP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6588125" y="4913313"/>
            <a:ext cx="504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BE" sz="1000">
                <a:latin typeface="Times New Roman" pitchFamily="18" charset="0"/>
                <a:ea typeface="+mn-ea"/>
                <a:cs typeface="+mn-cs"/>
              </a:rPr>
              <a:t>MEF</a:t>
            </a:r>
          </a:p>
        </p:txBody>
      </p:sp>
      <p:sp>
        <p:nvSpPr>
          <p:cNvPr id="733197" name="AutoShape 23"/>
          <p:cNvSpPr>
            <a:spLocks noChangeArrowheads="1"/>
          </p:cNvSpPr>
          <p:nvPr/>
        </p:nvSpPr>
        <p:spPr bwMode="auto">
          <a:xfrm>
            <a:off x="6804025" y="4868863"/>
            <a:ext cx="73025" cy="73025"/>
          </a:xfrm>
          <a:prstGeom prst="flowChartConnector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pPr algn="l"/>
            <a:endParaRPr lang="nl-BE" sz="1800" b="0"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20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IC - samenstelling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421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fr-BE" smtClean="0"/>
              <a:t>Recruiting Team =</a:t>
            </a:r>
          </a:p>
          <a:p>
            <a:pPr lvl="1">
              <a:lnSpc>
                <a:spcPct val="90000"/>
              </a:lnSpc>
            </a:pPr>
            <a:r>
              <a:rPr lang="fr-BE" smtClean="0">
                <a:ea typeface="ＭＳ Ｐゴシック"/>
              </a:rPr>
              <a:t>Dir IC: Offr</a:t>
            </a:r>
          </a:p>
          <a:p>
            <a:pPr lvl="1">
              <a:lnSpc>
                <a:spcPct val="90000"/>
              </a:lnSpc>
            </a:pPr>
            <a:r>
              <a:rPr lang="fr-BE" smtClean="0">
                <a:ea typeface="ＭＳ Ｐゴシック"/>
              </a:rPr>
              <a:t>Adj: WO</a:t>
            </a:r>
          </a:p>
          <a:p>
            <a:pPr lvl="1">
              <a:lnSpc>
                <a:spcPct val="90000"/>
              </a:lnSpc>
            </a:pPr>
            <a:r>
              <a:rPr lang="fr-BE" smtClean="0">
                <a:ea typeface="ＭＳ Ｐゴシック"/>
              </a:rPr>
              <a:t>Recruiter x 2 (M-en-F)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BE" smtClean="0">
                <a:ea typeface="ＭＳ Ｐゴシック"/>
              </a:rPr>
              <a:t>                  x 3 (GENT, BRUGGE, HASSELT,       ANTWERPEN, MONS, NAMUR)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BE" smtClean="0">
                <a:ea typeface="ＭＳ Ｐゴシック"/>
              </a:rPr>
              <a:t>                  x 4 (LIEGE)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BE" smtClean="0">
                <a:ea typeface="ＭＳ Ｐゴシック"/>
              </a:rPr>
              <a:t>                  x 5 (BRUSSEL)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fr-BE" smtClean="0">
                <a:ea typeface="ＭＳ Ｐゴシック"/>
              </a:rPr>
              <a:t>TOTAAL IC = 9 Offr – 38 OOffr = 47</a:t>
            </a:r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IC - middelen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52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fr-BE" smtClean="0"/>
              <a:t>Recruiting Team = mobiel werken</a:t>
            </a:r>
          </a:p>
          <a:p>
            <a:pPr lvl="1"/>
            <a:r>
              <a:rPr lang="fr-BE" smtClean="0">
                <a:ea typeface="ＭＳ Ｐゴシック"/>
              </a:rPr>
              <a:t>Dienstwagen (met logo: visibiliteit)</a:t>
            </a:r>
          </a:p>
          <a:p>
            <a:pPr lvl="1"/>
            <a:r>
              <a:rPr lang="fr-BE" smtClean="0">
                <a:ea typeface="ＭＳ Ｐゴシック"/>
              </a:rPr>
              <a:t>GSM + handsfree</a:t>
            </a:r>
          </a:p>
          <a:p>
            <a:pPr lvl="1"/>
            <a:r>
              <a:rPr lang="fr-BE" smtClean="0">
                <a:ea typeface="ＭＳ Ｐゴシック"/>
              </a:rPr>
              <a:t>Laptop + internetverbinding + beamer</a:t>
            </a:r>
          </a:p>
          <a:p>
            <a:pPr lvl="1"/>
            <a:r>
              <a:rPr lang="fr-BE" smtClean="0">
                <a:ea typeface="ＭＳ Ｐゴシック"/>
              </a:rPr>
              <a:t>Gadgets, folders, flyers</a:t>
            </a:r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B361178-885E-4B47-8DCC-BDFAEFB71D98}" type="slidenum">
              <a:rPr lang="en-US" sz="1600"/>
              <a:pPr algn="r"/>
              <a:t>2</a:t>
            </a:fld>
            <a:endParaRPr lang="en-US" sz="160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484313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 SWERT)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57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d. Gespecialiseerd IC (GIC)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36258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fr-BE" smtClean="0"/>
              <a:t>Ontmoeting met « local recruiters » (LR)</a:t>
            </a:r>
          </a:p>
          <a:p>
            <a:pPr lvl="1"/>
            <a:r>
              <a:rPr lang="fr-BE" smtClean="0">
                <a:ea typeface="ＭＳ Ｐゴシック"/>
              </a:rPr>
              <a:t>Militairen uit de Eenh</a:t>
            </a:r>
          </a:p>
          <a:p>
            <a:pPr lvl="1"/>
            <a:r>
              <a:rPr lang="fr-BE" smtClean="0">
                <a:ea typeface="ＭＳ Ｐゴシック"/>
              </a:rPr>
              <a:t>Kunnen op + manier getuigen over hun job</a:t>
            </a:r>
          </a:p>
          <a:p>
            <a:pPr lvl="1"/>
            <a:r>
              <a:rPr lang="fr-BE" smtClean="0">
                <a:ea typeface="ＭＳ Ｐゴシック"/>
              </a:rPr>
              <a:t>Complementair aan AR </a:t>
            </a:r>
            <a:br>
              <a:rPr lang="fr-BE" smtClean="0">
                <a:ea typeface="ＭＳ Ｐゴシック"/>
              </a:rPr>
            </a:br>
            <a:r>
              <a:rPr lang="fr-BE" smtClean="0">
                <a:ea typeface="ＭＳ Ｐゴシック"/>
              </a:rPr>
              <a:t>(AR = « wervingstechnische » )</a:t>
            </a:r>
          </a:p>
          <a:p>
            <a:pPr lvl="1"/>
            <a:r>
              <a:rPr lang="fr-BE" smtClean="0">
                <a:ea typeface="ＭＳ Ｐゴシック"/>
              </a:rPr>
              <a:t>Bereikbaar op afspraak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81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524870F-40CB-44BF-9DBD-9EB30EF4B146}" type="slidenum">
              <a:rPr lang="en-US" sz="1600"/>
              <a:pPr algn="r"/>
              <a:t>21</a:t>
            </a:fld>
            <a:endParaRPr lang="en-US" sz="1600"/>
          </a:p>
        </p:txBody>
      </p:sp>
      <p:sp>
        <p:nvSpPr>
          <p:cNvPr id="737282" name="Rectangle 2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83" name="Rectangle 2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3728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268413"/>
            <a:ext cx="7772400" cy="4876800"/>
          </a:xfrm>
        </p:spPr>
        <p:txBody>
          <a:bodyPr/>
          <a:lstStyle/>
          <a:p>
            <a:pPr marL="341313" indent="-341313" eaLnBrk="1" hangingPunct="1">
              <a:lnSpc>
                <a:spcPct val="90000"/>
              </a:lnSpc>
              <a:buFontTx/>
              <a:buNone/>
            </a:pPr>
            <a:endParaRPr lang="nl-BE" sz="2000" smtClean="0"/>
          </a:p>
          <a:p>
            <a:pPr marL="341313" indent="-341313" eaLnBrk="1" hangingPunct="1">
              <a:lnSpc>
                <a:spcPct val="90000"/>
              </a:lnSpc>
              <a:buFontTx/>
              <a:buNone/>
            </a:pPr>
            <a:endParaRPr lang="nl-BE" sz="2000" smtClean="0"/>
          </a:p>
        </p:txBody>
      </p:sp>
      <p:pic>
        <p:nvPicPr>
          <p:cNvPr id="737285" name="Picture 4" descr="carte belgiqu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98488"/>
            <a:ext cx="9144000" cy="610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286" name="Oval 22"/>
          <p:cNvSpPr>
            <a:spLocks noChangeArrowheads="1"/>
          </p:cNvSpPr>
          <p:nvPr/>
        </p:nvSpPr>
        <p:spPr bwMode="auto">
          <a:xfrm>
            <a:off x="2649538" y="1557338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87" name="Oval 23"/>
          <p:cNvSpPr>
            <a:spLocks noChangeArrowheads="1"/>
          </p:cNvSpPr>
          <p:nvPr/>
        </p:nvSpPr>
        <p:spPr bwMode="auto">
          <a:xfrm>
            <a:off x="3924300" y="222726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88" name="Oval 26"/>
          <p:cNvSpPr>
            <a:spLocks noChangeArrowheads="1"/>
          </p:cNvSpPr>
          <p:nvPr/>
        </p:nvSpPr>
        <p:spPr bwMode="auto">
          <a:xfrm>
            <a:off x="5148263" y="3379788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89" name="Oval 30"/>
          <p:cNvSpPr>
            <a:spLocks noChangeArrowheads="1"/>
          </p:cNvSpPr>
          <p:nvPr/>
        </p:nvSpPr>
        <p:spPr bwMode="auto">
          <a:xfrm>
            <a:off x="6948488" y="2781300"/>
            <a:ext cx="698500" cy="696913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90" name="Oval 31"/>
          <p:cNvSpPr>
            <a:spLocks noChangeArrowheads="1"/>
          </p:cNvSpPr>
          <p:nvPr/>
        </p:nvSpPr>
        <p:spPr bwMode="auto">
          <a:xfrm>
            <a:off x="6178550" y="170021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91" name="Oval 32"/>
          <p:cNvSpPr>
            <a:spLocks noChangeArrowheads="1"/>
          </p:cNvSpPr>
          <p:nvPr/>
        </p:nvSpPr>
        <p:spPr bwMode="auto">
          <a:xfrm>
            <a:off x="4067175" y="981075"/>
            <a:ext cx="698500" cy="696913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92" name="Oval 33"/>
          <p:cNvSpPr>
            <a:spLocks noChangeArrowheads="1"/>
          </p:cNvSpPr>
          <p:nvPr/>
        </p:nvSpPr>
        <p:spPr bwMode="auto">
          <a:xfrm>
            <a:off x="3225800" y="3379788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293" name="Oval 34"/>
          <p:cNvSpPr>
            <a:spLocks noChangeArrowheads="1"/>
          </p:cNvSpPr>
          <p:nvPr/>
        </p:nvSpPr>
        <p:spPr bwMode="auto">
          <a:xfrm>
            <a:off x="1209675" y="126841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1702" name="Text Box 22"/>
          <p:cNvSpPr txBox="1">
            <a:spLocks noChangeArrowheads="1"/>
          </p:cNvSpPr>
          <p:nvPr/>
        </p:nvSpPr>
        <p:spPr bwMode="auto">
          <a:xfrm>
            <a:off x="6588125" y="4149725"/>
            <a:ext cx="504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BE" sz="1000">
                <a:latin typeface="Times New Roman" pitchFamily="18" charset="0"/>
                <a:ea typeface="+mn-ea"/>
                <a:cs typeface="+mn-cs"/>
              </a:rPr>
              <a:t>MEF</a:t>
            </a:r>
          </a:p>
        </p:txBody>
      </p:sp>
      <p:sp>
        <p:nvSpPr>
          <p:cNvPr id="737295" name="AutoShape 23"/>
          <p:cNvSpPr>
            <a:spLocks noChangeArrowheads="1"/>
          </p:cNvSpPr>
          <p:nvPr/>
        </p:nvSpPr>
        <p:spPr bwMode="auto">
          <a:xfrm>
            <a:off x="6804025" y="4076700"/>
            <a:ext cx="73025" cy="73025"/>
          </a:xfrm>
          <a:prstGeom prst="flowChartConnector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pPr algn="l"/>
            <a:endParaRPr lang="nl-BE" sz="1800" b="0">
              <a:cs typeface="Arial" charset="0"/>
            </a:endParaRPr>
          </a:p>
        </p:txBody>
      </p:sp>
      <p:sp>
        <p:nvSpPr>
          <p:cNvPr id="737296" name="Oval 29"/>
          <p:cNvSpPr>
            <a:spLocks noChangeArrowheads="1"/>
          </p:cNvSpPr>
          <p:nvPr/>
        </p:nvSpPr>
        <p:spPr bwMode="auto">
          <a:xfrm>
            <a:off x="6516688" y="378936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BE" sz="1800" b="0">
              <a:cs typeface="Arial" charset="0"/>
            </a:endParaRPr>
          </a:p>
        </p:txBody>
      </p:sp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6804025" y="4624388"/>
            <a:ext cx="7921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nl-BE" sz="1000">
                <a:latin typeface="Times New Roman" pitchFamily="18" charset="0"/>
                <a:ea typeface="+mn-ea"/>
                <a:cs typeface="Arial" charset="0"/>
              </a:rPr>
              <a:t>Bastogne</a:t>
            </a:r>
          </a:p>
        </p:txBody>
      </p:sp>
      <p:sp>
        <p:nvSpPr>
          <p:cNvPr id="737298" name="Rectangle 2"/>
          <p:cNvSpPr>
            <a:spLocks noChangeArrowheads="1"/>
          </p:cNvSpPr>
          <p:nvPr/>
        </p:nvSpPr>
        <p:spPr bwMode="auto">
          <a:xfrm>
            <a:off x="990600" y="-242888"/>
            <a:ext cx="782955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4000"/>
              <a:t>IC &amp; GIC</a:t>
            </a:r>
            <a:endParaRPr lang="fr-BE" sz="4000"/>
          </a:p>
        </p:txBody>
      </p:sp>
      <p:sp>
        <p:nvSpPr>
          <p:cNvPr id="737299" name="Oval 33"/>
          <p:cNvSpPr>
            <a:spLocks noChangeArrowheads="1"/>
          </p:cNvSpPr>
          <p:nvPr/>
        </p:nvSpPr>
        <p:spPr bwMode="auto">
          <a:xfrm>
            <a:off x="107950" y="3573463"/>
            <a:ext cx="698500" cy="696912"/>
          </a:xfrm>
          <a:prstGeom prst="ellipse">
            <a:avLst/>
          </a:prstGeom>
          <a:noFill/>
          <a:ln w="5715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nl-NL" sz="1800" b="0">
              <a:cs typeface="Arial" charset="0"/>
            </a:endParaRPr>
          </a:p>
        </p:txBody>
      </p:sp>
      <p:sp>
        <p:nvSpPr>
          <p:cNvPr id="737300" name="Text Box 42"/>
          <p:cNvSpPr txBox="1">
            <a:spLocks noChangeArrowheads="1"/>
          </p:cNvSpPr>
          <p:nvPr/>
        </p:nvSpPr>
        <p:spPr bwMode="auto">
          <a:xfrm>
            <a:off x="971550" y="3717925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BE" sz="1800"/>
              <a:t>9 X IC’s</a:t>
            </a:r>
            <a:endParaRPr lang="en-US" sz="1800"/>
          </a:p>
        </p:txBody>
      </p:sp>
      <p:sp>
        <p:nvSpPr>
          <p:cNvPr id="737301" name="Text Box 43"/>
          <p:cNvSpPr txBox="1">
            <a:spLocks noChangeArrowheads="1"/>
          </p:cNvSpPr>
          <p:nvPr/>
        </p:nvSpPr>
        <p:spPr bwMode="auto">
          <a:xfrm>
            <a:off x="250825" y="4365625"/>
            <a:ext cx="3744913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3333CC"/>
                </a:solidFill>
              </a:rPr>
              <a:t>GIC Air 		</a:t>
            </a:r>
            <a:r>
              <a:rPr lang="fr-BE" sz="1800">
                <a:solidFill>
                  <a:srgbClr val="3333CC"/>
                </a:solidFill>
                <a:sym typeface="Wingdings" pitchFamily="2" charset="2"/>
              </a:rPr>
              <a:t> Beauvechain</a:t>
            </a:r>
          </a:p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3333CC"/>
                </a:solidFill>
                <a:sym typeface="Wingdings" pitchFamily="2" charset="2"/>
              </a:rPr>
              <a:t>GIC Land F 	 MEF</a:t>
            </a:r>
          </a:p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3333CC"/>
                </a:solidFill>
                <a:sym typeface="Wingdings" pitchFamily="2" charset="2"/>
              </a:rPr>
              <a:t>GIC Marine 	 Zeebrugge</a:t>
            </a:r>
          </a:p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3333CC"/>
                </a:solidFill>
                <a:sym typeface="Wingdings" pitchFamily="2" charset="2"/>
              </a:rPr>
              <a:t>GIC Offr  	 Brussel</a:t>
            </a:r>
          </a:p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CC0000"/>
                </a:solidFill>
                <a:sym typeface="Wingdings" pitchFamily="2" charset="2"/>
              </a:rPr>
              <a:t>GIC Land N ? 	 LPB</a:t>
            </a:r>
          </a:p>
          <a:p>
            <a:pPr algn="l">
              <a:spcBef>
                <a:spcPct val="50000"/>
              </a:spcBef>
            </a:pPr>
            <a:r>
              <a:rPr lang="fr-BE" sz="1800">
                <a:solidFill>
                  <a:srgbClr val="CC0000"/>
                </a:solidFill>
                <a:sym typeface="Wingdings" pitchFamily="2" charset="2"/>
              </a:rPr>
              <a:t>GIC OOffr ? 	 SAF</a:t>
            </a:r>
            <a:endParaRPr lang="en-US" sz="1800">
              <a:solidFill>
                <a:srgbClr val="CC0000"/>
              </a:solidFill>
            </a:endParaRPr>
          </a:p>
        </p:txBody>
      </p:sp>
      <p:sp>
        <p:nvSpPr>
          <p:cNvPr id="737302" name="AutoShape 21"/>
          <p:cNvSpPr>
            <a:spLocks noChangeArrowheads="1"/>
          </p:cNvSpPr>
          <p:nvPr/>
        </p:nvSpPr>
        <p:spPr bwMode="auto">
          <a:xfrm rot="10800000">
            <a:off x="4067175" y="2276475"/>
            <a:ext cx="360363" cy="360363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pPr algn="l"/>
            <a:endParaRPr lang="en-US" sz="3200" b="0" i="1"/>
          </a:p>
        </p:txBody>
      </p:sp>
      <p:sp>
        <p:nvSpPr>
          <p:cNvPr id="737303" name="AutoShape 22"/>
          <p:cNvSpPr>
            <a:spLocks noChangeArrowheads="1"/>
          </p:cNvSpPr>
          <p:nvPr/>
        </p:nvSpPr>
        <p:spPr bwMode="auto">
          <a:xfrm rot="10800000">
            <a:off x="1331913" y="908050"/>
            <a:ext cx="360362" cy="360363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pPr algn="l"/>
            <a:endParaRPr lang="en-US" sz="3200" b="0" i="1"/>
          </a:p>
        </p:txBody>
      </p:sp>
      <p:sp>
        <p:nvSpPr>
          <p:cNvPr id="737304" name="AutoShape 23"/>
          <p:cNvSpPr>
            <a:spLocks noChangeArrowheads="1"/>
          </p:cNvSpPr>
          <p:nvPr/>
        </p:nvSpPr>
        <p:spPr bwMode="auto">
          <a:xfrm rot="10800000">
            <a:off x="6659563" y="3860800"/>
            <a:ext cx="360362" cy="360363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wrap="none" anchor="ctr"/>
          <a:lstStyle/>
          <a:p>
            <a:pPr algn="l"/>
            <a:endParaRPr lang="en-US" sz="3200" b="0" i="1"/>
          </a:p>
        </p:txBody>
      </p:sp>
      <p:sp>
        <p:nvSpPr>
          <p:cNvPr id="737305" name="AutoShape 24"/>
          <p:cNvSpPr>
            <a:spLocks noChangeArrowheads="1"/>
          </p:cNvSpPr>
          <p:nvPr/>
        </p:nvSpPr>
        <p:spPr bwMode="auto">
          <a:xfrm rot="10800000">
            <a:off x="5003800" y="2565400"/>
            <a:ext cx="360363" cy="360363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ffectLst>
            <a:prstShdw prst="shdw17" dist="17961" dir="2700000">
              <a:srgbClr val="000099"/>
            </a:prstShdw>
          </a:effectLst>
        </p:spPr>
        <p:txBody>
          <a:bodyPr rot="10800000" wrap="none" anchor="ctr"/>
          <a:lstStyle/>
          <a:p>
            <a:pPr algn="l"/>
            <a:endParaRPr lang="en-US" sz="3200" b="0" i="1"/>
          </a:p>
        </p:txBody>
      </p:sp>
      <p:sp>
        <p:nvSpPr>
          <p:cNvPr id="737306" name="AutoShape 25"/>
          <p:cNvSpPr>
            <a:spLocks noChangeArrowheads="1"/>
          </p:cNvSpPr>
          <p:nvPr/>
        </p:nvSpPr>
        <p:spPr bwMode="auto">
          <a:xfrm rot="10800000">
            <a:off x="6227763" y="1484313"/>
            <a:ext cx="360362" cy="360362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accent2"/>
            </a:solidFill>
            <a:prstDash val="sysDot"/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rot="10800000" wrap="none" anchor="ctr"/>
          <a:lstStyle/>
          <a:p>
            <a:pPr algn="l"/>
            <a:endParaRPr lang="en-US" sz="3200" b="0" i="1"/>
          </a:p>
        </p:txBody>
      </p:sp>
      <p:sp>
        <p:nvSpPr>
          <p:cNvPr id="737307" name="AutoShape 26"/>
          <p:cNvSpPr>
            <a:spLocks noChangeArrowheads="1"/>
          </p:cNvSpPr>
          <p:nvPr/>
        </p:nvSpPr>
        <p:spPr bwMode="auto">
          <a:xfrm rot="10800000">
            <a:off x="5940425" y="2205038"/>
            <a:ext cx="360363" cy="360362"/>
          </a:xfrm>
          <a:prstGeom prst="triangle">
            <a:avLst>
              <a:gd name="adj" fmla="val 50000"/>
            </a:avLst>
          </a:prstGeom>
          <a:noFill/>
          <a:ln w="28575">
            <a:solidFill>
              <a:schemeClr val="accent2"/>
            </a:solidFill>
            <a:prstDash val="sysDot"/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rot="10800000" wrap="none" anchor="ctr"/>
          <a:lstStyle/>
          <a:p>
            <a:pPr algn="l"/>
            <a:endParaRPr lang="en-US" sz="3200" b="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9329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97731DE-20FB-44DB-80DA-BB47B534FC0E}" type="slidenum">
              <a:rPr lang="en-US" sz="1600"/>
              <a:pPr algn="r"/>
              <a:t>22</a:t>
            </a:fld>
            <a:endParaRPr lang="en-US" sz="1600"/>
          </a:p>
        </p:txBody>
      </p:sp>
      <p:sp>
        <p:nvSpPr>
          <p:cNvPr id="739330" name="Text Box 4"/>
          <p:cNvSpPr txBox="1">
            <a:spLocks noChangeArrowheads="1"/>
          </p:cNvSpPr>
          <p:nvPr/>
        </p:nvSpPr>
        <p:spPr bwMode="auto">
          <a:xfrm>
            <a:off x="684213" y="908050"/>
            <a:ext cx="2695575" cy="3762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nl-BE" sz="1800" b="0"/>
              <a:t>Street activity Guillemins</a:t>
            </a:r>
            <a:endParaRPr lang="en-US" sz="1800" b="0"/>
          </a:p>
        </p:txBody>
      </p:sp>
      <p:sp>
        <p:nvSpPr>
          <p:cNvPr id="73933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2628900" y="0"/>
            <a:ext cx="3527425" cy="908050"/>
          </a:xfrm>
        </p:spPr>
        <p:txBody>
          <a:bodyPr/>
          <a:lstStyle/>
          <a:p>
            <a:pPr defTabSz="912813" eaLnBrk="1" hangingPunct="1"/>
            <a:r>
              <a:rPr lang="nl-BE" sz="4800" b="1" smtClean="0"/>
              <a:t>Activiteiten</a:t>
            </a:r>
            <a:endParaRPr lang="en-US" sz="4800" b="1" smtClean="0"/>
          </a:p>
        </p:txBody>
      </p:sp>
      <p:pic>
        <p:nvPicPr>
          <p:cNvPr id="739332" name="Picture 6" descr="Photo à trier 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412875"/>
            <a:ext cx="3529012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9333" name="Picture 7" descr="Photo à trier 0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3933825"/>
            <a:ext cx="3552825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9334" name="Text Box 8"/>
          <p:cNvSpPr txBox="1">
            <a:spLocks noChangeArrowheads="1"/>
          </p:cNvSpPr>
          <p:nvPr/>
        </p:nvSpPr>
        <p:spPr bwMode="auto">
          <a:xfrm>
            <a:off x="5292725" y="908050"/>
            <a:ext cx="2581275" cy="3762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nl-BE" sz="1800" b="0"/>
              <a:t>River Activity Libération</a:t>
            </a:r>
            <a:endParaRPr lang="en-US" sz="1800" b="0"/>
          </a:p>
        </p:txBody>
      </p:sp>
      <p:pic>
        <p:nvPicPr>
          <p:cNvPr id="739335" name="Picture 10" descr="Guillemins-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3573463"/>
            <a:ext cx="24066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9336" name="Picture 13" descr="Guillemins-0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9613" y="1412875"/>
            <a:ext cx="1951037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9337" name="Picture 11" descr="Guillemins-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349500"/>
            <a:ext cx="2016125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3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14C9CF4-9EC0-4C6A-B325-67D1372059FB}" type="slidenum">
              <a:rPr lang="en-US" sz="1600"/>
              <a:pPr algn="r"/>
              <a:t>23</a:t>
            </a:fld>
            <a:endParaRPr lang="en-US" sz="1600"/>
          </a:p>
        </p:txBody>
      </p:sp>
      <p:sp>
        <p:nvSpPr>
          <p:cNvPr id="740354" name="Text Box 2"/>
          <p:cNvSpPr txBox="1">
            <a:spLocks noChangeArrowheads="1"/>
          </p:cNvSpPr>
          <p:nvPr/>
        </p:nvSpPr>
        <p:spPr bwMode="auto">
          <a:xfrm>
            <a:off x="684213" y="908050"/>
            <a:ext cx="2466975" cy="3762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nl-BE" sz="1800" b="0"/>
              <a:t>Street activity Verviers</a:t>
            </a:r>
            <a:endParaRPr lang="en-US" sz="1800" b="0"/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2124075" y="0"/>
            <a:ext cx="3959225" cy="620713"/>
          </a:xfrm>
        </p:spPr>
        <p:txBody>
          <a:bodyPr/>
          <a:lstStyle/>
          <a:p>
            <a:pPr defTabSz="912813" eaLnBrk="1" hangingPunct="1"/>
            <a:r>
              <a:rPr lang="nl-BE" sz="4800" b="1" smtClean="0"/>
              <a:t>Activiteiten</a:t>
            </a:r>
            <a:endParaRPr lang="en-US" sz="4800" b="1" smtClean="0"/>
          </a:p>
        </p:txBody>
      </p:sp>
      <p:sp>
        <p:nvSpPr>
          <p:cNvPr id="740356" name="Text Box 4"/>
          <p:cNvSpPr txBox="1">
            <a:spLocks noChangeArrowheads="1"/>
          </p:cNvSpPr>
          <p:nvPr/>
        </p:nvSpPr>
        <p:spPr bwMode="auto">
          <a:xfrm>
            <a:off x="4643438" y="908050"/>
            <a:ext cx="3800475" cy="376238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20000"/>
              </a:spcBef>
            </a:pPr>
            <a:r>
              <a:rPr lang="nl-BE" sz="1800" b="0"/>
              <a:t>Recruitment patrol Malmédy-St Vith</a:t>
            </a:r>
            <a:endParaRPr lang="en-US" sz="1800" b="0"/>
          </a:p>
        </p:txBody>
      </p:sp>
      <p:pic>
        <p:nvPicPr>
          <p:cNvPr id="740357" name="Picture 5" descr="Local Recruiters 1213 Li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860800"/>
            <a:ext cx="3671888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0358" name="Picture 6" descr="mppv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484313"/>
            <a:ext cx="36830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0359" name="Picture 7" descr="Malmedy-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1484313"/>
            <a:ext cx="3744913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0360" name="Picture 8" descr="St-Vith-38"/>
          <p:cNvPicPr>
            <a:picLocks noChangeAspect="1" noChangeArrowheads="1"/>
          </p:cNvPicPr>
          <p:nvPr/>
        </p:nvPicPr>
        <p:blipFill>
          <a:blip r:embed="rId5"/>
          <a:srcRect t="-2657"/>
          <a:stretch>
            <a:fillRect/>
          </a:stretch>
        </p:blipFill>
        <p:spPr bwMode="auto">
          <a:xfrm>
            <a:off x="4716463" y="3786188"/>
            <a:ext cx="3743325" cy="288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3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fr-BE" sz="4000" b="1" smtClean="0">
                <a:solidFill>
                  <a:schemeClr val="tx1"/>
                </a:solidFill>
              </a:rPr>
              <a:t>SIEP – SID-in</a:t>
            </a:r>
            <a:endParaRPr lang="en-US" sz="4000" b="1" smtClean="0">
              <a:solidFill>
                <a:schemeClr val="tx1"/>
              </a:solidFill>
            </a:endParaRPr>
          </a:p>
        </p:txBody>
      </p:sp>
      <p:sp>
        <p:nvSpPr>
          <p:cNvPr id="74137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fr-BE" smtClean="0"/>
              <a:t>SIEP = Salon Info Etudes et Professions</a:t>
            </a:r>
          </a:p>
          <a:p>
            <a:r>
              <a:rPr lang="fr-BE" smtClean="0"/>
              <a:t>SID-in = Studie Info dagen</a:t>
            </a:r>
          </a:p>
          <a:p>
            <a:r>
              <a:rPr lang="fr-BE" smtClean="0"/>
              <a:t>Concept:</a:t>
            </a:r>
          </a:p>
          <a:p>
            <a:pPr lvl="1"/>
            <a:r>
              <a:rPr lang="fr-BE" smtClean="0">
                <a:ea typeface="ＭＳ Ｐゴシック"/>
              </a:rPr>
              <a:t>Inzet AR, LR (KMS, KSOO, piloot, Marine)</a:t>
            </a:r>
          </a:p>
          <a:p>
            <a:pPr lvl="1"/>
            <a:r>
              <a:rPr lang="fr-BE" smtClean="0">
                <a:ea typeface="ＭＳ Ｐゴシック"/>
              </a:rPr>
              <a:t>Jongeren aanspreken door LR</a:t>
            </a:r>
          </a:p>
          <a:p>
            <a:pPr lvl="1"/>
            <a:r>
              <a:rPr lang="fr-BE" smtClean="0">
                <a:ea typeface="ＭＳ Ｐゴシック"/>
              </a:rPr>
              <a:t>Info over loopbaan en inschrijving door AR</a:t>
            </a:r>
          </a:p>
          <a:p>
            <a:pPr lvl="1"/>
            <a:endParaRPr lang="en-US" smtClean="0">
              <a:ea typeface="ＭＳ Ｐゴシック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nl-BE" sz="4000" b="1" smtClean="0"/>
              <a:t>SIEP-SIDin </a:t>
            </a:r>
            <a:endParaRPr lang="en-US" sz="4000" b="1" smtClean="0"/>
          </a:p>
        </p:txBody>
      </p:sp>
      <p:pic>
        <p:nvPicPr>
          <p:cNvPr id="742402" name="Picture 4" descr="SDC143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125538"/>
            <a:ext cx="3887787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2403" name="Picture 5" descr="SDC143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0988" y="2133600"/>
            <a:ext cx="33147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2404" name="Picture 6" descr="SDC1437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3716338"/>
            <a:ext cx="2847975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425" name="Slide Number Placeholder 4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12C6571-BC00-44B0-ACCD-108C95AFCDE1}" type="slidenum">
              <a:rPr lang="en-US" sz="1400" b="0"/>
              <a:pPr algn="r"/>
              <a:t>26</a:t>
            </a:fld>
            <a:endParaRPr lang="en-US" sz="1400" b="0"/>
          </a:p>
        </p:txBody>
      </p:sp>
      <p:graphicFrame>
        <p:nvGraphicFramePr>
          <p:cNvPr id="707660" name="Group 76"/>
          <p:cNvGraphicFramePr>
            <a:graphicFrameLocks noGrp="1"/>
          </p:cNvGraphicFramePr>
          <p:nvPr>
            <p:ph idx="4294967295"/>
          </p:nvPr>
        </p:nvGraphicFramePr>
        <p:xfrm>
          <a:off x="457200" y="274638"/>
          <a:ext cx="8229600" cy="6370637"/>
        </p:xfrm>
        <a:graphic>
          <a:graphicData uri="http://schemas.openxmlformats.org/drawingml/2006/table">
            <a:tbl>
              <a:tblPr/>
              <a:tblGrid>
                <a:gridCol w="2197100"/>
                <a:gridCol w="3314700"/>
                <a:gridCol w="1358900"/>
                <a:gridCol w="1358900"/>
              </a:tblGrid>
              <a:tr h="30797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CHARLEROI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19-20 Nov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2010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BRUSSEL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26-27 Nov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SID-IN ROESELARE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13-15 Jan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2011</a:t>
                      </a:r>
                      <a:endParaRPr kumimoji="0" lang="en-US" sz="3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SID-IN LEUVEN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20-22 Jan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SID-IN GENT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27-29 Jan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NAMUR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11-12 Feb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TOURNAI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SID-IN GENK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17-19 Feb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LA LOUVIERE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SID-IN ANTWERPEN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24-26 Feb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JOBDAY MARINE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08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JOBDAY AIR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SIEP LIEGE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17-19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OCD KMS-ERM CARE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OCD KSOO-ERSO CASA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LL Recrut Pil &amp; ATC (Recrut Normal)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 Mar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Recrut Res (Fmn en Juin) KRO-KROO-KRM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 Apr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Recrut Res (Fmn en Jul) KRO-KROO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Apr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63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Recrut Normal SOffr et Offr + Cand DPERM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 Mei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563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Recrut Offr sur Diplôme Niv 1 (Recrut Spéc)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Jun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Recrut SOffr sur Diplôme Niv 2+ (Recrut Spéc)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B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Aug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9474" name="Object 2"/>
          <p:cNvGraphicFramePr>
            <a:graphicFrameLocks noChangeAspect="1"/>
          </p:cNvGraphicFramePr>
          <p:nvPr/>
        </p:nvGraphicFramePr>
        <p:xfrm>
          <a:off x="684213" y="104775"/>
          <a:ext cx="8229600" cy="6753225"/>
        </p:xfrm>
        <a:graphic>
          <a:graphicData uri="http://schemas.openxmlformats.org/presentationml/2006/ole">
            <p:oleObj spid="_x0000_s489474" name="Worksheet" r:id="rId4" imgW="8229600" imgH="6753225" progId="Excel.Sheet.8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7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C91227-E6E8-4D00-AFC6-8E0DDB38644A}" type="slidenum">
              <a:rPr lang="en-US" sz="1600"/>
              <a:pPr algn="r"/>
              <a:t>28</a:t>
            </a:fld>
            <a:endParaRPr lang="en-US" sz="1600"/>
          </a:p>
        </p:txBody>
      </p:sp>
      <p:sp>
        <p:nvSpPr>
          <p:cNvPr id="7464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557338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Tâches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Pers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Fonctionnement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Infra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Chiffres 2010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 SWERT)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solidFill>
                <a:srgbClr val="B2B2B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228" name="Tijdelijke aanduiding voor dia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BAD7FC5-3C0B-4FDD-83FD-2F167129451E}" type="slidenum">
              <a:rPr lang="en-US" sz="1400" b="0"/>
              <a:pPr algn="r"/>
              <a:t>29</a:t>
            </a:fld>
            <a:endParaRPr lang="en-US" sz="1400" b="0"/>
          </a:p>
        </p:txBody>
      </p:sp>
      <p:graphicFrame>
        <p:nvGraphicFramePr>
          <p:cNvPr id="436227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246063" y="1654175"/>
          <a:ext cx="8686800" cy="4222750"/>
        </p:xfrm>
        <a:graphic>
          <a:graphicData uri="http://schemas.openxmlformats.org/presentationml/2006/ole">
            <p:oleObj spid="_x0000_s436227" name="MS Org Chart" r:id="rId3" imgW="3657600" imgH="1777680" progId="OrgPlusWOPX.4">
              <p:embed followColorScheme="full"/>
            </p:oleObj>
          </a:graphicData>
        </a:graphic>
      </p:graphicFrame>
      <p:sp>
        <p:nvSpPr>
          <p:cNvPr id="436229" name="Text Box 3"/>
          <p:cNvSpPr txBox="1">
            <a:spLocks noChangeArrowheads="1"/>
          </p:cNvSpPr>
          <p:nvPr/>
        </p:nvSpPr>
        <p:spPr bwMode="auto">
          <a:xfrm>
            <a:off x="900113" y="40767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1800" b="0">
              <a:latin typeface="Courier New" pitchFamily="49" charset="0"/>
            </a:endParaRPr>
          </a:p>
        </p:txBody>
      </p:sp>
      <p:sp>
        <p:nvSpPr>
          <p:cNvPr id="436230" name="Rectangle 2"/>
          <p:cNvSpPr>
            <a:spLocks noChangeArrowheads="1"/>
          </p:cNvSpPr>
          <p:nvPr/>
        </p:nvSpPr>
        <p:spPr bwMode="auto">
          <a:xfrm>
            <a:off x="735013" y="274638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 Organisation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532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655472B-6539-4A9E-B44E-40E8BE406B6B}" type="slidenum">
              <a:rPr lang="en-US" sz="1600"/>
              <a:pPr algn="r"/>
              <a:t>3</a:t>
            </a:fld>
            <a:endParaRPr lang="en-US" sz="1600"/>
          </a:p>
        </p:txBody>
      </p:sp>
      <p:pic>
        <p:nvPicPr>
          <p:cNvPr id="617533" name="Picture 2" descr="LogoH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6096000"/>
            <a:ext cx="7620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7476" name="Organization Chart 3"/>
          <p:cNvGraphicFramePr>
            <a:graphicFrameLocks/>
          </p:cNvGraphicFramePr>
          <p:nvPr>
            <p:ph idx="4294967295"/>
          </p:nvPr>
        </p:nvGraphicFramePr>
        <p:xfrm>
          <a:off x="395288" y="0"/>
          <a:ext cx="8497887" cy="6526213"/>
        </p:xfrm>
        <a:graphic>
          <a:graphicData uri="http://schemas.openxmlformats.org/drawingml/2006/compatibility">
            <com:legacyDrawing xmlns:com="http://schemas.openxmlformats.org/drawingml/2006/compatibility" spid="_x0000_s617476"/>
          </a:graphicData>
        </a:graphic>
      </p:graphicFrame>
      <p:sp>
        <p:nvSpPr>
          <p:cNvPr id="617534" name="Line 56"/>
          <p:cNvSpPr>
            <a:spLocks noChangeShapeType="1"/>
          </p:cNvSpPr>
          <p:nvPr/>
        </p:nvSpPr>
        <p:spPr bwMode="auto">
          <a:xfrm>
            <a:off x="2124075" y="2997200"/>
            <a:ext cx="1727200" cy="5762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617535" name="Line 57"/>
          <p:cNvSpPr>
            <a:spLocks noChangeShapeType="1"/>
          </p:cNvSpPr>
          <p:nvPr/>
        </p:nvSpPr>
        <p:spPr bwMode="auto">
          <a:xfrm flipV="1">
            <a:off x="2051050" y="3068638"/>
            <a:ext cx="1800225" cy="431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404813"/>
            <a:ext cx="7345362" cy="1143000"/>
          </a:xfrm>
        </p:spPr>
        <p:txBody>
          <a:bodyPr/>
          <a:lstStyle/>
          <a:p>
            <a:pPr defTabSz="912813" eaLnBrk="1" hangingPunct="1"/>
            <a:r>
              <a:rPr lang="fr-BE" sz="4800" b="1" smtClean="0"/>
              <a:t>Personnel</a:t>
            </a:r>
            <a:endParaRPr lang="en-US" sz="4800" b="1" smtClean="0"/>
          </a:p>
        </p:txBody>
      </p:sp>
      <p:sp>
        <p:nvSpPr>
          <p:cNvPr id="7495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773238"/>
            <a:ext cx="8137525" cy="4105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BE" sz="2400" smtClean="0"/>
              <a:t>TO CTC : 15 fonctions </a:t>
            </a:r>
          </a:p>
          <a:p>
            <a:pPr lvl="2">
              <a:lnSpc>
                <a:spcPct val="90000"/>
              </a:lnSpc>
              <a:spcBef>
                <a:spcPct val="0"/>
              </a:spcBef>
            </a:pPr>
            <a:r>
              <a:rPr lang="fr-BE" smtClean="0">
                <a:ea typeface="ＭＳ Ｐゴシック"/>
              </a:rPr>
              <a:t>12 opérateurs </a:t>
            </a:r>
          </a:p>
          <a:p>
            <a:pPr lvl="2">
              <a:lnSpc>
                <a:spcPct val="90000"/>
              </a:lnSpc>
              <a:spcBef>
                <a:spcPct val="0"/>
              </a:spcBef>
            </a:pPr>
            <a:r>
              <a:rPr lang="fr-BE" smtClean="0">
                <a:ea typeface="ＭＳ Ｐゴシック"/>
              </a:rPr>
              <a:t>01 manager</a:t>
            </a:r>
          </a:p>
          <a:p>
            <a:pPr lvl="2">
              <a:lnSpc>
                <a:spcPct val="90000"/>
              </a:lnSpc>
              <a:spcBef>
                <a:spcPct val="0"/>
              </a:spcBef>
            </a:pPr>
            <a:r>
              <a:rPr lang="fr-BE" smtClean="0">
                <a:ea typeface="ＭＳ Ｐゴシック"/>
              </a:rPr>
              <a:t>02 conseillers en information</a:t>
            </a:r>
          </a:p>
          <a:p>
            <a:pPr lvl="2">
              <a:lnSpc>
                <a:spcPct val="90000"/>
              </a:lnSpc>
              <a:spcBef>
                <a:spcPct val="0"/>
              </a:spcBef>
            </a:pPr>
            <a:endParaRPr lang="fr-BE" smtClean="0">
              <a:ea typeface="ＭＳ Ｐゴシック"/>
            </a:endParaRPr>
          </a:p>
          <a:p>
            <a:pPr>
              <a:lnSpc>
                <a:spcPct val="80000"/>
              </a:lnSpc>
            </a:pPr>
            <a:r>
              <a:rPr lang="fr-BE" sz="2400" smtClean="0"/>
              <a:t>Max 8 Pers présentes simultanément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BE" sz="2400" smtClean="0"/>
              <a:t>   (# postes de travail)</a:t>
            </a:r>
            <a:br>
              <a:rPr lang="fr-BE" sz="2400" smtClean="0"/>
            </a:br>
            <a:endParaRPr lang="fr-BE" sz="2400" smtClean="0"/>
          </a:p>
          <a:p>
            <a:pPr>
              <a:lnSpc>
                <a:spcPct val="80000"/>
              </a:lnSpc>
            </a:pPr>
            <a:r>
              <a:rPr lang="fr-BE" sz="2400" smtClean="0"/>
              <a:t>Demande adaptation TO pour passage à 14 opérateurs</a:t>
            </a:r>
          </a:p>
          <a:p>
            <a:pPr>
              <a:lnSpc>
                <a:spcPct val="90000"/>
              </a:lnSpc>
              <a:buFontTx/>
              <a:buNone/>
            </a:pPr>
            <a:endParaRPr lang="fr-BE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0593" name="Picture 2" descr="_VDL19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4005263"/>
            <a:ext cx="40322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0594" name="Rectangle 3"/>
          <p:cNvSpPr>
            <a:spLocks noChangeArrowheads="1"/>
          </p:cNvSpPr>
          <p:nvPr/>
        </p:nvSpPr>
        <p:spPr bwMode="auto">
          <a:xfrm>
            <a:off x="2268538" y="188913"/>
            <a:ext cx="48244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Infra</a:t>
            </a:r>
          </a:p>
        </p:txBody>
      </p:sp>
      <p:pic>
        <p:nvPicPr>
          <p:cNvPr id="7505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981075"/>
            <a:ext cx="4248150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0596" name="Picture 2" descr="CVL_00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924175"/>
            <a:ext cx="4392612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17" name="Line 3"/>
          <p:cNvSpPr>
            <a:spLocks noChangeShapeType="1"/>
          </p:cNvSpPr>
          <p:nvPr/>
        </p:nvSpPr>
        <p:spPr bwMode="auto">
          <a:xfrm>
            <a:off x="179388" y="2354263"/>
            <a:ext cx="8496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1618" name="Text Box 4"/>
          <p:cNvSpPr txBox="1">
            <a:spLocks noChangeArrowheads="1"/>
          </p:cNvSpPr>
          <p:nvPr/>
        </p:nvSpPr>
        <p:spPr bwMode="auto">
          <a:xfrm>
            <a:off x="107950" y="1477963"/>
            <a:ext cx="3168650" cy="36671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RECRUTEMENT ACTIF</a:t>
            </a:r>
            <a:endParaRPr lang="en-US" sz="1800"/>
          </a:p>
        </p:txBody>
      </p:sp>
      <p:sp>
        <p:nvSpPr>
          <p:cNvPr id="751619" name="Text Box 6"/>
          <p:cNvSpPr txBox="1">
            <a:spLocks noChangeArrowheads="1"/>
          </p:cNvSpPr>
          <p:nvPr/>
        </p:nvSpPr>
        <p:spPr bwMode="auto">
          <a:xfrm>
            <a:off x="5738813" y="1865313"/>
            <a:ext cx="346075" cy="915987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SAO</a:t>
            </a:r>
            <a:endParaRPr lang="en-US" sz="1800"/>
          </a:p>
        </p:txBody>
      </p:sp>
      <p:sp>
        <p:nvSpPr>
          <p:cNvPr id="751620" name="Text Box 7"/>
          <p:cNvSpPr txBox="1">
            <a:spLocks noChangeArrowheads="1"/>
          </p:cNvSpPr>
          <p:nvPr/>
        </p:nvSpPr>
        <p:spPr bwMode="auto">
          <a:xfrm>
            <a:off x="7543800" y="2132013"/>
            <a:ext cx="1695450" cy="304800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nl-BE" sz="1400"/>
              <a:t>INCORPORATION</a:t>
            </a:r>
            <a:endParaRPr lang="en-US" sz="1400"/>
          </a:p>
        </p:txBody>
      </p:sp>
      <p:sp>
        <p:nvSpPr>
          <p:cNvPr id="751621" name="Text Box 9"/>
          <p:cNvSpPr txBox="1">
            <a:spLocks noChangeArrowheads="1"/>
          </p:cNvSpPr>
          <p:nvPr/>
        </p:nvSpPr>
        <p:spPr bwMode="auto">
          <a:xfrm>
            <a:off x="5435600" y="3429000"/>
            <a:ext cx="3708400" cy="376238"/>
          </a:xfrm>
          <a:prstGeom prst="rect">
            <a:avLst/>
          </a:prstGeom>
          <a:solidFill>
            <a:srgbClr val="DDDDDD"/>
          </a:solidFill>
          <a:ln w="9525">
            <a:solidFill>
              <a:srgbClr val="DDDDDD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SUIVI INDIVIDUALISE</a:t>
            </a:r>
            <a:endParaRPr lang="en-US" sz="1800"/>
          </a:p>
        </p:txBody>
      </p:sp>
      <p:sp>
        <p:nvSpPr>
          <p:cNvPr id="751622" name="Line 10"/>
          <p:cNvSpPr>
            <a:spLocks noChangeShapeType="1"/>
          </p:cNvSpPr>
          <p:nvPr/>
        </p:nvSpPr>
        <p:spPr bwMode="auto">
          <a:xfrm flipV="1">
            <a:off x="1547813" y="2852738"/>
            <a:ext cx="5976937" cy="4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1623" name="Line 12"/>
          <p:cNvSpPr>
            <a:spLocks noChangeShapeType="1"/>
          </p:cNvSpPr>
          <p:nvPr/>
        </p:nvSpPr>
        <p:spPr bwMode="auto">
          <a:xfrm flipV="1">
            <a:off x="3419475" y="2565400"/>
            <a:ext cx="0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1624" name="Text Box 13"/>
          <p:cNvSpPr txBox="1">
            <a:spLocks noChangeArrowheads="1"/>
          </p:cNvSpPr>
          <p:nvPr/>
        </p:nvSpPr>
        <p:spPr bwMode="auto">
          <a:xfrm>
            <a:off x="6530975" y="1865313"/>
            <a:ext cx="346075" cy="915987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nl-BE" sz="1800"/>
              <a:t>SAO</a:t>
            </a:r>
            <a:endParaRPr lang="en-US" sz="1800"/>
          </a:p>
        </p:txBody>
      </p:sp>
      <p:sp>
        <p:nvSpPr>
          <p:cNvPr id="751625" name="Line 14"/>
          <p:cNvSpPr>
            <a:spLocks noChangeShapeType="1"/>
          </p:cNvSpPr>
          <p:nvPr/>
        </p:nvSpPr>
        <p:spPr bwMode="auto">
          <a:xfrm flipV="1">
            <a:off x="1476375" y="2565400"/>
            <a:ext cx="0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1626" name="Text Box 15"/>
          <p:cNvSpPr txBox="1">
            <a:spLocks noChangeArrowheads="1"/>
          </p:cNvSpPr>
          <p:nvPr/>
        </p:nvSpPr>
        <p:spPr bwMode="auto">
          <a:xfrm>
            <a:off x="468313" y="3213100"/>
            <a:ext cx="1728787" cy="11906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CONNU</a:t>
            </a:r>
            <a:br>
              <a:rPr lang="nl-BE" sz="1800"/>
            </a:br>
            <a:r>
              <a:rPr lang="nl-BE" sz="1800"/>
              <a:t>COMME  SOLLICITANT POTENTIEL</a:t>
            </a:r>
            <a:endParaRPr lang="en-US" sz="1800"/>
          </a:p>
        </p:txBody>
      </p:sp>
      <p:sp>
        <p:nvSpPr>
          <p:cNvPr id="751627" name="Rectangle 16"/>
          <p:cNvSpPr>
            <a:spLocks noChangeArrowheads="1"/>
          </p:cNvSpPr>
          <p:nvPr/>
        </p:nvSpPr>
        <p:spPr bwMode="auto">
          <a:xfrm>
            <a:off x="250825" y="4581525"/>
            <a:ext cx="31686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 b="0"/>
              <a:t>Web</a:t>
            </a:r>
            <a:endParaRPr lang="en-US" sz="1800" b="0"/>
          </a:p>
        </p:txBody>
      </p:sp>
      <p:sp>
        <p:nvSpPr>
          <p:cNvPr id="751628" name="Rectangle 17"/>
          <p:cNvSpPr>
            <a:spLocks noChangeArrowheads="1"/>
          </p:cNvSpPr>
          <p:nvPr/>
        </p:nvSpPr>
        <p:spPr bwMode="auto">
          <a:xfrm>
            <a:off x="250825" y="5013325"/>
            <a:ext cx="79216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 b="0"/>
              <a:t>Numéro vert 0800-DEF 4U</a:t>
            </a:r>
            <a:endParaRPr lang="en-US" sz="1800" b="0"/>
          </a:p>
        </p:txBody>
      </p:sp>
      <p:sp>
        <p:nvSpPr>
          <p:cNvPr id="751629" name="Rectangle 19"/>
          <p:cNvSpPr>
            <a:spLocks noChangeArrowheads="1"/>
          </p:cNvSpPr>
          <p:nvPr/>
        </p:nvSpPr>
        <p:spPr bwMode="auto">
          <a:xfrm>
            <a:off x="1547813" y="5876925"/>
            <a:ext cx="66262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 b="0"/>
              <a:t>SMS</a:t>
            </a:r>
            <a:endParaRPr lang="en-US" sz="1800" b="0"/>
          </a:p>
        </p:txBody>
      </p:sp>
      <p:sp>
        <p:nvSpPr>
          <p:cNvPr id="751630" name="Rectangle 20"/>
          <p:cNvSpPr>
            <a:spLocks noChangeArrowheads="1"/>
          </p:cNvSpPr>
          <p:nvPr/>
        </p:nvSpPr>
        <p:spPr bwMode="auto">
          <a:xfrm>
            <a:off x="1547813" y="5445125"/>
            <a:ext cx="6624637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 b="0"/>
              <a:t>ARES</a:t>
            </a:r>
            <a:endParaRPr lang="en-US" sz="1800" b="0"/>
          </a:p>
        </p:txBody>
      </p:sp>
      <p:sp>
        <p:nvSpPr>
          <p:cNvPr id="751631" name="Rectangle 21"/>
          <p:cNvSpPr>
            <a:spLocks noChangeArrowheads="1"/>
          </p:cNvSpPr>
          <p:nvPr/>
        </p:nvSpPr>
        <p:spPr bwMode="auto">
          <a:xfrm>
            <a:off x="3419475" y="4581525"/>
            <a:ext cx="475297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 b="0"/>
              <a:t>Web(log in)</a:t>
            </a:r>
            <a:endParaRPr lang="en-US" sz="1800" b="0"/>
          </a:p>
        </p:txBody>
      </p:sp>
      <p:sp>
        <p:nvSpPr>
          <p:cNvPr id="751632" name="Text Box 23"/>
          <p:cNvSpPr txBox="1">
            <a:spLocks noChangeArrowheads="1"/>
          </p:cNvSpPr>
          <p:nvPr/>
        </p:nvSpPr>
        <p:spPr bwMode="auto">
          <a:xfrm rot="5400000">
            <a:off x="3222625" y="2152651"/>
            <a:ext cx="458787" cy="366712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 rot="10800000" vert="eaVert">
            <a:spAutoFit/>
          </a:bodyPr>
          <a:lstStyle/>
          <a:p>
            <a:pPr algn="l"/>
            <a:endParaRPr lang="nl-NL" sz="1800"/>
          </a:p>
        </p:txBody>
      </p:sp>
      <p:sp>
        <p:nvSpPr>
          <p:cNvPr id="751633" name="Text Box 5"/>
          <p:cNvSpPr txBox="1">
            <a:spLocks noChangeArrowheads="1"/>
          </p:cNvSpPr>
          <p:nvPr/>
        </p:nvSpPr>
        <p:spPr bwMode="auto">
          <a:xfrm>
            <a:off x="2484438" y="3789363"/>
            <a:ext cx="193675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INSCRIPTION DANS ARES</a:t>
            </a:r>
            <a:endParaRPr lang="en-US" sz="1800"/>
          </a:p>
        </p:txBody>
      </p:sp>
      <p:sp>
        <p:nvSpPr>
          <p:cNvPr id="751634" name="Line 24"/>
          <p:cNvSpPr>
            <a:spLocks noChangeShapeType="1"/>
          </p:cNvSpPr>
          <p:nvPr/>
        </p:nvSpPr>
        <p:spPr bwMode="auto">
          <a:xfrm>
            <a:off x="0" y="1989138"/>
            <a:ext cx="32035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1635" name="Line 8"/>
          <p:cNvSpPr>
            <a:spLocks noChangeShapeType="1"/>
          </p:cNvSpPr>
          <p:nvPr/>
        </p:nvSpPr>
        <p:spPr bwMode="auto">
          <a:xfrm>
            <a:off x="5795963" y="3357563"/>
            <a:ext cx="17287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1636" name="Text Box 11"/>
          <p:cNvSpPr txBox="1">
            <a:spLocks noChangeArrowheads="1"/>
          </p:cNvSpPr>
          <p:nvPr/>
        </p:nvSpPr>
        <p:spPr bwMode="auto">
          <a:xfrm>
            <a:off x="2700338" y="2997200"/>
            <a:ext cx="2808287" cy="366713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1800"/>
              <a:t>FIDELISATION</a:t>
            </a:r>
            <a:endParaRPr lang="en-US" sz="1800"/>
          </a:p>
        </p:txBody>
      </p:sp>
      <p:grpSp>
        <p:nvGrpSpPr>
          <p:cNvPr id="751637" name="Group 26"/>
          <p:cNvGrpSpPr>
            <a:grpSpLocks/>
          </p:cNvGrpSpPr>
          <p:nvPr/>
        </p:nvGrpSpPr>
        <p:grpSpPr bwMode="auto">
          <a:xfrm>
            <a:off x="5651500" y="1252538"/>
            <a:ext cx="1511300" cy="520700"/>
            <a:chOff x="3560" y="653"/>
            <a:chExt cx="952" cy="328"/>
          </a:xfrm>
        </p:grpSpPr>
        <p:sp>
          <p:nvSpPr>
            <p:cNvPr id="751640" name="Line 27"/>
            <p:cNvSpPr>
              <a:spLocks noChangeShapeType="1"/>
            </p:cNvSpPr>
            <p:nvPr/>
          </p:nvSpPr>
          <p:spPr bwMode="auto">
            <a:xfrm>
              <a:off x="3606" y="981"/>
              <a:ext cx="6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1641" name="Text Box 28"/>
            <p:cNvSpPr txBox="1">
              <a:spLocks noChangeArrowheads="1"/>
            </p:cNvSpPr>
            <p:nvPr/>
          </p:nvSpPr>
          <p:spPr bwMode="auto">
            <a:xfrm>
              <a:off x="3560" y="653"/>
              <a:ext cx="952" cy="237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rgbClr val="DDDDD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nl-BE" sz="1800"/>
                <a:t>SELECTION </a:t>
              </a:r>
              <a:endParaRPr lang="en-US" sz="1800"/>
            </a:p>
          </p:txBody>
        </p:sp>
      </p:grpSp>
      <p:sp>
        <p:nvSpPr>
          <p:cNvPr id="751638" name="Text Box 29"/>
          <p:cNvSpPr txBox="1">
            <a:spLocks noChangeArrowheads="1"/>
          </p:cNvSpPr>
          <p:nvPr/>
        </p:nvSpPr>
        <p:spPr bwMode="auto">
          <a:xfrm rot="5400000">
            <a:off x="1212850" y="2106613"/>
            <a:ext cx="458788" cy="366712"/>
          </a:xfrm>
          <a:prstGeom prst="rect">
            <a:avLst/>
          </a:prstGeom>
          <a:solidFill>
            <a:srgbClr val="F6FF9F"/>
          </a:solidFill>
          <a:ln w="9525">
            <a:noFill/>
            <a:miter lim="800000"/>
            <a:headEnd/>
            <a:tailEnd/>
          </a:ln>
        </p:spPr>
        <p:txBody>
          <a:bodyPr rot="10800000" vert="eaVert">
            <a:spAutoFit/>
          </a:bodyPr>
          <a:lstStyle/>
          <a:p>
            <a:pPr algn="l"/>
            <a:endParaRPr lang="nl-NL" sz="1800"/>
          </a:p>
        </p:txBody>
      </p:sp>
      <p:sp>
        <p:nvSpPr>
          <p:cNvPr id="751639" name="Rectangle 22"/>
          <p:cNvSpPr>
            <a:spLocks noChangeArrowheads="1"/>
          </p:cNvSpPr>
          <p:nvPr/>
        </p:nvSpPr>
        <p:spPr bwMode="auto">
          <a:xfrm>
            <a:off x="179388" y="4508500"/>
            <a:ext cx="8388350" cy="2233613"/>
          </a:xfrm>
          <a:prstGeom prst="rect">
            <a:avLst/>
          </a:prstGeom>
          <a:solidFill>
            <a:srgbClr val="FF0000">
              <a:alpha val="36078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2800">
                <a:solidFill>
                  <a:srgbClr val="FFFF00"/>
                </a:solidFill>
              </a:rPr>
              <a:t>CONTACTCENTER RECRUTEMENT</a:t>
            </a:r>
            <a:endParaRPr lang="en-US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641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90550" y="1782763"/>
            <a:ext cx="8229600" cy="4525962"/>
          </a:xfrm>
        </p:spPr>
        <p:txBody>
          <a:bodyPr/>
          <a:lstStyle/>
          <a:p>
            <a:r>
              <a:rPr lang="fr-BE" sz="2400" smtClean="0"/>
              <a:t>Répondre mails / website / numéro vert </a:t>
            </a:r>
          </a:p>
          <a:p>
            <a:r>
              <a:rPr lang="fr-BE" sz="2400" smtClean="0"/>
              <a:t>Inscriptions liées à un poste vacant et spontanées </a:t>
            </a:r>
          </a:p>
          <a:p>
            <a:r>
              <a:rPr lang="fr-BE" sz="2400" smtClean="0"/>
              <a:t>Courte Info sur sélection/carrières/études/stages jeunes/événements et bourses</a:t>
            </a:r>
          </a:p>
          <a:p>
            <a:r>
              <a:rPr lang="fr-BE" sz="2400" smtClean="0"/>
              <a:t>Prendre un rendez-vous avec AR/LR via IC</a:t>
            </a:r>
          </a:p>
          <a:p>
            <a:r>
              <a:rPr lang="fr-BE" sz="2400" smtClean="0"/>
              <a:t>Demande de brochures</a:t>
            </a:r>
          </a:p>
          <a:p>
            <a:r>
              <a:rPr lang="fr-BE" sz="2400" smtClean="0"/>
              <a:t>Fidélisation </a:t>
            </a:r>
          </a:p>
          <a:p>
            <a:pPr lvl="1"/>
            <a:r>
              <a:rPr lang="fr-BE" sz="2400" smtClean="0">
                <a:ea typeface="ＭＳ Ｐゴシック"/>
              </a:rPr>
              <a:t>Envoyer mailings/invitations</a:t>
            </a:r>
          </a:p>
          <a:p>
            <a:pPr lvl="1"/>
            <a:r>
              <a:rPr lang="fr-BE" sz="2400" smtClean="0">
                <a:ea typeface="ＭＳ Ｐゴシック"/>
              </a:rPr>
              <a:t>SMS de rappel</a:t>
            </a:r>
          </a:p>
          <a:p>
            <a:pPr lvl="1"/>
            <a:r>
              <a:rPr lang="fr-BE" sz="2400" smtClean="0">
                <a:ea typeface="ＭＳ Ｐゴシック"/>
              </a:rPr>
              <a:t>Contact avec postulants non-retenus</a:t>
            </a:r>
          </a:p>
        </p:txBody>
      </p:sp>
      <p:sp>
        <p:nvSpPr>
          <p:cNvPr id="752642" name="Text Box 3"/>
          <p:cNvSpPr txBox="1">
            <a:spLocks noChangeArrowheads="1"/>
          </p:cNvSpPr>
          <p:nvPr/>
        </p:nvSpPr>
        <p:spPr bwMode="auto">
          <a:xfrm>
            <a:off x="1873250" y="427038"/>
            <a:ext cx="4714875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nl-BE">
                <a:solidFill>
                  <a:schemeClr val="tx2"/>
                </a:solidFill>
              </a:rPr>
              <a:t>Tâches 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665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90550" y="178276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BE" sz="2400" smtClean="0"/>
              <a:t>Conseils aux postulants en fonction de leur résultats</a:t>
            </a:r>
          </a:p>
          <a:p>
            <a:pPr>
              <a:lnSpc>
                <a:spcPct val="90000"/>
              </a:lnSpc>
            </a:pPr>
            <a:r>
              <a:rPr lang="fr-BE" sz="2400" smtClean="0"/>
              <a:t>Inscriptions GIC, Jobdays</a:t>
            </a:r>
          </a:p>
          <a:p>
            <a:pPr eaLnBrk="1" hangingPunct="1">
              <a:lnSpc>
                <a:spcPct val="90000"/>
              </a:lnSpc>
            </a:pPr>
            <a:r>
              <a:rPr lang="fr-BE" sz="2400" smtClean="0"/>
              <a:t>Absents DCom</a:t>
            </a:r>
          </a:p>
          <a:p>
            <a:pPr eaLnBrk="1" hangingPunct="1">
              <a:lnSpc>
                <a:spcPct val="90000"/>
              </a:lnSpc>
            </a:pPr>
            <a:r>
              <a:rPr lang="fr-BE" sz="2400" smtClean="0"/>
              <a:t>Réactivations</a:t>
            </a:r>
          </a:p>
          <a:p>
            <a:pPr eaLnBrk="1" hangingPunct="1">
              <a:lnSpc>
                <a:spcPct val="90000"/>
              </a:lnSpc>
            </a:pPr>
            <a:r>
              <a:rPr lang="fr-BE" sz="2400" smtClean="0"/>
              <a:t>Briefing d’information</a:t>
            </a:r>
          </a:p>
          <a:p>
            <a:pPr eaLnBrk="1" hangingPunct="1">
              <a:lnSpc>
                <a:spcPct val="90000"/>
              </a:lnSpc>
            </a:pPr>
            <a:r>
              <a:rPr lang="fr-BE" sz="2400" smtClean="0"/>
              <a:t>Chat YourJobExpo</a:t>
            </a:r>
          </a:p>
          <a:p>
            <a:pPr eaLnBrk="1" hangingPunct="1">
              <a:lnSpc>
                <a:spcPct val="90000"/>
              </a:lnSpc>
            </a:pPr>
            <a:r>
              <a:rPr lang="fr-BE" sz="2400" smtClean="0"/>
              <a:t>…</a:t>
            </a:r>
          </a:p>
          <a:p>
            <a:pPr>
              <a:lnSpc>
                <a:spcPct val="90000"/>
              </a:lnSpc>
            </a:pPr>
            <a:endParaRPr lang="fr-BE" sz="2400" smtClean="0"/>
          </a:p>
        </p:txBody>
      </p:sp>
      <p:sp>
        <p:nvSpPr>
          <p:cNvPr id="753666" name="Text Box 3"/>
          <p:cNvSpPr txBox="1">
            <a:spLocks noChangeArrowheads="1"/>
          </p:cNvSpPr>
          <p:nvPr/>
        </p:nvSpPr>
        <p:spPr bwMode="auto">
          <a:xfrm>
            <a:off x="1873250" y="427038"/>
            <a:ext cx="4714875" cy="628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nl-BE">
                <a:solidFill>
                  <a:schemeClr val="tx2"/>
                </a:solidFill>
              </a:rPr>
              <a:t>Tâches (Sup) 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89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989138"/>
            <a:ext cx="8032750" cy="4392612"/>
          </a:xfrm>
        </p:spPr>
        <p:txBody>
          <a:bodyPr/>
          <a:lstStyle/>
          <a:p>
            <a:r>
              <a:rPr lang="fr-BE" sz="2400" b="1" smtClean="0">
                <a:solidFill>
                  <a:srgbClr val="008000"/>
                </a:solidFill>
              </a:rPr>
              <a:t>0800/DEF4U</a:t>
            </a:r>
            <a:r>
              <a:rPr lang="fr-BE" sz="2400" smtClean="0">
                <a:solidFill>
                  <a:srgbClr val="008000"/>
                </a:solidFill>
              </a:rPr>
              <a:t> </a:t>
            </a:r>
          </a:p>
          <a:p>
            <a:pPr lvl="1"/>
            <a:r>
              <a:rPr lang="fr-BE" sz="2400" smtClean="0">
                <a:ea typeface="ＭＳ Ｐゴシック"/>
              </a:rPr>
              <a:t>1 menu : F, N ou D</a:t>
            </a:r>
          </a:p>
          <a:p>
            <a:pPr lvl="1"/>
            <a:r>
              <a:rPr lang="fr-BE" sz="2400" smtClean="0">
                <a:ea typeface="ＭＳ Ｐゴシック"/>
              </a:rPr>
              <a:t>Plusieurs appels simultanés IN + OUT </a:t>
            </a:r>
          </a:p>
          <a:p>
            <a:pPr lvl="1"/>
            <a:r>
              <a:rPr lang="fr-BE" sz="2400" smtClean="0">
                <a:ea typeface="ＭＳ Ｐゴシック"/>
              </a:rPr>
              <a:t>Appels nationaux et internationaux</a:t>
            </a:r>
          </a:p>
          <a:p>
            <a:pPr lvl="1"/>
            <a:r>
              <a:rPr lang="fr-BE" sz="2400" smtClean="0">
                <a:ea typeface="ＭＳ Ｐゴシック"/>
              </a:rPr>
              <a:t>Gestion SMS out</a:t>
            </a:r>
          </a:p>
          <a:p>
            <a:pPr lvl="1"/>
            <a:r>
              <a:rPr lang="fr-BE" sz="2400" smtClean="0">
                <a:ea typeface="ＭＳ Ｐゴシック"/>
              </a:rPr>
              <a:t>Répondeur EN DEHORS des heures d’ouverture</a:t>
            </a:r>
          </a:p>
          <a:p>
            <a:endParaRPr lang="fr-BE" sz="2400" smtClean="0"/>
          </a:p>
        </p:txBody>
      </p:sp>
      <p:sp>
        <p:nvSpPr>
          <p:cNvPr id="754690" name="Rectangle 3"/>
          <p:cNvSpPr>
            <a:spLocks noChangeArrowheads="1"/>
          </p:cNvSpPr>
          <p:nvPr/>
        </p:nvSpPr>
        <p:spPr bwMode="auto">
          <a:xfrm>
            <a:off x="2268538" y="188913"/>
            <a:ext cx="5472112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Fonctionnement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5713" name="Group 2"/>
          <p:cNvGrpSpPr>
            <a:grpSpLocks/>
          </p:cNvGrpSpPr>
          <p:nvPr/>
        </p:nvGrpSpPr>
        <p:grpSpPr bwMode="auto">
          <a:xfrm>
            <a:off x="1331913" y="2205038"/>
            <a:ext cx="6985000" cy="1008062"/>
            <a:chOff x="612" y="799"/>
            <a:chExt cx="4400" cy="635"/>
          </a:xfrm>
        </p:grpSpPr>
        <p:sp>
          <p:nvSpPr>
            <p:cNvPr id="755725" name="Line 3"/>
            <p:cNvSpPr>
              <a:spLocks noChangeShapeType="1"/>
            </p:cNvSpPr>
            <p:nvPr/>
          </p:nvSpPr>
          <p:spPr bwMode="auto">
            <a:xfrm>
              <a:off x="748" y="1434"/>
              <a:ext cx="42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26" name="Line 4"/>
            <p:cNvSpPr>
              <a:spLocks noChangeShapeType="1"/>
            </p:cNvSpPr>
            <p:nvPr/>
          </p:nvSpPr>
          <p:spPr bwMode="auto">
            <a:xfrm flipV="1">
              <a:off x="839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27" name="Line 5"/>
            <p:cNvSpPr>
              <a:spLocks noChangeShapeType="1"/>
            </p:cNvSpPr>
            <p:nvPr/>
          </p:nvSpPr>
          <p:spPr bwMode="auto">
            <a:xfrm>
              <a:off x="748" y="1434"/>
              <a:ext cx="426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28" name="Line 6"/>
            <p:cNvSpPr>
              <a:spLocks noChangeShapeType="1"/>
            </p:cNvSpPr>
            <p:nvPr/>
          </p:nvSpPr>
          <p:spPr bwMode="auto">
            <a:xfrm flipV="1">
              <a:off x="1383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29" name="Line 7"/>
            <p:cNvSpPr>
              <a:spLocks noChangeShapeType="1"/>
            </p:cNvSpPr>
            <p:nvPr/>
          </p:nvSpPr>
          <p:spPr bwMode="auto">
            <a:xfrm flipV="1">
              <a:off x="1927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30" name="Line 8"/>
            <p:cNvSpPr>
              <a:spLocks noChangeShapeType="1"/>
            </p:cNvSpPr>
            <p:nvPr/>
          </p:nvSpPr>
          <p:spPr bwMode="auto">
            <a:xfrm flipV="1">
              <a:off x="2426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31" name="Line 9"/>
            <p:cNvSpPr>
              <a:spLocks noChangeShapeType="1"/>
            </p:cNvSpPr>
            <p:nvPr/>
          </p:nvSpPr>
          <p:spPr bwMode="auto">
            <a:xfrm flipV="1">
              <a:off x="2971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32" name="Line 10"/>
            <p:cNvSpPr>
              <a:spLocks noChangeShapeType="1"/>
            </p:cNvSpPr>
            <p:nvPr/>
          </p:nvSpPr>
          <p:spPr bwMode="auto">
            <a:xfrm flipV="1">
              <a:off x="3515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33" name="Line 11"/>
            <p:cNvSpPr>
              <a:spLocks noChangeShapeType="1"/>
            </p:cNvSpPr>
            <p:nvPr/>
          </p:nvSpPr>
          <p:spPr bwMode="auto">
            <a:xfrm flipV="1">
              <a:off x="4059" y="1117"/>
              <a:ext cx="0" cy="3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5734" name="Text Box 12"/>
            <p:cNvSpPr txBox="1">
              <a:spLocks noChangeArrowheads="1"/>
            </p:cNvSpPr>
            <p:nvPr/>
          </p:nvSpPr>
          <p:spPr bwMode="auto">
            <a:xfrm>
              <a:off x="612" y="799"/>
              <a:ext cx="49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fr-BE" sz="1800" b="0"/>
                <a:t>0800</a:t>
              </a:r>
              <a:endParaRPr lang="en-US" sz="1800" b="0"/>
            </a:p>
          </p:txBody>
        </p:sp>
        <p:sp>
          <p:nvSpPr>
            <p:cNvPr id="755735" name="Rectangle 13"/>
            <p:cNvSpPr>
              <a:spLocks noChangeArrowheads="1"/>
            </p:cNvSpPr>
            <p:nvPr/>
          </p:nvSpPr>
          <p:spPr bwMode="auto">
            <a:xfrm>
              <a:off x="3243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1800</a:t>
              </a:r>
              <a:endParaRPr lang="en-US" sz="1800" b="0"/>
            </a:p>
          </p:txBody>
        </p:sp>
        <p:sp>
          <p:nvSpPr>
            <p:cNvPr id="755736" name="Rectangle 14"/>
            <p:cNvSpPr>
              <a:spLocks noChangeArrowheads="1"/>
            </p:cNvSpPr>
            <p:nvPr/>
          </p:nvSpPr>
          <p:spPr bwMode="auto">
            <a:xfrm>
              <a:off x="2744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1600</a:t>
              </a:r>
              <a:endParaRPr lang="en-US" sz="1800" b="0"/>
            </a:p>
          </p:txBody>
        </p:sp>
        <p:sp>
          <p:nvSpPr>
            <p:cNvPr id="755737" name="Rectangle 15"/>
            <p:cNvSpPr>
              <a:spLocks noChangeArrowheads="1"/>
            </p:cNvSpPr>
            <p:nvPr/>
          </p:nvSpPr>
          <p:spPr bwMode="auto">
            <a:xfrm>
              <a:off x="2154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1400</a:t>
              </a:r>
              <a:endParaRPr lang="en-US" sz="1800" b="0"/>
            </a:p>
          </p:txBody>
        </p:sp>
        <p:sp>
          <p:nvSpPr>
            <p:cNvPr id="755738" name="Rectangle 16"/>
            <p:cNvSpPr>
              <a:spLocks noChangeArrowheads="1"/>
            </p:cNvSpPr>
            <p:nvPr/>
          </p:nvSpPr>
          <p:spPr bwMode="auto">
            <a:xfrm>
              <a:off x="1156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1000</a:t>
              </a:r>
              <a:endParaRPr lang="en-US" sz="1800" b="0"/>
            </a:p>
          </p:txBody>
        </p:sp>
        <p:sp>
          <p:nvSpPr>
            <p:cNvPr id="755739" name="Rectangle 17"/>
            <p:cNvSpPr>
              <a:spLocks noChangeArrowheads="1"/>
            </p:cNvSpPr>
            <p:nvPr/>
          </p:nvSpPr>
          <p:spPr bwMode="auto">
            <a:xfrm>
              <a:off x="1655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1200</a:t>
              </a:r>
              <a:endParaRPr lang="en-US" sz="1800" b="0"/>
            </a:p>
          </p:txBody>
        </p:sp>
        <p:sp>
          <p:nvSpPr>
            <p:cNvPr id="755740" name="Rectangle 18"/>
            <p:cNvSpPr>
              <a:spLocks noChangeArrowheads="1"/>
            </p:cNvSpPr>
            <p:nvPr/>
          </p:nvSpPr>
          <p:spPr bwMode="auto">
            <a:xfrm>
              <a:off x="3833" y="799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fr-BE" sz="1800" b="0"/>
                <a:t>2000</a:t>
              </a:r>
              <a:endParaRPr lang="en-US" sz="1800" b="0"/>
            </a:p>
          </p:txBody>
        </p:sp>
      </p:grpSp>
      <p:sp>
        <p:nvSpPr>
          <p:cNvPr id="755714" name="Line 19"/>
          <p:cNvSpPr>
            <a:spLocks noChangeShapeType="1"/>
          </p:cNvSpPr>
          <p:nvPr/>
        </p:nvSpPr>
        <p:spPr bwMode="auto">
          <a:xfrm>
            <a:off x="1692275" y="3789363"/>
            <a:ext cx="4248150" cy="0"/>
          </a:xfrm>
          <a:prstGeom prst="line">
            <a:avLst/>
          </a:prstGeom>
          <a:noFill/>
          <a:ln w="9525">
            <a:solidFill>
              <a:srgbClr val="0066CC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5715" name="Line 20"/>
          <p:cNvSpPr>
            <a:spLocks noChangeShapeType="1"/>
          </p:cNvSpPr>
          <p:nvPr/>
        </p:nvSpPr>
        <p:spPr bwMode="auto">
          <a:xfrm>
            <a:off x="2555875" y="4437063"/>
            <a:ext cx="42481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55716" name="Line 21"/>
          <p:cNvSpPr>
            <a:spLocks noChangeShapeType="1"/>
          </p:cNvSpPr>
          <p:nvPr/>
        </p:nvSpPr>
        <p:spPr bwMode="auto">
          <a:xfrm>
            <a:off x="1692275" y="32845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5717" name="Line 22"/>
          <p:cNvSpPr>
            <a:spLocks noChangeShapeType="1"/>
          </p:cNvSpPr>
          <p:nvPr/>
        </p:nvSpPr>
        <p:spPr bwMode="auto">
          <a:xfrm>
            <a:off x="2555875" y="32845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5718" name="Line 23"/>
          <p:cNvSpPr>
            <a:spLocks noChangeShapeType="1"/>
          </p:cNvSpPr>
          <p:nvPr/>
        </p:nvSpPr>
        <p:spPr bwMode="auto">
          <a:xfrm>
            <a:off x="5940425" y="32845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5719" name="Line 24"/>
          <p:cNvSpPr>
            <a:spLocks noChangeShapeType="1"/>
          </p:cNvSpPr>
          <p:nvPr/>
        </p:nvSpPr>
        <p:spPr bwMode="auto">
          <a:xfrm>
            <a:off x="6804025" y="3284538"/>
            <a:ext cx="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5720" name="Text Box 25"/>
          <p:cNvSpPr txBox="1">
            <a:spLocks noChangeArrowheads="1"/>
          </p:cNvSpPr>
          <p:nvPr/>
        </p:nvSpPr>
        <p:spPr bwMode="auto">
          <a:xfrm>
            <a:off x="1763713" y="5084763"/>
            <a:ext cx="792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fr-BE" sz="1800" b="0"/>
              <a:t>1+1</a:t>
            </a:r>
            <a:endParaRPr lang="en-US" sz="1800" b="0"/>
          </a:p>
        </p:txBody>
      </p:sp>
      <p:sp>
        <p:nvSpPr>
          <p:cNvPr id="755721" name="Rectangle 26"/>
          <p:cNvSpPr>
            <a:spLocks noChangeArrowheads="1"/>
          </p:cNvSpPr>
          <p:nvPr/>
        </p:nvSpPr>
        <p:spPr bwMode="auto">
          <a:xfrm>
            <a:off x="3995738" y="508476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fr-BE" sz="1800" b="0"/>
              <a:t>3+3</a:t>
            </a:r>
            <a:endParaRPr lang="en-US" sz="1800" b="0"/>
          </a:p>
        </p:txBody>
      </p:sp>
      <p:sp>
        <p:nvSpPr>
          <p:cNvPr id="755722" name="Rectangle 27"/>
          <p:cNvSpPr>
            <a:spLocks noChangeArrowheads="1"/>
          </p:cNvSpPr>
          <p:nvPr/>
        </p:nvSpPr>
        <p:spPr bwMode="auto">
          <a:xfrm>
            <a:off x="6156325" y="5078413"/>
            <a:ext cx="571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fr-BE" sz="1800" b="0"/>
              <a:t>2+2</a:t>
            </a:r>
            <a:endParaRPr lang="en-US" sz="1800" b="0"/>
          </a:p>
        </p:txBody>
      </p:sp>
      <p:sp>
        <p:nvSpPr>
          <p:cNvPr id="755723" name="Text Box 28"/>
          <p:cNvSpPr txBox="1">
            <a:spLocks noChangeArrowheads="1"/>
          </p:cNvSpPr>
          <p:nvPr/>
        </p:nvSpPr>
        <p:spPr bwMode="auto">
          <a:xfrm>
            <a:off x="1476375" y="620713"/>
            <a:ext cx="6048375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Fonctionnement</a:t>
            </a:r>
            <a:br>
              <a:rPr lang="fr-BE">
                <a:solidFill>
                  <a:schemeClr val="tx2"/>
                </a:solidFill>
              </a:rPr>
            </a:br>
            <a:r>
              <a:rPr lang="fr-BE" sz="1800">
                <a:solidFill>
                  <a:schemeClr val="tx2"/>
                </a:solidFill>
              </a:rPr>
              <a:t>Travail en shift</a:t>
            </a:r>
            <a:endParaRPr lang="en-US" sz="1800">
              <a:solidFill>
                <a:schemeClr val="tx2"/>
              </a:solidFill>
            </a:endParaRPr>
          </a:p>
        </p:txBody>
      </p:sp>
      <p:sp>
        <p:nvSpPr>
          <p:cNvPr id="755724" name="Text Box 29"/>
          <p:cNvSpPr txBox="1">
            <a:spLocks noChangeArrowheads="1"/>
          </p:cNvSpPr>
          <p:nvPr/>
        </p:nvSpPr>
        <p:spPr bwMode="auto">
          <a:xfrm>
            <a:off x="2484438" y="5805488"/>
            <a:ext cx="42481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sz="1800" b="0"/>
              <a:t>Samedi (0900 – 1300) pour 02 Opr</a:t>
            </a:r>
          </a:p>
          <a:p>
            <a:pPr>
              <a:spcBef>
                <a:spcPct val="50000"/>
              </a:spcBef>
            </a:pPr>
            <a:endParaRPr lang="en-US" sz="18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71450"/>
            <a:ext cx="8229600" cy="1143000"/>
          </a:xfrm>
        </p:spPr>
        <p:txBody>
          <a:bodyPr/>
          <a:lstStyle/>
          <a:p>
            <a:pPr defTabSz="912813" eaLnBrk="1" hangingPunct="1"/>
            <a:r>
              <a:rPr lang="fr-BE" sz="4800" b="1" smtClean="0"/>
              <a:t>Chiffres 2010</a:t>
            </a:r>
            <a:endParaRPr lang="en-US" sz="4800" b="1" smtClean="0"/>
          </a:p>
        </p:txBody>
      </p:sp>
      <p:sp>
        <p:nvSpPr>
          <p:cNvPr id="756738" name="Text Box 11"/>
          <p:cNvSpPr txBox="1">
            <a:spLocks noChangeArrowheads="1"/>
          </p:cNvSpPr>
          <p:nvPr/>
        </p:nvSpPr>
        <p:spPr bwMode="auto">
          <a:xfrm>
            <a:off x="1547813" y="4941888"/>
            <a:ext cx="230505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2000" baseline="-25000"/>
          </a:p>
          <a:p>
            <a:pPr algn="l">
              <a:spcBef>
                <a:spcPct val="50000"/>
              </a:spcBef>
            </a:pPr>
            <a:endParaRPr lang="en-US" sz="1800" b="0" baseline="-25000"/>
          </a:p>
        </p:txBody>
      </p:sp>
      <p:pic>
        <p:nvPicPr>
          <p:cNvPr id="75673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1052513"/>
            <a:ext cx="7424737" cy="176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6740" name="Rectangle 2"/>
          <p:cNvSpPr>
            <a:spLocks noChangeArrowheads="1"/>
          </p:cNvSpPr>
          <p:nvPr/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fr-BE" sz="2400">
                <a:solidFill>
                  <a:schemeClr val="tx2"/>
                </a:solidFill>
              </a:rPr>
              <a:t>1. Téléphonie</a:t>
            </a:r>
            <a:endParaRPr lang="en-US" sz="2400">
              <a:solidFill>
                <a:schemeClr val="tx2"/>
              </a:solidFill>
            </a:endParaRPr>
          </a:p>
        </p:txBody>
      </p:sp>
      <p:grpSp>
        <p:nvGrpSpPr>
          <p:cNvPr id="756741" name="Group 7"/>
          <p:cNvGrpSpPr>
            <a:grpSpLocks/>
          </p:cNvGrpSpPr>
          <p:nvPr/>
        </p:nvGrpSpPr>
        <p:grpSpPr bwMode="auto">
          <a:xfrm>
            <a:off x="2987675" y="1295400"/>
            <a:ext cx="6049963" cy="3070225"/>
            <a:chOff x="657" y="890"/>
            <a:chExt cx="4264" cy="2614"/>
          </a:xfrm>
        </p:grpSpPr>
        <p:pic>
          <p:nvPicPr>
            <p:cNvPr id="756746" name="Picture 1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" y="890"/>
              <a:ext cx="4264" cy="2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7385" name="Rectangle 9"/>
            <p:cNvSpPr>
              <a:spLocks noChangeArrowheads="1"/>
            </p:cNvSpPr>
            <p:nvPr/>
          </p:nvSpPr>
          <p:spPr bwMode="auto">
            <a:xfrm>
              <a:off x="1067" y="3203"/>
              <a:ext cx="3765" cy="1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>
              <a:prstShdw prst="shdw17" dist="17961" dir="2700000">
                <a:schemeClr val="bg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501769" name="Oval 9"/>
          <p:cNvSpPr>
            <a:spLocks noChangeArrowheads="1"/>
          </p:cNvSpPr>
          <p:nvPr/>
        </p:nvSpPr>
        <p:spPr bwMode="auto">
          <a:xfrm>
            <a:off x="2339975" y="2420938"/>
            <a:ext cx="792163" cy="792162"/>
          </a:xfrm>
          <a:prstGeom prst="ellips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>
            <a:prstShdw prst="shdw17" dist="17961" dir="2700000">
              <a:schemeClr val="accent2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01770" name="Text Box 10"/>
          <p:cNvSpPr txBox="1">
            <a:spLocks noChangeArrowheads="1"/>
          </p:cNvSpPr>
          <p:nvPr/>
        </p:nvSpPr>
        <p:spPr bwMode="auto">
          <a:xfrm>
            <a:off x="1498600" y="4395788"/>
            <a:ext cx="64849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>
                <a:solidFill>
                  <a:srgbClr val="000000"/>
                </a:solidFill>
              </a:rPr>
              <a:t>2. Nombres de requête de Jobsite vers CTC</a:t>
            </a:r>
            <a:endParaRPr lang="en-US" sz="2400"/>
          </a:p>
          <a:p>
            <a:pPr>
              <a:defRPr/>
            </a:pPr>
            <a:endParaRPr lang="en-US" sz="2000"/>
          </a:p>
        </p:txBody>
      </p:sp>
      <p:sp>
        <p:nvSpPr>
          <p:cNvPr id="501771" name="Text Box 11"/>
          <p:cNvSpPr txBox="1">
            <a:spLocks noChangeArrowheads="1"/>
          </p:cNvSpPr>
          <p:nvPr/>
        </p:nvSpPr>
        <p:spPr bwMode="auto">
          <a:xfrm>
            <a:off x="3914775" y="4868863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400"/>
              <a:t>14031</a:t>
            </a:r>
            <a:endParaRPr lang="en-US" sz="2400"/>
          </a:p>
        </p:txBody>
      </p:sp>
      <p:sp>
        <p:nvSpPr>
          <p:cNvPr id="501772" name="Text Box 12"/>
          <p:cNvSpPr txBox="1">
            <a:spLocks noChangeArrowheads="1"/>
          </p:cNvSpPr>
          <p:nvPr/>
        </p:nvSpPr>
        <p:spPr bwMode="auto">
          <a:xfrm>
            <a:off x="77788" y="5337175"/>
            <a:ext cx="91074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lvl="1">
              <a:defRPr/>
            </a:pPr>
            <a:r>
              <a:rPr lang="fr-BE" sz="2400"/>
              <a:t>4. Mails entrants et sortants via CTC/F ou CTC/N : 15.000 (est)</a:t>
            </a:r>
          </a:p>
          <a:p>
            <a:pPr lvl="1">
              <a:defRPr/>
            </a:pPr>
            <a:r>
              <a:rPr lang="fr-BE" sz="2400"/>
              <a:t/>
            </a:r>
            <a:br>
              <a:rPr lang="fr-BE" sz="2400"/>
            </a:br>
            <a:r>
              <a:rPr lang="fr-BE" sz="2400"/>
              <a:t>3. Appels sortants : 12.500 (est)</a:t>
            </a:r>
          </a:p>
          <a:p>
            <a:pPr>
              <a:defRPr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1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32DE534-D911-43F4-A54D-A50B02674CC7}" type="slidenum">
              <a:rPr lang="en-US" sz="1600"/>
              <a:pPr algn="r"/>
              <a:t>38</a:t>
            </a:fld>
            <a:endParaRPr lang="en-US" sz="1600"/>
          </a:p>
        </p:txBody>
      </p:sp>
      <p:sp>
        <p:nvSpPr>
          <p:cNvPr id="757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916113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DESWERT) 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Informeren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Binden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Overtuigen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solidFill>
                <a:srgbClr val="B2B2B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252" name="Tijdelijke aanduiding voor dia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0A0DDC6-ADC8-4BA1-A7C8-E7D49C2645AD}" type="slidenum">
              <a:rPr lang="en-US" sz="1400" b="0"/>
              <a:pPr algn="r"/>
              <a:t>39</a:t>
            </a:fld>
            <a:endParaRPr lang="en-US" sz="1400" b="0"/>
          </a:p>
        </p:txBody>
      </p:sp>
      <p:graphicFrame>
        <p:nvGraphicFramePr>
          <p:cNvPr id="437251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246063" y="1654175"/>
          <a:ext cx="8686800" cy="4222750"/>
        </p:xfrm>
        <a:graphic>
          <a:graphicData uri="http://schemas.openxmlformats.org/presentationml/2006/ole">
            <p:oleObj spid="_x0000_s437251" name="MS Org Chart" r:id="rId3" imgW="3657600" imgH="1777680" progId="OrgPlusWOPX.4">
              <p:embed followColorScheme="full"/>
            </p:oleObj>
          </a:graphicData>
        </a:graphic>
      </p:graphicFrame>
      <p:sp>
        <p:nvSpPr>
          <p:cNvPr id="437253" name="Text Box 3"/>
          <p:cNvSpPr txBox="1">
            <a:spLocks noChangeArrowheads="1"/>
          </p:cNvSpPr>
          <p:nvPr/>
        </p:nvSpPr>
        <p:spPr bwMode="auto">
          <a:xfrm>
            <a:off x="900113" y="40767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1800" b="0">
              <a:latin typeface="Courier New" pitchFamily="49" charset="0"/>
            </a:endParaRPr>
          </a:p>
        </p:txBody>
      </p:sp>
      <p:sp>
        <p:nvSpPr>
          <p:cNvPr id="437254" name="Text Box 8"/>
          <p:cNvSpPr txBox="1">
            <a:spLocks noChangeArrowheads="1"/>
          </p:cNvSpPr>
          <p:nvPr/>
        </p:nvSpPr>
        <p:spPr bwMode="auto">
          <a:xfrm>
            <a:off x="4860925" y="5500688"/>
            <a:ext cx="1295400" cy="376237"/>
          </a:xfrm>
          <a:prstGeom prst="rect">
            <a:avLst/>
          </a:prstGeom>
          <a:solidFill>
            <a:srgbClr val="CCFFCC"/>
          </a:solidFill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BE" sz="1800" b="0">
                <a:latin typeface="Courier New" pitchFamily="49" charset="0"/>
              </a:rPr>
              <a:t>0-1-2-0</a:t>
            </a:r>
            <a:endParaRPr lang="en-US" sz="1800" b="0">
              <a:latin typeface="Courier New" pitchFamily="49" charset="0"/>
            </a:endParaRPr>
          </a:p>
        </p:txBody>
      </p:sp>
      <p:sp>
        <p:nvSpPr>
          <p:cNvPr id="437255" name="Rectangle 2"/>
          <p:cNvSpPr>
            <a:spLocks noChangeArrowheads="1"/>
          </p:cNvSpPr>
          <p:nvPr/>
        </p:nvSpPr>
        <p:spPr bwMode="auto">
          <a:xfrm>
            <a:off x="735013" y="274638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Organisation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524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0D9FE45-E8EA-4635-B716-65D3D9B65A0C}" type="slidenum">
              <a:rPr lang="en-US" sz="1600"/>
              <a:pPr algn="r"/>
              <a:t>4</a:t>
            </a:fld>
            <a:endParaRPr lang="en-US" sz="1600"/>
          </a:p>
        </p:txBody>
      </p:sp>
      <p:graphicFrame>
        <p:nvGraphicFramePr>
          <p:cNvPr id="619523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427038" y="1341438"/>
          <a:ext cx="7893050" cy="3644900"/>
        </p:xfrm>
        <a:graphic>
          <a:graphicData uri="http://schemas.openxmlformats.org/presentationml/2006/ole">
            <p:oleObj spid="_x0000_s619523" name="MS Org Chart" r:id="rId3" imgW="3657600" imgH="1688760" progId="OrgPlusWOPX.4">
              <p:embed followColorScheme="full"/>
            </p:oleObj>
          </a:graphicData>
        </a:graphic>
      </p:graphicFrame>
      <p:sp>
        <p:nvSpPr>
          <p:cNvPr id="619525" name="Text Box 3"/>
          <p:cNvSpPr txBox="1">
            <a:spLocks noChangeArrowheads="1"/>
          </p:cNvSpPr>
          <p:nvPr/>
        </p:nvSpPr>
        <p:spPr bwMode="auto">
          <a:xfrm>
            <a:off x="900113" y="4995863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1800" b="0">
              <a:latin typeface="Courier New" pitchFamily="49" charset="0"/>
            </a:endParaRPr>
          </a:p>
        </p:txBody>
      </p:sp>
      <p:sp>
        <p:nvSpPr>
          <p:cNvPr id="619526" name="Text Box 17"/>
          <p:cNvSpPr txBox="1">
            <a:spLocks noChangeArrowheads="1"/>
          </p:cNvSpPr>
          <p:nvPr/>
        </p:nvSpPr>
        <p:spPr bwMode="auto">
          <a:xfrm>
            <a:off x="6948488" y="1485900"/>
            <a:ext cx="1944687" cy="650875"/>
          </a:xfrm>
          <a:prstGeom prst="rect">
            <a:avLst/>
          </a:prstGeom>
          <a:solidFill>
            <a:srgbClr val="00FFFF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BE" sz="1800" b="0">
                <a:latin typeface="Courier New" pitchFamily="49" charset="0"/>
              </a:rPr>
              <a:t>7-59-90-9</a:t>
            </a:r>
            <a:br>
              <a:rPr lang="fr-BE" sz="1800" b="0">
                <a:latin typeface="Courier New" pitchFamily="49" charset="0"/>
              </a:rPr>
            </a:br>
            <a:r>
              <a:rPr lang="fr-BE" sz="1800" b="0">
                <a:latin typeface="Courier New" pitchFamily="49" charset="0"/>
              </a:rPr>
              <a:t>Totaal = 165</a:t>
            </a:r>
            <a:endParaRPr lang="en-US" sz="1800" b="0">
              <a:latin typeface="Courier New" pitchFamily="49" charset="0"/>
            </a:endParaRPr>
          </a:p>
        </p:txBody>
      </p:sp>
      <p:sp>
        <p:nvSpPr>
          <p:cNvPr id="619527" name="Rectangle 2"/>
          <p:cNvSpPr>
            <a:spLocks noChangeArrowheads="1"/>
          </p:cNvSpPr>
          <p:nvPr/>
        </p:nvSpPr>
        <p:spPr bwMode="auto">
          <a:xfrm>
            <a:off x="703263" y="53975"/>
            <a:ext cx="7829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fr-BE" sz="4000"/>
              <a:t>Intégration du SAO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476375" y="5189538"/>
            <a:ext cx="63627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l">
              <a:buFontTx/>
              <a:buChar char="-"/>
              <a:defRPr/>
            </a:pPr>
            <a:r>
              <a:rPr lang="nl-BE" sz="2400"/>
              <a:t> ‘HR New’ </a:t>
            </a:r>
          </a:p>
          <a:p>
            <a:pPr algn="l">
              <a:buFontTx/>
              <a:buChar char="-"/>
              <a:defRPr/>
            </a:pPr>
            <a:r>
              <a:rPr lang="nl-BE" sz="2400"/>
              <a:t> “Recrutement &amp; Sélection” (R&amp;S) </a:t>
            </a:r>
            <a:br>
              <a:rPr lang="nl-BE" sz="2400"/>
            </a:br>
            <a:r>
              <a:rPr lang="nl-BE" sz="2400"/>
              <a:t>- Unité de Comdt </a:t>
            </a:r>
          </a:p>
          <a:p>
            <a:pPr algn="l">
              <a:buFontTx/>
              <a:buChar char="-"/>
              <a:defRPr/>
            </a:pPr>
            <a:r>
              <a:rPr lang="nl-BE" sz="2400"/>
              <a:t> Développement d’un esprit de corps R&amp;S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833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F5560B1-49D9-4FD0-AFBE-D4ADA655AB72}" type="slidenum">
              <a:rPr lang="en-US" sz="1400" b="0"/>
              <a:pPr algn="r"/>
              <a:t>40</a:t>
            </a:fld>
            <a:endParaRPr lang="en-US" sz="1400" b="0"/>
          </a:p>
        </p:txBody>
      </p:sp>
      <p:pic>
        <p:nvPicPr>
          <p:cNvPr id="760834" name="Picture 7" descr="Shot NCW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8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nl-BE" sz="4000" smtClean="0"/>
              <a:t>Info over het type functie</a:t>
            </a:r>
            <a:endParaRPr lang="en-US" sz="4000" smtClean="0"/>
          </a:p>
        </p:txBody>
      </p:sp>
      <p:sp>
        <p:nvSpPr>
          <p:cNvPr id="76288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62883" name="Picture 5" descr="Shot NCW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9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633413"/>
          </a:xfrm>
        </p:spPr>
        <p:txBody>
          <a:bodyPr/>
          <a:lstStyle/>
          <a:p>
            <a:r>
              <a:rPr lang="nl-BE" sz="4000" smtClean="0"/>
              <a:t>Info over de componenten</a:t>
            </a:r>
            <a:endParaRPr lang="en-US" sz="4000" smtClean="0"/>
          </a:p>
        </p:txBody>
      </p:sp>
      <p:sp>
        <p:nvSpPr>
          <p:cNvPr id="7639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63907" name="Picture 4" descr="Shot NCW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9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561975"/>
          </a:xfrm>
        </p:spPr>
        <p:txBody>
          <a:bodyPr/>
          <a:lstStyle/>
          <a:p>
            <a:r>
              <a:rPr lang="nl-BE" sz="4000" smtClean="0"/>
              <a:t>Info over de categorieën</a:t>
            </a:r>
            <a:endParaRPr lang="en-US" sz="4000" smtClean="0"/>
          </a:p>
        </p:txBody>
      </p:sp>
      <p:sp>
        <p:nvSpPr>
          <p:cNvPr id="764930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764931" name="Picture 4" descr="Shot NCW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623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nl-BE" sz="3200" smtClean="0"/>
              <a:t>Info over het solliciteren</a:t>
            </a:r>
            <a:endParaRPr lang="en-US" sz="3200" smtClean="0"/>
          </a:p>
        </p:txBody>
      </p:sp>
      <p:pic>
        <p:nvPicPr>
          <p:cNvPr id="765954" name="Picture 4" descr="Shot NCW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7848600" cy="3311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9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r>
              <a:rPr lang="nl-BE" sz="3200" smtClean="0"/>
              <a:t>Selectieproeven</a:t>
            </a:r>
            <a:endParaRPr lang="en-US" sz="3200" smtClean="0"/>
          </a:p>
        </p:txBody>
      </p:sp>
      <p:pic>
        <p:nvPicPr>
          <p:cNvPr id="766978" name="Picture 4" descr="Shot NCW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r>
              <a:rPr lang="nl-BE" sz="3200" smtClean="0"/>
              <a:t>Selectieproeven</a:t>
            </a:r>
            <a:endParaRPr lang="en-US" sz="3200" smtClean="0"/>
          </a:p>
        </p:txBody>
      </p:sp>
      <p:pic>
        <p:nvPicPr>
          <p:cNvPr id="768002" name="Picture 4" descr="Shot NCW 1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404813"/>
            <a:ext cx="6376987" cy="2220912"/>
          </a:xfrm>
          <a:ln w="19050">
            <a:solidFill>
              <a:srgbClr val="000000"/>
            </a:solidFill>
          </a:ln>
        </p:spPr>
      </p:pic>
      <p:pic>
        <p:nvPicPr>
          <p:cNvPr id="768003" name="Picture 5" descr="Shot NCW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0"/>
            <a:ext cx="1908175" cy="1257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8004" name="Line 6"/>
          <p:cNvSpPr>
            <a:spLocks noChangeShapeType="1"/>
          </p:cNvSpPr>
          <p:nvPr/>
        </p:nvSpPr>
        <p:spPr bwMode="auto">
          <a:xfrm flipH="1">
            <a:off x="6011863" y="404813"/>
            <a:ext cx="1368425" cy="863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768005" name="Picture 9" descr="Shot NCW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541338" y="2420938"/>
            <a:ext cx="4067176" cy="3600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68006" name="Picture 7" descr="Shot NCW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5125" y="1628775"/>
            <a:ext cx="6238875" cy="465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8007" name="Line 10"/>
          <p:cNvSpPr>
            <a:spLocks noChangeShapeType="1"/>
          </p:cNvSpPr>
          <p:nvPr/>
        </p:nvSpPr>
        <p:spPr bwMode="auto">
          <a:xfrm flipH="1">
            <a:off x="1476375" y="188913"/>
            <a:ext cx="5832475" cy="24479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68008" name="Line 8"/>
          <p:cNvSpPr>
            <a:spLocks noChangeShapeType="1"/>
          </p:cNvSpPr>
          <p:nvPr/>
        </p:nvSpPr>
        <p:spPr bwMode="auto">
          <a:xfrm flipH="1">
            <a:off x="6516688" y="765175"/>
            <a:ext cx="863600" cy="11509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0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r>
              <a:rPr lang="nl-BE" sz="3200" smtClean="0"/>
              <a:t>Info over het solliciteren</a:t>
            </a:r>
            <a:endParaRPr lang="en-US" sz="3200" smtClean="0"/>
          </a:p>
        </p:txBody>
      </p:sp>
      <p:pic>
        <p:nvPicPr>
          <p:cNvPr id="769026" name="Picture 4" descr="Shot NCW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0"/>
            <a:ext cx="19081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9027" name="Picture 11" descr="Shot NCW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76250"/>
            <a:ext cx="7164388" cy="4686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9028" name="Line 5"/>
          <p:cNvSpPr>
            <a:spLocks noChangeShapeType="1"/>
          </p:cNvSpPr>
          <p:nvPr/>
        </p:nvSpPr>
        <p:spPr bwMode="auto">
          <a:xfrm flipH="1">
            <a:off x="1116013" y="908050"/>
            <a:ext cx="6264275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769029" name="Picture 12" descr="Shot NCW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229225"/>
            <a:ext cx="6503988" cy="18383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69030" name="Line 13"/>
          <p:cNvSpPr>
            <a:spLocks noChangeShapeType="1"/>
          </p:cNvSpPr>
          <p:nvPr/>
        </p:nvSpPr>
        <p:spPr bwMode="auto">
          <a:xfrm>
            <a:off x="900113" y="4365625"/>
            <a:ext cx="1584325" cy="1368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769031" name="Picture 14" descr="Shot NCW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2575" y="1557338"/>
            <a:ext cx="3781425" cy="4391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69032" name="Line 15"/>
          <p:cNvSpPr>
            <a:spLocks noChangeShapeType="1"/>
          </p:cNvSpPr>
          <p:nvPr/>
        </p:nvSpPr>
        <p:spPr bwMode="auto">
          <a:xfrm flipV="1">
            <a:off x="4356100" y="4365625"/>
            <a:ext cx="1439863" cy="503238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0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nl-BE" sz="3200" smtClean="0"/>
              <a:t>Info over de informatiecentra en DEF4U</a:t>
            </a:r>
            <a:endParaRPr lang="en-US" sz="3200" smtClean="0"/>
          </a:p>
        </p:txBody>
      </p:sp>
      <p:pic>
        <p:nvPicPr>
          <p:cNvPr id="770050" name="Picture 4" descr="Shot NCW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36613"/>
            <a:ext cx="5410200" cy="6021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70051" name="Picture 5" descr="Shot NCW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708275"/>
            <a:ext cx="3705225" cy="1809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70052" name="Picture 6" descr="Shot NCW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052513"/>
            <a:ext cx="2089150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073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9516453-129E-4D5B-924D-2AFE067DF5C2}" type="slidenum">
              <a:rPr lang="en-US" sz="1400" b="0"/>
              <a:pPr algn="r"/>
              <a:t>49</a:t>
            </a:fld>
            <a:endParaRPr lang="en-US" sz="1400" b="0"/>
          </a:p>
        </p:txBody>
      </p:sp>
      <p:sp>
        <p:nvSpPr>
          <p:cNvPr id="771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561975"/>
          </a:xfrm>
        </p:spPr>
        <p:txBody>
          <a:bodyPr/>
          <a:lstStyle/>
          <a:p>
            <a:pPr eaLnBrk="1" hangingPunct="1"/>
            <a:r>
              <a:rPr lang="nl-BE" sz="3200" smtClean="0"/>
              <a:t>Klantenbinding</a:t>
            </a:r>
            <a:endParaRPr lang="en-US" sz="3200" smtClean="0"/>
          </a:p>
        </p:txBody>
      </p:sp>
      <p:pic>
        <p:nvPicPr>
          <p:cNvPr id="771075" name="Picture 6" descr="Shot NCW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92150"/>
            <a:ext cx="9144000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1076" name="Picture 7" descr="Shot NCW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333375"/>
            <a:ext cx="165576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9764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4F408DD-CCC3-423D-97E8-5D6B8AE7578D}" type="slidenum">
              <a:rPr lang="en-US" sz="1600"/>
              <a:pPr algn="r"/>
              <a:t>5</a:t>
            </a:fld>
            <a:endParaRPr lang="en-US" sz="1600"/>
          </a:p>
        </p:txBody>
      </p:sp>
      <p:graphicFrame>
        <p:nvGraphicFramePr>
          <p:cNvPr id="629763" name="Object 3"/>
          <p:cNvGraphicFramePr>
            <a:graphicFrameLocks noChangeAspect="1"/>
          </p:cNvGraphicFramePr>
          <p:nvPr/>
        </p:nvGraphicFramePr>
        <p:xfrm>
          <a:off x="0" y="549275"/>
          <a:ext cx="9156700" cy="6418263"/>
        </p:xfrm>
        <a:graphic>
          <a:graphicData uri="http://schemas.openxmlformats.org/presentationml/2006/ole">
            <p:oleObj spid="_x0000_s629763" name="Worksheet" r:id="rId4" imgW="10363200" imgH="7258050" progId="Excel.Sheet.8">
              <p:embed/>
            </p:oleObj>
          </a:graphicData>
        </a:graphic>
      </p:graphicFrame>
      <p:sp>
        <p:nvSpPr>
          <p:cNvPr id="629765" name="Rectangle 6"/>
          <p:cNvSpPr>
            <a:spLocks noChangeArrowheads="1"/>
          </p:cNvSpPr>
          <p:nvPr/>
        </p:nvSpPr>
        <p:spPr bwMode="auto">
          <a:xfrm>
            <a:off x="7378700" y="1484313"/>
            <a:ext cx="793750" cy="4392612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pPr algn="l">
              <a:spcBef>
                <a:spcPct val="20000"/>
              </a:spcBef>
            </a:pPr>
            <a:endParaRPr lang="en-US" sz="2400" b="0">
              <a:latin typeface="Courier New" pitchFamily="49" charset="0"/>
            </a:endParaRPr>
          </a:p>
        </p:txBody>
      </p:sp>
      <p:sp>
        <p:nvSpPr>
          <p:cNvPr id="629766" name="Oval 9"/>
          <p:cNvSpPr>
            <a:spLocks noChangeArrowheads="1"/>
          </p:cNvSpPr>
          <p:nvPr/>
        </p:nvSpPr>
        <p:spPr bwMode="auto">
          <a:xfrm>
            <a:off x="7380288" y="6237288"/>
            <a:ext cx="576262" cy="215900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pPr marL="342900" indent="-342900">
              <a:spcBef>
                <a:spcPct val="20000"/>
              </a:spcBef>
            </a:pPr>
            <a:endParaRPr lang="en-US" sz="2400" b="0">
              <a:solidFill>
                <a:srgbClr val="FF0000"/>
              </a:solidFill>
              <a:latin typeface="Courier New" pitchFamily="49" charset="0"/>
            </a:endParaRPr>
          </a:p>
        </p:txBody>
      </p:sp>
      <p:sp>
        <p:nvSpPr>
          <p:cNvPr id="629767" name="Line 10"/>
          <p:cNvSpPr>
            <a:spLocks noChangeShapeType="1"/>
          </p:cNvSpPr>
          <p:nvPr/>
        </p:nvSpPr>
        <p:spPr bwMode="auto">
          <a:xfrm flipV="1">
            <a:off x="7812088" y="6453188"/>
            <a:ext cx="325437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/>
          <a:lstStyle/>
          <a:p>
            <a:endParaRPr lang="en-US"/>
          </a:p>
        </p:txBody>
      </p:sp>
      <p:sp>
        <p:nvSpPr>
          <p:cNvPr id="629768" name="Text Box 3"/>
          <p:cNvSpPr txBox="1">
            <a:spLocks noChangeArrowheads="1"/>
          </p:cNvSpPr>
          <p:nvPr/>
        </p:nvSpPr>
        <p:spPr bwMode="auto">
          <a:xfrm>
            <a:off x="7920038" y="5949950"/>
            <a:ext cx="1223962" cy="7397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Sans +/- 350 inscriptionsNiv 3+</a:t>
            </a:r>
          </a:p>
        </p:txBody>
      </p:sp>
      <p:sp>
        <p:nvSpPr>
          <p:cNvPr id="629769" name="Text Box 3"/>
          <p:cNvSpPr txBox="1">
            <a:spLocks noChangeArrowheads="1"/>
          </p:cNvSpPr>
          <p:nvPr/>
        </p:nvSpPr>
        <p:spPr bwMode="auto">
          <a:xfrm>
            <a:off x="3708400" y="1341438"/>
            <a:ext cx="2232025" cy="40640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chemeClr val="bg1"/>
                </a:solidFill>
              </a:rPr>
              <a:t>2010 sans  EVMI</a:t>
            </a:r>
          </a:p>
        </p:txBody>
      </p:sp>
      <p:sp>
        <p:nvSpPr>
          <p:cNvPr id="629770" name="Rectangle 2"/>
          <p:cNvSpPr>
            <a:spLocks noChangeArrowheads="1"/>
          </p:cNvSpPr>
          <p:nvPr/>
        </p:nvSpPr>
        <p:spPr bwMode="auto">
          <a:xfrm>
            <a:off x="1135063" y="260350"/>
            <a:ext cx="7469187" cy="7921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/>
              <a:t>Evolution du # d’inscriptions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1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r>
              <a:rPr lang="nl-BE" sz="3200" smtClean="0"/>
              <a:t>Klantenbinding</a:t>
            </a:r>
            <a:endParaRPr lang="en-US" sz="3200" smtClean="0"/>
          </a:p>
        </p:txBody>
      </p:sp>
      <p:pic>
        <p:nvPicPr>
          <p:cNvPr id="773122" name="Picture 4" descr="Shot NCW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896461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1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417513"/>
          </a:xfrm>
        </p:spPr>
        <p:txBody>
          <a:bodyPr/>
          <a:lstStyle/>
          <a:p>
            <a:r>
              <a:rPr lang="nl-BE" sz="3200" smtClean="0"/>
              <a:t>Klantenbinding</a:t>
            </a:r>
            <a:endParaRPr lang="en-US" sz="3200" smtClean="0"/>
          </a:p>
        </p:txBody>
      </p:sp>
      <p:pic>
        <p:nvPicPr>
          <p:cNvPr id="774146" name="Picture 3" descr="Shot NCW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84313"/>
            <a:ext cx="896461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4147" name="Picture 4" descr="Shot NCW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836613"/>
            <a:ext cx="7751762" cy="718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188913"/>
            <a:ext cx="3600450" cy="1143000"/>
          </a:xfrm>
        </p:spPr>
        <p:txBody>
          <a:bodyPr/>
          <a:lstStyle/>
          <a:p>
            <a:pPr eaLnBrk="1" hangingPunct="1"/>
            <a:r>
              <a:rPr lang="fr-BE" smtClean="0"/>
              <a:t>Overtuigen</a:t>
            </a:r>
            <a:br>
              <a:rPr lang="fr-BE" smtClean="0"/>
            </a:br>
            <a:r>
              <a:rPr lang="fr-BE" sz="2400" smtClean="0"/>
              <a:t>(Convaincre)</a:t>
            </a:r>
            <a:endParaRPr lang="en-US" sz="2400" smtClean="0"/>
          </a:p>
        </p:txBody>
      </p:sp>
      <p:sp>
        <p:nvSpPr>
          <p:cNvPr id="775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484313"/>
            <a:ext cx="8785225" cy="7921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fr-BE" sz="1800" smtClean="0"/>
              <a:t>     Mise en évidence de moyens et d’événements qui permettent à l’internaute de s’y rendre pour recevoir un maximum d’information concernant les études et une carrière à la Défense. </a:t>
            </a:r>
            <a:endParaRPr lang="en-US" sz="1800" smtClean="0"/>
          </a:p>
        </p:txBody>
      </p:sp>
      <p:pic>
        <p:nvPicPr>
          <p:cNvPr id="775171" name="Picture 4" descr="Présentation Jobda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382838"/>
            <a:ext cx="30908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5172" name="Picture 5" descr="Présentation OC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030538"/>
            <a:ext cx="403225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5173" name="Picture 6" descr="Présentation CI Spe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3678238"/>
            <a:ext cx="30956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5174" name="Picture 7" descr="Présentation CI B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513" y="4759325"/>
            <a:ext cx="4389437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5175" name="Picture 9" descr="Présentation Tel ver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84888" y="2565400"/>
            <a:ext cx="27717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5176" name="Picture 10" descr="Présentation Agenda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64163" y="3716338"/>
            <a:ext cx="3355975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5177" name="Line 11"/>
          <p:cNvSpPr>
            <a:spLocks noChangeShapeType="1"/>
          </p:cNvSpPr>
          <p:nvPr/>
        </p:nvSpPr>
        <p:spPr bwMode="auto">
          <a:xfrm>
            <a:off x="1187450" y="2598738"/>
            <a:ext cx="647700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5178" name="Line 12"/>
          <p:cNvSpPr>
            <a:spLocks noChangeShapeType="1"/>
          </p:cNvSpPr>
          <p:nvPr/>
        </p:nvSpPr>
        <p:spPr bwMode="auto">
          <a:xfrm>
            <a:off x="900113" y="3678238"/>
            <a:ext cx="1223962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5179" name="Line 13"/>
          <p:cNvSpPr>
            <a:spLocks noChangeShapeType="1"/>
          </p:cNvSpPr>
          <p:nvPr/>
        </p:nvSpPr>
        <p:spPr bwMode="auto">
          <a:xfrm>
            <a:off x="2484438" y="4038600"/>
            <a:ext cx="1439862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5180" name="Line 14"/>
          <p:cNvSpPr>
            <a:spLocks noChangeShapeType="1"/>
          </p:cNvSpPr>
          <p:nvPr/>
        </p:nvSpPr>
        <p:spPr bwMode="auto">
          <a:xfrm>
            <a:off x="3708400" y="4975225"/>
            <a:ext cx="1439863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5181" name="Rectangle 15"/>
          <p:cNvSpPr>
            <a:spLocks noChangeArrowheads="1"/>
          </p:cNvSpPr>
          <p:nvPr/>
        </p:nvSpPr>
        <p:spPr bwMode="auto">
          <a:xfrm>
            <a:off x="6659563" y="2781300"/>
            <a:ext cx="1943100" cy="72072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sp>
        <p:nvSpPr>
          <p:cNvPr id="775182" name="Line 16"/>
          <p:cNvSpPr>
            <a:spLocks noChangeShapeType="1"/>
          </p:cNvSpPr>
          <p:nvPr/>
        </p:nvSpPr>
        <p:spPr bwMode="auto">
          <a:xfrm>
            <a:off x="7235825" y="4221163"/>
            <a:ext cx="504825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5183" name="Rectangle 17"/>
          <p:cNvSpPr>
            <a:spLocks noChangeArrowheads="1"/>
          </p:cNvSpPr>
          <p:nvPr/>
        </p:nvSpPr>
        <p:spPr bwMode="auto">
          <a:xfrm>
            <a:off x="7164388" y="4437063"/>
            <a:ext cx="1008062" cy="35877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sp>
        <p:nvSpPr>
          <p:cNvPr id="775184" name="Rectangle 18"/>
          <p:cNvSpPr>
            <a:spLocks noChangeArrowheads="1"/>
          </p:cNvSpPr>
          <p:nvPr/>
        </p:nvSpPr>
        <p:spPr bwMode="auto">
          <a:xfrm>
            <a:off x="7164388" y="5013325"/>
            <a:ext cx="1079500" cy="287338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pic>
        <p:nvPicPr>
          <p:cNvPr id="775185" name="Picture 19" descr="Présentation fil roug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87900" y="333375"/>
            <a:ext cx="40576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193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65A4E54-5242-4180-B86E-2C515BC016F3}" type="slidenum">
              <a:rPr lang="en-US" sz="1400" b="0"/>
              <a:pPr algn="r"/>
              <a:t>53</a:t>
            </a:fld>
            <a:endParaRPr lang="en-US" sz="1400" b="0"/>
          </a:p>
        </p:txBody>
      </p:sp>
      <p:sp>
        <p:nvSpPr>
          <p:cNvPr id="776194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0E07DC3-C10D-4C88-A505-E922C8F46F98}" type="slidenum">
              <a:rPr lang="en-US" sz="1400" b="0"/>
              <a:pPr algn="r"/>
              <a:t>53</a:t>
            </a:fld>
            <a:endParaRPr lang="en-US" sz="1400" b="0"/>
          </a:p>
        </p:txBody>
      </p:sp>
      <p:pic>
        <p:nvPicPr>
          <p:cNvPr id="776195" name="Picture 2" descr="Analysis"/>
          <p:cNvPicPr>
            <a:picLocks noChangeAspect="1" noChangeArrowheads="1"/>
          </p:cNvPicPr>
          <p:nvPr>
            <p:ph idx="4294967295"/>
          </p:nvPr>
        </p:nvPicPr>
        <p:blipFill>
          <a:blip r:embed="rId3">
            <a:lum bright="8000" contrast="-6000"/>
            <a:grayscl/>
          </a:blip>
          <a:srcRect r="12151"/>
          <a:stretch>
            <a:fillRect/>
          </a:stretch>
        </p:blipFill>
        <p:spPr>
          <a:xfrm>
            <a:off x="-3175" y="0"/>
            <a:ext cx="9147175" cy="6858000"/>
          </a:xfrm>
        </p:spPr>
      </p:pic>
      <p:grpSp>
        <p:nvGrpSpPr>
          <p:cNvPr id="776196" name="Group 16"/>
          <p:cNvGrpSpPr>
            <a:grpSpLocks/>
          </p:cNvGrpSpPr>
          <p:nvPr/>
        </p:nvGrpSpPr>
        <p:grpSpPr bwMode="auto">
          <a:xfrm>
            <a:off x="-107950" y="1196975"/>
            <a:ext cx="2647950" cy="863600"/>
            <a:chOff x="-68" y="754"/>
            <a:chExt cx="1668" cy="544"/>
          </a:xfrm>
        </p:grpSpPr>
        <p:sp>
          <p:nvSpPr>
            <p:cNvPr id="776223" name="Rectangle 3"/>
            <p:cNvSpPr>
              <a:spLocks noChangeArrowheads="1"/>
            </p:cNvSpPr>
            <p:nvPr/>
          </p:nvSpPr>
          <p:spPr bwMode="auto">
            <a:xfrm>
              <a:off x="103" y="890"/>
              <a:ext cx="1497" cy="40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Sollicitant potentiël</a:t>
              </a:r>
              <a:br>
                <a:rPr lang="nl-BE" sz="1200" b="0"/>
              </a:br>
              <a:r>
                <a:rPr lang="nl-BE" sz="1200" b="0"/>
                <a:t>se faire inscrire comme sollicitant</a:t>
              </a:r>
              <a:endParaRPr lang="en-US" sz="1200" b="0"/>
            </a:p>
          </p:txBody>
        </p:sp>
        <p:sp>
          <p:nvSpPr>
            <p:cNvPr id="776224" name="Oval 7"/>
            <p:cNvSpPr>
              <a:spLocks noChangeArrowheads="1"/>
            </p:cNvSpPr>
            <p:nvPr/>
          </p:nvSpPr>
          <p:spPr bwMode="auto">
            <a:xfrm>
              <a:off x="-68" y="754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1</a:t>
              </a:r>
              <a:endParaRPr lang="en-US" sz="1800"/>
            </a:p>
          </p:txBody>
        </p:sp>
      </p:grpSp>
      <p:grpSp>
        <p:nvGrpSpPr>
          <p:cNvPr id="776197" name="Group 14"/>
          <p:cNvGrpSpPr>
            <a:grpSpLocks/>
          </p:cNvGrpSpPr>
          <p:nvPr/>
        </p:nvGrpSpPr>
        <p:grpSpPr bwMode="auto">
          <a:xfrm>
            <a:off x="-107950" y="1916113"/>
            <a:ext cx="2663825" cy="935037"/>
            <a:chOff x="781" y="1661"/>
            <a:chExt cx="1554" cy="589"/>
          </a:xfrm>
        </p:grpSpPr>
        <p:sp>
          <p:nvSpPr>
            <p:cNvPr id="776221" name="Rectangle 4"/>
            <p:cNvSpPr>
              <a:spLocks noChangeArrowheads="1"/>
            </p:cNvSpPr>
            <p:nvPr/>
          </p:nvSpPr>
          <p:spPr bwMode="auto">
            <a:xfrm>
              <a:off x="975" y="1842"/>
              <a:ext cx="1360" cy="408"/>
            </a:xfrm>
            <a:prstGeom prst="rect">
              <a:avLst/>
            </a:prstGeom>
            <a:solidFill>
              <a:srgbClr val="99CC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“pre”inscription comme</a:t>
              </a:r>
              <a:br>
                <a:rPr lang="nl-BE" sz="1200" b="0"/>
              </a:br>
              <a:r>
                <a:rPr lang="nl-BE" sz="1200" b="0"/>
                <a:t> sollicitant potentiël</a:t>
              </a:r>
              <a:endParaRPr lang="en-US" sz="1200" b="0"/>
            </a:p>
          </p:txBody>
        </p:sp>
        <p:sp>
          <p:nvSpPr>
            <p:cNvPr id="776222" name="Oval 8"/>
            <p:cNvSpPr>
              <a:spLocks noChangeArrowheads="1"/>
            </p:cNvSpPr>
            <p:nvPr/>
          </p:nvSpPr>
          <p:spPr bwMode="auto">
            <a:xfrm>
              <a:off x="781" y="1661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2</a:t>
              </a:r>
              <a:endParaRPr lang="en-US" sz="1800"/>
            </a:p>
          </p:txBody>
        </p:sp>
      </p:grpSp>
      <p:grpSp>
        <p:nvGrpSpPr>
          <p:cNvPr id="776198" name="Group 15"/>
          <p:cNvGrpSpPr>
            <a:grpSpLocks/>
          </p:cNvGrpSpPr>
          <p:nvPr/>
        </p:nvGrpSpPr>
        <p:grpSpPr bwMode="auto">
          <a:xfrm>
            <a:off x="-107950" y="2636838"/>
            <a:ext cx="2663825" cy="936625"/>
            <a:chOff x="781" y="2341"/>
            <a:chExt cx="1554" cy="590"/>
          </a:xfrm>
        </p:grpSpPr>
        <p:sp>
          <p:nvSpPr>
            <p:cNvPr id="776219" name="Rectangle 5"/>
            <p:cNvSpPr>
              <a:spLocks noChangeArrowheads="1"/>
            </p:cNvSpPr>
            <p:nvPr/>
          </p:nvSpPr>
          <p:spPr bwMode="auto">
            <a:xfrm>
              <a:off x="975" y="2523"/>
              <a:ext cx="1360" cy="408"/>
            </a:xfrm>
            <a:prstGeom prst="rect">
              <a:avLst/>
            </a:prstGeom>
            <a:solidFill>
              <a:srgbClr val="99CC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Fixer es rendez-vous </a:t>
              </a:r>
            </a:p>
            <a:p>
              <a:r>
                <a:rPr lang="nl-BE" sz="1200" b="0"/>
                <a:t>pour information</a:t>
              </a:r>
              <a:endParaRPr lang="en-US" sz="1200" b="0"/>
            </a:p>
          </p:txBody>
        </p:sp>
        <p:sp>
          <p:nvSpPr>
            <p:cNvPr id="776220" name="Oval 9"/>
            <p:cNvSpPr>
              <a:spLocks noChangeArrowheads="1"/>
            </p:cNvSpPr>
            <p:nvPr/>
          </p:nvSpPr>
          <p:spPr bwMode="auto">
            <a:xfrm>
              <a:off x="781" y="2341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3</a:t>
              </a:r>
              <a:endParaRPr lang="en-US" sz="1800"/>
            </a:p>
          </p:txBody>
        </p:sp>
      </p:grpSp>
      <p:sp>
        <p:nvSpPr>
          <p:cNvPr id="776199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16913" y="6237288"/>
            <a:ext cx="647700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nl-NL" sz="1800" b="0"/>
          </a:p>
        </p:txBody>
      </p:sp>
      <p:sp>
        <p:nvSpPr>
          <p:cNvPr id="776200" name="Text Box 12"/>
          <p:cNvSpPr txBox="1">
            <a:spLocks noChangeArrowheads="1"/>
          </p:cNvSpPr>
          <p:nvPr/>
        </p:nvSpPr>
        <p:spPr bwMode="auto">
          <a:xfrm>
            <a:off x="5867400" y="188913"/>
            <a:ext cx="309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nl-BE" sz="2400">
                <a:solidFill>
                  <a:srgbClr val="0000FF"/>
                </a:solidFill>
              </a:rPr>
              <a:t>DEVELOPPEMENT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776201" name="Rectangle 17"/>
          <p:cNvSpPr>
            <a:spLocks noChangeArrowheads="1"/>
          </p:cNvSpPr>
          <p:nvPr/>
        </p:nvSpPr>
        <p:spPr bwMode="auto">
          <a:xfrm>
            <a:off x="0" y="1268413"/>
            <a:ext cx="2700338" cy="24479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sp>
        <p:nvSpPr>
          <p:cNvPr id="776202" name="Oval 7"/>
          <p:cNvSpPr>
            <a:spLocks noChangeArrowheads="1"/>
          </p:cNvSpPr>
          <p:nvPr/>
        </p:nvSpPr>
        <p:spPr bwMode="auto">
          <a:xfrm>
            <a:off x="6732588" y="1052513"/>
            <a:ext cx="577850" cy="5778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nl-BE" sz="1800"/>
              <a:t>1</a:t>
            </a:r>
            <a:endParaRPr lang="en-US" sz="1800"/>
          </a:p>
        </p:txBody>
      </p:sp>
      <p:sp>
        <p:nvSpPr>
          <p:cNvPr id="776203" name="Oval 7"/>
          <p:cNvSpPr>
            <a:spLocks noChangeArrowheads="1"/>
          </p:cNvSpPr>
          <p:nvPr/>
        </p:nvSpPr>
        <p:spPr bwMode="auto">
          <a:xfrm>
            <a:off x="7164388" y="1052513"/>
            <a:ext cx="577850" cy="5778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nl-BE" sz="1800"/>
              <a:t>2</a:t>
            </a:r>
            <a:endParaRPr lang="en-US" sz="1800"/>
          </a:p>
        </p:txBody>
      </p:sp>
      <p:sp>
        <p:nvSpPr>
          <p:cNvPr id="776204" name="Oval 7"/>
          <p:cNvSpPr>
            <a:spLocks noChangeArrowheads="1"/>
          </p:cNvSpPr>
          <p:nvPr/>
        </p:nvSpPr>
        <p:spPr bwMode="auto">
          <a:xfrm>
            <a:off x="7596188" y="1052513"/>
            <a:ext cx="577850" cy="57785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nl-BE" sz="1800"/>
              <a:t>3</a:t>
            </a:r>
            <a:endParaRPr lang="en-US" sz="1800"/>
          </a:p>
        </p:txBody>
      </p:sp>
      <p:sp>
        <p:nvSpPr>
          <p:cNvPr id="776205" name="Rectangle 26"/>
          <p:cNvSpPr>
            <a:spLocks noChangeArrowheads="1"/>
          </p:cNvSpPr>
          <p:nvPr/>
        </p:nvSpPr>
        <p:spPr bwMode="auto">
          <a:xfrm>
            <a:off x="6659563" y="981075"/>
            <a:ext cx="1584325" cy="79216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sp>
        <p:nvSpPr>
          <p:cNvPr id="776206" name="AutoShape 27"/>
          <p:cNvSpPr>
            <a:spLocks noChangeArrowheads="1"/>
          </p:cNvSpPr>
          <p:nvPr/>
        </p:nvSpPr>
        <p:spPr bwMode="auto">
          <a:xfrm>
            <a:off x="3203575" y="1916113"/>
            <a:ext cx="1871663" cy="360362"/>
          </a:xfrm>
          <a:prstGeom prst="wedgeEllipseCallout">
            <a:avLst>
              <a:gd name="adj1" fmla="val -76801"/>
              <a:gd name="adj2" fmla="val 89208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nl-BE" sz="1800">
                <a:solidFill>
                  <a:srgbClr val="0000FF"/>
                </a:solidFill>
              </a:rPr>
              <a:t>2009</a:t>
            </a:r>
            <a:endParaRPr lang="en-US" sz="1800">
              <a:solidFill>
                <a:srgbClr val="0000FF"/>
              </a:solidFill>
            </a:endParaRPr>
          </a:p>
        </p:txBody>
      </p:sp>
      <p:sp>
        <p:nvSpPr>
          <p:cNvPr id="776207" name="AutoShape 28"/>
          <p:cNvSpPr>
            <a:spLocks noChangeArrowheads="1"/>
          </p:cNvSpPr>
          <p:nvPr/>
        </p:nvSpPr>
        <p:spPr bwMode="auto">
          <a:xfrm>
            <a:off x="6877050" y="1989138"/>
            <a:ext cx="2087563" cy="719137"/>
          </a:xfrm>
          <a:prstGeom prst="wedgeEllipseCallout">
            <a:avLst>
              <a:gd name="adj1" fmla="val -21861"/>
              <a:gd name="adj2" fmla="val -79801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nl-BE" sz="1800">
                <a:solidFill>
                  <a:srgbClr val="0000FF"/>
                </a:solidFill>
              </a:rPr>
              <a:t>2010 : DONE !</a:t>
            </a:r>
            <a:endParaRPr lang="en-US" sz="1800">
              <a:solidFill>
                <a:srgbClr val="0000FF"/>
              </a:solidFill>
            </a:endParaRPr>
          </a:p>
        </p:txBody>
      </p:sp>
      <p:grpSp>
        <p:nvGrpSpPr>
          <p:cNvPr id="776208" name="Group 30"/>
          <p:cNvGrpSpPr>
            <a:grpSpLocks/>
          </p:cNvGrpSpPr>
          <p:nvPr/>
        </p:nvGrpSpPr>
        <p:grpSpPr bwMode="auto">
          <a:xfrm>
            <a:off x="971550" y="4005263"/>
            <a:ext cx="2647950" cy="863600"/>
            <a:chOff x="-68" y="754"/>
            <a:chExt cx="1668" cy="544"/>
          </a:xfrm>
        </p:grpSpPr>
        <p:sp>
          <p:nvSpPr>
            <p:cNvPr id="776217" name="Rectangle 3"/>
            <p:cNvSpPr>
              <a:spLocks noChangeArrowheads="1"/>
            </p:cNvSpPr>
            <p:nvPr/>
          </p:nvSpPr>
          <p:spPr bwMode="auto">
            <a:xfrm>
              <a:off x="103" y="890"/>
              <a:ext cx="1497" cy="40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Integrer les job discriptions </a:t>
              </a:r>
            </a:p>
            <a:p>
              <a:r>
                <a:rPr lang="nl-BE" sz="1200" b="0"/>
                <a:t>dans l’application</a:t>
              </a:r>
              <a:endParaRPr lang="en-US" sz="1200" b="0"/>
            </a:p>
          </p:txBody>
        </p:sp>
        <p:sp>
          <p:nvSpPr>
            <p:cNvPr id="776218" name="Oval 7"/>
            <p:cNvSpPr>
              <a:spLocks noChangeArrowheads="1"/>
            </p:cNvSpPr>
            <p:nvPr/>
          </p:nvSpPr>
          <p:spPr bwMode="auto">
            <a:xfrm>
              <a:off x="-68" y="754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4</a:t>
              </a:r>
              <a:endParaRPr lang="en-US" sz="1800"/>
            </a:p>
          </p:txBody>
        </p:sp>
      </p:grpSp>
      <p:grpSp>
        <p:nvGrpSpPr>
          <p:cNvPr id="776209" name="Group 33"/>
          <p:cNvGrpSpPr>
            <a:grpSpLocks/>
          </p:cNvGrpSpPr>
          <p:nvPr/>
        </p:nvGrpSpPr>
        <p:grpSpPr bwMode="auto">
          <a:xfrm>
            <a:off x="971550" y="4724400"/>
            <a:ext cx="2647950" cy="863600"/>
            <a:chOff x="-68" y="754"/>
            <a:chExt cx="1668" cy="544"/>
          </a:xfrm>
        </p:grpSpPr>
        <p:sp>
          <p:nvSpPr>
            <p:cNvPr id="776215" name="Rectangle 3"/>
            <p:cNvSpPr>
              <a:spLocks noChangeArrowheads="1"/>
            </p:cNvSpPr>
            <p:nvPr/>
          </p:nvSpPr>
          <p:spPr bwMode="auto">
            <a:xfrm>
              <a:off x="103" y="890"/>
              <a:ext cx="1497" cy="40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Fixer ces rendez-vous au SAO</a:t>
              </a:r>
              <a:endParaRPr lang="en-US" sz="1200" b="0"/>
            </a:p>
          </p:txBody>
        </p:sp>
        <p:sp>
          <p:nvSpPr>
            <p:cNvPr id="776216" name="Oval 7"/>
            <p:cNvSpPr>
              <a:spLocks noChangeArrowheads="1"/>
            </p:cNvSpPr>
            <p:nvPr/>
          </p:nvSpPr>
          <p:spPr bwMode="auto">
            <a:xfrm>
              <a:off x="-68" y="754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5</a:t>
              </a:r>
              <a:endParaRPr lang="en-US" sz="1800"/>
            </a:p>
          </p:txBody>
        </p:sp>
      </p:grpSp>
      <p:grpSp>
        <p:nvGrpSpPr>
          <p:cNvPr id="776210" name="Group 36"/>
          <p:cNvGrpSpPr>
            <a:grpSpLocks/>
          </p:cNvGrpSpPr>
          <p:nvPr/>
        </p:nvGrpSpPr>
        <p:grpSpPr bwMode="auto">
          <a:xfrm>
            <a:off x="971550" y="5445125"/>
            <a:ext cx="2647950" cy="863600"/>
            <a:chOff x="-68" y="754"/>
            <a:chExt cx="1668" cy="544"/>
          </a:xfrm>
        </p:grpSpPr>
        <p:sp>
          <p:nvSpPr>
            <p:cNvPr id="776213" name="Rectangle 3"/>
            <p:cNvSpPr>
              <a:spLocks noChangeArrowheads="1"/>
            </p:cNvSpPr>
            <p:nvPr/>
          </p:nvSpPr>
          <p:spPr bwMode="auto">
            <a:xfrm>
              <a:off x="103" y="890"/>
              <a:ext cx="1497" cy="408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nl-BE" sz="1200" b="0"/>
                <a:t>Login via e-IDCard</a:t>
              </a:r>
              <a:endParaRPr lang="en-US" sz="1200" b="0"/>
            </a:p>
          </p:txBody>
        </p:sp>
        <p:sp>
          <p:nvSpPr>
            <p:cNvPr id="776214" name="Oval 7"/>
            <p:cNvSpPr>
              <a:spLocks noChangeArrowheads="1"/>
            </p:cNvSpPr>
            <p:nvPr/>
          </p:nvSpPr>
          <p:spPr bwMode="auto">
            <a:xfrm>
              <a:off x="-68" y="754"/>
              <a:ext cx="364" cy="3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nl-BE" sz="1800"/>
                <a:t>6</a:t>
              </a:r>
              <a:endParaRPr lang="en-US" sz="1800"/>
            </a:p>
          </p:txBody>
        </p:sp>
      </p:grpSp>
      <p:sp>
        <p:nvSpPr>
          <p:cNvPr id="776211" name="Rectangle 39"/>
          <p:cNvSpPr>
            <a:spLocks noChangeArrowheads="1"/>
          </p:cNvSpPr>
          <p:nvPr/>
        </p:nvSpPr>
        <p:spPr bwMode="auto">
          <a:xfrm>
            <a:off x="971550" y="4005263"/>
            <a:ext cx="2700338" cy="24479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 b="0"/>
          </a:p>
        </p:txBody>
      </p:sp>
      <p:sp>
        <p:nvSpPr>
          <p:cNvPr id="776212" name="AutoShape 40"/>
          <p:cNvSpPr>
            <a:spLocks noChangeArrowheads="1"/>
          </p:cNvSpPr>
          <p:nvPr/>
        </p:nvSpPr>
        <p:spPr bwMode="auto">
          <a:xfrm>
            <a:off x="3995738" y="5949950"/>
            <a:ext cx="1871662" cy="360363"/>
          </a:xfrm>
          <a:prstGeom prst="wedgeEllipseCallout">
            <a:avLst>
              <a:gd name="adj1" fmla="val -69000"/>
              <a:gd name="adj2" fmla="val -157931"/>
            </a:avLst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nl-BE" sz="1800">
                <a:solidFill>
                  <a:srgbClr val="0000FF"/>
                </a:solidFill>
              </a:rPr>
              <a:t>2011</a:t>
            </a:r>
            <a:endParaRPr lang="en-US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41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FE457F6-2D4D-4E1D-BC99-5EE16D02F35A}" type="slidenum">
              <a:rPr lang="en-US" sz="1600"/>
              <a:pPr algn="r"/>
              <a:t>54</a:t>
            </a:fld>
            <a:endParaRPr lang="en-US" sz="1600"/>
          </a:p>
        </p:txBody>
      </p:sp>
      <p:sp>
        <p:nvSpPr>
          <p:cNvPr id="77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916113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 SWERT)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solidFill>
                <a:srgbClr val="B2B2B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2" name="Tijdelijke aanduiding voor dianumm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BC05FA1-A4D0-4727-B9EA-6C46668C5D58}" type="slidenum">
              <a:rPr lang="en-US" sz="1400" b="0"/>
              <a:pPr algn="r"/>
              <a:t>55</a:t>
            </a:fld>
            <a:endParaRPr lang="en-US" sz="1400" b="0"/>
          </a:p>
        </p:txBody>
      </p:sp>
      <p:graphicFrame>
        <p:nvGraphicFramePr>
          <p:cNvPr id="411651" name="Object 2"/>
          <p:cNvGraphicFramePr>
            <a:graphicFrameLocks noChangeAspect="1"/>
          </p:cNvGraphicFramePr>
          <p:nvPr>
            <p:ph idx="4294967295"/>
          </p:nvPr>
        </p:nvGraphicFramePr>
        <p:xfrm>
          <a:off x="230188" y="1654175"/>
          <a:ext cx="8718550" cy="4222750"/>
        </p:xfrm>
        <a:graphic>
          <a:graphicData uri="http://schemas.openxmlformats.org/presentationml/2006/ole">
            <p:oleObj spid="_x0000_s411651" name="MS Org Chart" r:id="rId3" imgW="3644640" imgH="1765080" progId="OrgPlusWOPX.4">
              <p:embed followColorScheme="full"/>
            </p:oleObj>
          </a:graphicData>
        </a:graphic>
      </p:graphicFrame>
      <p:sp>
        <p:nvSpPr>
          <p:cNvPr id="411653" name="Text Box 3"/>
          <p:cNvSpPr txBox="1">
            <a:spLocks noChangeArrowheads="1"/>
          </p:cNvSpPr>
          <p:nvPr/>
        </p:nvSpPr>
        <p:spPr bwMode="auto">
          <a:xfrm>
            <a:off x="900113" y="4076700"/>
            <a:ext cx="1079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nl-NL" sz="1800" b="0">
              <a:latin typeface="Courier New" pitchFamily="49" charset="0"/>
            </a:endParaRPr>
          </a:p>
        </p:txBody>
      </p:sp>
      <p:sp>
        <p:nvSpPr>
          <p:cNvPr id="411654" name="Text Box 8"/>
          <p:cNvSpPr txBox="1">
            <a:spLocks noChangeArrowheads="1"/>
          </p:cNvSpPr>
          <p:nvPr/>
        </p:nvSpPr>
        <p:spPr bwMode="auto">
          <a:xfrm>
            <a:off x="4716463" y="3860800"/>
            <a:ext cx="1295400" cy="376238"/>
          </a:xfrm>
          <a:prstGeom prst="rect">
            <a:avLst/>
          </a:prstGeom>
          <a:solidFill>
            <a:srgbClr val="CCFFCC"/>
          </a:solidFill>
          <a:ln w="9525">
            <a:solidFill>
              <a:srgbClr val="99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BE" sz="1800" b="0">
                <a:latin typeface="Courier New" pitchFamily="49" charset="0"/>
              </a:rPr>
              <a:t>0-1-2-0</a:t>
            </a:r>
            <a:endParaRPr lang="en-US" sz="1800" b="0">
              <a:latin typeface="Courier New" pitchFamily="49" charset="0"/>
            </a:endParaRPr>
          </a:p>
        </p:txBody>
      </p:sp>
      <p:sp>
        <p:nvSpPr>
          <p:cNvPr id="411655" name="Rectangle 2"/>
          <p:cNvSpPr>
            <a:spLocks noChangeArrowheads="1"/>
          </p:cNvSpPr>
          <p:nvPr/>
        </p:nvSpPr>
        <p:spPr bwMode="auto">
          <a:xfrm>
            <a:off x="735013" y="274638"/>
            <a:ext cx="82296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pPr defTabSz="912813"/>
            <a:r>
              <a:rPr lang="fr-BE">
                <a:solidFill>
                  <a:schemeClr val="tx2"/>
                </a:solidFill>
              </a:rPr>
              <a:t>Organisation</a:t>
            </a:r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57338"/>
            <a:ext cx="7772400" cy="45386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</a:rPr>
              <a:t>Responsabilités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r-BE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</a:rPr>
              <a:t>Cellule «Défense/jeunesse  » DGHR: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Stages jeunes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Stages scolaires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Utilisation de campements Mil par des mouvements de jeunesse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Visites scolaires aux unités</a:t>
            </a:r>
          </a:p>
          <a:p>
            <a:pPr lvl="1">
              <a:lnSpc>
                <a:spcPct val="90000"/>
              </a:lnSpc>
              <a:buFont typeface="Wingdings" pitchFamily="2" charset="2"/>
              <a:buChar char="q"/>
            </a:pPr>
            <a:endParaRPr lang="fr-BE" sz="1800" b="1" smtClean="0">
              <a:solidFill>
                <a:srgbClr val="4D4D4D"/>
              </a:solidFill>
              <a:latin typeface="Verdana" pitchFamily="34" charset="0"/>
              <a:ea typeface="ＭＳ Ｐゴシック"/>
            </a:endParaRP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fr-BE" sz="1800" b="1" smtClean="0">
              <a:solidFill>
                <a:srgbClr val="4D4D4D"/>
              </a:solidFill>
              <a:latin typeface="Verdana" pitchFamily="34" charset="0"/>
              <a:ea typeface="ＭＳ Ｐゴシック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fr-BE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90000"/>
              </a:lnSpc>
            </a:pPr>
            <a:endParaRPr lang="en-US" sz="1800" smtClean="0">
              <a:solidFill>
                <a:srgbClr val="4D4D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6725" y="1557338"/>
            <a:ext cx="8569325" cy="453866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Concept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BE" sz="20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Objectif			Image + recrutement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Calendrier	 		</a:t>
            </a: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Pâques et Jul/Aou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Durée		 	5 jours (sauf exceptions)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Fil rouge			Brevets « Jr »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Types		 	Tech et NTech 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Age				16-18  ou  16-20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Capacité		 	Max = 1.000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Information	 	site SJ + 0800 DEF4U + CI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Inscription	 	centralisée HR, en ligne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Aptitude Med	 	attestation/</a:t>
            </a: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questionnaire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		</a:t>
            </a:r>
          </a:p>
          <a:p>
            <a:pPr>
              <a:lnSpc>
                <a:spcPct val="80000"/>
              </a:lnSpc>
            </a:pPr>
            <a:endParaRPr lang="fr-BE" sz="1600" b="1" smtClean="0">
              <a:solidFill>
                <a:srgbClr val="4D4D4D"/>
              </a:solidFill>
              <a:latin typeface="Verdana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39863" y="836613"/>
            <a:ext cx="8532812" cy="48244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BE" sz="20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BE" sz="20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Sélection PHYS	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Para Jr - Cdo Jr - Air Cdo Jr – ZENOBE GRAMME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</a:rPr>
              <a:t>						</a:t>
            </a:r>
            <a:endParaRPr lang="fr-BE" sz="2000" b="1" smtClean="0">
              <a:solidFill>
                <a:srgbClr val="4D4D4D"/>
              </a:solidFill>
              <a:latin typeface="Verdana" pitchFamily="34" charset="0"/>
              <a:sym typeface="Wingdings" pitchFamily="2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Classification	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Tech = Prio Tech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Sélection = résultats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Nombre de participations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Age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BE" sz="2000" b="1" smtClean="0">
              <a:solidFill>
                <a:srgbClr val="4D4D4D"/>
              </a:solidFill>
              <a:latin typeface="Verdana" pitchFamily="34" charset="0"/>
              <a:sym typeface="Wingdings" pitchFamily="2" charset="2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BE" sz="2000" b="1" smtClean="0">
                <a:solidFill>
                  <a:srgbClr val="4D4D4D"/>
                </a:solidFill>
                <a:latin typeface="Verdana" pitchFamily="34" charset="0"/>
                <a:sym typeface="Wingdings" pitchFamily="2" charset="2"/>
              </a:rPr>
              <a:t>Exploitation des données	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actions de </a:t>
            </a:r>
            <a:r>
              <a:rPr lang="fr-BE" sz="2000" b="1" u="sng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fidélisation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lien avec postulants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lien avec résultats postulants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  <a:sym typeface="Wingdings" pitchFamily="2" charset="2"/>
              </a:rPr>
              <a:t>lien avec attrition</a:t>
            </a:r>
          </a:p>
          <a:p>
            <a:pPr>
              <a:lnSpc>
                <a:spcPct val="80000"/>
              </a:lnSpc>
              <a:buFontTx/>
              <a:buNone/>
            </a:pPr>
            <a:endParaRPr lang="fr-BE" sz="2000" b="1" smtClean="0">
              <a:solidFill>
                <a:srgbClr val="4D4D4D"/>
              </a:solidFill>
              <a:latin typeface="Verdana" pitchFamily="34" charset="0"/>
            </a:endParaRPr>
          </a:p>
        </p:txBody>
      </p:sp>
      <p:sp>
        <p:nvSpPr>
          <p:cNvPr id="783362" name="Rectangle 6"/>
          <p:cNvSpPr txBox="1">
            <a:spLocks noGrp="1" noChangeArrowheads="1"/>
          </p:cNvSpPr>
          <p:nvPr/>
        </p:nvSpPr>
        <p:spPr bwMode="auto">
          <a:xfrm>
            <a:off x="8666163" y="6534150"/>
            <a:ext cx="442912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0501CC7-E375-4559-BB1F-AB10F8137041}" type="slidenum">
              <a:rPr lang="en-US" sz="1400">
                <a:cs typeface="Arial" charset="0"/>
              </a:rPr>
              <a:pPr algn="r"/>
              <a:t>58</a:t>
            </a:fld>
            <a:endParaRPr lang="en-US" sz="14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40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450" y="1125538"/>
            <a:ext cx="7772400" cy="5040312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FR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fr-FR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</a:rPr>
              <a:t>Stages non-Tech :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Para Jr 				16-20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Cdo Jr				16-20 ans</a:t>
            </a:r>
            <a:endParaRPr lang="en-US" sz="1800" b="1" smtClean="0">
              <a:solidFill>
                <a:srgbClr val="4D4D4D"/>
              </a:solidFill>
              <a:latin typeface="Verdana" pitchFamily="34" charset="0"/>
              <a:ea typeface="ＭＳ Ｐゴシック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en-US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Infantry and Direct Fire Jr	16-18 ans</a:t>
            </a:r>
            <a:endParaRPr lang="fr-FR" sz="1800" b="1" smtClean="0">
              <a:solidFill>
                <a:srgbClr val="22228B"/>
              </a:solidFill>
              <a:latin typeface="Verdana" pitchFamily="34" charset="0"/>
              <a:ea typeface="ＭＳ Ｐゴシック"/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Engineer Jr			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Arty Jr				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Recce Jr	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Wings Jr	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Air Cdo Jr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x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Medic Jr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16-18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Navy Jr (à bord)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16-20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Navy Jr (à quai)</a:t>
            </a:r>
            <a:r>
              <a:rPr lang="fr-FR" sz="1800" b="1" smtClean="0">
                <a:latin typeface="Verdana" pitchFamily="34" charset="0"/>
                <a:ea typeface="ＭＳ Ｐゴシック"/>
              </a:rPr>
              <a:t>		</a:t>
            </a: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16-18 ans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</a:rPr>
              <a:t>Stages Tech :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Tech Ground Jr			16-20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Tech Air Jr			16-20 ans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22228B"/>
                </a:solidFill>
                <a:latin typeface="Verdana" pitchFamily="34" charset="0"/>
                <a:ea typeface="ＭＳ Ｐゴシック"/>
              </a:rPr>
              <a:t>Tech Navy Jr			16-20 ans</a:t>
            </a:r>
            <a:endParaRPr lang="fr-BE" sz="1800" b="1" smtClean="0">
              <a:solidFill>
                <a:srgbClr val="22228B"/>
              </a:solidFill>
              <a:latin typeface="Verdana" pitchFamily="34" charset="0"/>
              <a:ea typeface="ＭＳ Ｐゴシック"/>
            </a:endParaRPr>
          </a:p>
          <a:p>
            <a:pPr>
              <a:lnSpc>
                <a:spcPct val="80000"/>
              </a:lnSpc>
            </a:pPr>
            <a:endParaRPr lang="en-US" sz="1800" smtClean="0"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6802" name="Object 2"/>
          <p:cNvGraphicFramePr>
            <a:graphicFrameLocks noChangeAspect="1"/>
          </p:cNvGraphicFramePr>
          <p:nvPr/>
        </p:nvGraphicFramePr>
        <p:xfrm>
          <a:off x="892175" y="2513013"/>
          <a:ext cx="7361238" cy="1201737"/>
        </p:xfrm>
        <a:graphic>
          <a:graphicData uri="http://schemas.openxmlformats.org/presentationml/2006/ole">
            <p:oleObj spid="_x0000_s716802" name="Worksheet" r:id="rId4" imgW="7360803" imgH="1202336" progId="Excel.Sheet.8">
              <p:embed/>
            </p:oleObj>
          </a:graphicData>
        </a:graphic>
      </p:graphicFrame>
      <p:sp>
        <p:nvSpPr>
          <p:cNvPr id="716803" name="Rectangle 5"/>
          <p:cNvSpPr>
            <a:spLocks noChangeArrowheads="1"/>
          </p:cNvSpPr>
          <p:nvPr/>
        </p:nvSpPr>
        <p:spPr bwMode="auto">
          <a:xfrm>
            <a:off x="7164388" y="3067050"/>
            <a:ext cx="576262" cy="649288"/>
          </a:xfrm>
          <a:prstGeom prst="rect">
            <a:avLst/>
          </a:prstGeom>
          <a:noFill/>
          <a:ln w="28575" algn="ctr">
            <a:solidFill>
              <a:srgbClr val="FF0000"/>
            </a:solidFill>
            <a:miter lim="800000"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pPr algn="l"/>
            <a:endParaRPr lang="en-US"/>
          </a:p>
        </p:txBody>
      </p:sp>
      <p:sp>
        <p:nvSpPr>
          <p:cNvPr id="716804" name="Rectangle 3"/>
          <p:cNvSpPr>
            <a:spLocks noChangeArrowheads="1"/>
          </p:cNvSpPr>
          <p:nvPr/>
        </p:nvSpPr>
        <p:spPr bwMode="auto">
          <a:xfrm>
            <a:off x="642938" y="1527175"/>
            <a:ext cx="8501062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/>
              <a:t>Offr: Corps Tech Med + Marine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/>
              <a:t>SOffr : Marine &amp; Tech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400"/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/>
              <a:t>Soldats et matelots: Marine </a:t>
            </a:r>
            <a:endParaRPr lang="en-US" sz="2800"/>
          </a:p>
        </p:txBody>
      </p:sp>
      <p:sp>
        <p:nvSpPr>
          <p:cNvPr id="716805" name="Rectangle 2"/>
          <p:cNvSpPr>
            <a:spLocks noChangeArrowheads="1"/>
          </p:cNvSpPr>
          <p:nvPr/>
        </p:nvSpPr>
        <p:spPr bwMode="auto">
          <a:xfrm>
            <a:off x="990600" y="0"/>
            <a:ext cx="78295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000"/>
              <a:t>Difficultés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43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550" y="908050"/>
            <a:ext cx="7943850" cy="4824413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</a:rPr>
              <a:t>Contenu commun aux stages jeunes: 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valeurs éthiques et esprit de Corps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exigences physiques et sportives (incl. TMAP)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vie en groupe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discipline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goût de l’effort et du dépassement de soi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importance de la mission qui doit être menée à bout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quotidien du militaire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réalité Ops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lien vers le recrutement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r>
              <a:rPr lang="fr-FR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contact AR/LR: possibilités études/carrières</a:t>
            </a:r>
          </a:p>
          <a:p>
            <a:pPr marL="990600" lvl="1" indent="-533400">
              <a:lnSpc>
                <a:spcPct val="150000"/>
              </a:lnSpc>
              <a:buFont typeface="Wingdings" pitchFamily="2" charset="2"/>
              <a:buChar char="q"/>
            </a:pPr>
            <a:endParaRPr lang="fr-BE" sz="1800" b="1" smtClean="0">
              <a:solidFill>
                <a:srgbClr val="4D4D4D"/>
              </a:solidFill>
              <a:latin typeface="Verdana" pitchFamily="34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8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60400" y="1557338"/>
            <a:ext cx="7943850" cy="4824412"/>
          </a:xfrm>
        </p:spPr>
        <p:txBody>
          <a:bodyPr/>
          <a:lstStyle/>
          <a:p>
            <a:pPr marL="609600" indent="-609600">
              <a:lnSpc>
                <a:spcPct val="110000"/>
              </a:lnSpc>
              <a:buFontTx/>
              <a:buNone/>
            </a:pPr>
            <a:endParaRPr lang="fr-BE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 marL="609600" indent="-609600">
              <a:lnSpc>
                <a:spcPct val="110000"/>
              </a:lnSpc>
              <a:buFontTx/>
              <a:buNone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</a:rPr>
              <a:t>Contenu spécifique aux stages Non-Tech: </a:t>
            </a:r>
          </a:p>
          <a:p>
            <a:pPr marL="990600" lvl="1" indent="-533400">
              <a:lnSpc>
                <a:spcPct val="11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Activités Mil, de plein air, en groupe </a:t>
            </a:r>
          </a:p>
          <a:p>
            <a:pPr marL="990600" lvl="1" indent="-533400">
              <a:lnSpc>
                <a:spcPct val="11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Activités qui demandent un certain effort physique</a:t>
            </a:r>
          </a:p>
          <a:p>
            <a:pPr marL="609600" indent="-609600">
              <a:lnSpc>
                <a:spcPct val="110000"/>
              </a:lnSpc>
              <a:buFont typeface="Wingdings" pitchFamily="2" charset="2"/>
              <a:buChar char="q"/>
            </a:pPr>
            <a:endParaRPr lang="fr-BE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 marL="609600" indent="-609600">
              <a:lnSpc>
                <a:spcPct val="110000"/>
              </a:lnSpc>
              <a:buFont typeface="Wingdings" pitchFamily="2" charset="2"/>
              <a:buNone/>
            </a:pPr>
            <a:endParaRPr lang="fr-BE" sz="1800" b="1" smtClean="0">
              <a:solidFill>
                <a:srgbClr val="4D4D4D"/>
              </a:solidFill>
              <a:latin typeface="Verdana" pitchFamily="34" charset="0"/>
            </a:endParaRPr>
          </a:p>
          <a:p>
            <a:pPr marL="609600" indent="-609600">
              <a:lnSpc>
                <a:spcPct val="110000"/>
              </a:lnSpc>
              <a:buFontTx/>
              <a:buNone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</a:rPr>
              <a:t>Contenu spécifique aux stages Tech: </a:t>
            </a:r>
          </a:p>
          <a:p>
            <a:pPr marL="990600" lvl="1" indent="-533400">
              <a:lnSpc>
                <a:spcPct val="11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Mix idem NTech </a:t>
            </a:r>
          </a:p>
          <a:p>
            <a:pPr marL="990600" lvl="1" indent="-533400">
              <a:lnSpc>
                <a:spcPct val="11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Visites sous le direction de Pers Tech d’installations, plateformes ou ateliers</a:t>
            </a:r>
          </a:p>
          <a:p>
            <a:pPr marL="990600" lvl="1" indent="-533400">
              <a:lnSpc>
                <a:spcPct val="110000"/>
              </a:lnSpc>
              <a:buFont typeface="Wingdings" pitchFamily="2" charset="2"/>
              <a:buChar char="q"/>
            </a:pPr>
            <a:r>
              <a:rPr lang="fr-BE" sz="1800" b="1" smtClean="0">
                <a:solidFill>
                  <a:srgbClr val="4D4D4D"/>
                </a:solidFill>
                <a:latin typeface="Verdana" pitchFamily="34" charset="0"/>
                <a:ea typeface="ＭＳ Ｐゴシック"/>
              </a:rPr>
              <a:t>Assister le Pers Tech</a:t>
            </a:r>
            <a:endParaRPr lang="fr-BE" sz="1800" smtClean="0">
              <a:solidFill>
                <a:srgbClr val="4D4D4D"/>
              </a:solidFill>
              <a:latin typeface="Verdana" pitchFamily="34" charset="0"/>
              <a:ea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0529" name="Picture 4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84313"/>
            <a:ext cx="9144000" cy="5040312"/>
          </a:xfrm>
        </p:spPr>
      </p:pic>
      <p:sp>
        <p:nvSpPr>
          <p:cNvPr id="790530" name="Text Box 5"/>
          <p:cNvSpPr txBox="1">
            <a:spLocks noChangeArrowheads="1"/>
          </p:cNvSpPr>
          <p:nvPr/>
        </p:nvSpPr>
        <p:spPr bwMode="auto">
          <a:xfrm>
            <a:off x="1042988" y="981075"/>
            <a:ext cx="345598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fr-BE" sz="1800">
                <a:solidFill>
                  <a:srgbClr val="4D4D4D"/>
                </a:solidFill>
                <a:latin typeface="Verdana" pitchFamily="34" charset="0"/>
              </a:rPr>
              <a:t>Offre</a:t>
            </a:r>
            <a:endParaRPr lang="en-US" sz="1800">
              <a:solidFill>
                <a:srgbClr val="4D4D4D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3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B5BD2FE-15CF-4283-8F9D-13632D6AF8EE}" type="slidenum">
              <a:rPr lang="en-US" sz="1600"/>
              <a:pPr algn="r"/>
              <a:t>63</a:t>
            </a:fld>
            <a:endParaRPr lang="en-US" sz="1600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916113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 SWERT)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601" name="Titel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Conclusions  </a:t>
            </a:r>
          </a:p>
        </p:txBody>
      </p:sp>
      <p:sp>
        <p:nvSpPr>
          <p:cNvPr id="793602" name="Tijdelijke aanduiding voor inhoud 4"/>
          <p:cNvSpPr>
            <a:spLocks noGrp="1"/>
          </p:cNvSpPr>
          <p:nvPr>
            <p:ph idx="4294967295"/>
          </p:nvPr>
        </p:nvSpPr>
        <p:spPr>
          <a:xfrm>
            <a:off x="34925" y="1484313"/>
            <a:ext cx="8785225" cy="4525962"/>
          </a:xfrm>
        </p:spPr>
        <p:txBody>
          <a:bodyPr/>
          <a:lstStyle/>
          <a:p>
            <a:pPr eaLnBrk="1" hangingPunct="1"/>
            <a:r>
              <a:rPr lang="nl-NL" smtClean="0"/>
              <a:t>Vieillissement de la population = défi majeur !</a:t>
            </a:r>
          </a:p>
          <a:p>
            <a:pPr eaLnBrk="1" hangingPunct="1"/>
            <a:r>
              <a:rPr lang="nl-NL" smtClean="0"/>
              <a:t>Diversification dans les fonctions de base ?</a:t>
            </a:r>
          </a:p>
          <a:p>
            <a:pPr eaLnBrk="1" hangingPunct="1"/>
            <a:r>
              <a:rPr lang="nl-NL" smtClean="0"/>
              <a:t>Répartition géographique des unités ?</a:t>
            </a:r>
          </a:p>
          <a:p>
            <a:pPr eaLnBrk="1" hangingPunct="1"/>
            <a:r>
              <a:rPr lang="nl-NL" u="sng" smtClean="0"/>
              <a:t>“Every</a:t>
            </a:r>
            <a:r>
              <a:rPr lang="nl-NL" smtClean="0"/>
              <a:t> soldier a recruiter”</a:t>
            </a:r>
          </a:p>
          <a:p>
            <a:pPr eaLnBrk="1" hangingPunct="1"/>
            <a:r>
              <a:rPr lang="nl-NL" smtClean="0"/>
              <a:t>Professionels de l’emploi = partenaires</a:t>
            </a:r>
          </a:p>
          <a:p>
            <a:pPr eaLnBrk="1" hangingPunct="1"/>
            <a:r>
              <a:rPr lang="nl-NL" smtClean="0"/>
              <a:t>Jobsite performant ! (images? + attractivité?)</a:t>
            </a:r>
          </a:p>
          <a:p>
            <a:pPr eaLnBrk="1" hangingPunct="1"/>
            <a:r>
              <a:rPr lang="nl-NL" smtClean="0"/>
              <a:t>Réseaux sociaux : politique?</a:t>
            </a:r>
          </a:p>
          <a:p>
            <a:pPr eaLnBrk="1" hangingPunct="1"/>
            <a:r>
              <a:rPr lang="nl-NL" smtClean="0"/>
              <a:t>Professions de l’uniforme: synergies?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5649" name="Tijdelijke aanduiding voor dianumm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D250AD-5443-4575-9DA1-C8D5FE6D33D9}" type="slidenum">
              <a:rPr lang="en-US" sz="1400" b="0"/>
              <a:pPr algn="r"/>
              <a:t>65</a:t>
            </a:fld>
            <a:endParaRPr lang="en-US" sz="1400" b="0"/>
          </a:p>
        </p:txBody>
      </p:sp>
      <p:sp>
        <p:nvSpPr>
          <p:cNvPr id="795650" name="Text Box 15"/>
          <p:cNvSpPr txBox="1">
            <a:spLocks noChangeArrowheads="1"/>
          </p:cNvSpPr>
          <p:nvPr/>
        </p:nvSpPr>
        <p:spPr bwMode="auto">
          <a:xfrm>
            <a:off x="1331913" y="5084763"/>
            <a:ext cx="66960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nl-BE" sz="1800" b="0"/>
          </a:p>
          <a:p>
            <a:pPr algn="l">
              <a:spcBef>
                <a:spcPct val="50000"/>
              </a:spcBef>
            </a:pPr>
            <a:endParaRPr lang="en-US" sz="1800" b="0"/>
          </a:p>
        </p:txBody>
      </p:sp>
      <p:grpSp>
        <p:nvGrpSpPr>
          <p:cNvPr id="795651" name="Group 10"/>
          <p:cNvGrpSpPr>
            <a:grpSpLocks/>
          </p:cNvGrpSpPr>
          <p:nvPr/>
        </p:nvGrpSpPr>
        <p:grpSpPr bwMode="auto">
          <a:xfrm>
            <a:off x="1258888" y="2276475"/>
            <a:ext cx="6915150" cy="3173413"/>
            <a:chOff x="657" y="1162"/>
            <a:chExt cx="4356" cy="1591"/>
          </a:xfrm>
        </p:grpSpPr>
        <p:pic>
          <p:nvPicPr>
            <p:cNvPr id="795654" name="Picture 11" descr="pickedcard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3" y="1207"/>
              <a:ext cx="4310" cy="15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95655" name="Picture 12" descr="pickedcar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7" y="1162"/>
              <a:ext cx="4309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95652" name="Text Box 16"/>
          <p:cNvSpPr txBox="1">
            <a:spLocks noChangeArrowheads="1"/>
          </p:cNvSpPr>
          <p:nvPr/>
        </p:nvSpPr>
        <p:spPr bwMode="auto">
          <a:xfrm>
            <a:off x="1476375" y="3554413"/>
            <a:ext cx="6215063" cy="192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nl-BE" sz="1600">
                <a:cs typeface="Courier New" pitchFamily="49" charset="0"/>
              </a:rPr>
              <a:t>LtKol SBH Yves CUVELIER</a:t>
            </a:r>
            <a:br>
              <a:rPr lang="nl-BE" sz="1600">
                <a:cs typeface="Courier New" pitchFamily="49" charset="0"/>
              </a:rPr>
            </a:br>
            <a:r>
              <a:rPr lang="nl-BE" sz="1600">
                <a:cs typeface="Courier New" pitchFamily="49" charset="0"/>
              </a:rPr>
              <a:t>HRP-W</a:t>
            </a:r>
          </a:p>
          <a:p>
            <a:pPr eaLnBrk="0" hangingPunct="0">
              <a:spcBef>
                <a:spcPct val="50000"/>
              </a:spcBef>
            </a:pPr>
            <a:r>
              <a:rPr lang="nl-BE" sz="1600">
                <a:cs typeface="Courier New" pitchFamily="49" charset="0"/>
              </a:rPr>
              <a:t>Tel : 9-2820-5300 / 02-264-5300</a:t>
            </a:r>
            <a:br>
              <a:rPr lang="nl-BE" sz="1600">
                <a:cs typeface="Courier New" pitchFamily="49" charset="0"/>
              </a:rPr>
            </a:br>
            <a:r>
              <a:rPr lang="nl-BE" sz="1600">
                <a:cs typeface="Courier New" pitchFamily="49" charset="0"/>
              </a:rPr>
              <a:t>E-mail : </a:t>
            </a:r>
            <a:r>
              <a:rPr lang="nl-BE" sz="1600">
                <a:cs typeface="Courier New" pitchFamily="49" charset="0"/>
                <a:hlinkClick r:id="rId5"/>
              </a:rPr>
              <a:t>yves.cuvelier@mil.be</a:t>
            </a:r>
            <a:endParaRPr lang="nl-BE" sz="1600">
              <a:cs typeface="Courier New" pitchFamily="49" charset="0"/>
            </a:endParaRPr>
          </a:p>
          <a:p>
            <a:pPr eaLnBrk="0" hangingPunct="0">
              <a:spcBef>
                <a:spcPct val="50000"/>
              </a:spcBef>
            </a:pPr>
            <a:endParaRPr lang="nl-BE" sz="1600"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endParaRPr lang="en-GB" sz="1600">
              <a:cs typeface="Courier New" pitchFamily="49" charset="0"/>
              <a:sym typeface="Wingdings" pitchFamily="2" charset="2"/>
            </a:endParaRPr>
          </a:p>
        </p:txBody>
      </p:sp>
      <p:sp>
        <p:nvSpPr>
          <p:cNvPr id="795653" name="Text Box 17"/>
          <p:cNvSpPr txBox="1">
            <a:spLocks noChangeArrowheads="1"/>
          </p:cNvSpPr>
          <p:nvPr/>
        </p:nvSpPr>
        <p:spPr bwMode="auto">
          <a:xfrm>
            <a:off x="3276600" y="2708275"/>
            <a:ext cx="3416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3200">
                <a:latin typeface="Courier New" pitchFamily="49" charset="0"/>
              </a:rPr>
              <a:t> Questions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sz="4000" b="1" smtClean="0">
                <a:latin typeface="Tahoma" pitchFamily="34" charset="0"/>
              </a:rPr>
              <a:t> </a:t>
            </a:r>
            <a:r>
              <a:rPr lang="nl-BE" sz="4000" b="1" u="sng" smtClean="0">
                <a:latin typeface="Tahoma" pitchFamily="34" charset="0"/>
              </a:rPr>
              <a:t>R</a:t>
            </a:r>
            <a:r>
              <a:rPr lang="nl-BE" sz="4000" b="1" smtClean="0">
                <a:latin typeface="Tahoma" pitchFamily="34" charset="0"/>
              </a:rPr>
              <a:t>&amp;S - </a:t>
            </a:r>
            <a:r>
              <a:rPr lang="nl-BE" sz="4000" b="1" u="sng" smtClean="0">
                <a:latin typeface="Tahoma" pitchFamily="34" charset="0"/>
              </a:rPr>
              <a:t>R</a:t>
            </a:r>
            <a:r>
              <a:rPr lang="nl-BE" sz="4000" b="1" smtClean="0">
                <a:latin typeface="Tahoma" pitchFamily="34" charset="0"/>
              </a:rPr>
              <a:t>ecrutement </a:t>
            </a:r>
            <a:endParaRPr lang="en-US" sz="4000" b="1" smtClean="0"/>
          </a:p>
        </p:txBody>
      </p:sp>
      <p:sp>
        <p:nvSpPr>
          <p:cNvPr id="60110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nl-BE" sz="2800" smtClean="0"/>
              <a:t/>
            </a:r>
            <a:br>
              <a:rPr lang="nl-BE" sz="2800" smtClean="0"/>
            </a:br>
            <a:endParaRPr lang="nl-BE" sz="2800" smtClean="0"/>
          </a:p>
        </p:txBody>
      </p:sp>
      <p:graphicFrame>
        <p:nvGraphicFramePr>
          <p:cNvPr id="601107" name="Object 19"/>
          <p:cNvGraphicFramePr>
            <a:graphicFrameLocks noChangeAspect="1"/>
          </p:cNvGraphicFramePr>
          <p:nvPr>
            <p:ph sz="half" idx="2"/>
          </p:nvPr>
        </p:nvGraphicFramePr>
        <p:xfrm>
          <a:off x="468313" y="2066925"/>
          <a:ext cx="3657600" cy="1689100"/>
        </p:xfrm>
        <a:graphic>
          <a:graphicData uri="http://schemas.openxmlformats.org/presentationml/2006/ole">
            <p:oleObj spid="_x0000_s601107" name="MS Org Chart" r:id="rId4" imgW="3657600" imgH="1688760" progId="OrgPlusWOPX.4">
              <p:embed followColorScheme="full"/>
            </p:oleObj>
          </a:graphicData>
        </a:graphic>
      </p:graphicFrame>
      <p:sp>
        <p:nvSpPr>
          <p:cNvPr id="601110" name="Oval 21"/>
          <p:cNvSpPr>
            <a:spLocks noChangeArrowheads="1"/>
          </p:cNvSpPr>
          <p:nvPr/>
        </p:nvSpPr>
        <p:spPr bwMode="auto">
          <a:xfrm>
            <a:off x="1187450" y="2278063"/>
            <a:ext cx="1296988" cy="18716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>
            <a:prstShdw prst="shdw17" dist="17961" dir="2700000">
              <a:srgbClr val="990000"/>
            </a:prstShdw>
          </a:effectLst>
        </p:spPr>
        <p:txBody>
          <a:bodyPr wrap="none" anchor="ctr"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ext Box 22"/>
          <p:cNvSpPr txBox="1">
            <a:spLocks noChangeArrowheads="1"/>
          </p:cNvSpPr>
          <p:nvPr/>
        </p:nvSpPr>
        <p:spPr bwMode="auto">
          <a:xfrm>
            <a:off x="4808538" y="2439988"/>
            <a:ext cx="33496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nl-BE" sz="2400"/>
              <a:t>Centres d’Information</a:t>
            </a:r>
            <a:br>
              <a:rPr lang="nl-BE" sz="2400"/>
            </a:br>
            <a:r>
              <a:rPr lang="nl-BE" sz="2400"/>
              <a:t/>
            </a:r>
            <a:br>
              <a:rPr lang="nl-BE" sz="2400"/>
            </a:br>
            <a:r>
              <a:rPr lang="nl-BE" sz="2400"/>
              <a:t>Contactcenter</a:t>
            </a:r>
          </a:p>
          <a:p>
            <a:pPr algn="l">
              <a:defRPr/>
            </a:pPr>
            <a:endParaRPr lang="nl-BE" sz="2400"/>
          </a:p>
          <a:p>
            <a:pPr algn="l">
              <a:defRPr/>
            </a:pPr>
            <a:r>
              <a:rPr lang="nl-BE" sz="2400"/>
              <a:t>Jobsite</a:t>
            </a:r>
            <a:br>
              <a:rPr lang="nl-BE" sz="2400"/>
            </a:br>
            <a:r>
              <a:rPr lang="nl-BE" sz="2400"/>
              <a:t/>
            </a:r>
            <a:br>
              <a:rPr lang="nl-BE" sz="2400"/>
            </a:br>
            <a:r>
              <a:rPr lang="nl-BE" sz="2400"/>
              <a:t>Jeunesse &amp; Défense </a:t>
            </a:r>
            <a:endParaRPr lang="en-US" sz="2400"/>
          </a:p>
        </p:txBody>
      </p:sp>
      <p:sp>
        <p:nvSpPr>
          <p:cNvPr id="601111" name="Text Box 23"/>
          <p:cNvSpPr txBox="1">
            <a:spLocks noChangeArrowheads="1"/>
          </p:cNvSpPr>
          <p:nvPr/>
        </p:nvSpPr>
        <p:spPr bwMode="auto">
          <a:xfrm>
            <a:off x="596900" y="5489575"/>
            <a:ext cx="795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nl-BE" sz="2400"/>
              <a:t>Coopération avec les composantes &amp; unités clients</a:t>
            </a:r>
            <a:r>
              <a:rPr lang="nl-BE" sz="3200"/>
              <a:t> </a:t>
            </a:r>
            <a:r>
              <a:rPr lang="nl-BE" sz="3200">
                <a:cs typeface="Arial" charset="0"/>
              </a:rPr>
              <a:t>↑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7" name="Rectangle 2"/>
          <p:cNvSpPr>
            <a:spLocks noGrp="1" noChangeArrowheads="1"/>
          </p:cNvSpPr>
          <p:nvPr>
            <p:ph type="title"/>
          </p:nvPr>
        </p:nvSpPr>
        <p:spPr>
          <a:xfrm>
            <a:off x="806450" y="-171450"/>
            <a:ext cx="8229600" cy="1143000"/>
          </a:xfrm>
        </p:spPr>
        <p:txBody>
          <a:bodyPr/>
          <a:lstStyle/>
          <a:p>
            <a:r>
              <a:rPr lang="nl-BE" sz="4000" b="1" smtClean="0">
                <a:latin typeface="Tahoma" pitchFamily="34" charset="0"/>
              </a:rPr>
              <a:t> R&amp;</a:t>
            </a:r>
            <a:r>
              <a:rPr lang="nl-BE" sz="4000" b="1" u="sng" smtClean="0">
                <a:latin typeface="Tahoma" pitchFamily="34" charset="0"/>
              </a:rPr>
              <a:t>S</a:t>
            </a:r>
            <a:r>
              <a:rPr lang="nl-BE" sz="4000" b="1" smtClean="0">
                <a:latin typeface="Tahoma" pitchFamily="34" charset="0"/>
              </a:rPr>
              <a:t> - </a:t>
            </a:r>
            <a:r>
              <a:rPr lang="nl-BE" sz="4000" b="1" u="sng" smtClean="0"/>
              <a:t>S</a:t>
            </a:r>
            <a:r>
              <a:rPr lang="nl-BE" sz="4000" b="1" smtClean="0"/>
              <a:t>élection en </a:t>
            </a:r>
            <a:r>
              <a:rPr lang="nl-BE" sz="4000" b="1" u="sng" smtClean="0"/>
              <a:t>deux</a:t>
            </a:r>
            <a:r>
              <a:rPr lang="nl-BE" sz="4000" b="1" smtClean="0"/>
              <a:t> jours</a:t>
            </a:r>
            <a:endParaRPr lang="en-US" sz="4000" b="1" smtClean="0"/>
          </a:p>
        </p:txBody>
      </p:sp>
      <p:sp>
        <p:nvSpPr>
          <p:cNvPr id="7208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9721850" cy="6264275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nl-BE" smtClean="0"/>
              <a:t/>
            </a:r>
            <a:br>
              <a:rPr lang="nl-BE" smtClean="0"/>
            </a:br>
            <a:endParaRPr lang="nl-BE" smtClean="0"/>
          </a:p>
        </p:txBody>
      </p:sp>
      <p:sp>
        <p:nvSpPr>
          <p:cNvPr id="720899" name="Text Box 4"/>
          <p:cNvSpPr txBox="1">
            <a:spLocks noChangeArrowheads="1"/>
          </p:cNvSpPr>
          <p:nvPr/>
        </p:nvSpPr>
        <p:spPr bwMode="auto">
          <a:xfrm>
            <a:off x="1130300" y="893763"/>
            <a:ext cx="76184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r>
              <a:rPr lang="fr-BE" sz="2800"/>
              <a:t>Jour Commun (DCom) : identique pour tous</a:t>
            </a:r>
            <a:endParaRPr lang="en-US" sz="2800"/>
          </a:p>
        </p:txBody>
      </p:sp>
      <p:sp>
        <p:nvSpPr>
          <p:cNvPr id="720900" name="Rectangle 5"/>
          <p:cNvSpPr>
            <a:spLocks noChangeArrowheads="1"/>
          </p:cNvSpPr>
          <p:nvPr/>
        </p:nvSpPr>
        <p:spPr bwMode="auto">
          <a:xfrm>
            <a:off x="6877050" y="1557338"/>
            <a:ext cx="2232025" cy="10810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1800"/>
              <a:t>Test cognitif</a:t>
            </a:r>
            <a:endParaRPr lang="en-US" sz="1800"/>
          </a:p>
        </p:txBody>
      </p:sp>
      <p:sp>
        <p:nvSpPr>
          <p:cNvPr id="720901" name="Rectangle 6"/>
          <p:cNvSpPr>
            <a:spLocks noChangeArrowheads="1"/>
          </p:cNvSpPr>
          <p:nvPr/>
        </p:nvSpPr>
        <p:spPr bwMode="auto">
          <a:xfrm>
            <a:off x="1620838" y="1557338"/>
            <a:ext cx="2446337" cy="1081087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1800"/>
              <a:t>Epreuves physiques </a:t>
            </a:r>
            <a:br>
              <a:rPr lang="fr-BE" sz="1800"/>
            </a:br>
            <a:endParaRPr lang="en-US" sz="1800"/>
          </a:p>
        </p:txBody>
      </p:sp>
      <p:sp>
        <p:nvSpPr>
          <p:cNvPr id="720902" name="Rectangle 7"/>
          <p:cNvSpPr>
            <a:spLocks noChangeArrowheads="1"/>
          </p:cNvSpPr>
          <p:nvPr/>
        </p:nvSpPr>
        <p:spPr bwMode="auto">
          <a:xfrm>
            <a:off x="107950" y="1557338"/>
            <a:ext cx="1368425" cy="10810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1800"/>
              <a:t> Médicale</a:t>
            </a:r>
          </a:p>
        </p:txBody>
      </p:sp>
      <p:sp>
        <p:nvSpPr>
          <p:cNvPr id="720903" name="Rectangle 8"/>
          <p:cNvSpPr>
            <a:spLocks noChangeArrowheads="1"/>
          </p:cNvSpPr>
          <p:nvPr/>
        </p:nvSpPr>
        <p:spPr bwMode="auto">
          <a:xfrm>
            <a:off x="4211638" y="1557338"/>
            <a:ext cx="2590800" cy="10795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1800">
                <a:solidFill>
                  <a:schemeClr val="bg1"/>
                </a:solidFill>
              </a:rPr>
              <a:t>Test de personnalité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720904" name="Text Box 9"/>
          <p:cNvSpPr txBox="1">
            <a:spLocks noChangeArrowheads="1"/>
          </p:cNvSpPr>
          <p:nvPr/>
        </p:nvSpPr>
        <p:spPr bwMode="auto">
          <a:xfrm>
            <a:off x="0" y="4781550"/>
            <a:ext cx="9144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BE" sz="2800"/>
              <a:t>Jour Supplémentaire (DSup Vol) : par catégorie</a:t>
            </a:r>
            <a:endParaRPr lang="en-US" sz="2800"/>
          </a:p>
        </p:txBody>
      </p:sp>
      <p:sp>
        <p:nvSpPr>
          <p:cNvPr id="720905" name="Rectangle 10"/>
          <p:cNvSpPr>
            <a:spLocks noChangeArrowheads="1"/>
          </p:cNvSpPr>
          <p:nvPr/>
        </p:nvSpPr>
        <p:spPr bwMode="auto">
          <a:xfrm>
            <a:off x="3348038" y="6308725"/>
            <a:ext cx="2160587" cy="433388"/>
          </a:xfrm>
          <a:prstGeom prst="rect">
            <a:avLst/>
          </a:prstGeom>
          <a:solidFill>
            <a:srgbClr val="8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1400">
                <a:solidFill>
                  <a:schemeClr val="bg1"/>
                </a:solidFill>
              </a:rPr>
              <a:t>Orientation</a:t>
            </a:r>
          </a:p>
        </p:txBody>
      </p:sp>
      <p:sp>
        <p:nvSpPr>
          <p:cNvPr id="720906" name="Rectangle 11"/>
          <p:cNvSpPr>
            <a:spLocks noChangeArrowheads="1"/>
          </p:cNvSpPr>
          <p:nvPr/>
        </p:nvSpPr>
        <p:spPr bwMode="auto">
          <a:xfrm>
            <a:off x="3348038" y="5372100"/>
            <a:ext cx="2160587" cy="865188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1800">
                <a:solidFill>
                  <a:schemeClr val="bg1"/>
                </a:solidFill>
              </a:rPr>
              <a:t>Interview </a:t>
            </a:r>
            <a:endParaRPr lang="en-US" sz="1800">
              <a:solidFill>
                <a:schemeClr val="bg1"/>
              </a:solidFill>
            </a:endParaRPr>
          </a:p>
        </p:txBody>
      </p:sp>
      <p:pic>
        <p:nvPicPr>
          <p:cNvPr id="72090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746375"/>
            <a:ext cx="1906587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908" name="Picture 13" descr="sit-up-abdominal-tes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8900" y="2565400"/>
            <a:ext cx="2087563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0909" name="Picture 14" descr="pushup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8900" y="3727450"/>
            <a:ext cx="2087563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55" name="Rectangle 15"/>
          <p:cNvSpPr>
            <a:spLocks noChangeArrowheads="1"/>
          </p:cNvSpPr>
          <p:nvPr/>
        </p:nvSpPr>
        <p:spPr bwMode="auto">
          <a:xfrm>
            <a:off x="5795963" y="3716338"/>
            <a:ext cx="2160587" cy="86518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BE" sz="2400"/>
              <a:t>Session - Info</a:t>
            </a:r>
            <a:endParaRPr lang="en-US" sz="2400"/>
          </a:p>
        </p:txBody>
      </p:sp>
      <p:sp>
        <p:nvSpPr>
          <p:cNvPr id="624657" name="AutoShape 17"/>
          <p:cNvSpPr>
            <a:spLocks noChangeArrowheads="1"/>
          </p:cNvSpPr>
          <p:nvPr/>
        </p:nvSpPr>
        <p:spPr bwMode="auto">
          <a:xfrm>
            <a:off x="6588125" y="2779713"/>
            <a:ext cx="504825" cy="865187"/>
          </a:xfrm>
          <a:prstGeom prst="upArrow">
            <a:avLst>
              <a:gd name="adj1" fmla="val 50000"/>
              <a:gd name="adj2" fmla="val 42846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vert="eaVert"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4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4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55" grpId="0" animBg="1"/>
      <p:bldP spid="6246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5" name="Rectangle 6"/>
          <p:cNvSpPr txBox="1">
            <a:spLocks noGrp="1" noChangeArrowheads="1"/>
          </p:cNvSpPr>
          <p:nvPr/>
        </p:nvSpPr>
        <p:spPr bwMode="auto">
          <a:xfrm>
            <a:off x="6877050" y="18891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F6114F8-D49B-4BAA-ABD0-34E7074486C7}" type="slidenum">
              <a:rPr lang="en-US" sz="1600"/>
              <a:pPr algn="r"/>
              <a:t>9</a:t>
            </a:fld>
            <a:endParaRPr lang="en-US" sz="1600"/>
          </a:p>
        </p:txBody>
      </p:sp>
      <p:sp>
        <p:nvSpPr>
          <p:cNvPr id="72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0"/>
            <a:ext cx="7829550" cy="1143000"/>
          </a:xfrm>
        </p:spPr>
        <p:txBody>
          <a:bodyPr/>
          <a:lstStyle/>
          <a:p>
            <a:pPr defTabSz="912813" eaLnBrk="1" hangingPunct="1"/>
            <a:r>
              <a:rPr lang="en-GB" sz="4800" b="1" smtClean="0"/>
              <a:t>Plan</a:t>
            </a:r>
            <a:endParaRPr lang="fr-BE" sz="4800" b="1" smtClean="0"/>
          </a:p>
        </p:txBody>
      </p:sp>
      <p:sp>
        <p:nvSpPr>
          <p:cNvPr id="125955" name="Rectangle 3"/>
          <p:cNvSpPr>
            <a:spLocks noChangeArrowheads="1"/>
          </p:cNvSpPr>
          <p:nvPr/>
        </p:nvSpPr>
        <p:spPr bwMode="auto">
          <a:xfrm>
            <a:off x="468313" y="1484313"/>
            <a:ext cx="8856662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Inleiding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Informatiecentra (IC’s) </a:t>
            </a:r>
            <a:r>
              <a:rPr lang="nl-BE" sz="1600">
                <a:effectLst>
                  <a:outerShdw blurRad="38100" dist="38100" dir="2700000" algn="tl">
                    <a:srgbClr val="C0C0C0"/>
                  </a:outerShdw>
                </a:effectLst>
              </a:rPr>
              <a:t>(Maj P. VANPUYVELDE)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Organisatie</a:t>
            </a:r>
          </a:p>
          <a:p>
            <a:pPr marL="742950" lvl="1" indent="-28575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Het NCW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DRIE pijlers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Proces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Informatiecentrum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Gespecialiseerd informatiecentrum</a:t>
            </a:r>
          </a:p>
          <a:p>
            <a:pPr marL="1143000" lvl="2" indent="-228600" algn="l">
              <a:spcBef>
                <a:spcPct val="20000"/>
              </a:spcBef>
              <a:buFontTx/>
              <a:buChar char="•"/>
              <a:defRPr/>
            </a:pPr>
            <a:r>
              <a:rPr lang="nl-BE" sz="1400">
                <a:effectLst>
                  <a:outerShdw blurRad="38100" dist="38100" dir="2700000" algn="tl">
                    <a:srgbClr val="C0C0C0"/>
                  </a:outerShdw>
                </a:effectLst>
              </a:rPr>
              <a:t>Activiteiten IC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Contactcenter rekrutering (CTC)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Jobsite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(Kapt F. DE SWERT)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Jongerenstages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 G. DE PAEPE)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nl-BE" sz="28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Way ahead </a:t>
            </a:r>
            <a:r>
              <a:rPr lang="nl-BE" sz="1600">
                <a:solidFill>
                  <a:srgbClr val="B2B2B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(LtKol SBH Y. CUVELIER)</a:t>
            </a:r>
          </a:p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nl-BE" sz="1600">
              <a:solidFill>
                <a:srgbClr val="B2B2B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defence[1]">
  <a:themeElements>
    <a:clrScheme name="Presentation_defence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_defence[1]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_defence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defence[1]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defence[1]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Presentation_defence[1]</Template>
  <TotalTime>6856</TotalTime>
  <Words>1971</Words>
  <Application>Microsoft Office PowerPoint</Application>
  <PresentationFormat>On-screen Show (4:3)</PresentationFormat>
  <Paragraphs>627</Paragraphs>
  <Slides>65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65</vt:i4>
      </vt:variant>
    </vt:vector>
  </HeadingPairs>
  <TitlesOfParts>
    <vt:vector size="77" baseType="lpstr">
      <vt:lpstr>Arial</vt:lpstr>
      <vt:lpstr>ＭＳ Ｐゴシック</vt:lpstr>
      <vt:lpstr>Comic Sans MS</vt:lpstr>
      <vt:lpstr>Courier New</vt:lpstr>
      <vt:lpstr>Times New Roman</vt:lpstr>
      <vt:lpstr>Tahoma</vt:lpstr>
      <vt:lpstr>Wingdings</vt:lpstr>
      <vt:lpstr>Verdana</vt:lpstr>
      <vt:lpstr>Presentation_defence[1]</vt:lpstr>
      <vt:lpstr>Presentation_defence[1]</vt:lpstr>
      <vt:lpstr>MS Org Chart</vt:lpstr>
      <vt:lpstr>Worksheet</vt:lpstr>
      <vt:lpstr>Slide 1</vt:lpstr>
      <vt:lpstr>Plan</vt:lpstr>
      <vt:lpstr>Slide 3</vt:lpstr>
      <vt:lpstr>Slide 4</vt:lpstr>
      <vt:lpstr>Slide 5</vt:lpstr>
      <vt:lpstr>Slide 6</vt:lpstr>
      <vt:lpstr> R&amp;S - Recrutement </vt:lpstr>
      <vt:lpstr> R&amp;S - Sélection en deux jours</vt:lpstr>
      <vt:lpstr>Plan</vt:lpstr>
      <vt:lpstr> Organisation</vt:lpstr>
      <vt:lpstr>Slide 11</vt:lpstr>
      <vt:lpstr>a. DRIE PIJLERS</vt:lpstr>
      <vt:lpstr>b. PROCES</vt:lpstr>
      <vt:lpstr>i. Active recruiting</vt:lpstr>
      <vt:lpstr>ii. Klantenbinding</vt:lpstr>
      <vt:lpstr>c. Informatiecentrum - IC</vt:lpstr>
      <vt:lpstr>IC – geografische spreiding</vt:lpstr>
      <vt:lpstr>IC - samenstelling</vt:lpstr>
      <vt:lpstr>IC - middelen</vt:lpstr>
      <vt:lpstr>d. Gespecialiseerd IC (GIC)</vt:lpstr>
      <vt:lpstr>Slide 21</vt:lpstr>
      <vt:lpstr>Activiteiten</vt:lpstr>
      <vt:lpstr>Activiteiten</vt:lpstr>
      <vt:lpstr>SIEP – SID-in</vt:lpstr>
      <vt:lpstr>SIEP-SIDin </vt:lpstr>
      <vt:lpstr>Slide 26</vt:lpstr>
      <vt:lpstr>Slide 27</vt:lpstr>
      <vt:lpstr>Plan</vt:lpstr>
      <vt:lpstr>Slide 29</vt:lpstr>
      <vt:lpstr>Personnel</vt:lpstr>
      <vt:lpstr>Slide 31</vt:lpstr>
      <vt:lpstr>Slide 32</vt:lpstr>
      <vt:lpstr>Slide 33</vt:lpstr>
      <vt:lpstr>Slide 34</vt:lpstr>
      <vt:lpstr>Slide 35</vt:lpstr>
      <vt:lpstr>Slide 36</vt:lpstr>
      <vt:lpstr>Chiffres 2010</vt:lpstr>
      <vt:lpstr>Plan</vt:lpstr>
      <vt:lpstr>Slide 39</vt:lpstr>
      <vt:lpstr>Slide 40</vt:lpstr>
      <vt:lpstr>Info over het type functie</vt:lpstr>
      <vt:lpstr>Info over de componenten</vt:lpstr>
      <vt:lpstr>Info over de categorieën</vt:lpstr>
      <vt:lpstr>Info over het solliciteren</vt:lpstr>
      <vt:lpstr>Selectieproeven</vt:lpstr>
      <vt:lpstr>Selectieproeven</vt:lpstr>
      <vt:lpstr>Info over het solliciteren</vt:lpstr>
      <vt:lpstr>Info over de informatiecentra en DEF4U</vt:lpstr>
      <vt:lpstr>Klantenbinding</vt:lpstr>
      <vt:lpstr>Klantenbinding</vt:lpstr>
      <vt:lpstr>Klantenbinding</vt:lpstr>
      <vt:lpstr>Overtuigen (Convaincre)</vt:lpstr>
      <vt:lpstr>Slide 53</vt:lpstr>
      <vt:lpstr>Plan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Plan</vt:lpstr>
      <vt:lpstr>Conclusions  </vt:lpstr>
      <vt:lpstr>Slide 65</vt:lpstr>
    </vt:vector>
  </TitlesOfParts>
  <Company>Belgian-Defence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Dilen Kristine</dc:creator>
  <cp:lastModifiedBy>Six.J</cp:lastModifiedBy>
  <cp:revision>258</cp:revision>
  <dcterms:created xsi:type="dcterms:W3CDTF">2005-09-01T14:48:29Z</dcterms:created>
  <dcterms:modified xsi:type="dcterms:W3CDTF">2011-03-18T13:05:32Z</dcterms:modified>
</cp:coreProperties>
</file>