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Lst>
  <p:sldSz cx="9144000" cy="6858000" type="screen4x3"/>
  <p:notesSz cx="6858000" cy="9144000"/>
  <p:defaultTextStyle>
    <a:defPPr>
      <a:defRPr lang="nl-B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50000" saltData="pqi1ZA4qpWdIZc16hrqHjQ" hashData="dXzaejZlvAcg4hKNlJwFlegZ9so" cryptProvider="" algIdExt="0" algIdExtSource="" cryptProviderTypeExt="0" cryptProviderTypeExtSourc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112" d="100"/>
          <a:sy n="112" d="100"/>
        </p:scale>
        <p:origin x="-52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nl-BE"/>
          </a:p>
        </p:txBody>
      </p:sp>
      <p:sp>
        <p:nvSpPr>
          <p:cNvPr id="5" name="Footer Placeholder 4"/>
          <p:cNvSpPr>
            <a:spLocks noGrp="1"/>
          </p:cNvSpPr>
          <p:nvPr>
            <p:ph type="ftr" sz="quarter" idx="11"/>
          </p:nvPr>
        </p:nvSpPr>
        <p:spPr/>
        <p:txBody>
          <a:bodyPr/>
          <a:lstStyle>
            <a:lvl1pPr>
              <a:defRPr/>
            </a:lvl1pPr>
          </a:lstStyle>
          <a:p>
            <a:endParaRPr lang="nl-BE"/>
          </a:p>
        </p:txBody>
      </p:sp>
      <p:sp>
        <p:nvSpPr>
          <p:cNvPr id="6" name="Slide Number Placeholder 5"/>
          <p:cNvSpPr>
            <a:spLocks noGrp="1"/>
          </p:cNvSpPr>
          <p:nvPr>
            <p:ph type="sldNum" sz="quarter" idx="12"/>
          </p:nvPr>
        </p:nvSpPr>
        <p:spPr/>
        <p:txBody>
          <a:bodyPr/>
          <a:lstStyle>
            <a:lvl1pPr>
              <a:defRPr/>
            </a:lvl1pPr>
          </a:lstStyle>
          <a:p>
            <a:fld id="{D1078980-E4CF-4696-B14E-208B63119F61}" type="slidenum">
              <a:rPr lang="nl-BE"/>
              <a:pPr/>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nl-BE"/>
          </a:p>
        </p:txBody>
      </p:sp>
      <p:sp>
        <p:nvSpPr>
          <p:cNvPr id="5" name="Footer Placeholder 4"/>
          <p:cNvSpPr>
            <a:spLocks noGrp="1"/>
          </p:cNvSpPr>
          <p:nvPr>
            <p:ph type="ftr" sz="quarter" idx="11"/>
          </p:nvPr>
        </p:nvSpPr>
        <p:spPr/>
        <p:txBody>
          <a:bodyPr/>
          <a:lstStyle>
            <a:lvl1pPr>
              <a:defRPr/>
            </a:lvl1pPr>
          </a:lstStyle>
          <a:p>
            <a:endParaRPr lang="nl-BE"/>
          </a:p>
        </p:txBody>
      </p:sp>
      <p:sp>
        <p:nvSpPr>
          <p:cNvPr id="6" name="Slide Number Placeholder 5"/>
          <p:cNvSpPr>
            <a:spLocks noGrp="1"/>
          </p:cNvSpPr>
          <p:nvPr>
            <p:ph type="sldNum" sz="quarter" idx="12"/>
          </p:nvPr>
        </p:nvSpPr>
        <p:spPr/>
        <p:txBody>
          <a:bodyPr/>
          <a:lstStyle>
            <a:lvl1pPr>
              <a:defRPr/>
            </a:lvl1pPr>
          </a:lstStyle>
          <a:p>
            <a:fld id="{E21A62B7-4105-4344-A923-9D139BD3CF6A}" type="slidenum">
              <a:rPr lang="nl-BE"/>
              <a:pPr/>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nl-BE"/>
          </a:p>
        </p:txBody>
      </p:sp>
      <p:sp>
        <p:nvSpPr>
          <p:cNvPr id="5" name="Footer Placeholder 4"/>
          <p:cNvSpPr>
            <a:spLocks noGrp="1"/>
          </p:cNvSpPr>
          <p:nvPr>
            <p:ph type="ftr" sz="quarter" idx="11"/>
          </p:nvPr>
        </p:nvSpPr>
        <p:spPr/>
        <p:txBody>
          <a:bodyPr/>
          <a:lstStyle>
            <a:lvl1pPr>
              <a:defRPr/>
            </a:lvl1pPr>
          </a:lstStyle>
          <a:p>
            <a:endParaRPr lang="nl-BE"/>
          </a:p>
        </p:txBody>
      </p:sp>
      <p:sp>
        <p:nvSpPr>
          <p:cNvPr id="6" name="Slide Number Placeholder 5"/>
          <p:cNvSpPr>
            <a:spLocks noGrp="1"/>
          </p:cNvSpPr>
          <p:nvPr>
            <p:ph type="sldNum" sz="quarter" idx="12"/>
          </p:nvPr>
        </p:nvSpPr>
        <p:spPr/>
        <p:txBody>
          <a:bodyPr/>
          <a:lstStyle>
            <a:lvl1pPr>
              <a:defRPr/>
            </a:lvl1pPr>
          </a:lstStyle>
          <a:p>
            <a:fld id="{A8F15E57-8112-4C1A-B793-384FF4AF07A0}" type="slidenum">
              <a:rPr lang="nl-BE"/>
              <a:pPr/>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nl-BE"/>
          </a:p>
        </p:txBody>
      </p:sp>
      <p:sp>
        <p:nvSpPr>
          <p:cNvPr id="5" name="Footer Placeholder 4"/>
          <p:cNvSpPr>
            <a:spLocks noGrp="1"/>
          </p:cNvSpPr>
          <p:nvPr>
            <p:ph type="ftr" sz="quarter" idx="11"/>
          </p:nvPr>
        </p:nvSpPr>
        <p:spPr/>
        <p:txBody>
          <a:bodyPr/>
          <a:lstStyle>
            <a:lvl1pPr>
              <a:defRPr/>
            </a:lvl1pPr>
          </a:lstStyle>
          <a:p>
            <a:endParaRPr lang="nl-BE"/>
          </a:p>
        </p:txBody>
      </p:sp>
      <p:sp>
        <p:nvSpPr>
          <p:cNvPr id="6" name="Slide Number Placeholder 5"/>
          <p:cNvSpPr>
            <a:spLocks noGrp="1"/>
          </p:cNvSpPr>
          <p:nvPr>
            <p:ph type="sldNum" sz="quarter" idx="12"/>
          </p:nvPr>
        </p:nvSpPr>
        <p:spPr/>
        <p:txBody>
          <a:bodyPr/>
          <a:lstStyle>
            <a:lvl1pPr>
              <a:defRPr/>
            </a:lvl1pPr>
          </a:lstStyle>
          <a:p>
            <a:fld id="{6E2AAA74-E509-4DAE-9AE5-4311E269F81E}" type="slidenum">
              <a:rPr lang="nl-BE"/>
              <a:pPr/>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nl-BE"/>
          </a:p>
        </p:txBody>
      </p:sp>
      <p:sp>
        <p:nvSpPr>
          <p:cNvPr id="5" name="Footer Placeholder 4"/>
          <p:cNvSpPr>
            <a:spLocks noGrp="1"/>
          </p:cNvSpPr>
          <p:nvPr>
            <p:ph type="ftr" sz="quarter" idx="11"/>
          </p:nvPr>
        </p:nvSpPr>
        <p:spPr/>
        <p:txBody>
          <a:bodyPr/>
          <a:lstStyle>
            <a:lvl1pPr>
              <a:defRPr/>
            </a:lvl1pPr>
          </a:lstStyle>
          <a:p>
            <a:endParaRPr lang="nl-BE"/>
          </a:p>
        </p:txBody>
      </p:sp>
      <p:sp>
        <p:nvSpPr>
          <p:cNvPr id="6" name="Slide Number Placeholder 5"/>
          <p:cNvSpPr>
            <a:spLocks noGrp="1"/>
          </p:cNvSpPr>
          <p:nvPr>
            <p:ph type="sldNum" sz="quarter" idx="12"/>
          </p:nvPr>
        </p:nvSpPr>
        <p:spPr/>
        <p:txBody>
          <a:bodyPr/>
          <a:lstStyle>
            <a:lvl1pPr>
              <a:defRPr/>
            </a:lvl1pPr>
          </a:lstStyle>
          <a:p>
            <a:fld id="{F8017300-6523-4B27-AAEA-92DA2D0EA2A3}" type="slidenum">
              <a:rPr lang="nl-BE"/>
              <a:pPr/>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nl-BE"/>
          </a:p>
        </p:txBody>
      </p:sp>
      <p:sp>
        <p:nvSpPr>
          <p:cNvPr id="6" name="Footer Placeholder 5"/>
          <p:cNvSpPr>
            <a:spLocks noGrp="1"/>
          </p:cNvSpPr>
          <p:nvPr>
            <p:ph type="ftr" sz="quarter" idx="11"/>
          </p:nvPr>
        </p:nvSpPr>
        <p:spPr/>
        <p:txBody>
          <a:bodyPr/>
          <a:lstStyle>
            <a:lvl1pPr>
              <a:defRPr/>
            </a:lvl1pPr>
          </a:lstStyle>
          <a:p>
            <a:endParaRPr lang="nl-BE"/>
          </a:p>
        </p:txBody>
      </p:sp>
      <p:sp>
        <p:nvSpPr>
          <p:cNvPr id="7" name="Slide Number Placeholder 6"/>
          <p:cNvSpPr>
            <a:spLocks noGrp="1"/>
          </p:cNvSpPr>
          <p:nvPr>
            <p:ph type="sldNum" sz="quarter" idx="12"/>
          </p:nvPr>
        </p:nvSpPr>
        <p:spPr/>
        <p:txBody>
          <a:bodyPr/>
          <a:lstStyle>
            <a:lvl1pPr>
              <a:defRPr/>
            </a:lvl1pPr>
          </a:lstStyle>
          <a:p>
            <a:fld id="{257AE1E6-663E-4AD4-AD09-3A4DC558CE90}" type="slidenum">
              <a:rPr lang="nl-BE"/>
              <a:pPr/>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nl-BE"/>
          </a:p>
        </p:txBody>
      </p:sp>
      <p:sp>
        <p:nvSpPr>
          <p:cNvPr id="8" name="Footer Placeholder 7"/>
          <p:cNvSpPr>
            <a:spLocks noGrp="1"/>
          </p:cNvSpPr>
          <p:nvPr>
            <p:ph type="ftr" sz="quarter" idx="11"/>
          </p:nvPr>
        </p:nvSpPr>
        <p:spPr/>
        <p:txBody>
          <a:bodyPr/>
          <a:lstStyle>
            <a:lvl1pPr>
              <a:defRPr/>
            </a:lvl1pPr>
          </a:lstStyle>
          <a:p>
            <a:endParaRPr lang="nl-BE"/>
          </a:p>
        </p:txBody>
      </p:sp>
      <p:sp>
        <p:nvSpPr>
          <p:cNvPr id="9" name="Slide Number Placeholder 8"/>
          <p:cNvSpPr>
            <a:spLocks noGrp="1"/>
          </p:cNvSpPr>
          <p:nvPr>
            <p:ph type="sldNum" sz="quarter" idx="12"/>
          </p:nvPr>
        </p:nvSpPr>
        <p:spPr/>
        <p:txBody>
          <a:bodyPr/>
          <a:lstStyle>
            <a:lvl1pPr>
              <a:defRPr/>
            </a:lvl1pPr>
          </a:lstStyle>
          <a:p>
            <a:fld id="{DB631D5F-E676-4E80-8D71-2305222C846F}" type="slidenum">
              <a:rPr lang="nl-BE"/>
              <a:pPr/>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nl-BE"/>
          </a:p>
        </p:txBody>
      </p:sp>
      <p:sp>
        <p:nvSpPr>
          <p:cNvPr id="4" name="Footer Placeholder 3"/>
          <p:cNvSpPr>
            <a:spLocks noGrp="1"/>
          </p:cNvSpPr>
          <p:nvPr>
            <p:ph type="ftr" sz="quarter" idx="11"/>
          </p:nvPr>
        </p:nvSpPr>
        <p:spPr/>
        <p:txBody>
          <a:bodyPr/>
          <a:lstStyle>
            <a:lvl1pPr>
              <a:defRPr/>
            </a:lvl1pPr>
          </a:lstStyle>
          <a:p>
            <a:endParaRPr lang="nl-BE"/>
          </a:p>
        </p:txBody>
      </p:sp>
      <p:sp>
        <p:nvSpPr>
          <p:cNvPr id="5" name="Slide Number Placeholder 4"/>
          <p:cNvSpPr>
            <a:spLocks noGrp="1"/>
          </p:cNvSpPr>
          <p:nvPr>
            <p:ph type="sldNum" sz="quarter" idx="12"/>
          </p:nvPr>
        </p:nvSpPr>
        <p:spPr/>
        <p:txBody>
          <a:bodyPr/>
          <a:lstStyle>
            <a:lvl1pPr>
              <a:defRPr/>
            </a:lvl1pPr>
          </a:lstStyle>
          <a:p>
            <a:fld id="{46C7C57C-3B61-4BBD-A9A1-40481EF49A5C}" type="slidenum">
              <a:rPr lang="nl-BE"/>
              <a:pPr/>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nl-BE"/>
          </a:p>
        </p:txBody>
      </p:sp>
      <p:sp>
        <p:nvSpPr>
          <p:cNvPr id="3" name="Footer Placeholder 2"/>
          <p:cNvSpPr>
            <a:spLocks noGrp="1"/>
          </p:cNvSpPr>
          <p:nvPr>
            <p:ph type="ftr" sz="quarter" idx="11"/>
          </p:nvPr>
        </p:nvSpPr>
        <p:spPr/>
        <p:txBody>
          <a:bodyPr/>
          <a:lstStyle>
            <a:lvl1pPr>
              <a:defRPr/>
            </a:lvl1pPr>
          </a:lstStyle>
          <a:p>
            <a:endParaRPr lang="nl-BE"/>
          </a:p>
        </p:txBody>
      </p:sp>
      <p:sp>
        <p:nvSpPr>
          <p:cNvPr id="4" name="Slide Number Placeholder 3"/>
          <p:cNvSpPr>
            <a:spLocks noGrp="1"/>
          </p:cNvSpPr>
          <p:nvPr>
            <p:ph type="sldNum" sz="quarter" idx="12"/>
          </p:nvPr>
        </p:nvSpPr>
        <p:spPr/>
        <p:txBody>
          <a:bodyPr/>
          <a:lstStyle>
            <a:lvl1pPr>
              <a:defRPr/>
            </a:lvl1pPr>
          </a:lstStyle>
          <a:p>
            <a:fld id="{286435CC-186B-4198-809B-EDD1EEAD0F2E}" type="slidenum">
              <a:rPr lang="nl-BE"/>
              <a:pPr/>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nl-BE"/>
          </a:p>
        </p:txBody>
      </p:sp>
      <p:sp>
        <p:nvSpPr>
          <p:cNvPr id="6" name="Footer Placeholder 5"/>
          <p:cNvSpPr>
            <a:spLocks noGrp="1"/>
          </p:cNvSpPr>
          <p:nvPr>
            <p:ph type="ftr" sz="quarter" idx="11"/>
          </p:nvPr>
        </p:nvSpPr>
        <p:spPr/>
        <p:txBody>
          <a:bodyPr/>
          <a:lstStyle>
            <a:lvl1pPr>
              <a:defRPr/>
            </a:lvl1pPr>
          </a:lstStyle>
          <a:p>
            <a:endParaRPr lang="nl-BE"/>
          </a:p>
        </p:txBody>
      </p:sp>
      <p:sp>
        <p:nvSpPr>
          <p:cNvPr id="7" name="Slide Number Placeholder 6"/>
          <p:cNvSpPr>
            <a:spLocks noGrp="1"/>
          </p:cNvSpPr>
          <p:nvPr>
            <p:ph type="sldNum" sz="quarter" idx="12"/>
          </p:nvPr>
        </p:nvSpPr>
        <p:spPr/>
        <p:txBody>
          <a:bodyPr/>
          <a:lstStyle>
            <a:lvl1pPr>
              <a:defRPr/>
            </a:lvl1pPr>
          </a:lstStyle>
          <a:p>
            <a:fld id="{9C38A872-2612-41FA-8205-998AFFFA05A0}" type="slidenum">
              <a:rPr lang="nl-BE"/>
              <a:pPr/>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nl-BE"/>
          </a:p>
        </p:txBody>
      </p:sp>
      <p:sp>
        <p:nvSpPr>
          <p:cNvPr id="6" name="Footer Placeholder 5"/>
          <p:cNvSpPr>
            <a:spLocks noGrp="1"/>
          </p:cNvSpPr>
          <p:nvPr>
            <p:ph type="ftr" sz="quarter" idx="11"/>
          </p:nvPr>
        </p:nvSpPr>
        <p:spPr/>
        <p:txBody>
          <a:bodyPr/>
          <a:lstStyle>
            <a:lvl1pPr>
              <a:defRPr/>
            </a:lvl1pPr>
          </a:lstStyle>
          <a:p>
            <a:endParaRPr lang="nl-BE"/>
          </a:p>
        </p:txBody>
      </p:sp>
      <p:sp>
        <p:nvSpPr>
          <p:cNvPr id="7" name="Slide Number Placeholder 6"/>
          <p:cNvSpPr>
            <a:spLocks noGrp="1"/>
          </p:cNvSpPr>
          <p:nvPr>
            <p:ph type="sldNum" sz="quarter" idx="12"/>
          </p:nvPr>
        </p:nvSpPr>
        <p:spPr/>
        <p:txBody>
          <a:bodyPr/>
          <a:lstStyle>
            <a:lvl1pPr>
              <a:defRPr/>
            </a:lvl1pPr>
          </a:lstStyle>
          <a:p>
            <a:fld id="{BEB4A79C-5BDA-414E-8C9C-021412248741}" type="slidenum">
              <a:rPr lang="nl-BE"/>
              <a:pPr/>
              <a:t>‹#›</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FF"/>
            </a:gs>
            <a:gs pos="100000">
              <a:schemeClr val="accent2"/>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BE"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nl-B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nl-B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C4875F3-3E0A-4C26-84EA-D247B4868546}" type="slidenum">
              <a:rPr lang="nl-BE"/>
              <a:pPr/>
              <a:t>‹#›</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nl-BE">
                <a:solidFill>
                  <a:srgbClr val="FFFF00"/>
                </a:solidFill>
              </a:rPr>
              <a:t>Risicoanalyse rugzak Mod. 97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2195513" y="260350"/>
            <a:ext cx="4321175" cy="719138"/>
          </a:xfrm>
          <a:prstGeom prst="rect">
            <a:avLst/>
          </a:prstGeom>
          <a:noFill/>
          <a:ln w="9525">
            <a:noFill/>
            <a:miter lim="800000"/>
            <a:headEnd/>
            <a:tailEnd/>
          </a:ln>
          <a:effectLst/>
        </p:spPr>
        <p:txBody>
          <a:bodyPr anchor="ctr"/>
          <a:lstStyle/>
          <a:p>
            <a:pPr algn="ctr"/>
            <a:r>
              <a:rPr lang="nl-BE" sz="2800" u="sng">
                <a:solidFill>
                  <a:srgbClr val="FFFF00"/>
                </a:solidFill>
              </a:rPr>
              <a:t>Voorgeschiedenis</a:t>
            </a:r>
          </a:p>
        </p:txBody>
      </p:sp>
      <p:sp>
        <p:nvSpPr>
          <p:cNvPr id="3077" name="Rectangle 5"/>
          <p:cNvSpPr>
            <a:spLocks noChangeArrowheads="1"/>
          </p:cNvSpPr>
          <p:nvPr/>
        </p:nvSpPr>
        <p:spPr bwMode="auto">
          <a:xfrm>
            <a:off x="323850" y="1125538"/>
            <a:ext cx="8424863" cy="2952750"/>
          </a:xfrm>
          <a:prstGeom prst="rect">
            <a:avLst/>
          </a:prstGeom>
          <a:noFill/>
          <a:ln w="9525">
            <a:noFill/>
            <a:miter lim="800000"/>
            <a:headEnd/>
            <a:tailEnd/>
          </a:ln>
          <a:effectLst/>
        </p:spPr>
        <p:txBody>
          <a:bodyPr anchor="ctr"/>
          <a:lstStyle/>
          <a:p>
            <a:pPr>
              <a:buFontTx/>
              <a:buChar char="•"/>
            </a:pPr>
            <a:r>
              <a:rPr lang="nl-BE" sz="2000" b="1">
                <a:solidFill>
                  <a:schemeClr val="bg1"/>
                </a:solidFill>
              </a:rPr>
              <a:t> Aangelegenheid 02-MR-V-06 trainingsactiviteiten met rugzak: </a:t>
            </a:r>
            <a:br>
              <a:rPr lang="nl-BE" sz="2000" b="1">
                <a:solidFill>
                  <a:schemeClr val="bg1"/>
                </a:solidFill>
              </a:rPr>
            </a:br>
            <a:r>
              <a:rPr lang="nl-BE" sz="2000" b="1">
                <a:solidFill>
                  <a:schemeClr val="bg1"/>
                </a:solidFill>
              </a:rPr>
              <a:t>  Brief VSOA van 21-02-03</a:t>
            </a:r>
            <a:br>
              <a:rPr lang="nl-BE" sz="2000" b="1">
                <a:solidFill>
                  <a:schemeClr val="bg1"/>
                </a:solidFill>
              </a:rPr>
            </a:br>
            <a:r>
              <a:rPr lang="nl-BE" sz="2000" b="1">
                <a:solidFill>
                  <a:schemeClr val="bg1"/>
                </a:solidFill>
              </a:rPr>
              <a:t>  Na overleg: - 05-08-04 overheveling naar BOC HR</a:t>
            </a:r>
            <a:br>
              <a:rPr lang="nl-BE" sz="2000" b="1">
                <a:solidFill>
                  <a:schemeClr val="bg1"/>
                </a:solidFill>
              </a:rPr>
            </a:br>
            <a:r>
              <a:rPr lang="nl-BE" sz="2000" b="1">
                <a:solidFill>
                  <a:schemeClr val="bg1"/>
                </a:solidFill>
              </a:rPr>
              <a:t>                       - Nota op te maken door ACOS Ops&amp;Trg maar max.</a:t>
            </a:r>
            <a:br>
              <a:rPr lang="nl-BE" sz="2000" b="1">
                <a:solidFill>
                  <a:schemeClr val="bg1"/>
                </a:solidFill>
              </a:rPr>
            </a:br>
            <a:r>
              <a:rPr lang="nl-BE" sz="2000" b="1">
                <a:solidFill>
                  <a:schemeClr val="bg1"/>
                </a:solidFill>
              </a:rPr>
              <a:t>                         gewicht niet te bepalen en i.f.v. opdracht</a:t>
            </a:r>
            <a:br>
              <a:rPr lang="nl-BE" sz="2000" b="1">
                <a:solidFill>
                  <a:schemeClr val="bg1"/>
                </a:solidFill>
              </a:rPr>
            </a:br>
            <a:r>
              <a:rPr lang="nl-BE" sz="2000" b="1">
                <a:solidFill>
                  <a:schemeClr val="bg1"/>
                </a:solidFill>
              </a:rPr>
              <a:t>                       - Bij specifieke problemen steeds advies AMT</a:t>
            </a:r>
            <a:br>
              <a:rPr lang="nl-BE" sz="2000" b="1">
                <a:solidFill>
                  <a:schemeClr val="bg1"/>
                </a:solidFill>
              </a:rPr>
            </a:br>
            <a:r>
              <a:rPr lang="nl-BE" sz="2000" b="1">
                <a:solidFill>
                  <a:schemeClr val="bg1"/>
                </a:solidFill>
              </a:rPr>
              <a:t>                       - Oplossing  op niveau Mat te voorzien bij volgende</a:t>
            </a:r>
            <a:br>
              <a:rPr lang="nl-BE" sz="2000" b="1">
                <a:solidFill>
                  <a:schemeClr val="bg1"/>
                </a:solidFill>
              </a:rPr>
            </a:br>
            <a:r>
              <a:rPr lang="nl-BE" sz="2000" b="1">
                <a:solidFill>
                  <a:schemeClr val="bg1"/>
                </a:solidFill>
              </a:rPr>
              <a:t>                         aankoop</a:t>
            </a:r>
            <a:br>
              <a:rPr lang="nl-BE" sz="2000" b="1">
                <a:solidFill>
                  <a:schemeClr val="bg1"/>
                </a:solidFill>
              </a:rPr>
            </a:br>
            <a:r>
              <a:rPr lang="nl-BE" sz="2000" b="1">
                <a:solidFill>
                  <a:schemeClr val="bg1"/>
                </a:solidFill>
              </a:rPr>
              <a:t>                       - Nota op te stellen voor COMOPSMED om te vragen</a:t>
            </a:r>
            <a:br>
              <a:rPr lang="nl-BE" sz="2000" b="1">
                <a:solidFill>
                  <a:schemeClr val="bg1"/>
                </a:solidFill>
              </a:rPr>
            </a:br>
            <a:r>
              <a:rPr lang="nl-BE" sz="2000" b="1">
                <a:solidFill>
                  <a:schemeClr val="bg1"/>
                </a:solidFill>
              </a:rPr>
              <a:t>                         wat het Max. draaggewicht is</a:t>
            </a:r>
          </a:p>
        </p:txBody>
      </p:sp>
      <p:sp>
        <p:nvSpPr>
          <p:cNvPr id="3078" name="Rectangle 6"/>
          <p:cNvSpPr>
            <a:spLocks noChangeArrowheads="1"/>
          </p:cNvSpPr>
          <p:nvPr/>
        </p:nvSpPr>
        <p:spPr bwMode="auto">
          <a:xfrm>
            <a:off x="323850" y="4292600"/>
            <a:ext cx="8424863" cy="792163"/>
          </a:xfrm>
          <a:prstGeom prst="rect">
            <a:avLst/>
          </a:prstGeom>
          <a:noFill/>
          <a:ln w="9525">
            <a:noFill/>
            <a:miter lim="800000"/>
            <a:headEnd/>
            <a:tailEnd/>
          </a:ln>
          <a:effectLst/>
        </p:spPr>
        <p:txBody>
          <a:bodyPr anchor="ctr"/>
          <a:lstStyle/>
          <a:p>
            <a:pPr>
              <a:buFontTx/>
              <a:buChar char="•"/>
            </a:pPr>
            <a:r>
              <a:rPr lang="nl-BE" sz="2000" b="1">
                <a:solidFill>
                  <a:schemeClr val="bg1"/>
                </a:solidFill>
              </a:rPr>
              <a:t> Nota ACOS Ops&amp;Trg van 15-01-04: niet te zwaar geladen i.f.v. de</a:t>
            </a:r>
            <a:br>
              <a:rPr lang="nl-BE" sz="2000" b="1">
                <a:solidFill>
                  <a:schemeClr val="bg1"/>
                </a:solidFill>
              </a:rPr>
            </a:br>
            <a:r>
              <a:rPr lang="nl-BE" sz="2000" b="1">
                <a:solidFill>
                  <a:schemeClr val="bg1"/>
                </a:solidFill>
              </a:rPr>
              <a:t>  opdracht.</a:t>
            </a:r>
          </a:p>
        </p:txBody>
      </p:sp>
      <p:sp>
        <p:nvSpPr>
          <p:cNvPr id="3079" name="Rectangle 7"/>
          <p:cNvSpPr>
            <a:spLocks noChangeArrowheads="1"/>
          </p:cNvSpPr>
          <p:nvPr/>
        </p:nvSpPr>
        <p:spPr bwMode="auto">
          <a:xfrm>
            <a:off x="323850" y="6092825"/>
            <a:ext cx="8424863" cy="431800"/>
          </a:xfrm>
          <a:prstGeom prst="rect">
            <a:avLst/>
          </a:prstGeom>
          <a:noFill/>
          <a:ln w="9525">
            <a:noFill/>
            <a:miter lim="800000"/>
            <a:headEnd/>
            <a:tailEnd/>
          </a:ln>
          <a:effectLst/>
        </p:spPr>
        <p:txBody>
          <a:bodyPr anchor="ctr"/>
          <a:lstStyle/>
          <a:p>
            <a:pPr>
              <a:buFontTx/>
              <a:buChar char="•"/>
            </a:pPr>
            <a:r>
              <a:rPr lang="nl-BE" sz="2000" b="1">
                <a:solidFill>
                  <a:schemeClr val="bg1"/>
                </a:solidFill>
              </a:rPr>
              <a:t> Agendapunt HOC 10/2/CWB149 vraag ACMP/engagement MR-Mgt</a:t>
            </a:r>
            <a:br>
              <a:rPr lang="nl-BE" sz="2000" b="1">
                <a:solidFill>
                  <a:schemeClr val="bg1"/>
                </a:solidFill>
              </a:rPr>
            </a:br>
            <a:r>
              <a:rPr lang="nl-BE" sz="2000" b="1">
                <a:solidFill>
                  <a:schemeClr val="bg1"/>
                </a:solidFill>
              </a:rPr>
              <a:t>  voor uitvoering RA</a:t>
            </a:r>
          </a:p>
        </p:txBody>
      </p:sp>
      <p:sp>
        <p:nvSpPr>
          <p:cNvPr id="3080" name="Rectangle 8"/>
          <p:cNvSpPr>
            <a:spLocks noChangeArrowheads="1"/>
          </p:cNvSpPr>
          <p:nvPr/>
        </p:nvSpPr>
        <p:spPr bwMode="auto">
          <a:xfrm>
            <a:off x="323850" y="5157788"/>
            <a:ext cx="8424863" cy="792162"/>
          </a:xfrm>
          <a:prstGeom prst="rect">
            <a:avLst/>
          </a:prstGeom>
          <a:noFill/>
          <a:ln w="9525">
            <a:noFill/>
            <a:miter lim="800000"/>
            <a:headEnd/>
            <a:tailEnd/>
          </a:ln>
          <a:effectLst/>
        </p:spPr>
        <p:txBody>
          <a:bodyPr anchor="ctr"/>
          <a:lstStyle/>
          <a:p>
            <a:pPr>
              <a:buFontTx/>
              <a:buChar char="•"/>
            </a:pPr>
            <a:r>
              <a:rPr lang="nl-BE" sz="2000" b="1">
                <a:solidFill>
                  <a:schemeClr val="bg1"/>
                </a:solidFill>
              </a:rPr>
              <a:t> COMOPSLAND PRB-DPG/G3 van 2010 Functionele Trg.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250825" y="404813"/>
            <a:ext cx="8567738" cy="3384550"/>
          </a:xfrm>
          <a:prstGeom prst="rect">
            <a:avLst/>
          </a:prstGeom>
          <a:noFill/>
          <a:ln w="9525">
            <a:noFill/>
            <a:miter lim="800000"/>
            <a:headEnd/>
            <a:tailEnd/>
          </a:ln>
          <a:effectLst/>
        </p:spPr>
        <p:txBody>
          <a:bodyPr anchor="ctr"/>
          <a:lstStyle/>
          <a:p>
            <a:r>
              <a:rPr lang="nl-BE" sz="2000" b="1" u="sng">
                <a:solidFill>
                  <a:srgbClr val="FFFF00"/>
                </a:solidFill>
                <a:effectLst>
                  <a:outerShdw blurRad="38100" dist="38100" dir="2700000" algn="tl">
                    <a:srgbClr val="000000"/>
                  </a:outerShdw>
                </a:effectLst>
              </a:rPr>
              <a:t>Eigenschappen voor de ergonomische rugzak</a:t>
            </a:r>
            <a:br>
              <a:rPr lang="nl-BE" sz="2000" b="1" u="sng">
                <a:solidFill>
                  <a:srgbClr val="FFFF00"/>
                </a:solidFill>
                <a:effectLst>
                  <a:outerShdw blurRad="38100" dist="38100" dir="2700000" algn="tl">
                    <a:srgbClr val="000000"/>
                  </a:outerShdw>
                </a:effectLst>
              </a:rPr>
            </a:br>
            <a:r>
              <a:rPr lang="nl-BE" sz="2000" b="1" u="sng">
                <a:solidFill>
                  <a:srgbClr val="FFFF00"/>
                </a:solidFill>
                <a:effectLst>
                  <a:outerShdw blurRad="38100" dist="38100" dir="2700000" algn="tl">
                    <a:srgbClr val="000000"/>
                  </a:outerShdw>
                </a:effectLst>
              </a:rPr>
              <a:t/>
            </a:r>
            <a:br>
              <a:rPr lang="nl-BE" sz="2000" b="1" u="sng">
                <a:solidFill>
                  <a:srgbClr val="FFFF00"/>
                </a:solidFill>
                <a:effectLst>
                  <a:outerShdw blurRad="38100" dist="38100" dir="2700000" algn="tl">
                    <a:srgbClr val="000000"/>
                  </a:outerShdw>
                </a:effectLst>
              </a:rPr>
            </a:br>
            <a:r>
              <a:rPr lang="nl-BE" sz="2000" b="1">
                <a:solidFill>
                  <a:schemeClr val="bg1"/>
                </a:solidFill>
              </a:rPr>
              <a:t>• gescheiden compartimenten: inhoud kan niet verschuiven</a:t>
            </a:r>
            <a:br>
              <a:rPr lang="nl-BE" sz="2000" b="1">
                <a:solidFill>
                  <a:schemeClr val="bg1"/>
                </a:solidFill>
              </a:rPr>
            </a:br>
            <a:r>
              <a:rPr lang="nl-BE" sz="2000" b="1">
                <a:solidFill>
                  <a:schemeClr val="bg1"/>
                </a:solidFill>
              </a:rPr>
              <a:t>• zijzakken </a:t>
            </a:r>
            <a:r>
              <a:rPr lang="nl-BE" sz="2000" b="1">
                <a:solidFill>
                  <a:srgbClr val="FF3300"/>
                </a:solidFill>
                <a:cs typeface="Arial" charset="0"/>
              </a:rPr>
              <a:t>√</a:t>
            </a:r>
            <a:br>
              <a:rPr lang="nl-BE" sz="2000" b="1">
                <a:solidFill>
                  <a:srgbClr val="FF3300"/>
                </a:solidFill>
                <a:cs typeface="Arial" charset="0"/>
              </a:rPr>
            </a:br>
            <a:r>
              <a:rPr lang="nl-BE" sz="2000" b="1">
                <a:solidFill>
                  <a:schemeClr val="bg1"/>
                </a:solidFill>
              </a:rPr>
              <a:t>• schouderbanden, die makkelijk af te stellen zijn </a:t>
            </a:r>
            <a:r>
              <a:rPr lang="nl-BE" sz="2000" b="1">
                <a:solidFill>
                  <a:srgbClr val="FF3300"/>
                </a:solidFill>
                <a:cs typeface="Arial" charset="0"/>
              </a:rPr>
              <a:t>√</a:t>
            </a:r>
            <a:r>
              <a:rPr lang="nl-BE" sz="2000" b="1">
                <a:solidFill>
                  <a:schemeClr val="bg1"/>
                </a:solidFill>
              </a:rPr>
              <a:t/>
            </a:r>
            <a:br>
              <a:rPr lang="nl-BE" sz="2000" b="1">
                <a:solidFill>
                  <a:schemeClr val="bg1"/>
                </a:solidFill>
              </a:rPr>
            </a:br>
            <a:r>
              <a:rPr lang="nl-BE" sz="2000" b="1">
                <a:solidFill>
                  <a:schemeClr val="bg1"/>
                </a:solidFill>
              </a:rPr>
              <a:t>• aanspanbanden die last dichter bij het lichaamszwaartepunt </a:t>
            </a:r>
            <a:br>
              <a:rPr lang="nl-BE" sz="2000" b="1">
                <a:solidFill>
                  <a:schemeClr val="bg1"/>
                </a:solidFill>
              </a:rPr>
            </a:br>
            <a:r>
              <a:rPr lang="nl-BE" sz="2000" b="1">
                <a:solidFill>
                  <a:schemeClr val="bg1"/>
                </a:solidFill>
              </a:rPr>
              <a:t>  brengen </a:t>
            </a:r>
            <a:r>
              <a:rPr lang="nl-BE" sz="2000" b="1">
                <a:solidFill>
                  <a:srgbClr val="FF3300"/>
                </a:solidFill>
                <a:cs typeface="Arial" charset="0"/>
              </a:rPr>
              <a:t>√</a:t>
            </a:r>
            <a:r>
              <a:rPr lang="nl-BE" sz="2000" b="1">
                <a:solidFill>
                  <a:schemeClr val="bg1"/>
                </a:solidFill>
              </a:rPr>
              <a:t/>
            </a:r>
            <a:br>
              <a:rPr lang="nl-BE" sz="2000" b="1">
                <a:solidFill>
                  <a:schemeClr val="bg1"/>
                </a:solidFill>
              </a:rPr>
            </a:br>
            <a:r>
              <a:rPr lang="nl-BE" sz="2000" b="1">
                <a:solidFill>
                  <a:schemeClr val="bg1"/>
                </a:solidFill>
              </a:rPr>
              <a:t>• verstevigde rugzijde met steun voor de lage rug </a:t>
            </a:r>
            <a:r>
              <a:rPr lang="nl-BE" sz="2000" b="1">
                <a:solidFill>
                  <a:srgbClr val="FF3300"/>
                </a:solidFill>
                <a:cs typeface="Arial" charset="0"/>
              </a:rPr>
              <a:t>√</a:t>
            </a:r>
            <a:r>
              <a:rPr lang="nl-BE" sz="2000" b="1">
                <a:solidFill>
                  <a:schemeClr val="bg1"/>
                </a:solidFill>
              </a:rPr>
              <a:t/>
            </a:r>
            <a:br>
              <a:rPr lang="nl-BE" sz="2000" b="1">
                <a:solidFill>
                  <a:schemeClr val="bg1"/>
                </a:solidFill>
              </a:rPr>
            </a:br>
            <a:r>
              <a:rPr lang="nl-BE" sz="2000" b="1">
                <a:solidFill>
                  <a:schemeClr val="bg1"/>
                </a:solidFill>
              </a:rPr>
              <a:t>• informatielabels over een correcte belasting en draagwijze </a:t>
            </a:r>
            <a:br>
              <a:rPr lang="nl-BE" sz="2000" b="1">
                <a:solidFill>
                  <a:schemeClr val="bg1"/>
                </a:solidFill>
              </a:rPr>
            </a:br>
            <a:r>
              <a:rPr lang="nl-BE" sz="2000" b="1">
                <a:solidFill>
                  <a:schemeClr val="bg1"/>
                </a:solidFill>
              </a:rPr>
              <a:t>• makkelijk te openen </a:t>
            </a:r>
            <a:r>
              <a:rPr lang="nl-BE" sz="2000" b="1">
                <a:solidFill>
                  <a:srgbClr val="FF3300"/>
                </a:solidFill>
                <a:cs typeface="Arial" charset="0"/>
              </a:rPr>
              <a:t>√</a:t>
            </a:r>
            <a:r>
              <a:rPr lang="nl-BE" sz="2000" b="1">
                <a:solidFill>
                  <a:schemeClr val="bg1"/>
                </a:solidFill>
              </a:rPr>
              <a:t/>
            </a:r>
            <a:br>
              <a:rPr lang="nl-BE" sz="2000" b="1">
                <a:solidFill>
                  <a:schemeClr val="bg1"/>
                </a:solidFill>
              </a:rPr>
            </a:br>
            <a:r>
              <a:rPr lang="nl-BE" sz="2000" b="1">
                <a:solidFill>
                  <a:schemeClr val="bg1"/>
                </a:solidFill>
              </a:rPr>
              <a:t>• flexibele materialen </a:t>
            </a:r>
            <a:r>
              <a:rPr lang="nl-BE" sz="2000" b="1">
                <a:solidFill>
                  <a:srgbClr val="FF3300"/>
                </a:solidFill>
                <a:cs typeface="Arial" charset="0"/>
              </a:rPr>
              <a:t>√</a:t>
            </a:r>
            <a:r>
              <a:rPr lang="nl-BE" sz="2000" b="1">
                <a:solidFill>
                  <a:schemeClr val="bg1"/>
                </a:solidFill>
              </a:rPr>
              <a:t/>
            </a:r>
            <a:br>
              <a:rPr lang="nl-BE" sz="2000" b="1">
                <a:solidFill>
                  <a:schemeClr val="bg1"/>
                </a:solidFill>
              </a:rPr>
            </a:br>
            <a:endParaRPr lang="nl-BE" sz="2000" b="1">
              <a:solidFill>
                <a:schemeClr val="bg1"/>
              </a:solidFill>
            </a:endParaRPr>
          </a:p>
        </p:txBody>
      </p:sp>
      <p:sp>
        <p:nvSpPr>
          <p:cNvPr id="6149" name="Rectangle 5"/>
          <p:cNvSpPr>
            <a:spLocks noChangeArrowheads="1"/>
          </p:cNvSpPr>
          <p:nvPr/>
        </p:nvSpPr>
        <p:spPr bwMode="auto">
          <a:xfrm>
            <a:off x="323850" y="4149725"/>
            <a:ext cx="8424863" cy="431800"/>
          </a:xfrm>
          <a:prstGeom prst="rect">
            <a:avLst/>
          </a:prstGeom>
          <a:noFill/>
          <a:ln w="9525">
            <a:noFill/>
            <a:miter lim="800000"/>
            <a:headEnd/>
            <a:tailEnd/>
          </a:ln>
          <a:effectLst/>
        </p:spPr>
        <p:txBody>
          <a:bodyPr anchor="ctr"/>
          <a:lstStyle/>
          <a:p>
            <a:r>
              <a:rPr lang="nl-BE" sz="2000" b="1">
                <a:solidFill>
                  <a:schemeClr val="bg1"/>
                </a:solidFill>
              </a:rPr>
              <a:t> </a:t>
            </a:r>
            <a:r>
              <a:rPr lang="nl-BE" sz="2000" b="1" u="sng">
                <a:solidFill>
                  <a:srgbClr val="FFFF00"/>
                </a:solidFill>
              </a:rPr>
              <a:t>Opgelet</a:t>
            </a:r>
            <a:r>
              <a:rPr lang="nl-BE" sz="2000" b="1">
                <a:solidFill>
                  <a:schemeClr val="bg1"/>
                </a:solidFill>
              </a:rPr>
              <a:t>: geen specifieke EN/ISO normering </a:t>
            </a:r>
          </a:p>
        </p:txBody>
      </p:sp>
      <p:sp>
        <p:nvSpPr>
          <p:cNvPr id="6150" name="Rectangle 6"/>
          <p:cNvSpPr>
            <a:spLocks noChangeArrowheads="1"/>
          </p:cNvSpPr>
          <p:nvPr/>
        </p:nvSpPr>
        <p:spPr bwMode="auto">
          <a:xfrm>
            <a:off x="323850" y="5013325"/>
            <a:ext cx="8424863" cy="431800"/>
          </a:xfrm>
          <a:prstGeom prst="rect">
            <a:avLst/>
          </a:prstGeom>
          <a:noFill/>
          <a:ln w="9525">
            <a:noFill/>
            <a:miter lim="800000"/>
            <a:headEnd/>
            <a:tailEnd/>
          </a:ln>
          <a:effectLst/>
        </p:spPr>
        <p:txBody>
          <a:bodyPr anchor="ctr"/>
          <a:lstStyle/>
          <a:p>
            <a:r>
              <a:rPr lang="nl-BE" sz="2000" b="1">
                <a:solidFill>
                  <a:schemeClr val="bg1"/>
                </a:solidFill>
              </a:rPr>
              <a:t> </a:t>
            </a:r>
            <a:r>
              <a:rPr lang="nl-BE" sz="2000" b="1" u="sng">
                <a:solidFill>
                  <a:srgbClr val="FFFF00"/>
                </a:solidFill>
              </a:rPr>
              <a:t>Tevredenheidonderzoek 2005</a:t>
            </a:r>
            <a:r>
              <a:rPr lang="nl-BE" sz="2000" b="1">
                <a:solidFill>
                  <a:schemeClr val="bg1"/>
                </a:solidFill>
              </a:rPr>
              <a:t>: </a:t>
            </a:r>
            <a:r>
              <a:rPr lang="nl-BE" sz="2000" b="1">
                <a:solidFill>
                  <a:schemeClr val="bg1"/>
                </a:solidFill>
                <a:cs typeface="Arial" charset="0"/>
              </a:rPr>
              <a:t>&gt; 80% tevreden of matig tevreden</a:t>
            </a:r>
          </a:p>
        </p:txBody>
      </p:sp>
      <p:sp>
        <p:nvSpPr>
          <p:cNvPr id="6151" name="Rectangle 7"/>
          <p:cNvSpPr>
            <a:spLocks noChangeArrowheads="1"/>
          </p:cNvSpPr>
          <p:nvPr/>
        </p:nvSpPr>
        <p:spPr bwMode="auto">
          <a:xfrm>
            <a:off x="323850" y="5805488"/>
            <a:ext cx="8424863" cy="431800"/>
          </a:xfrm>
          <a:prstGeom prst="rect">
            <a:avLst/>
          </a:prstGeom>
          <a:noFill/>
          <a:ln w="9525">
            <a:noFill/>
            <a:miter lim="800000"/>
            <a:headEnd/>
            <a:tailEnd/>
          </a:ln>
          <a:effectLst/>
        </p:spPr>
        <p:txBody>
          <a:bodyPr anchor="ctr"/>
          <a:lstStyle/>
          <a:p>
            <a:r>
              <a:rPr lang="nl-BE" sz="2000" b="1">
                <a:solidFill>
                  <a:schemeClr val="bg1"/>
                </a:solidFill>
              </a:rPr>
              <a:t> </a:t>
            </a:r>
            <a:r>
              <a:rPr lang="nl-BE" sz="2000" b="1">
                <a:solidFill>
                  <a:srgbClr val="FFFF00"/>
                </a:solidFill>
              </a:rPr>
              <a:t>Geen gekende klachten van medische problemen</a:t>
            </a:r>
            <a:r>
              <a:rPr lang="nl-BE" sz="2000" b="1">
                <a:solidFill>
                  <a:schemeClr val="bg1"/>
                </a:solidFill>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323850" y="693738"/>
            <a:ext cx="8424863" cy="431800"/>
          </a:xfrm>
          <a:prstGeom prst="rect">
            <a:avLst/>
          </a:prstGeom>
          <a:noFill/>
          <a:ln w="9525">
            <a:noFill/>
            <a:miter lim="800000"/>
            <a:headEnd/>
            <a:tailEnd/>
          </a:ln>
          <a:effectLst/>
        </p:spPr>
        <p:txBody>
          <a:bodyPr anchor="ctr"/>
          <a:lstStyle/>
          <a:p>
            <a:pPr>
              <a:buFontTx/>
              <a:buChar char="•"/>
            </a:pPr>
            <a:r>
              <a:rPr lang="nl-BE" sz="2000" b="1">
                <a:solidFill>
                  <a:schemeClr val="bg1"/>
                </a:solidFill>
              </a:rPr>
              <a:t> Principieel dient een RA te geschieden volgens:</a:t>
            </a:r>
            <a:br>
              <a:rPr lang="nl-BE" sz="2000" b="1">
                <a:solidFill>
                  <a:schemeClr val="bg1"/>
                </a:solidFill>
              </a:rPr>
            </a:br>
            <a:r>
              <a:rPr lang="nl-BE" sz="2000" b="1">
                <a:solidFill>
                  <a:schemeClr val="bg1"/>
                </a:solidFill>
              </a:rPr>
              <a:t>   - ACWB-APG WRKPR-001: Welzijnsbeleid</a:t>
            </a:r>
            <a:br>
              <a:rPr lang="nl-BE" sz="2000" b="1">
                <a:solidFill>
                  <a:schemeClr val="bg1"/>
                </a:solidFill>
              </a:rPr>
            </a:br>
            <a:r>
              <a:rPr lang="nl-BE" sz="2000" b="1">
                <a:solidFill>
                  <a:schemeClr val="bg1"/>
                </a:solidFill>
              </a:rPr>
              <a:t>   - ACWB-SPS WRKPR-013: Risicobeheersing op lokaal niveau</a:t>
            </a:r>
            <a:br>
              <a:rPr lang="nl-BE" sz="2000" b="1">
                <a:solidFill>
                  <a:schemeClr val="bg1"/>
                </a:solidFill>
              </a:rPr>
            </a:br>
            <a:r>
              <a:rPr lang="nl-BE" sz="2000" b="1">
                <a:solidFill>
                  <a:schemeClr val="bg1"/>
                </a:solidFill>
              </a:rPr>
              <a:t>   - ACWB-GID WRKPR-007: SOBANE-DEPARIS</a:t>
            </a:r>
          </a:p>
        </p:txBody>
      </p:sp>
      <p:sp>
        <p:nvSpPr>
          <p:cNvPr id="4101" name="Rectangle 5"/>
          <p:cNvSpPr>
            <a:spLocks noChangeArrowheads="1"/>
          </p:cNvSpPr>
          <p:nvPr/>
        </p:nvSpPr>
        <p:spPr bwMode="auto">
          <a:xfrm>
            <a:off x="1763713" y="1773238"/>
            <a:ext cx="1657350" cy="366712"/>
          </a:xfrm>
          <a:prstGeom prst="rect">
            <a:avLst/>
          </a:prstGeom>
          <a:noFill/>
          <a:ln w="9525">
            <a:noFill/>
            <a:miter lim="800000"/>
            <a:headEnd/>
            <a:tailEnd/>
          </a:ln>
          <a:effectLst/>
        </p:spPr>
        <p:txBody>
          <a:bodyPr>
            <a:spAutoFit/>
          </a:bodyPr>
          <a:lstStyle/>
          <a:p>
            <a:r>
              <a:rPr lang="nl-BE" b="1">
                <a:solidFill>
                  <a:srgbClr val="FFFF00"/>
                </a:solidFill>
              </a:rPr>
              <a:t>Geen input</a:t>
            </a:r>
          </a:p>
        </p:txBody>
      </p:sp>
      <p:sp>
        <p:nvSpPr>
          <p:cNvPr id="4102" name="Line 6"/>
          <p:cNvSpPr>
            <a:spLocks noChangeShapeType="1"/>
          </p:cNvSpPr>
          <p:nvPr/>
        </p:nvSpPr>
        <p:spPr bwMode="auto">
          <a:xfrm>
            <a:off x="900113" y="1989138"/>
            <a:ext cx="647700" cy="0"/>
          </a:xfrm>
          <a:prstGeom prst="line">
            <a:avLst/>
          </a:prstGeom>
          <a:noFill/>
          <a:ln w="57150">
            <a:solidFill>
              <a:srgbClr val="FFFF00"/>
            </a:solidFill>
            <a:round/>
            <a:headEnd/>
            <a:tailEnd type="triangle" w="med" len="med"/>
          </a:ln>
          <a:effectLst/>
        </p:spPr>
        <p:txBody>
          <a:bodyPr/>
          <a:lstStyle/>
          <a:p>
            <a:endParaRPr lang="en-US"/>
          </a:p>
        </p:txBody>
      </p:sp>
      <p:sp>
        <p:nvSpPr>
          <p:cNvPr id="4103" name="Rectangle 7"/>
          <p:cNvSpPr>
            <a:spLocks noChangeArrowheads="1"/>
          </p:cNvSpPr>
          <p:nvPr/>
        </p:nvSpPr>
        <p:spPr bwMode="auto">
          <a:xfrm>
            <a:off x="179388" y="2349500"/>
            <a:ext cx="4248150" cy="719138"/>
          </a:xfrm>
          <a:prstGeom prst="rect">
            <a:avLst/>
          </a:prstGeom>
          <a:noFill/>
          <a:ln w="9525">
            <a:noFill/>
            <a:miter lim="800000"/>
            <a:headEnd/>
            <a:tailEnd/>
          </a:ln>
          <a:effectLst/>
        </p:spPr>
        <p:txBody>
          <a:bodyPr anchor="ctr"/>
          <a:lstStyle/>
          <a:p>
            <a:pPr>
              <a:buFontTx/>
              <a:buChar char="•"/>
            </a:pPr>
            <a:r>
              <a:rPr lang="nl-BE" sz="2000" b="1">
                <a:solidFill>
                  <a:schemeClr val="bg1"/>
                </a:solidFill>
              </a:rPr>
              <a:t> </a:t>
            </a:r>
            <a:r>
              <a:rPr lang="nl-BE" sz="2000" b="1" u="sng">
                <a:solidFill>
                  <a:schemeClr val="bg1"/>
                </a:solidFill>
              </a:rPr>
              <a:t>Klassieke methode: KINNEY</a:t>
            </a:r>
          </a:p>
        </p:txBody>
      </p:sp>
      <p:sp>
        <p:nvSpPr>
          <p:cNvPr id="4104" name="Rectangle 8"/>
          <p:cNvSpPr>
            <a:spLocks noChangeArrowheads="1"/>
          </p:cNvSpPr>
          <p:nvPr/>
        </p:nvSpPr>
        <p:spPr bwMode="auto">
          <a:xfrm>
            <a:off x="395288" y="3068638"/>
            <a:ext cx="8424862" cy="792162"/>
          </a:xfrm>
          <a:prstGeom prst="rect">
            <a:avLst/>
          </a:prstGeom>
          <a:noFill/>
          <a:ln w="9525">
            <a:noFill/>
            <a:miter lim="800000"/>
            <a:headEnd/>
            <a:tailEnd/>
          </a:ln>
          <a:effectLst/>
        </p:spPr>
        <p:txBody>
          <a:bodyPr anchor="ctr"/>
          <a:lstStyle/>
          <a:p>
            <a:pPr>
              <a:buFontTx/>
              <a:buChar char="•"/>
            </a:pPr>
            <a:r>
              <a:rPr lang="nl-BE" sz="2000" b="1">
                <a:solidFill>
                  <a:schemeClr val="bg1"/>
                </a:solidFill>
              </a:rPr>
              <a:t> W x B x E = R  </a:t>
            </a:r>
            <a:r>
              <a:rPr lang="nl-BE" sz="2000" b="1">
                <a:solidFill>
                  <a:schemeClr val="bg1"/>
                </a:solidFill>
                <a:cs typeface="Arial" charset="0"/>
              </a:rPr>
              <a:t>→ 3 x 2 x 7 = 42 = aandacht vereist</a:t>
            </a:r>
          </a:p>
        </p:txBody>
      </p:sp>
      <p:sp>
        <p:nvSpPr>
          <p:cNvPr id="4106" name="Rectangle 10"/>
          <p:cNvSpPr>
            <a:spLocks noChangeArrowheads="1"/>
          </p:cNvSpPr>
          <p:nvPr/>
        </p:nvSpPr>
        <p:spPr bwMode="auto">
          <a:xfrm>
            <a:off x="2700338" y="3644900"/>
            <a:ext cx="3743325" cy="792163"/>
          </a:xfrm>
          <a:prstGeom prst="rect">
            <a:avLst/>
          </a:prstGeom>
          <a:noFill/>
          <a:ln w="9525">
            <a:noFill/>
            <a:miter lim="800000"/>
            <a:headEnd/>
            <a:tailEnd/>
          </a:ln>
          <a:effectLst/>
        </p:spPr>
        <p:txBody>
          <a:bodyPr anchor="ctr"/>
          <a:lstStyle/>
          <a:p>
            <a:r>
              <a:rPr lang="nl-BE" sz="1600" b="1">
                <a:solidFill>
                  <a:schemeClr val="bg1"/>
                </a:solidFill>
                <a:cs typeface="Arial" charset="0"/>
              </a:rPr>
              <a:t>3 = ongewoon maar mogelijk</a:t>
            </a:r>
            <a:br>
              <a:rPr lang="nl-BE" sz="1600" b="1">
                <a:solidFill>
                  <a:schemeClr val="bg1"/>
                </a:solidFill>
                <a:cs typeface="Arial" charset="0"/>
              </a:rPr>
            </a:br>
            <a:r>
              <a:rPr lang="nl-BE" sz="1600" b="1">
                <a:solidFill>
                  <a:schemeClr val="bg1"/>
                </a:solidFill>
                <a:cs typeface="Arial" charset="0"/>
              </a:rPr>
              <a:t>2 = soms, maandelijkse blootstelling</a:t>
            </a:r>
            <a:br>
              <a:rPr lang="nl-BE" sz="1600" b="1">
                <a:solidFill>
                  <a:schemeClr val="bg1"/>
                </a:solidFill>
                <a:cs typeface="Arial" charset="0"/>
              </a:rPr>
            </a:br>
            <a:r>
              <a:rPr lang="nl-BE" sz="1600" b="1">
                <a:solidFill>
                  <a:schemeClr val="bg1"/>
                </a:solidFill>
                <a:cs typeface="Arial" charset="0"/>
              </a:rPr>
              <a:t>7 = ernstig</a:t>
            </a:r>
          </a:p>
        </p:txBody>
      </p:sp>
      <p:sp>
        <p:nvSpPr>
          <p:cNvPr id="4107" name="Rectangle 11"/>
          <p:cNvSpPr>
            <a:spLocks noChangeArrowheads="1"/>
          </p:cNvSpPr>
          <p:nvPr/>
        </p:nvSpPr>
        <p:spPr bwMode="auto">
          <a:xfrm>
            <a:off x="179388" y="4438650"/>
            <a:ext cx="8424862" cy="719138"/>
          </a:xfrm>
          <a:prstGeom prst="rect">
            <a:avLst/>
          </a:prstGeom>
          <a:noFill/>
          <a:ln w="9525">
            <a:noFill/>
            <a:miter lim="800000"/>
            <a:headEnd/>
            <a:tailEnd/>
          </a:ln>
          <a:effectLst/>
        </p:spPr>
        <p:txBody>
          <a:bodyPr anchor="ctr"/>
          <a:lstStyle/>
          <a:p>
            <a:pPr>
              <a:buFontTx/>
              <a:buChar char="•"/>
            </a:pPr>
            <a:r>
              <a:rPr lang="nl-BE" sz="2000" b="1">
                <a:solidFill>
                  <a:schemeClr val="bg1"/>
                </a:solidFill>
              </a:rPr>
              <a:t> </a:t>
            </a:r>
            <a:r>
              <a:rPr lang="nl-BE" sz="2000" b="1" u="sng">
                <a:solidFill>
                  <a:schemeClr val="bg1"/>
                </a:solidFill>
              </a:rPr>
              <a:t>Specifieke methode bruikbaar bij het dragen van lasten = KIM</a:t>
            </a:r>
          </a:p>
        </p:txBody>
      </p:sp>
      <p:sp>
        <p:nvSpPr>
          <p:cNvPr id="4108" name="Rectangle 12"/>
          <p:cNvSpPr>
            <a:spLocks noChangeArrowheads="1"/>
          </p:cNvSpPr>
          <p:nvPr/>
        </p:nvSpPr>
        <p:spPr bwMode="auto">
          <a:xfrm>
            <a:off x="468313" y="5013325"/>
            <a:ext cx="8424862" cy="792163"/>
          </a:xfrm>
          <a:prstGeom prst="rect">
            <a:avLst/>
          </a:prstGeom>
          <a:noFill/>
          <a:ln w="9525">
            <a:noFill/>
            <a:miter lim="800000"/>
            <a:headEnd/>
            <a:tailEnd/>
          </a:ln>
          <a:effectLst/>
        </p:spPr>
        <p:txBody>
          <a:bodyPr anchor="ctr"/>
          <a:lstStyle/>
          <a:p>
            <a:pPr>
              <a:buFontTx/>
              <a:buChar char="•"/>
            </a:pPr>
            <a:r>
              <a:rPr lang="nl-BE" sz="2000" b="1">
                <a:solidFill>
                  <a:schemeClr val="bg1"/>
                </a:solidFill>
              </a:rPr>
              <a:t> (belasting in gewicht + houding rug dragen + omstandigheden</a:t>
            </a:r>
            <a:br>
              <a:rPr lang="nl-BE" sz="2000" b="1">
                <a:solidFill>
                  <a:schemeClr val="bg1"/>
                </a:solidFill>
              </a:rPr>
            </a:br>
            <a:r>
              <a:rPr lang="nl-BE" sz="2000" b="1">
                <a:solidFill>
                  <a:schemeClr val="bg1"/>
                </a:solidFill>
              </a:rPr>
              <a:t>    vloeroppervlakte) x tijd in afstand = R</a:t>
            </a:r>
            <a:endParaRPr lang="nl-BE" sz="2000" b="1">
              <a:solidFill>
                <a:schemeClr val="bg1"/>
              </a:solidFill>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179388" y="333375"/>
            <a:ext cx="8424862" cy="3024188"/>
          </a:xfrm>
          <a:prstGeom prst="rect">
            <a:avLst/>
          </a:prstGeom>
          <a:noFill/>
          <a:ln w="9525">
            <a:noFill/>
            <a:miter lim="800000"/>
            <a:headEnd/>
            <a:tailEnd/>
          </a:ln>
          <a:effectLst/>
        </p:spPr>
        <p:txBody>
          <a:bodyPr anchor="ctr"/>
          <a:lstStyle/>
          <a:p>
            <a:pPr>
              <a:buFontTx/>
              <a:buChar char="•"/>
            </a:pPr>
            <a:r>
              <a:rPr lang="nl-BE" sz="2000" b="1">
                <a:solidFill>
                  <a:schemeClr val="bg1"/>
                </a:solidFill>
              </a:rPr>
              <a:t> (belasting </a:t>
            </a:r>
            <a:r>
              <a:rPr lang="nl-BE" sz="2000" b="1">
                <a:solidFill>
                  <a:srgbClr val="FFFF00"/>
                </a:solidFill>
              </a:rPr>
              <a:t>15 kg</a:t>
            </a:r>
            <a:r>
              <a:rPr lang="nl-BE" sz="2000" b="1">
                <a:solidFill>
                  <a:schemeClr val="bg1"/>
                </a:solidFill>
              </a:rPr>
              <a:t> mannen = factor </a:t>
            </a:r>
            <a:r>
              <a:rPr lang="nl-BE" sz="2000" b="1">
                <a:solidFill>
                  <a:srgbClr val="FFFF00"/>
                </a:solidFill>
              </a:rPr>
              <a:t>2</a:t>
            </a:r>
            <a:r>
              <a:rPr lang="nl-BE" sz="2000" b="1">
                <a:solidFill>
                  <a:schemeClr val="bg1"/>
                </a:solidFill>
              </a:rPr>
              <a:t> </a:t>
            </a:r>
            <a:br>
              <a:rPr lang="nl-BE" sz="2000" b="1">
                <a:solidFill>
                  <a:schemeClr val="bg1"/>
                </a:solidFill>
              </a:rPr>
            </a:br>
            <a:r>
              <a:rPr lang="nl-BE" sz="2000" b="1">
                <a:solidFill>
                  <a:srgbClr val="FFFF00"/>
                </a:solidFill>
              </a:rPr>
              <a:t>                           +</a:t>
            </a:r>
            <a:r>
              <a:rPr lang="nl-BE" sz="2000" b="1">
                <a:solidFill>
                  <a:schemeClr val="bg1"/>
                </a:solidFill>
              </a:rPr>
              <a:t> </a:t>
            </a:r>
            <a:br>
              <a:rPr lang="nl-BE" sz="2000" b="1">
                <a:solidFill>
                  <a:schemeClr val="bg1"/>
                </a:solidFill>
              </a:rPr>
            </a:br>
            <a:r>
              <a:rPr lang="nl-BE" sz="2000" b="1">
                <a:solidFill>
                  <a:schemeClr val="bg1"/>
                </a:solidFill>
              </a:rPr>
              <a:t>    houding </a:t>
            </a:r>
            <a:r>
              <a:rPr lang="nl-BE" sz="2000" b="1">
                <a:solidFill>
                  <a:srgbClr val="FFFF00"/>
                </a:solidFill>
              </a:rPr>
              <a:t>rug dragen</a:t>
            </a:r>
            <a:r>
              <a:rPr lang="nl-BE" sz="2000" b="1">
                <a:solidFill>
                  <a:schemeClr val="bg1"/>
                </a:solidFill>
              </a:rPr>
              <a:t> = factor </a:t>
            </a:r>
            <a:r>
              <a:rPr lang="nl-BE" sz="2000" b="1">
                <a:solidFill>
                  <a:srgbClr val="FFFF00"/>
                </a:solidFill>
              </a:rPr>
              <a:t>2</a:t>
            </a:r>
            <a:r>
              <a:rPr lang="nl-BE" sz="2000" b="1">
                <a:solidFill>
                  <a:schemeClr val="bg1"/>
                </a:solidFill>
              </a:rPr>
              <a:t> </a:t>
            </a:r>
            <a:br>
              <a:rPr lang="nl-BE" sz="2000" b="1">
                <a:solidFill>
                  <a:schemeClr val="bg1"/>
                </a:solidFill>
              </a:rPr>
            </a:br>
            <a:r>
              <a:rPr lang="nl-BE" sz="2000" b="1">
                <a:solidFill>
                  <a:schemeClr val="bg1"/>
                </a:solidFill>
              </a:rPr>
              <a:t>                           </a:t>
            </a:r>
            <a:r>
              <a:rPr lang="nl-BE" sz="2000" b="1">
                <a:solidFill>
                  <a:srgbClr val="FFFF00"/>
                </a:solidFill>
              </a:rPr>
              <a:t>+</a:t>
            </a:r>
            <a:br>
              <a:rPr lang="nl-BE" sz="2000" b="1">
                <a:solidFill>
                  <a:srgbClr val="FFFF00"/>
                </a:solidFill>
              </a:rPr>
            </a:br>
            <a:r>
              <a:rPr lang="nl-BE" sz="2000" b="1">
                <a:solidFill>
                  <a:schemeClr val="bg1"/>
                </a:solidFill>
              </a:rPr>
              <a:t>    omstandigheden vloeroppervlakte </a:t>
            </a:r>
            <a:r>
              <a:rPr lang="nl-BE" sz="2000" b="1">
                <a:solidFill>
                  <a:srgbClr val="FFFF00"/>
                </a:solidFill>
              </a:rPr>
              <a:t>oneffen terrein</a:t>
            </a:r>
            <a:r>
              <a:rPr lang="nl-BE" sz="2000" b="1">
                <a:solidFill>
                  <a:schemeClr val="bg1"/>
                </a:solidFill>
              </a:rPr>
              <a:t> = factor </a:t>
            </a:r>
            <a:r>
              <a:rPr lang="nl-BE" sz="2000" b="1">
                <a:solidFill>
                  <a:srgbClr val="FFFF00"/>
                </a:solidFill>
              </a:rPr>
              <a:t>1</a:t>
            </a:r>
            <a:r>
              <a:rPr lang="nl-BE" sz="2000" b="1">
                <a:solidFill>
                  <a:schemeClr val="bg1"/>
                </a:solidFill>
              </a:rPr>
              <a:t>) </a:t>
            </a:r>
            <a:br>
              <a:rPr lang="nl-BE" sz="2000" b="1">
                <a:solidFill>
                  <a:schemeClr val="bg1"/>
                </a:solidFill>
              </a:rPr>
            </a:br>
            <a:r>
              <a:rPr lang="nl-BE" sz="2000" b="1">
                <a:solidFill>
                  <a:schemeClr val="bg1"/>
                </a:solidFill>
              </a:rPr>
              <a:t>                           </a:t>
            </a:r>
            <a:r>
              <a:rPr lang="nl-BE" sz="2000" b="1">
                <a:solidFill>
                  <a:srgbClr val="FFFF00"/>
                </a:solidFill>
              </a:rPr>
              <a:t>x</a:t>
            </a:r>
            <a:r>
              <a:rPr lang="nl-BE" sz="2000" b="1">
                <a:solidFill>
                  <a:schemeClr val="bg1"/>
                </a:solidFill>
              </a:rPr>
              <a:t> </a:t>
            </a:r>
            <a:br>
              <a:rPr lang="nl-BE" sz="2000" b="1">
                <a:solidFill>
                  <a:schemeClr val="bg1"/>
                </a:solidFill>
              </a:rPr>
            </a:br>
            <a:r>
              <a:rPr lang="nl-BE" sz="2000" b="1">
                <a:solidFill>
                  <a:schemeClr val="bg1"/>
                </a:solidFill>
              </a:rPr>
              <a:t>    tijd in afstand </a:t>
            </a:r>
            <a:r>
              <a:rPr lang="nl-BE" sz="2000" b="1">
                <a:solidFill>
                  <a:srgbClr val="FFFF00"/>
                </a:solidFill>
              </a:rPr>
              <a:t>6 km</a:t>
            </a:r>
            <a:r>
              <a:rPr lang="nl-BE" sz="2000" b="1">
                <a:solidFill>
                  <a:schemeClr val="bg1"/>
                </a:solidFill>
              </a:rPr>
              <a:t> = factor </a:t>
            </a:r>
            <a:r>
              <a:rPr lang="nl-BE" sz="2000" b="1">
                <a:solidFill>
                  <a:srgbClr val="FFFF00"/>
                </a:solidFill>
              </a:rPr>
              <a:t>6</a:t>
            </a:r>
            <a:br>
              <a:rPr lang="nl-BE" sz="2000" b="1">
                <a:solidFill>
                  <a:srgbClr val="FFFF00"/>
                </a:solidFill>
              </a:rPr>
            </a:br>
            <a:r>
              <a:rPr lang="nl-BE" sz="2000" b="1">
                <a:solidFill>
                  <a:schemeClr val="bg1"/>
                </a:solidFill>
              </a:rPr>
              <a:t>                           </a:t>
            </a:r>
            <a:r>
              <a:rPr lang="nl-BE" sz="2000" b="1">
                <a:solidFill>
                  <a:srgbClr val="FFFF00"/>
                </a:solidFill>
              </a:rPr>
              <a:t>=</a:t>
            </a:r>
            <a:r>
              <a:rPr lang="nl-BE" sz="2000" b="1">
                <a:solidFill>
                  <a:schemeClr val="bg1"/>
                </a:solidFill>
              </a:rPr>
              <a:t> </a:t>
            </a:r>
            <a:br>
              <a:rPr lang="nl-BE" sz="2000" b="1">
                <a:solidFill>
                  <a:schemeClr val="bg1"/>
                </a:solidFill>
              </a:rPr>
            </a:br>
            <a:r>
              <a:rPr lang="nl-BE" sz="2000" b="1">
                <a:solidFill>
                  <a:schemeClr val="bg1"/>
                </a:solidFill>
              </a:rPr>
              <a:t>  R risicogrootte </a:t>
            </a:r>
            <a:r>
              <a:rPr lang="nl-BE" sz="2000" b="1">
                <a:solidFill>
                  <a:srgbClr val="FFFF00"/>
                </a:solidFill>
              </a:rPr>
              <a:t>30 = sterk verhoogde fysieke overbelasting</a:t>
            </a:r>
            <a:br>
              <a:rPr lang="nl-BE" sz="2000" b="1">
                <a:solidFill>
                  <a:srgbClr val="FFFF00"/>
                </a:solidFill>
              </a:rPr>
            </a:br>
            <a:r>
              <a:rPr lang="nl-BE" sz="2000" b="1">
                <a:solidFill>
                  <a:srgbClr val="FFFF00"/>
                </a:solidFill>
              </a:rPr>
              <a:t>                                      maatregelen te nemen</a:t>
            </a:r>
            <a:endParaRPr lang="nl-BE" sz="2000" b="1">
              <a:solidFill>
                <a:srgbClr val="FFFF00"/>
              </a:solidFill>
              <a:cs typeface="Arial" charset="0"/>
            </a:endParaRPr>
          </a:p>
        </p:txBody>
      </p:sp>
      <p:sp>
        <p:nvSpPr>
          <p:cNvPr id="5125" name="Rectangle 5"/>
          <p:cNvSpPr>
            <a:spLocks noChangeArrowheads="1"/>
          </p:cNvSpPr>
          <p:nvPr/>
        </p:nvSpPr>
        <p:spPr bwMode="auto">
          <a:xfrm>
            <a:off x="179388" y="3644900"/>
            <a:ext cx="8424862" cy="3024188"/>
          </a:xfrm>
          <a:prstGeom prst="rect">
            <a:avLst/>
          </a:prstGeom>
          <a:noFill/>
          <a:ln w="9525">
            <a:noFill/>
            <a:miter lim="800000"/>
            <a:headEnd/>
            <a:tailEnd/>
          </a:ln>
          <a:effectLst/>
        </p:spPr>
        <p:txBody>
          <a:bodyPr anchor="ctr"/>
          <a:lstStyle/>
          <a:p>
            <a:pPr>
              <a:buFontTx/>
              <a:buChar char="•"/>
            </a:pPr>
            <a:r>
              <a:rPr lang="nl-BE" sz="2000" b="1">
                <a:solidFill>
                  <a:schemeClr val="bg1"/>
                </a:solidFill>
              </a:rPr>
              <a:t> (belasting </a:t>
            </a:r>
            <a:r>
              <a:rPr lang="nl-BE" sz="2000" b="1">
                <a:solidFill>
                  <a:srgbClr val="FFFF00"/>
                </a:solidFill>
                <a:cs typeface="Arial" charset="0"/>
              </a:rPr>
              <a:t>&gt; 10</a:t>
            </a:r>
            <a:r>
              <a:rPr lang="nl-BE" sz="2000" b="1">
                <a:solidFill>
                  <a:srgbClr val="FFFF00"/>
                </a:solidFill>
              </a:rPr>
              <a:t> kg</a:t>
            </a:r>
            <a:r>
              <a:rPr lang="nl-BE" sz="2000" b="1">
                <a:solidFill>
                  <a:schemeClr val="bg1"/>
                </a:solidFill>
              </a:rPr>
              <a:t> mannen = factor </a:t>
            </a:r>
            <a:r>
              <a:rPr lang="nl-BE" sz="2000" b="1">
                <a:solidFill>
                  <a:srgbClr val="FFFF00"/>
                </a:solidFill>
              </a:rPr>
              <a:t>1</a:t>
            </a:r>
            <a:r>
              <a:rPr lang="nl-BE" sz="2000" b="1">
                <a:solidFill>
                  <a:schemeClr val="bg1"/>
                </a:solidFill>
              </a:rPr>
              <a:t> </a:t>
            </a:r>
            <a:br>
              <a:rPr lang="nl-BE" sz="2000" b="1">
                <a:solidFill>
                  <a:schemeClr val="bg1"/>
                </a:solidFill>
              </a:rPr>
            </a:br>
            <a:r>
              <a:rPr lang="nl-BE" sz="2000" b="1">
                <a:solidFill>
                  <a:srgbClr val="FFFF00"/>
                </a:solidFill>
              </a:rPr>
              <a:t>                           +</a:t>
            </a:r>
            <a:r>
              <a:rPr lang="nl-BE" sz="2000" b="1">
                <a:solidFill>
                  <a:schemeClr val="bg1"/>
                </a:solidFill>
              </a:rPr>
              <a:t> </a:t>
            </a:r>
            <a:br>
              <a:rPr lang="nl-BE" sz="2000" b="1">
                <a:solidFill>
                  <a:schemeClr val="bg1"/>
                </a:solidFill>
              </a:rPr>
            </a:br>
            <a:r>
              <a:rPr lang="nl-BE" sz="2000" b="1">
                <a:solidFill>
                  <a:schemeClr val="bg1"/>
                </a:solidFill>
              </a:rPr>
              <a:t>    houding </a:t>
            </a:r>
            <a:r>
              <a:rPr lang="nl-BE" sz="2000" b="1">
                <a:solidFill>
                  <a:srgbClr val="FFFF00"/>
                </a:solidFill>
              </a:rPr>
              <a:t>rug dragen</a:t>
            </a:r>
            <a:r>
              <a:rPr lang="nl-BE" sz="2000" b="1">
                <a:solidFill>
                  <a:schemeClr val="bg1"/>
                </a:solidFill>
              </a:rPr>
              <a:t> = factor </a:t>
            </a:r>
            <a:r>
              <a:rPr lang="nl-BE" sz="2000" b="1">
                <a:solidFill>
                  <a:srgbClr val="FFFF00"/>
                </a:solidFill>
              </a:rPr>
              <a:t>2</a:t>
            </a:r>
            <a:r>
              <a:rPr lang="nl-BE" sz="2000" b="1">
                <a:solidFill>
                  <a:schemeClr val="bg1"/>
                </a:solidFill>
              </a:rPr>
              <a:t> </a:t>
            </a:r>
            <a:br>
              <a:rPr lang="nl-BE" sz="2000" b="1">
                <a:solidFill>
                  <a:schemeClr val="bg1"/>
                </a:solidFill>
              </a:rPr>
            </a:br>
            <a:r>
              <a:rPr lang="nl-BE" sz="2000" b="1">
                <a:solidFill>
                  <a:schemeClr val="bg1"/>
                </a:solidFill>
              </a:rPr>
              <a:t>                           </a:t>
            </a:r>
            <a:r>
              <a:rPr lang="nl-BE" sz="2000" b="1">
                <a:solidFill>
                  <a:srgbClr val="FFFF00"/>
                </a:solidFill>
              </a:rPr>
              <a:t>+</a:t>
            </a:r>
            <a:br>
              <a:rPr lang="nl-BE" sz="2000" b="1">
                <a:solidFill>
                  <a:srgbClr val="FFFF00"/>
                </a:solidFill>
              </a:rPr>
            </a:br>
            <a:r>
              <a:rPr lang="nl-BE" sz="2000" b="1">
                <a:solidFill>
                  <a:schemeClr val="bg1"/>
                </a:solidFill>
              </a:rPr>
              <a:t>    omstandigheden vloeroppervlakte </a:t>
            </a:r>
            <a:r>
              <a:rPr lang="nl-BE" sz="2000" b="1">
                <a:solidFill>
                  <a:srgbClr val="FFFF00"/>
                </a:solidFill>
              </a:rPr>
              <a:t>oneffen terrein</a:t>
            </a:r>
            <a:r>
              <a:rPr lang="nl-BE" sz="2000" b="1">
                <a:solidFill>
                  <a:schemeClr val="bg1"/>
                </a:solidFill>
              </a:rPr>
              <a:t> = factor </a:t>
            </a:r>
            <a:r>
              <a:rPr lang="nl-BE" sz="2000" b="1">
                <a:solidFill>
                  <a:srgbClr val="FFFF00"/>
                </a:solidFill>
              </a:rPr>
              <a:t>1</a:t>
            </a:r>
            <a:r>
              <a:rPr lang="nl-BE" sz="2000" b="1">
                <a:solidFill>
                  <a:schemeClr val="bg1"/>
                </a:solidFill>
              </a:rPr>
              <a:t>) </a:t>
            </a:r>
            <a:br>
              <a:rPr lang="nl-BE" sz="2000" b="1">
                <a:solidFill>
                  <a:schemeClr val="bg1"/>
                </a:solidFill>
              </a:rPr>
            </a:br>
            <a:r>
              <a:rPr lang="nl-BE" sz="2000" b="1">
                <a:solidFill>
                  <a:schemeClr val="bg1"/>
                </a:solidFill>
              </a:rPr>
              <a:t>                           </a:t>
            </a:r>
            <a:r>
              <a:rPr lang="nl-BE" sz="2000" b="1">
                <a:solidFill>
                  <a:srgbClr val="FFFF00"/>
                </a:solidFill>
              </a:rPr>
              <a:t>x</a:t>
            </a:r>
            <a:r>
              <a:rPr lang="nl-BE" sz="2000" b="1">
                <a:solidFill>
                  <a:schemeClr val="bg1"/>
                </a:solidFill>
              </a:rPr>
              <a:t> </a:t>
            </a:r>
            <a:br>
              <a:rPr lang="nl-BE" sz="2000" b="1">
                <a:solidFill>
                  <a:schemeClr val="bg1"/>
                </a:solidFill>
              </a:rPr>
            </a:br>
            <a:r>
              <a:rPr lang="nl-BE" sz="2000" b="1">
                <a:solidFill>
                  <a:schemeClr val="bg1"/>
                </a:solidFill>
              </a:rPr>
              <a:t>    tijd in afstand </a:t>
            </a:r>
            <a:r>
              <a:rPr lang="nl-BE" sz="2000" b="1">
                <a:solidFill>
                  <a:srgbClr val="FFFF00"/>
                </a:solidFill>
              </a:rPr>
              <a:t>3.5 km</a:t>
            </a:r>
            <a:r>
              <a:rPr lang="nl-BE" sz="2000" b="1">
                <a:solidFill>
                  <a:schemeClr val="bg1"/>
                </a:solidFill>
              </a:rPr>
              <a:t> = factor </a:t>
            </a:r>
            <a:r>
              <a:rPr lang="nl-BE" sz="2000" b="1">
                <a:solidFill>
                  <a:srgbClr val="FFFF00"/>
                </a:solidFill>
              </a:rPr>
              <a:t>4</a:t>
            </a:r>
            <a:br>
              <a:rPr lang="nl-BE" sz="2000" b="1">
                <a:solidFill>
                  <a:srgbClr val="FFFF00"/>
                </a:solidFill>
              </a:rPr>
            </a:br>
            <a:r>
              <a:rPr lang="nl-BE" sz="2000" b="1">
                <a:solidFill>
                  <a:schemeClr val="bg1"/>
                </a:solidFill>
              </a:rPr>
              <a:t>                           </a:t>
            </a:r>
            <a:r>
              <a:rPr lang="nl-BE" sz="2000" b="1">
                <a:solidFill>
                  <a:srgbClr val="FFFF00"/>
                </a:solidFill>
              </a:rPr>
              <a:t>=</a:t>
            </a:r>
            <a:r>
              <a:rPr lang="nl-BE" sz="2000" b="1">
                <a:solidFill>
                  <a:schemeClr val="bg1"/>
                </a:solidFill>
              </a:rPr>
              <a:t> </a:t>
            </a:r>
            <a:br>
              <a:rPr lang="nl-BE" sz="2000" b="1">
                <a:solidFill>
                  <a:schemeClr val="bg1"/>
                </a:solidFill>
              </a:rPr>
            </a:br>
            <a:r>
              <a:rPr lang="nl-BE" sz="2000" b="1">
                <a:solidFill>
                  <a:schemeClr val="bg1"/>
                </a:solidFill>
              </a:rPr>
              <a:t>  R risicogrootte </a:t>
            </a:r>
            <a:r>
              <a:rPr lang="nl-BE" sz="2000" b="1">
                <a:solidFill>
                  <a:srgbClr val="FFFF00"/>
                </a:solidFill>
              </a:rPr>
              <a:t>16 = hoge belasting overbelasting mogelijk bij </a:t>
            </a:r>
            <a:br>
              <a:rPr lang="nl-BE" sz="2000" b="1">
                <a:solidFill>
                  <a:srgbClr val="FFFF00"/>
                </a:solidFill>
              </a:rPr>
            </a:br>
            <a:r>
              <a:rPr lang="nl-BE" sz="2000" b="1">
                <a:solidFill>
                  <a:srgbClr val="FFFF00"/>
                </a:solidFill>
              </a:rPr>
              <a:t>                                     minder veerkrachtige personen</a:t>
            </a:r>
            <a:endParaRPr lang="nl-BE" sz="2000" b="1">
              <a:solidFill>
                <a:srgbClr val="FFFF00"/>
              </a:solidFill>
              <a:cs typeface="Arial" charset="0"/>
            </a:endParaRPr>
          </a:p>
        </p:txBody>
      </p:sp>
      <p:sp>
        <p:nvSpPr>
          <p:cNvPr id="5126" name="Line 6"/>
          <p:cNvSpPr>
            <a:spLocks noChangeShapeType="1"/>
          </p:cNvSpPr>
          <p:nvPr/>
        </p:nvSpPr>
        <p:spPr bwMode="auto">
          <a:xfrm>
            <a:off x="107950" y="3500438"/>
            <a:ext cx="8856663" cy="0"/>
          </a:xfrm>
          <a:prstGeom prst="line">
            <a:avLst/>
          </a:prstGeom>
          <a:noFill/>
          <a:ln w="38100" cmpd="dbl">
            <a:solidFill>
              <a:schemeClr val="bg1"/>
            </a:solidFill>
            <a:round/>
            <a:headEnd/>
            <a:tailEnd/>
          </a:ln>
          <a:effectLst/>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468313" y="1557338"/>
            <a:ext cx="8424862" cy="3816350"/>
          </a:xfrm>
          <a:prstGeom prst="rect">
            <a:avLst/>
          </a:prstGeom>
          <a:noFill/>
          <a:ln w="9525">
            <a:noFill/>
            <a:miter lim="800000"/>
            <a:headEnd/>
            <a:tailEnd/>
          </a:ln>
          <a:effectLst/>
        </p:spPr>
        <p:txBody>
          <a:bodyPr anchor="ctr"/>
          <a:lstStyle/>
          <a:p>
            <a:r>
              <a:rPr lang="nl-BE" sz="2000" b="1">
                <a:solidFill>
                  <a:schemeClr val="bg1"/>
                </a:solidFill>
              </a:rPr>
              <a:t> </a:t>
            </a:r>
            <a:r>
              <a:rPr lang="nl-BE" sz="2000" b="1" u="sng">
                <a:solidFill>
                  <a:srgbClr val="FFFF00"/>
                </a:solidFill>
                <a:effectLst>
                  <a:outerShdw blurRad="38100" dist="38100" dir="2700000" algn="tl">
                    <a:srgbClr val="000000"/>
                  </a:outerShdw>
                </a:effectLst>
              </a:rPr>
              <a:t>BESLUIT:</a:t>
            </a:r>
            <a:r>
              <a:rPr lang="nl-BE" sz="2000" b="1">
                <a:solidFill>
                  <a:srgbClr val="FFFF00"/>
                </a:solidFill>
              </a:rPr>
              <a:t/>
            </a:r>
            <a:br>
              <a:rPr lang="nl-BE" sz="2000" b="1">
                <a:solidFill>
                  <a:srgbClr val="FFFF00"/>
                </a:solidFill>
              </a:rPr>
            </a:br>
            <a:r>
              <a:rPr lang="nl-BE" sz="2000" b="1">
                <a:solidFill>
                  <a:srgbClr val="FFFF00"/>
                </a:solidFill>
              </a:rPr>
              <a:t/>
            </a:r>
            <a:br>
              <a:rPr lang="nl-BE" sz="2000" b="1">
                <a:solidFill>
                  <a:srgbClr val="FFFF00"/>
                </a:solidFill>
              </a:rPr>
            </a:br>
            <a:r>
              <a:rPr lang="nl-BE" sz="2000" b="1">
                <a:solidFill>
                  <a:schemeClr val="bg1"/>
                </a:solidFill>
              </a:rPr>
              <a:t>T.o.v. het Mat zijn er geen noemenswaardige tekortkomingen vastgesteld</a:t>
            </a:r>
            <a:br>
              <a:rPr lang="nl-BE" sz="2000" b="1">
                <a:solidFill>
                  <a:schemeClr val="bg1"/>
                </a:solidFill>
              </a:rPr>
            </a:br>
            <a:r>
              <a:rPr lang="nl-BE" sz="2000" b="1">
                <a:solidFill>
                  <a:schemeClr val="bg1"/>
                </a:solidFill>
              </a:rPr>
              <a:t/>
            </a:r>
            <a:br>
              <a:rPr lang="nl-BE" sz="2000" b="1">
                <a:solidFill>
                  <a:schemeClr val="bg1"/>
                </a:solidFill>
              </a:rPr>
            </a:br>
            <a:r>
              <a:rPr lang="nl-BE" sz="2000" b="1">
                <a:solidFill>
                  <a:schemeClr val="bg1"/>
                </a:solidFill>
              </a:rPr>
              <a:t>Het vastgestelde verhoogd risico situeert zicht op de domeinen van het gebruik. Daar kan worden ingewerkt op gewicht en/of afstand</a:t>
            </a:r>
            <a:br>
              <a:rPr lang="nl-BE" sz="2000" b="1">
                <a:solidFill>
                  <a:schemeClr val="bg1"/>
                </a:solidFill>
              </a:rPr>
            </a:br>
            <a:r>
              <a:rPr lang="nl-BE" sz="2000" b="1">
                <a:solidFill>
                  <a:schemeClr val="bg1"/>
                </a:solidFill>
              </a:rPr>
              <a:t/>
            </a:r>
            <a:br>
              <a:rPr lang="nl-BE" sz="2000" b="1">
                <a:solidFill>
                  <a:schemeClr val="bg1"/>
                </a:solidFill>
              </a:rPr>
            </a:br>
            <a:r>
              <a:rPr lang="nl-BE" sz="2000" b="1">
                <a:solidFill>
                  <a:schemeClr val="bg1"/>
                </a:solidFill>
              </a:rPr>
              <a:t>Te vermelden valt dat de perceptie dat men door progressief te trainen het eventuele medisch probleem kan oplossen is een gevaarlijke piste. Rug –en buikspieren kan men trainen maar overbelasting is afhankelijk van de spier -en pees anatomie</a:t>
            </a:r>
            <a:br>
              <a:rPr lang="nl-BE" sz="2000" b="1">
                <a:solidFill>
                  <a:schemeClr val="bg1"/>
                </a:solidFill>
              </a:rPr>
            </a:br>
            <a:endParaRPr lang="nl-BE" sz="2000" b="1">
              <a:solidFill>
                <a:schemeClr val="bg1"/>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141</TotalTime>
  <Words>367</Words>
  <Application>Microsoft Office PowerPoint</Application>
  <PresentationFormat>On-screen Show (4:3)</PresentationFormat>
  <Paragraphs>71</Paragraphs>
  <Slides>6</Slides>
  <Notes>0</Notes>
  <HiddenSlides>0</HiddenSlides>
  <MMClips>0</MMClips>
  <ScaleCrop>false</ScaleCrop>
  <HeadingPairs>
    <vt:vector size="6" baseType="variant">
      <vt:variant>
        <vt:lpstr>Fonts Used</vt:lpstr>
      </vt:variant>
      <vt:variant>
        <vt:i4>1</vt:i4>
      </vt:variant>
      <vt:variant>
        <vt:lpstr>Design Template</vt:lpstr>
      </vt:variant>
      <vt:variant>
        <vt:i4>1</vt:i4>
      </vt:variant>
      <vt:variant>
        <vt:lpstr>Slide Titles</vt:lpstr>
      </vt:variant>
      <vt:variant>
        <vt:i4>6</vt:i4>
      </vt:variant>
    </vt:vector>
  </HeadingPairs>
  <TitlesOfParts>
    <vt:vector size="8" baseType="lpstr">
      <vt:lpstr>Arial</vt:lpstr>
      <vt:lpstr>Default Design</vt:lpstr>
      <vt:lpstr>Risicoanalyse rugzak Mod. 97</vt:lpstr>
      <vt:lpstr>Slide 2</vt:lpstr>
      <vt:lpstr>Slide 3</vt:lpstr>
      <vt:lpstr>Slide 4</vt:lpstr>
      <vt:lpstr>Slide 5</vt:lpstr>
      <vt:lpstr>Slide 6</vt:lpstr>
    </vt:vector>
  </TitlesOfParts>
  <Company>IDCN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Risicoanalyse rugzak Mod. 97</dc:title>
  <dc:creator>barbiaux.c</dc:creator>
  <cp:lastModifiedBy>barbiaux.c</cp:lastModifiedBy>
  <cp:revision>4</cp:revision>
  <dcterms:created xsi:type="dcterms:W3CDTF">2010-10-06T08:53:18Z</dcterms:created>
  <dcterms:modified xsi:type="dcterms:W3CDTF">2010-10-06T11:15:14Z</dcterms:modified>
</cp:coreProperties>
</file>