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56" r:id="rId2"/>
    <p:sldId id="281" r:id="rId3"/>
    <p:sldId id="273" r:id="rId4"/>
    <p:sldId id="274" r:id="rId5"/>
    <p:sldId id="276" r:id="rId6"/>
    <p:sldId id="279" r:id="rId7"/>
    <p:sldId id="278" r:id="rId8"/>
    <p:sldId id="280" r:id="rId9"/>
    <p:sldId id="272" r:id="rId10"/>
  </p:sldIdLst>
  <p:sldSz cx="9144000" cy="6858000" type="screen4x3"/>
  <p:notesSz cx="6797675" cy="9926638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232"/>
    <a:srgbClr val="FBA3A9"/>
    <a:srgbClr val="CC6600"/>
    <a:srgbClr val="C0C0C0"/>
    <a:srgbClr val="DDDDDD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 autoAdjust="0"/>
    <p:restoredTop sz="94624" autoAdjust="0"/>
  </p:normalViewPr>
  <p:slideViewPr>
    <p:cSldViewPr>
      <p:cViewPr varScale="1">
        <p:scale>
          <a:sx n="89" d="100"/>
          <a:sy n="89" d="100"/>
        </p:scale>
        <p:origin x="-114" y="-48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>
        <p:scale>
          <a:sx n="100" d="100"/>
          <a:sy n="100" d="100"/>
        </p:scale>
        <p:origin x="-948" y="-72"/>
      </p:cViewPr>
      <p:guideLst>
        <p:guide orient="horz" pos="3127"/>
        <p:guide pos="2141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defTabSz="931863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 defTabSz="931863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86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defTabSz="931863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86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 defTabSz="931863">
              <a:defRPr sz="1200"/>
            </a:lvl1pPr>
          </a:lstStyle>
          <a:p>
            <a:pPr>
              <a:defRPr/>
            </a:pPr>
            <a:fld id="{03712846-6131-4FE8-8A65-B6E7322BA3C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defTabSz="931863">
              <a:defRPr sz="120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 defTabSz="931863">
              <a:defRPr sz="120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3316" name="Rectangle 4"/>
          <p:cNvSpPr>
            <a:spLocks noGrp="1" noRo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4113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2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1038" y="4716463"/>
            <a:ext cx="5435600" cy="4465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noProof="0" smtClean="0"/>
              <a:t>Click to edit Master text styles</a:t>
            </a:r>
          </a:p>
          <a:p>
            <a:pPr lvl="1"/>
            <a:r>
              <a:rPr lang="fr-FR" noProof="0" smtClean="0"/>
              <a:t>Second level</a:t>
            </a:r>
          </a:p>
          <a:p>
            <a:pPr lvl="2"/>
            <a:r>
              <a:rPr lang="fr-FR" noProof="0" smtClean="0"/>
              <a:t>Third level</a:t>
            </a:r>
          </a:p>
          <a:p>
            <a:pPr lvl="3"/>
            <a:r>
              <a:rPr lang="fr-FR" noProof="0" smtClean="0"/>
              <a:t>Fourth level</a:t>
            </a:r>
          </a:p>
          <a:p>
            <a:pPr lvl="4"/>
            <a:r>
              <a:rPr lang="fr-FR" noProof="0" smtClean="0"/>
              <a:t>Fifth level</a:t>
            </a:r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defTabSz="931863">
              <a:defRPr sz="120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92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 defTabSz="931863">
              <a:defRPr sz="1200"/>
            </a:lvl1pPr>
          </a:lstStyle>
          <a:p>
            <a:pPr>
              <a:defRPr/>
            </a:pPr>
            <a:fld id="{C34F927F-8512-46AB-BB38-B577559EE488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3" Type="http://schemas.openxmlformats.org/officeDocument/2006/relationships/hyperlink" Target="mailto:Danny.Vanpoucke@mil.be" TargetMode="External"/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057AAE8-64DB-4261-B9A8-2409102B0BFA}" type="slidenum">
              <a:rPr lang="fr-FR" smtClean="0"/>
              <a:pPr/>
              <a:t>1</a:t>
            </a:fld>
            <a:endParaRPr lang="fr-FR" smtClean="0"/>
          </a:p>
        </p:txBody>
      </p:sp>
      <p:sp>
        <p:nvSpPr>
          <p:cNvPr id="16386" name="Rectangle 2"/>
          <p:cNvSpPr>
            <a:spLocks noGrp="1"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fr-BE" sz="1800" smtClean="0"/>
              <a:t>Geachte Voorzitters, (Generaals), Dames en heren</a:t>
            </a:r>
          </a:p>
          <a:p>
            <a:pPr eaLnBrk="1" hangingPunct="1"/>
            <a:endParaRPr lang="fr-BE" sz="1800" smtClean="0"/>
          </a:p>
          <a:p>
            <a:pPr eaLnBrk="1" hangingPunct="1"/>
            <a:r>
              <a:rPr lang="fr-BE" sz="1800" smtClean="0"/>
              <a:t>Het item 02-WB-04 handelt over de risicoevaluatie van de werkposten.</a:t>
            </a:r>
            <a:endParaRPr lang="en-US" sz="1800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7"/>
          <p:cNvSpPr txBox="1">
            <a:spLocks noGrp="1" noChangeArrowheads="1"/>
          </p:cNvSpPr>
          <p:nvPr/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3177" tIns="46589" rIns="93177" bIns="46589" anchor="b"/>
          <a:lstStyle/>
          <a:p>
            <a:pPr algn="r" defTabSz="931863"/>
            <a:fld id="{143AF9C8-6C47-454A-AAD2-4D75098725B1}" type="slidenum">
              <a:rPr lang="fr-FR" sz="1200"/>
              <a:pPr algn="r" defTabSz="931863"/>
              <a:t>2</a:t>
            </a:fld>
            <a:endParaRPr lang="fr-FR" sz="1200"/>
          </a:p>
        </p:txBody>
      </p:sp>
      <p:sp>
        <p:nvSpPr>
          <p:cNvPr id="18434" name="Rectangle 2"/>
          <p:cNvSpPr>
            <a:spLocks noGrp="1"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6463" y="4716463"/>
            <a:ext cx="4984750" cy="4465637"/>
          </a:xfrm>
        </p:spPr>
        <p:txBody>
          <a:bodyPr/>
          <a:lstStyle/>
          <a:p>
            <a:pPr eaLnBrk="1" hangingPunct="1">
              <a:defRPr/>
            </a:pPr>
            <a:endParaRPr lang="fr-FR"/>
          </a:p>
          <a:p>
            <a:pPr eaLnBrk="1" hangingPunct="1">
              <a:defRPr/>
            </a:pPr>
            <a:r>
              <a:rPr lang="nl-BE" sz="1600">
                <a:effectLst>
                  <a:outerShdw blurRad="38100" dist="38100" dir="2700000" algn="tl">
                    <a:srgbClr val="C0C0C0"/>
                  </a:outerShdw>
                </a:effectLst>
              </a:rPr>
              <a:t>Daar het objectief :</a:t>
            </a:r>
          </a:p>
          <a:p>
            <a:pPr eaLnBrk="1" hangingPunct="1">
              <a:defRPr/>
            </a:pPr>
            <a:endParaRPr lang="nl-BE" sz="160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eaLnBrk="1" hangingPunct="1">
              <a:defRPr/>
            </a:pPr>
            <a:r>
              <a:rPr lang="nl-BE" sz="1600">
                <a:effectLst>
                  <a:outerShdw blurRad="38100" dist="38100" dir="2700000" algn="tl">
                    <a:srgbClr val="C0C0C0"/>
                  </a:outerShdw>
                </a:effectLst>
              </a:rPr>
              <a:t>“Het opstellen van richtlijnen” </a:t>
            </a:r>
          </a:p>
          <a:p>
            <a:pPr eaLnBrk="1" hangingPunct="1">
              <a:defRPr/>
            </a:pPr>
            <a:r>
              <a:rPr lang="nl-BE" sz="1600">
                <a:effectLst>
                  <a:outerShdw blurRad="38100" dist="38100" dir="2700000" algn="tl">
                    <a:srgbClr val="C0C0C0"/>
                  </a:outerShdw>
                </a:effectLst>
              </a:rPr>
              <a:t>zo goed als bereikt is, wordt voorgesteld om dit item af te sluiten.</a:t>
            </a:r>
          </a:p>
          <a:p>
            <a:pPr eaLnBrk="1" hangingPunct="1">
              <a:defRPr/>
            </a:pPr>
            <a:r>
              <a:rPr lang="nl-BE" sz="1600">
                <a:effectLst>
                  <a:outerShdw blurRad="38100" dist="38100" dir="2700000" algn="tl">
                    <a:srgbClr val="C0C0C0"/>
                  </a:outerShdw>
                </a:effectLst>
              </a:rPr>
              <a:t>Daar controle op de uitvoering echter het sluitstuk is van elk goed beleid wordt voorgesteld om een nieuw item te openen.</a:t>
            </a:r>
          </a:p>
          <a:p>
            <a:pPr eaLnBrk="1" hangingPunct="1">
              <a:defRPr/>
            </a:pPr>
            <a:endParaRPr lang="nl-BE" sz="160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eaLnBrk="1" hangingPunct="1">
              <a:defRPr/>
            </a:pPr>
            <a:r>
              <a:rPr lang="nl-BE" sz="1600">
                <a:effectLst>
                  <a:outerShdw blurRad="38100" dist="38100" dir="2700000" algn="tl">
                    <a:srgbClr val="C0C0C0"/>
                  </a:outerShdw>
                </a:effectLst>
              </a:rPr>
              <a:t>Ik zou voorstellen om dit nieuwe item eerst toe te lichten om daarna vragen te beantwoorden en het advies over dit item te vragen.</a:t>
            </a:r>
          </a:p>
          <a:p>
            <a:pPr eaLnBrk="1" hangingPunct="1">
              <a:defRPr/>
            </a:pPr>
            <a:endParaRPr lang="nl-BE" sz="160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eaLnBrk="1" hangingPunct="1">
              <a:defRPr/>
            </a:pPr>
            <a:endParaRPr lang="fr-FR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9E7B5BF-EBDE-431A-ABBA-7F7840E19967}" type="slidenum">
              <a:rPr lang="fr-FR" smtClean="0"/>
              <a:pPr/>
              <a:t>3</a:t>
            </a:fld>
            <a:endParaRPr lang="fr-FR" smtClean="0"/>
          </a:p>
        </p:txBody>
      </p:sp>
      <p:sp>
        <p:nvSpPr>
          <p:cNvPr id="20482" name="Rectangle 2"/>
          <p:cNvSpPr>
            <a:spLocks noGrp="1"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6463" y="4716463"/>
            <a:ext cx="4984750" cy="4465637"/>
          </a:xfrm>
        </p:spPr>
        <p:txBody>
          <a:bodyPr/>
          <a:lstStyle/>
          <a:p>
            <a:pPr eaLnBrk="1" hangingPunct="1">
              <a:defRPr/>
            </a:pPr>
            <a:endParaRPr lang="fr-FR"/>
          </a:p>
          <a:p>
            <a:pPr eaLnBrk="1" hangingPunct="1">
              <a:defRPr/>
            </a:pPr>
            <a:r>
              <a:rPr lang="nl-BE" sz="1600">
                <a:effectLst>
                  <a:outerShdw blurRad="38100" dist="38100" dir="2700000" algn="tl">
                    <a:srgbClr val="C0C0C0"/>
                  </a:outerShdw>
                </a:effectLst>
              </a:rPr>
              <a:t>Daar het objectief :</a:t>
            </a:r>
          </a:p>
          <a:p>
            <a:pPr eaLnBrk="1" hangingPunct="1">
              <a:defRPr/>
            </a:pPr>
            <a:endParaRPr lang="nl-BE" sz="160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eaLnBrk="1" hangingPunct="1">
              <a:defRPr/>
            </a:pPr>
            <a:r>
              <a:rPr lang="nl-BE" sz="1600">
                <a:effectLst>
                  <a:outerShdw blurRad="38100" dist="38100" dir="2700000" algn="tl">
                    <a:srgbClr val="C0C0C0"/>
                  </a:outerShdw>
                </a:effectLst>
              </a:rPr>
              <a:t>“Het opstellen van richtlijnen” </a:t>
            </a:r>
          </a:p>
          <a:p>
            <a:pPr eaLnBrk="1" hangingPunct="1">
              <a:defRPr/>
            </a:pPr>
            <a:r>
              <a:rPr lang="nl-BE" sz="1600">
                <a:effectLst>
                  <a:outerShdw blurRad="38100" dist="38100" dir="2700000" algn="tl">
                    <a:srgbClr val="C0C0C0"/>
                  </a:outerShdw>
                </a:effectLst>
              </a:rPr>
              <a:t>zo goed als bereikt is, wordt voorgesteld om dit item af te sluiten.</a:t>
            </a:r>
          </a:p>
          <a:p>
            <a:pPr eaLnBrk="1" hangingPunct="1">
              <a:defRPr/>
            </a:pPr>
            <a:r>
              <a:rPr lang="nl-BE" sz="1600">
                <a:effectLst>
                  <a:outerShdw blurRad="38100" dist="38100" dir="2700000" algn="tl">
                    <a:srgbClr val="C0C0C0"/>
                  </a:outerShdw>
                </a:effectLst>
              </a:rPr>
              <a:t>Daar controle op de uitvoering echter het sluitstuk is van elk goed beleid wordt voorgesteld om een nieuw item te openen.</a:t>
            </a:r>
          </a:p>
          <a:p>
            <a:pPr eaLnBrk="1" hangingPunct="1">
              <a:defRPr/>
            </a:pPr>
            <a:endParaRPr lang="nl-BE" sz="160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eaLnBrk="1" hangingPunct="1">
              <a:defRPr/>
            </a:pPr>
            <a:r>
              <a:rPr lang="nl-BE" sz="1600">
                <a:effectLst>
                  <a:outerShdw blurRad="38100" dist="38100" dir="2700000" algn="tl">
                    <a:srgbClr val="C0C0C0"/>
                  </a:outerShdw>
                </a:effectLst>
              </a:rPr>
              <a:t>Ik zou voorstellen om dit nieuwe item eerst toe te lichten om daarna vragen te beantwoorden en het advies over dit item te vragen.</a:t>
            </a:r>
          </a:p>
          <a:p>
            <a:pPr eaLnBrk="1" hangingPunct="1">
              <a:defRPr/>
            </a:pPr>
            <a:endParaRPr lang="nl-BE" sz="160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eaLnBrk="1" hangingPunct="1">
              <a:defRPr/>
            </a:pPr>
            <a:endParaRPr lang="fr-FR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7"/>
          <p:cNvSpPr txBox="1">
            <a:spLocks noGrp="1" noChangeArrowheads="1"/>
          </p:cNvSpPr>
          <p:nvPr/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3177" tIns="46589" rIns="93177" bIns="46589" anchor="b"/>
          <a:lstStyle/>
          <a:p>
            <a:pPr algn="r" defTabSz="931863"/>
            <a:fld id="{BF1B13B6-2153-4CC8-9463-3D4E5634312F}" type="slidenum">
              <a:rPr lang="fr-FR" sz="1200"/>
              <a:pPr algn="r" defTabSz="931863"/>
              <a:t>4</a:t>
            </a:fld>
            <a:endParaRPr lang="fr-FR" sz="1200"/>
          </a:p>
        </p:txBody>
      </p:sp>
      <p:sp>
        <p:nvSpPr>
          <p:cNvPr id="22530" name="Rectangle 2"/>
          <p:cNvSpPr>
            <a:spLocks noGrp="1"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6463" y="4716463"/>
            <a:ext cx="4984750" cy="4465637"/>
          </a:xfrm>
        </p:spPr>
        <p:txBody>
          <a:bodyPr/>
          <a:lstStyle/>
          <a:p>
            <a:pPr eaLnBrk="1" hangingPunct="1">
              <a:defRPr/>
            </a:pPr>
            <a:endParaRPr lang="fr-FR"/>
          </a:p>
          <a:p>
            <a:pPr eaLnBrk="1" hangingPunct="1">
              <a:defRPr/>
            </a:pPr>
            <a:r>
              <a:rPr lang="nl-BE" sz="1600">
                <a:effectLst>
                  <a:outerShdw blurRad="38100" dist="38100" dir="2700000" algn="tl">
                    <a:srgbClr val="C0C0C0"/>
                  </a:outerShdw>
                </a:effectLst>
              </a:rPr>
              <a:t>Daar het objectief :</a:t>
            </a:r>
          </a:p>
          <a:p>
            <a:pPr eaLnBrk="1" hangingPunct="1">
              <a:defRPr/>
            </a:pPr>
            <a:endParaRPr lang="nl-BE" sz="160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eaLnBrk="1" hangingPunct="1">
              <a:defRPr/>
            </a:pPr>
            <a:r>
              <a:rPr lang="nl-BE" sz="1600">
                <a:effectLst>
                  <a:outerShdw blurRad="38100" dist="38100" dir="2700000" algn="tl">
                    <a:srgbClr val="C0C0C0"/>
                  </a:outerShdw>
                </a:effectLst>
              </a:rPr>
              <a:t>“Het opstellen van richtlijnen” </a:t>
            </a:r>
          </a:p>
          <a:p>
            <a:pPr eaLnBrk="1" hangingPunct="1">
              <a:defRPr/>
            </a:pPr>
            <a:r>
              <a:rPr lang="nl-BE" sz="1600">
                <a:effectLst>
                  <a:outerShdw blurRad="38100" dist="38100" dir="2700000" algn="tl">
                    <a:srgbClr val="C0C0C0"/>
                  </a:outerShdw>
                </a:effectLst>
              </a:rPr>
              <a:t>zo goed als bereikt is, wordt voorgesteld om dit item af te sluiten.</a:t>
            </a:r>
          </a:p>
          <a:p>
            <a:pPr eaLnBrk="1" hangingPunct="1">
              <a:defRPr/>
            </a:pPr>
            <a:r>
              <a:rPr lang="nl-BE" sz="1600">
                <a:effectLst>
                  <a:outerShdw blurRad="38100" dist="38100" dir="2700000" algn="tl">
                    <a:srgbClr val="C0C0C0"/>
                  </a:outerShdw>
                </a:effectLst>
              </a:rPr>
              <a:t>Daar controle op de uitvoering echter het sluitstuk is van elk goed beleid wordt voorgesteld om een nieuw item te openen.</a:t>
            </a:r>
          </a:p>
          <a:p>
            <a:pPr eaLnBrk="1" hangingPunct="1">
              <a:defRPr/>
            </a:pPr>
            <a:endParaRPr lang="nl-BE" sz="160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eaLnBrk="1" hangingPunct="1">
              <a:defRPr/>
            </a:pPr>
            <a:r>
              <a:rPr lang="nl-BE" sz="1600">
                <a:effectLst>
                  <a:outerShdw blurRad="38100" dist="38100" dir="2700000" algn="tl">
                    <a:srgbClr val="C0C0C0"/>
                  </a:outerShdw>
                </a:effectLst>
              </a:rPr>
              <a:t>Ik zou voorstellen om dit nieuwe item eerst toe te lichten om daarna vragen te beantwoorden en het advies over dit item te vragen.</a:t>
            </a:r>
          </a:p>
          <a:p>
            <a:pPr eaLnBrk="1" hangingPunct="1">
              <a:defRPr/>
            </a:pPr>
            <a:endParaRPr lang="nl-BE" sz="160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eaLnBrk="1" hangingPunct="1">
              <a:defRPr/>
            </a:pPr>
            <a:endParaRPr lang="fr-FR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7"/>
          <p:cNvSpPr txBox="1">
            <a:spLocks noGrp="1" noChangeArrowheads="1"/>
          </p:cNvSpPr>
          <p:nvPr/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3177" tIns="46589" rIns="93177" bIns="46589" anchor="b"/>
          <a:lstStyle/>
          <a:p>
            <a:pPr algn="r" defTabSz="931863"/>
            <a:fld id="{1FCC34E3-852E-4FD3-BC26-AB0829ADB1FF}" type="slidenum">
              <a:rPr lang="fr-FR" sz="1200"/>
              <a:pPr algn="r" defTabSz="931863"/>
              <a:t>5</a:t>
            </a:fld>
            <a:endParaRPr lang="fr-FR" sz="1200"/>
          </a:p>
        </p:txBody>
      </p:sp>
      <p:sp>
        <p:nvSpPr>
          <p:cNvPr id="24578" name="Rectangle 2"/>
          <p:cNvSpPr>
            <a:spLocks noGrp="1"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6463" y="4716463"/>
            <a:ext cx="4984750" cy="4465637"/>
          </a:xfrm>
        </p:spPr>
        <p:txBody>
          <a:bodyPr/>
          <a:lstStyle/>
          <a:p>
            <a:pPr eaLnBrk="1" hangingPunct="1">
              <a:defRPr/>
            </a:pPr>
            <a:endParaRPr lang="fr-FR"/>
          </a:p>
          <a:p>
            <a:pPr eaLnBrk="1" hangingPunct="1">
              <a:defRPr/>
            </a:pPr>
            <a:r>
              <a:rPr lang="nl-BE" sz="1600">
                <a:effectLst>
                  <a:outerShdw blurRad="38100" dist="38100" dir="2700000" algn="tl">
                    <a:srgbClr val="C0C0C0"/>
                  </a:outerShdw>
                </a:effectLst>
              </a:rPr>
              <a:t>Daar het objectief :</a:t>
            </a:r>
          </a:p>
          <a:p>
            <a:pPr eaLnBrk="1" hangingPunct="1">
              <a:defRPr/>
            </a:pPr>
            <a:endParaRPr lang="nl-BE" sz="160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eaLnBrk="1" hangingPunct="1">
              <a:defRPr/>
            </a:pPr>
            <a:r>
              <a:rPr lang="nl-BE" sz="1600">
                <a:effectLst>
                  <a:outerShdw blurRad="38100" dist="38100" dir="2700000" algn="tl">
                    <a:srgbClr val="C0C0C0"/>
                  </a:outerShdw>
                </a:effectLst>
              </a:rPr>
              <a:t>“Het opstellen van richtlijnen” </a:t>
            </a:r>
          </a:p>
          <a:p>
            <a:pPr eaLnBrk="1" hangingPunct="1">
              <a:defRPr/>
            </a:pPr>
            <a:r>
              <a:rPr lang="nl-BE" sz="1600">
                <a:effectLst>
                  <a:outerShdw blurRad="38100" dist="38100" dir="2700000" algn="tl">
                    <a:srgbClr val="C0C0C0"/>
                  </a:outerShdw>
                </a:effectLst>
              </a:rPr>
              <a:t>zo goed als bereikt is, wordt voorgesteld om dit item af te sluiten.</a:t>
            </a:r>
          </a:p>
          <a:p>
            <a:pPr eaLnBrk="1" hangingPunct="1">
              <a:defRPr/>
            </a:pPr>
            <a:r>
              <a:rPr lang="nl-BE" sz="1600">
                <a:effectLst>
                  <a:outerShdw blurRad="38100" dist="38100" dir="2700000" algn="tl">
                    <a:srgbClr val="C0C0C0"/>
                  </a:outerShdw>
                </a:effectLst>
              </a:rPr>
              <a:t>Daar controle op de uitvoering echter het sluitstuk is van elk goed beleid wordt voorgesteld om een nieuw item te openen.</a:t>
            </a:r>
          </a:p>
          <a:p>
            <a:pPr eaLnBrk="1" hangingPunct="1">
              <a:defRPr/>
            </a:pPr>
            <a:endParaRPr lang="nl-BE" sz="160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eaLnBrk="1" hangingPunct="1">
              <a:defRPr/>
            </a:pPr>
            <a:r>
              <a:rPr lang="nl-BE" sz="1600">
                <a:effectLst>
                  <a:outerShdw blurRad="38100" dist="38100" dir="2700000" algn="tl">
                    <a:srgbClr val="C0C0C0"/>
                  </a:outerShdw>
                </a:effectLst>
              </a:rPr>
              <a:t>Ik zou voorstellen om dit nieuwe item eerst toe te lichten om daarna vragen te beantwoorden en het advies over dit item te vragen.</a:t>
            </a:r>
          </a:p>
          <a:p>
            <a:pPr eaLnBrk="1" hangingPunct="1">
              <a:defRPr/>
            </a:pPr>
            <a:endParaRPr lang="nl-BE" sz="160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eaLnBrk="1" hangingPunct="1">
              <a:defRPr/>
            </a:pPr>
            <a:endParaRPr lang="fr-FR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7"/>
          <p:cNvSpPr txBox="1">
            <a:spLocks noGrp="1" noChangeArrowheads="1"/>
          </p:cNvSpPr>
          <p:nvPr/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3177" tIns="46589" rIns="93177" bIns="46589" anchor="b"/>
          <a:lstStyle/>
          <a:p>
            <a:pPr algn="r" defTabSz="931863"/>
            <a:fld id="{DB7F5C1D-2A6E-4964-9D88-55FCD9921247}" type="slidenum">
              <a:rPr lang="fr-FR" sz="1200"/>
              <a:pPr algn="r" defTabSz="931863"/>
              <a:t>6</a:t>
            </a:fld>
            <a:endParaRPr lang="fr-FR" sz="1200"/>
          </a:p>
        </p:txBody>
      </p:sp>
      <p:sp>
        <p:nvSpPr>
          <p:cNvPr id="26626" name="Rectangle 2"/>
          <p:cNvSpPr>
            <a:spLocks noGrp="1"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6463" y="4716463"/>
            <a:ext cx="4984750" cy="4465637"/>
          </a:xfrm>
        </p:spPr>
        <p:txBody>
          <a:bodyPr/>
          <a:lstStyle/>
          <a:p>
            <a:pPr eaLnBrk="1" hangingPunct="1">
              <a:defRPr/>
            </a:pPr>
            <a:endParaRPr lang="fr-FR"/>
          </a:p>
          <a:p>
            <a:pPr eaLnBrk="1" hangingPunct="1">
              <a:defRPr/>
            </a:pPr>
            <a:r>
              <a:rPr lang="nl-BE" sz="1600">
                <a:effectLst>
                  <a:outerShdw blurRad="38100" dist="38100" dir="2700000" algn="tl">
                    <a:srgbClr val="C0C0C0"/>
                  </a:outerShdw>
                </a:effectLst>
              </a:rPr>
              <a:t>Daar het objectief :</a:t>
            </a:r>
          </a:p>
          <a:p>
            <a:pPr eaLnBrk="1" hangingPunct="1">
              <a:defRPr/>
            </a:pPr>
            <a:endParaRPr lang="nl-BE" sz="160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eaLnBrk="1" hangingPunct="1">
              <a:defRPr/>
            </a:pPr>
            <a:r>
              <a:rPr lang="nl-BE" sz="1600">
                <a:effectLst>
                  <a:outerShdw blurRad="38100" dist="38100" dir="2700000" algn="tl">
                    <a:srgbClr val="C0C0C0"/>
                  </a:outerShdw>
                </a:effectLst>
              </a:rPr>
              <a:t>“Het opstellen van richtlijnen” </a:t>
            </a:r>
          </a:p>
          <a:p>
            <a:pPr eaLnBrk="1" hangingPunct="1">
              <a:defRPr/>
            </a:pPr>
            <a:r>
              <a:rPr lang="nl-BE" sz="1600">
                <a:effectLst>
                  <a:outerShdw blurRad="38100" dist="38100" dir="2700000" algn="tl">
                    <a:srgbClr val="C0C0C0"/>
                  </a:outerShdw>
                </a:effectLst>
              </a:rPr>
              <a:t>zo goed als bereikt is, wordt voorgesteld om dit item af te sluiten.</a:t>
            </a:r>
          </a:p>
          <a:p>
            <a:pPr eaLnBrk="1" hangingPunct="1">
              <a:defRPr/>
            </a:pPr>
            <a:r>
              <a:rPr lang="nl-BE" sz="1600">
                <a:effectLst>
                  <a:outerShdw blurRad="38100" dist="38100" dir="2700000" algn="tl">
                    <a:srgbClr val="C0C0C0"/>
                  </a:outerShdw>
                </a:effectLst>
              </a:rPr>
              <a:t>Daar controle op de uitvoering echter het sluitstuk is van elk goed beleid wordt voorgesteld om een nieuw item te openen.</a:t>
            </a:r>
          </a:p>
          <a:p>
            <a:pPr eaLnBrk="1" hangingPunct="1">
              <a:defRPr/>
            </a:pPr>
            <a:endParaRPr lang="nl-BE" sz="160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eaLnBrk="1" hangingPunct="1">
              <a:defRPr/>
            </a:pPr>
            <a:r>
              <a:rPr lang="nl-BE" sz="1600">
                <a:effectLst>
                  <a:outerShdw blurRad="38100" dist="38100" dir="2700000" algn="tl">
                    <a:srgbClr val="C0C0C0"/>
                  </a:outerShdw>
                </a:effectLst>
              </a:rPr>
              <a:t>Ik zou voorstellen om dit nieuwe item eerst toe te lichten om daarna vragen te beantwoorden en het advies over dit item te vragen.</a:t>
            </a:r>
          </a:p>
          <a:p>
            <a:pPr eaLnBrk="1" hangingPunct="1">
              <a:defRPr/>
            </a:pPr>
            <a:endParaRPr lang="nl-BE" sz="160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eaLnBrk="1" hangingPunct="1">
              <a:defRPr/>
            </a:pPr>
            <a:endParaRPr lang="fr-FR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7"/>
          <p:cNvSpPr txBox="1">
            <a:spLocks noGrp="1" noChangeArrowheads="1"/>
          </p:cNvSpPr>
          <p:nvPr/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3177" tIns="46589" rIns="93177" bIns="46589" anchor="b"/>
          <a:lstStyle/>
          <a:p>
            <a:pPr algn="r" defTabSz="931863"/>
            <a:fld id="{CC38AE20-C431-4B4C-B3A6-EF8BE8DCA254}" type="slidenum">
              <a:rPr lang="fr-FR" sz="1200"/>
              <a:pPr algn="r" defTabSz="931863"/>
              <a:t>7</a:t>
            </a:fld>
            <a:endParaRPr lang="fr-FR" sz="1200"/>
          </a:p>
        </p:txBody>
      </p:sp>
      <p:sp>
        <p:nvSpPr>
          <p:cNvPr id="28674" name="Rectangle 2"/>
          <p:cNvSpPr>
            <a:spLocks noGrp="1"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6463" y="4716463"/>
            <a:ext cx="4984750" cy="4465637"/>
          </a:xfrm>
        </p:spPr>
        <p:txBody>
          <a:bodyPr/>
          <a:lstStyle/>
          <a:p>
            <a:pPr eaLnBrk="1" hangingPunct="1">
              <a:defRPr/>
            </a:pPr>
            <a:endParaRPr lang="fr-FR"/>
          </a:p>
          <a:p>
            <a:pPr eaLnBrk="1" hangingPunct="1">
              <a:defRPr/>
            </a:pPr>
            <a:r>
              <a:rPr lang="nl-BE" sz="1600">
                <a:effectLst>
                  <a:outerShdw blurRad="38100" dist="38100" dir="2700000" algn="tl">
                    <a:srgbClr val="C0C0C0"/>
                  </a:outerShdw>
                </a:effectLst>
              </a:rPr>
              <a:t>Daar het objectief :</a:t>
            </a:r>
          </a:p>
          <a:p>
            <a:pPr eaLnBrk="1" hangingPunct="1">
              <a:defRPr/>
            </a:pPr>
            <a:endParaRPr lang="nl-BE" sz="160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eaLnBrk="1" hangingPunct="1">
              <a:defRPr/>
            </a:pPr>
            <a:r>
              <a:rPr lang="nl-BE" sz="1600">
                <a:effectLst>
                  <a:outerShdw blurRad="38100" dist="38100" dir="2700000" algn="tl">
                    <a:srgbClr val="C0C0C0"/>
                  </a:outerShdw>
                </a:effectLst>
              </a:rPr>
              <a:t>“Het opstellen van richtlijnen” </a:t>
            </a:r>
          </a:p>
          <a:p>
            <a:pPr eaLnBrk="1" hangingPunct="1">
              <a:defRPr/>
            </a:pPr>
            <a:r>
              <a:rPr lang="nl-BE" sz="1600">
                <a:effectLst>
                  <a:outerShdw blurRad="38100" dist="38100" dir="2700000" algn="tl">
                    <a:srgbClr val="C0C0C0"/>
                  </a:outerShdw>
                </a:effectLst>
              </a:rPr>
              <a:t>zo goed als bereikt is, wordt voorgesteld om dit item af te sluiten.</a:t>
            </a:r>
          </a:p>
          <a:p>
            <a:pPr eaLnBrk="1" hangingPunct="1">
              <a:defRPr/>
            </a:pPr>
            <a:r>
              <a:rPr lang="nl-BE" sz="1600">
                <a:effectLst>
                  <a:outerShdw blurRad="38100" dist="38100" dir="2700000" algn="tl">
                    <a:srgbClr val="C0C0C0"/>
                  </a:outerShdw>
                </a:effectLst>
              </a:rPr>
              <a:t>Daar controle op de uitvoering echter het sluitstuk is van elk goed beleid wordt voorgesteld om een nieuw item te openen.</a:t>
            </a:r>
          </a:p>
          <a:p>
            <a:pPr eaLnBrk="1" hangingPunct="1">
              <a:defRPr/>
            </a:pPr>
            <a:endParaRPr lang="nl-BE" sz="160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eaLnBrk="1" hangingPunct="1">
              <a:defRPr/>
            </a:pPr>
            <a:r>
              <a:rPr lang="nl-BE" sz="1600">
                <a:effectLst>
                  <a:outerShdw blurRad="38100" dist="38100" dir="2700000" algn="tl">
                    <a:srgbClr val="C0C0C0"/>
                  </a:outerShdw>
                </a:effectLst>
              </a:rPr>
              <a:t>Ik zou voorstellen om dit nieuwe item eerst toe te lichten om daarna vragen te beantwoorden en het advies over dit item te vragen.</a:t>
            </a:r>
          </a:p>
          <a:p>
            <a:pPr eaLnBrk="1" hangingPunct="1">
              <a:defRPr/>
            </a:pPr>
            <a:endParaRPr lang="nl-BE" sz="160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eaLnBrk="1" hangingPunct="1">
              <a:defRPr/>
            </a:pPr>
            <a:endParaRPr lang="fr-FR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7"/>
          <p:cNvSpPr txBox="1">
            <a:spLocks noGrp="1" noChangeArrowheads="1"/>
          </p:cNvSpPr>
          <p:nvPr/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3177" tIns="46589" rIns="93177" bIns="46589" anchor="b"/>
          <a:lstStyle/>
          <a:p>
            <a:pPr algn="r" defTabSz="931863"/>
            <a:fld id="{95C4A322-88C3-446B-912D-2B276324355B}" type="slidenum">
              <a:rPr lang="fr-FR" sz="1200"/>
              <a:pPr algn="r" defTabSz="931863"/>
              <a:t>8</a:t>
            </a:fld>
            <a:endParaRPr lang="fr-FR" sz="1200"/>
          </a:p>
        </p:txBody>
      </p:sp>
      <p:sp>
        <p:nvSpPr>
          <p:cNvPr id="30722" name="Rectangle 2"/>
          <p:cNvSpPr>
            <a:spLocks noGrp="1"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6463" y="4716463"/>
            <a:ext cx="4984750" cy="4465637"/>
          </a:xfrm>
        </p:spPr>
        <p:txBody>
          <a:bodyPr/>
          <a:lstStyle/>
          <a:p>
            <a:pPr eaLnBrk="1" hangingPunct="1">
              <a:defRPr/>
            </a:pPr>
            <a:endParaRPr lang="fr-FR"/>
          </a:p>
          <a:p>
            <a:pPr eaLnBrk="1" hangingPunct="1">
              <a:defRPr/>
            </a:pPr>
            <a:r>
              <a:rPr lang="nl-BE" sz="1600">
                <a:effectLst>
                  <a:outerShdw blurRad="38100" dist="38100" dir="2700000" algn="tl">
                    <a:srgbClr val="C0C0C0"/>
                  </a:outerShdw>
                </a:effectLst>
              </a:rPr>
              <a:t>Daar het objectief :</a:t>
            </a:r>
          </a:p>
          <a:p>
            <a:pPr eaLnBrk="1" hangingPunct="1">
              <a:defRPr/>
            </a:pPr>
            <a:endParaRPr lang="nl-BE" sz="160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eaLnBrk="1" hangingPunct="1">
              <a:defRPr/>
            </a:pPr>
            <a:r>
              <a:rPr lang="nl-BE" sz="1600">
                <a:effectLst>
                  <a:outerShdw blurRad="38100" dist="38100" dir="2700000" algn="tl">
                    <a:srgbClr val="C0C0C0"/>
                  </a:outerShdw>
                </a:effectLst>
              </a:rPr>
              <a:t>“Het opstellen van richtlijnen” </a:t>
            </a:r>
          </a:p>
          <a:p>
            <a:pPr eaLnBrk="1" hangingPunct="1">
              <a:defRPr/>
            </a:pPr>
            <a:r>
              <a:rPr lang="nl-BE" sz="1600">
                <a:effectLst>
                  <a:outerShdw blurRad="38100" dist="38100" dir="2700000" algn="tl">
                    <a:srgbClr val="C0C0C0"/>
                  </a:outerShdw>
                </a:effectLst>
              </a:rPr>
              <a:t>zo goed als bereikt is, wordt voorgesteld om dit item af te sluiten.</a:t>
            </a:r>
          </a:p>
          <a:p>
            <a:pPr eaLnBrk="1" hangingPunct="1">
              <a:defRPr/>
            </a:pPr>
            <a:r>
              <a:rPr lang="nl-BE" sz="1600">
                <a:effectLst>
                  <a:outerShdw blurRad="38100" dist="38100" dir="2700000" algn="tl">
                    <a:srgbClr val="C0C0C0"/>
                  </a:outerShdw>
                </a:effectLst>
              </a:rPr>
              <a:t>Daar controle op de uitvoering echter het sluitstuk is van elk goed beleid wordt voorgesteld om een nieuw item te openen.</a:t>
            </a:r>
          </a:p>
          <a:p>
            <a:pPr eaLnBrk="1" hangingPunct="1">
              <a:defRPr/>
            </a:pPr>
            <a:endParaRPr lang="nl-BE" sz="160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eaLnBrk="1" hangingPunct="1">
              <a:defRPr/>
            </a:pPr>
            <a:r>
              <a:rPr lang="nl-BE" sz="1600">
                <a:effectLst>
                  <a:outerShdw blurRad="38100" dist="38100" dir="2700000" algn="tl">
                    <a:srgbClr val="C0C0C0"/>
                  </a:outerShdw>
                </a:effectLst>
              </a:rPr>
              <a:t>Ik zou voorstellen om dit nieuwe item eerst toe te lichten om daarna vragen te beantwoorden en het advies over dit item te vragen.</a:t>
            </a:r>
          </a:p>
          <a:p>
            <a:pPr eaLnBrk="1" hangingPunct="1">
              <a:defRPr/>
            </a:pPr>
            <a:endParaRPr lang="nl-BE" sz="160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eaLnBrk="1" hangingPunct="1">
              <a:defRPr/>
            </a:pPr>
            <a:endParaRPr lang="fr-FR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091B8C3-1273-450C-90B7-B162074D8626}" type="slidenum">
              <a:rPr lang="fr-FR" smtClean="0"/>
              <a:pPr/>
              <a:t>9</a:t>
            </a:fld>
            <a:endParaRPr lang="fr-FR" smtClean="0"/>
          </a:p>
        </p:txBody>
      </p:sp>
      <p:sp>
        <p:nvSpPr>
          <p:cNvPr id="32770" name="Rectangle 2"/>
          <p:cNvSpPr>
            <a:spLocks noGrp="1"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fr-BE" sz="1800" smtClean="0"/>
              <a:t>Zijn er vragen ?</a:t>
            </a:r>
          </a:p>
          <a:p>
            <a:pPr eaLnBrk="1" hangingPunct="1"/>
            <a:endParaRPr lang="en-US" sz="1800" smtClean="0"/>
          </a:p>
        </p:txBody>
      </p:sp>
      <p:sp>
        <p:nvSpPr>
          <p:cNvPr id="32772" name="Text Box 4"/>
          <p:cNvSpPr txBox="1">
            <a:spLocks noChangeArrowheads="1"/>
          </p:cNvSpPr>
          <p:nvPr/>
        </p:nvSpPr>
        <p:spPr bwMode="auto">
          <a:xfrm>
            <a:off x="4433888" y="5429250"/>
            <a:ext cx="4119562" cy="1273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BE"/>
              <a:t>Piloot : Cdt Ing D. VAN POUCKE</a:t>
            </a:r>
          </a:p>
          <a:p>
            <a:pPr>
              <a:spcBef>
                <a:spcPct val="50000"/>
              </a:spcBef>
              <a:buFont typeface="Wingdings" pitchFamily="2" charset="2"/>
              <a:buChar char="*"/>
            </a:pPr>
            <a:r>
              <a:rPr lang="fr-BE">
                <a:sym typeface="Wingdings" pitchFamily="2" charset="2"/>
              </a:rPr>
              <a:t>: </a:t>
            </a:r>
            <a:r>
              <a:rPr lang="fr-BE">
                <a:sym typeface="Wingdings" pitchFamily="2" charset="2"/>
                <a:hlinkClick r:id="rId3"/>
              </a:rPr>
              <a:t>Danny.Vanpoucke@mil.be</a:t>
            </a:r>
            <a:endParaRPr lang="fr-BE">
              <a:sym typeface="Wingdings" pitchFamily="2" charset="2"/>
            </a:endParaRPr>
          </a:p>
          <a:p>
            <a:pPr>
              <a:spcBef>
                <a:spcPct val="50000"/>
              </a:spcBef>
              <a:buFont typeface="Wingdings" pitchFamily="2" charset="2"/>
              <a:buNone/>
            </a:pPr>
            <a:r>
              <a:rPr lang="fr-BE">
                <a:sym typeface="Wingdings" pitchFamily="2" charset="2"/>
              </a:rPr>
              <a:t> : 9/2820/5079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06 &amp; 07 Oct 2011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PGP 2012–2016 / PAA 2012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8B4AD8-BCE6-41FD-8D53-4B2440EC923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06 &amp; 07 Oct 2011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PGP 2012–2016 / PAA 2012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84D482-14BA-4209-94AF-C4670CF4945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06 &amp; 07 Oct 2011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PGP 2012–2016 / PAA 2012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577880-0561-4DAA-A063-5FBBEBBE6BE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06 &amp; 07 Oct 2011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PGP 2012–2016 / PAA 2012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3E4AD9-ED1E-4EDE-BF9D-E3D14DF659B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06 &amp; 07 Oct 2011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PGP 2012–2016 / PAA 2012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557D85-9520-4F8C-8663-F7A87263189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06 &amp; 07 Oct 2011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PGP 2012–2016 / PAA 2012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6D22DC-87F6-4210-8A6E-28D35BF7595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06 &amp; 07 Oct 2011</a:t>
            </a: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PGP 2012–2016 / PAA 2012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231FF0-C8EB-4525-B15F-2E21A3F098A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06 &amp; 07 Oct 2011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PGP 2012–2016 / PAA 2012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03A98E-6866-4919-99F5-04B5F291D27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06 &amp; 07 Oct 2011</a:t>
            </a: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PGP 2012–2016 / PAA 2012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51D8C3-47E5-45D4-BFC7-49BDACEDC11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06 &amp; 07 Oct 2011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PGP 2012–2016 / PAA 2012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6EEC2A-1C75-4FA4-AAE4-C9927198099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06 &amp; 07 Oct 2011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PGP 2012–2016 / PAA 2012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30E651-F99E-4C9A-9D04-5B98DDAB7D2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381750"/>
            <a:ext cx="2133600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r>
              <a:rPr lang="en-US"/>
              <a:t>06 &amp; 07 Oct 2011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843213" y="6381750"/>
            <a:ext cx="3457575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r>
              <a:rPr lang="en-US"/>
              <a:t>PGP 2012–2016 / PAA 2012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1690688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2AF79B3B-F1D2-4EF0-922D-B5D7A2EB4E6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031" name="Picture 8" descr="DGMR logo 090611"/>
          <p:cNvPicPr>
            <a:picLocks noChangeAspect="1" noChangeArrowheads="1"/>
          </p:cNvPicPr>
          <p:nvPr userDrawn="1"/>
        </p:nvPicPr>
        <p:blipFill>
          <a:blip r:embed="rId14"/>
          <a:srcRect/>
          <a:stretch>
            <a:fillRect/>
          </a:stretch>
        </p:blipFill>
        <p:spPr bwMode="auto">
          <a:xfrm>
            <a:off x="8281988" y="153988"/>
            <a:ext cx="827087" cy="827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intranet.mil.intra/sites/Mat/Infra/MRCI/AgrEnv/Pages/Asbestos.aspx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intranet.mil.intra/sites/Mat/Infra/MRCI/AgrEnv/Pages/Asbestos.aspx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intranet.mil.intra/sites/Mat/Infra/MRCI/AgrEnv/Pages/Asbestos.aspx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4"/>
          <p:cNvSpPr txBox="1">
            <a:spLocks noChangeArrowheads="1"/>
          </p:cNvSpPr>
          <p:nvPr/>
        </p:nvSpPr>
        <p:spPr bwMode="auto">
          <a:xfrm>
            <a:off x="2124075" y="2060575"/>
            <a:ext cx="556260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nl-BE" sz="1600">
                <a:solidFill>
                  <a:srgbClr val="FF3232"/>
                </a:solidFill>
                <a:latin typeface="Comic Sans MS" pitchFamily="66" charset="0"/>
              </a:rPr>
              <a:t>Beheer van asbest aanwezig in de Infrastructuur </a:t>
            </a:r>
            <a:br>
              <a:rPr lang="nl-BE" sz="1600">
                <a:solidFill>
                  <a:srgbClr val="FF3232"/>
                </a:solidFill>
                <a:latin typeface="Comic Sans MS" pitchFamily="66" charset="0"/>
              </a:rPr>
            </a:br>
            <a:r>
              <a:rPr lang="nl-BE" sz="1600">
                <a:solidFill>
                  <a:srgbClr val="FF3232"/>
                </a:solidFill>
                <a:latin typeface="Comic Sans MS" pitchFamily="66" charset="0"/>
              </a:rPr>
              <a:t>van Defensie – Technische vergadering</a:t>
            </a:r>
            <a:endParaRPr lang="en-GB" sz="1600">
              <a:solidFill>
                <a:srgbClr val="FF3232"/>
              </a:solidFill>
              <a:latin typeface="Comic Sans MS" pitchFamily="66" charset="0"/>
            </a:endParaRPr>
          </a:p>
        </p:txBody>
      </p:sp>
      <p:sp>
        <p:nvSpPr>
          <p:cNvPr id="15363" name="Text Box 5"/>
          <p:cNvSpPr txBox="1">
            <a:spLocks noChangeArrowheads="1"/>
          </p:cNvSpPr>
          <p:nvPr/>
        </p:nvSpPr>
        <p:spPr bwMode="auto">
          <a:xfrm>
            <a:off x="2124075" y="2781300"/>
            <a:ext cx="4114800" cy="452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808038" indent="-808038" defTabSz="1082675">
              <a:lnSpc>
                <a:spcPct val="60000"/>
              </a:lnSpc>
              <a:spcBef>
                <a:spcPct val="50000"/>
              </a:spcBef>
            </a:pPr>
            <a:r>
              <a:rPr lang="nl-BE" sz="1400">
                <a:latin typeface="Comic Sans MS" pitchFamily="66" charset="0"/>
              </a:rPr>
              <a:t>Piloot	:	</a:t>
            </a:r>
            <a:r>
              <a:rPr lang="nl-BE" sz="1400">
                <a:solidFill>
                  <a:srgbClr val="FF3232"/>
                </a:solidFill>
                <a:latin typeface="Comic Sans MS" pitchFamily="66" charset="0"/>
              </a:rPr>
              <a:t>MRC&amp;I-I/S/E</a:t>
            </a:r>
          </a:p>
          <a:p>
            <a:pPr marL="808038" indent="-808038" defTabSz="1082675">
              <a:lnSpc>
                <a:spcPct val="60000"/>
              </a:lnSpc>
              <a:spcBef>
                <a:spcPct val="50000"/>
              </a:spcBef>
            </a:pPr>
            <a:r>
              <a:rPr lang="nl-BE" sz="1400">
                <a:latin typeface="Comic Sans MS" pitchFamily="66" charset="0"/>
              </a:rPr>
              <a:t>		</a:t>
            </a:r>
            <a:r>
              <a:rPr lang="nl-BE" sz="1400">
                <a:solidFill>
                  <a:srgbClr val="FF3232"/>
                </a:solidFill>
                <a:latin typeface="Comic Sans MS" pitchFamily="66" charset="0"/>
              </a:rPr>
              <a:t>Patrick Kubes</a:t>
            </a:r>
            <a:endParaRPr lang="en-GB" sz="1400">
              <a:solidFill>
                <a:srgbClr val="FF3232"/>
              </a:solidFill>
              <a:latin typeface="Comic Sans MS" pitchFamily="66" charset="0"/>
            </a:endParaRPr>
          </a:p>
        </p:txBody>
      </p:sp>
      <p:sp>
        <p:nvSpPr>
          <p:cNvPr id="15364" name="Text Box 6"/>
          <p:cNvSpPr txBox="1">
            <a:spLocks noChangeArrowheads="1"/>
          </p:cNvSpPr>
          <p:nvPr/>
        </p:nvSpPr>
        <p:spPr bwMode="auto">
          <a:xfrm>
            <a:off x="2133600" y="3657600"/>
            <a:ext cx="42672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nl-BE" sz="1600">
                <a:latin typeface="Comic Sans MS" pitchFamily="66" charset="0"/>
              </a:rPr>
              <a:t>14 Okt 11</a:t>
            </a:r>
            <a:endParaRPr lang="en-GB" sz="1600">
              <a:latin typeface="Comic Sans MS" pitchFamily="66" charset="0"/>
            </a:endParaRPr>
          </a:p>
        </p:txBody>
      </p:sp>
      <p:pic>
        <p:nvPicPr>
          <p:cNvPr id="15365" name="Picture 8" descr="DGMR logo 09061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516688" y="2709863"/>
            <a:ext cx="12954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Slide Number Placeholder 5"/>
          <p:cNvSpPr txBox="1">
            <a:spLocks noGrp="1"/>
          </p:cNvSpPr>
          <p:nvPr/>
        </p:nvSpPr>
        <p:spPr bwMode="auto">
          <a:xfrm>
            <a:off x="6553200" y="6245225"/>
            <a:ext cx="1690688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981B8B99-5AD4-432C-8793-4AF77CF060CE}" type="slidenum">
              <a:rPr lang="en-US" sz="1400"/>
              <a:pPr algn="r"/>
              <a:t>2</a:t>
            </a:fld>
            <a:endParaRPr lang="en-US" sz="1400"/>
          </a:p>
        </p:txBody>
      </p:sp>
      <p:sp>
        <p:nvSpPr>
          <p:cNvPr id="17412" name="Rectangle 2"/>
          <p:cNvSpPr>
            <a:spLocks noChangeArrowheads="1"/>
          </p:cNvSpPr>
          <p:nvPr/>
        </p:nvSpPr>
        <p:spPr bwMode="auto">
          <a:xfrm>
            <a:off x="914400" y="333375"/>
            <a:ext cx="8229600" cy="77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fr-BE" sz="3600" b="1">
                <a:solidFill>
                  <a:srgbClr val="CC66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Inhoudstafel</a:t>
            </a:r>
          </a:p>
        </p:txBody>
      </p:sp>
      <p:sp>
        <p:nvSpPr>
          <p:cNvPr id="17413" name="Rectangle 3"/>
          <p:cNvSpPr>
            <a:spLocks noChangeArrowheads="1"/>
          </p:cNvSpPr>
          <p:nvPr/>
        </p:nvSpPr>
        <p:spPr bwMode="auto">
          <a:xfrm>
            <a:off x="1187450" y="1412875"/>
            <a:ext cx="7345363" cy="46085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92075" tIns="46038" rIns="92075" bIns="46038"/>
          <a:lstStyle/>
          <a:p>
            <a:pPr marL="342900" indent="-342900">
              <a:spcBef>
                <a:spcPct val="20000"/>
              </a:spcBef>
              <a:buFontTx/>
              <a:buAutoNum type="arabicPeriod"/>
              <a:defRPr/>
            </a:pPr>
            <a:r>
              <a:rPr lang="fr-BE" sz="3200" b="1">
                <a:effectLst>
                  <a:outerShdw blurRad="38100" dist="38100" dir="2700000" algn="tl">
                    <a:srgbClr val="C0C0C0"/>
                  </a:outerShdw>
                </a:effectLst>
              </a:rPr>
              <a:t>Intranet Website MRC&amp;I-I/S/E</a:t>
            </a:r>
            <a:endParaRPr lang="fr-BE" sz="3200"/>
          </a:p>
          <a:p>
            <a:pPr marL="342900" indent="-342900">
              <a:spcBef>
                <a:spcPct val="20000"/>
              </a:spcBef>
              <a:buFontTx/>
              <a:buAutoNum type="arabicPeriod" startAt="2"/>
              <a:defRPr/>
            </a:pPr>
            <a:r>
              <a:rPr lang="fr-BE" sz="3200" b="1">
                <a:effectLst>
                  <a:outerShdw blurRad="38100" dist="38100" dir="2700000" algn="tl">
                    <a:srgbClr val="C0C0C0"/>
                  </a:outerShdw>
                </a:effectLst>
              </a:rPr>
              <a:t>Asbestinventarissen</a:t>
            </a:r>
          </a:p>
          <a:p>
            <a:pPr marL="342900" indent="-342900">
              <a:spcBef>
                <a:spcPct val="20000"/>
              </a:spcBef>
              <a:buFontTx/>
              <a:buAutoNum type="arabicPeriod" startAt="2"/>
              <a:defRPr/>
            </a:pPr>
            <a:r>
              <a:rPr lang="fr-BE" sz="3200" b="1">
                <a:effectLst>
                  <a:outerShdw blurRad="38100" dist="38100" dir="2700000" algn="tl">
                    <a:srgbClr val="C0C0C0"/>
                  </a:outerShdw>
                </a:effectLst>
              </a:rPr>
              <a:t>verhuizing KLM</a:t>
            </a:r>
          </a:p>
          <a:p>
            <a:pPr marL="342900" indent="-342900">
              <a:spcBef>
                <a:spcPct val="20000"/>
              </a:spcBef>
              <a:buFontTx/>
              <a:buAutoNum type="arabicPeriod" startAt="2"/>
              <a:defRPr/>
            </a:pPr>
            <a:r>
              <a:rPr lang="nl-BE" sz="3200" b="1"/>
              <a:t>Controle kwaliteit – Uitvoering GPP</a:t>
            </a:r>
            <a:endParaRPr lang="fr-BE" sz="3200" b="1"/>
          </a:p>
          <a:p>
            <a:pPr marL="342900" indent="-342900">
              <a:spcBef>
                <a:spcPct val="20000"/>
              </a:spcBef>
              <a:buFontTx/>
              <a:buAutoNum type="arabicPeriod" startAt="2"/>
              <a:defRPr/>
            </a:pPr>
            <a:r>
              <a:rPr lang="fr-BE" sz="3200" b="1">
                <a:effectLst>
                  <a:outerShdw blurRad="38100" dist="38100" dir="2700000" algn="tl">
                    <a:srgbClr val="C0C0C0"/>
                  </a:outerShdw>
                </a:effectLst>
              </a:rPr>
              <a:t>Update richtlijnen</a:t>
            </a:r>
          </a:p>
          <a:p>
            <a:pPr marL="342900" indent="-342900">
              <a:spcBef>
                <a:spcPct val="20000"/>
              </a:spcBef>
              <a:buFontTx/>
              <a:buAutoNum type="arabicPeriod" startAt="2"/>
              <a:defRPr/>
            </a:pPr>
            <a:endParaRPr lang="fr-BE" sz="3200" b="1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342900" indent="-342900">
              <a:spcBef>
                <a:spcPct val="20000"/>
              </a:spcBef>
              <a:buFontTx/>
              <a:buAutoNum type="arabicPeriod" startAt="2"/>
              <a:defRPr/>
            </a:pPr>
            <a:endParaRPr lang="fr-BE" sz="3200" b="1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342900" indent="-342900">
              <a:spcBef>
                <a:spcPct val="20000"/>
              </a:spcBef>
              <a:defRPr/>
            </a:pPr>
            <a:r>
              <a:rPr lang="fr-BE" sz="2400"/>
              <a:t>	</a:t>
            </a:r>
          </a:p>
        </p:txBody>
      </p:sp>
      <p:sp>
        <p:nvSpPr>
          <p:cNvPr id="2" name="Date Placeholder 3"/>
          <p:cNvSpPr txBox="1">
            <a:spLocks noGrp="1"/>
          </p:cNvSpPr>
          <p:nvPr/>
        </p:nvSpPr>
        <p:spPr bwMode="auto">
          <a:xfrm>
            <a:off x="457200" y="6381750"/>
            <a:ext cx="2133600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en-US" sz="1400"/>
              <a:t>14 Okt 2011</a:t>
            </a:r>
          </a:p>
        </p:txBody>
      </p:sp>
      <p:sp>
        <p:nvSpPr>
          <p:cNvPr id="3" name="Footer Placeholder 4"/>
          <p:cNvSpPr txBox="1">
            <a:spLocks noGrp="1"/>
          </p:cNvSpPr>
          <p:nvPr/>
        </p:nvSpPr>
        <p:spPr bwMode="auto">
          <a:xfrm>
            <a:off x="2843213" y="6381750"/>
            <a:ext cx="3457575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nl-BE" sz="1400"/>
              <a:t>Technische vergadering</a:t>
            </a:r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14 Okt 2011</a:t>
            </a:r>
          </a:p>
        </p:txBody>
      </p:sp>
      <p:sp>
        <p:nvSpPr>
          <p:cNvPr id="19458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nl-BE" smtClean="0"/>
              <a:t>Technische vergadering</a:t>
            </a:r>
          </a:p>
        </p:txBody>
      </p:sp>
      <p:sp>
        <p:nvSpPr>
          <p:cNvPr id="19459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CB5E313-4587-4F72-8FD5-F508CB363489}" type="slidenum">
              <a:rPr lang="en-US" smtClean="0"/>
              <a:pPr/>
              <a:t>3</a:t>
            </a:fld>
            <a:endParaRPr lang="en-US" smtClean="0"/>
          </a:p>
        </p:txBody>
      </p:sp>
      <p:sp>
        <p:nvSpPr>
          <p:cNvPr id="17412" name="Rectangle 2"/>
          <p:cNvSpPr>
            <a:spLocks noChangeArrowheads="1"/>
          </p:cNvSpPr>
          <p:nvPr/>
        </p:nvSpPr>
        <p:spPr bwMode="auto">
          <a:xfrm>
            <a:off x="914400" y="333375"/>
            <a:ext cx="8229600" cy="77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fr-BE" b="1">
                <a:solidFill>
                  <a:srgbClr val="CC66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Intranet Website MRC&amp;I-I/S/E </a:t>
            </a:r>
            <a:br>
              <a:rPr lang="fr-BE" b="1">
                <a:solidFill>
                  <a:srgbClr val="CC66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fr-BE" b="1">
                <a:solidFill>
                  <a:srgbClr val="CC66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« Information Agriculture &amp; Environnement – Asbest »</a:t>
            </a:r>
          </a:p>
        </p:txBody>
      </p:sp>
      <p:sp>
        <p:nvSpPr>
          <p:cNvPr id="17413" name="Rectangle 3"/>
          <p:cNvSpPr>
            <a:spLocks noChangeArrowheads="1"/>
          </p:cNvSpPr>
          <p:nvPr/>
        </p:nvSpPr>
        <p:spPr bwMode="auto">
          <a:xfrm>
            <a:off x="1187450" y="1412875"/>
            <a:ext cx="7345363" cy="46085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92075" tIns="46038" rIns="92075" bIns="46038"/>
          <a:lstStyle/>
          <a:p>
            <a:pPr marL="342900" indent="-342900">
              <a:spcBef>
                <a:spcPct val="20000"/>
              </a:spcBef>
              <a:buFontTx/>
              <a:buAutoNum type="arabicPeriod"/>
              <a:defRPr/>
            </a:pPr>
            <a:r>
              <a:rPr lang="nl-BE" sz="3200" b="1">
                <a:effectLst>
                  <a:outerShdw blurRad="38100" dist="38100" dir="2700000" algn="tl">
                    <a:srgbClr val="C0C0C0"/>
                  </a:outerShdw>
                </a:effectLst>
              </a:rPr>
              <a:t>Doelstelling</a:t>
            </a:r>
          </a:p>
          <a:p>
            <a:pPr marL="342900" indent="-342900">
              <a:spcBef>
                <a:spcPct val="20000"/>
              </a:spcBef>
              <a:defRPr/>
            </a:pPr>
            <a:r>
              <a:rPr lang="nl-BE" sz="2400"/>
              <a:t>	Publicatie van de informatie in verband met het beheer van asbest in de Infrastructuur van Defensie</a:t>
            </a:r>
            <a:endParaRPr lang="en-US" sz="2400"/>
          </a:p>
          <a:p>
            <a:pPr marL="342900" indent="-342900">
              <a:spcBef>
                <a:spcPct val="20000"/>
              </a:spcBef>
              <a:buFontTx/>
              <a:buAutoNum type="arabicPeriod" startAt="2"/>
              <a:defRPr/>
            </a:pPr>
            <a:r>
              <a:rPr lang="nl-BE" sz="3200" b="1">
                <a:effectLst>
                  <a:outerShdw blurRad="38100" dist="38100" dir="2700000" algn="tl">
                    <a:srgbClr val="C0C0C0"/>
                  </a:outerShdw>
                </a:effectLst>
              </a:rPr>
              <a:t>Link + Overzicht van de site</a:t>
            </a:r>
          </a:p>
          <a:p>
            <a:pPr marL="342900" indent="-342900">
              <a:spcBef>
                <a:spcPct val="20000"/>
              </a:spcBef>
              <a:defRPr/>
            </a:pPr>
            <a:r>
              <a:rPr lang="fr-BE" sz="2400"/>
              <a:t>	</a:t>
            </a:r>
            <a:r>
              <a:rPr lang="fr-BE" sz="2400">
                <a:hlinkClick r:id="rId3"/>
              </a:rPr>
              <a:t>http://intranet.mil.intra/sites/Mat/Infra/MRCI/AgrEnv/Pages/Asbestos.aspx</a:t>
            </a:r>
            <a:endParaRPr lang="nl-BE" sz="2400"/>
          </a:p>
          <a:p>
            <a:pPr marL="342900" indent="-342900">
              <a:spcBef>
                <a:spcPct val="20000"/>
              </a:spcBef>
              <a:buFontTx/>
              <a:buAutoNum type="arabicPeriod" startAt="3"/>
              <a:defRPr/>
            </a:pPr>
            <a:r>
              <a:rPr lang="nl-BE" sz="3200" b="1">
                <a:effectLst>
                  <a:outerShdw blurRad="38100" dist="38100" dir="2700000" algn="tl">
                    <a:srgbClr val="C0C0C0"/>
                  </a:outerShdw>
                </a:effectLst>
              </a:rPr>
              <a:t>Opgepast</a:t>
            </a:r>
          </a:p>
          <a:p>
            <a:pPr marL="342900" indent="-342900">
              <a:spcBef>
                <a:spcPct val="20000"/>
              </a:spcBef>
              <a:defRPr/>
            </a:pPr>
            <a:r>
              <a:rPr lang="nl-BE" sz="2400" b="1">
                <a:solidFill>
                  <a:srgbClr val="FF3232"/>
                </a:solidFill>
              </a:rPr>
              <a:t>	De cataloog “01. Asbest” op intranet DGMR (MAT) is niet meer van geldig</a:t>
            </a:r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Date Placeholder 3"/>
          <p:cNvSpPr txBox="1">
            <a:spLocks noGrp="1"/>
          </p:cNvSpPr>
          <p:nvPr/>
        </p:nvSpPr>
        <p:spPr bwMode="auto">
          <a:xfrm>
            <a:off x="457200" y="6381750"/>
            <a:ext cx="2133600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en-US" sz="1400"/>
              <a:t>14 Okt 2011</a:t>
            </a:r>
          </a:p>
        </p:txBody>
      </p:sp>
      <p:sp>
        <p:nvSpPr>
          <p:cNvPr id="21506" name="Footer Placeholder 4"/>
          <p:cNvSpPr txBox="1">
            <a:spLocks noGrp="1"/>
          </p:cNvSpPr>
          <p:nvPr/>
        </p:nvSpPr>
        <p:spPr bwMode="auto">
          <a:xfrm>
            <a:off x="2843213" y="6381750"/>
            <a:ext cx="3457575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nl-BE" sz="1400"/>
              <a:t>Technische vergadering</a:t>
            </a:r>
          </a:p>
        </p:txBody>
      </p:sp>
      <p:sp>
        <p:nvSpPr>
          <p:cNvPr id="21507" name="Slide Number Placeholder 5"/>
          <p:cNvSpPr txBox="1">
            <a:spLocks noGrp="1"/>
          </p:cNvSpPr>
          <p:nvPr/>
        </p:nvSpPr>
        <p:spPr bwMode="auto">
          <a:xfrm>
            <a:off x="6553200" y="6245225"/>
            <a:ext cx="1690688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66B24101-F671-40D2-B13F-C550E60F6963}" type="slidenum">
              <a:rPr lang="en-US" sz="1400"/>
              <a:pPr algn="r"/>
              <a:t>4</a:t>
            </a:fld>
            <a:endParaRPr lang="en-US" sz="1400"/>
          </a:p>
        </p:txBody>
      </p:sp>
      <p:sp>
        <p:nvSpPr>
          <p:cNvPr id="34821" name="Rectangle 2"/>
          <p:cNvSpPr>
            <a:spLocks noChangeArrowheads="1"/>
          </p:cNvSpPr>
          <p:nvPr/>
        </p:nvSpPr>
        <p:spPr bwMode="auto">
          <a:xfrm>
            <a:off x="914400" y="333375"/>
            <a:ext cx="8229600" cy="77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nl-BE" sz="3200" b="1">
                <a:solidFill>
                  <a:srgbClr val="CC66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Asbestinventarissen en</a:t>
            </a:r>
            <a:br>
              <a:rPr lang="nl-BE" sz="3200" b="1">
                <a:solidFill>
                  <a:srgbClr val="CC66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nl-BE" sz="3200" b="1">
                <a:solidFill>
                  <a:srgbClr val="CC66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beheersprogramma’s</a:t>
            </a:r>
            <a:endParaRPr lang="fr-FR" sz="3200" b="1">
              <a:solidFill>
                <a:srgbClr val="CC66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4822" name="Rectangle 3"/>
          <p:cNvSpPr>
            <a:spLocks noChangeArrowheads="1"/>
          </p:cNvSpPr>
          <p:nvPr/>
        </p:nvSpPr>
        <p:spPr bwMode="auto">
          <a:xfrm>
            <a:off x="1187450" y="1412875"/>
            <a:ext cx="7345363" cy="36004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92075" tIns="46038" rIns="92075" bIns="46038"/>
          <a:lstStyle/>
          <a:p>
            <a:pPr marL="342900" indent="-342900">
              <a:spcBef>
                <a:spcPct val="20000"/>
              </a:spcBef>
              <a:buFontTx/>
              <a:buAutoNum type="arabicPeriod"/>
              <a:defRPr/>
            </a:pPr>
            <a:r>
              <a:rPr lang="nl-BE" sz="2800" b="1">
                <a:effectLst>
                  <a:outerShdw blurRad="38100" dist="38100" dir="2700000" algn="tl">
                    <a:srgbClr val="C0C0C0"/>
                  </a:outerShdw>
                </a:effectLst>
              </a:rPr>
              <a:t>Stand van zaken</a:t>
            </a:r>
          </a:p>
          <a:p>
            <a:pPr marL="800100" lvl="1" indent="-342900">
              <a:spcBef>
                <a:spcPct val="20000"/>
              </a:spcBef>
              <a:buFontTx/>
              <a:buChar char="•"/>
              <a:defRPr/>
            </a:pPr>
            <a:r>
              <a:rPr lang="nl-BE" sz="2800"/>
              <a:t>Nu beschikbaar op intranet website MRC&amp;I-I/S/E</a:t>
            </a:r>
          </a:p>
          <a:p>
            <a:pPr marL="800100" lvl="1" indent="-342900">
              <a:spcBef>
                <a:spcPct val="20000"/>
              </a:spcBef>
              <a:buFontTx/>
              <a:buChar char="•"/>
              <a:defRPr/>
            </a:pPr>
            <a:r>
              <a:rPr lang="nl-BE" sz="2800"/>
              <a:t>Updates zijn lopende</a:t>
            </a:r>
          </a:p>
          <a:p>
            <a:pPr marL="800100" lvl="1" indent="-342900">
              <a:spcBef>
                <a:spcPct val="20000"/>
              </a:spcBef>
              <a:buFontTx/>
              <a:buChar char="•"/>
              <a:defRPr/>
            </a:pPr>
            <a:r>
              <a:rPr lang="nl-BE" sz="2800"/>
              <a:t>Closed einde 2011</a:t>
            </a:r>
            <a:endParaRPr lang="en-US" sz="2800"/>
          </a:p>
          <a:p>
            <a:pPr marL="342900" indent="-342900">
              <a:spcBef>
                <a:spcPct val="20000"/>
              </a:spcBef>
              <a:buFontTx/>
              <a:buAutoNum type="arabicPeriod" startAt="2"/>
              <a:defRPr/>
            </a:pPr>
            <a:r>
              <a:rPr lang="nl-BE" sz="2800" b="1">
                <a:effectLst>
                  <a:outerShdw blurRad="38100" dist="38100" dir="2700000" algn="tl">
                    <a:srgbClr val="C0C0C0"/>
                  </a:outerShdw>
                </a:effectLst>
              </a:rPr>
              <a:t>Beheersprogramma’s (samenvatting)</a:t>
            </a:r>
          </a:p>
          <a:p>
            <a:pPr marL="800100" lvl="1" indent="-342900">
              <a:spcBef>
                <a:spcPct val="20000"/>
              </a:spcBef>
              <a:buFontTx/>
              <a:buChar char="•"/>
              <a:defRPr/>
            </a:pPr>
            <a:r>
              <a:rPr lang="nl-BE" sz="2800"/>
              <a:t>Ook beschikbaar op de website</a:t>
            </a:r>
          </a:p>
          <a:p>
            <a:pPr marL="800100" lvl="1" indent="-342900">
              <a:spcBef>
                <a:spcPct val="20000"/>
              </a:spcBef>
              <a:buFontTx/>
              <a:buChar char="•"/>
              <a:defRPr/>
            </a:pPr>
            <a:r>
              <a:rPr lang="nl-BE" sz="2800"/>
              <a:t>Evoluties tot 2011</a:t>
            </a:r>
          </a:p>
          <a:p>
            <a:pPr marL="800100" lvl="1" indent="-342900">
              <a:spcBef>
                <a:spcPct val="20000"/>
              </a:spcBef>
              <a:buFontTx/>
              <a:buChar char="•"/>
              <a:defRPr/>
            </a:pPr>
            <a:r>
              <a:rPr lang="nl-BE" sz="2800"/>
              <a:t>Vooruitzichten voor 2012</a:t>
            </a:r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Date Placeholder 3"/>
          <p:cNvSpPr txBox="1">
            <a:spLocks noGrp="1"/>
          </p:cNvSpPr>
          <p:nvPr/>
        </p:nvSpPr>
        <p:spPr bwMode="auto">
          <a:xfrm>
            <a:off x="457200" y="6381750"/>
            <a:ext cx="2133600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en-US" sz="1400"/>
              <a:t>14 Okt 2011</a:t>
            </a:r>
          </a:p>
        </p:txBody>
      </p:sp>
      <p:sp>
        <p:nvSpPr>
          <p:cNvPr id="23554" name="Footer Placeholder 4"/>
          <p:cNvSpPr txBox="1">
            <a:spLocks noGrp="1"/>
          </p:cNvSpPr>
          <p:nvPr/>
        </p:nvSpPr>
        <p:spPr bwMode="auto">
          <a:xfrm>
            <a:off x="2843213" y="6381750"/>
            <a:ext cx="3457575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nl-BE" sz="1400"/>
              <a:t>Technische vergadering</a:t>
            </a:r>
          </a:p>
        </p:txBody>
      </p:sp>
      <p:sp>
        <p:nvSpPr>
          <p:cNvPr id="23555" name="Slide Number Placeholder 5"/>
          <p:cNvSpPr txBox="1">
            <a:spLocks noGrp="1"/>
          </p:cNvSpPr>
          <p:nvPr/>
        </p:nvSpPr>
        <p:spPr bwMode="auto">
          <a:xfrm>
            <a:off x="6553200" y="6245225"/>
            <a:ext cx="1690688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F8F73C61-7087-4CD6-B0A6-F79DE716DA5A}" type="slidenum">
              <a:rPr lang="en-US" sz="1400"/>
              <a:pPr algn="r"/>
              <a:t>5</a:t>
            </a:fld>
            <a:endParaRPr lang="en-US" sz="1400"/>
          </a:p>
        </p:txBody>
      </p:sp>
      <p:sp>
        <p:nvSpPr>
          <p:cNvPr id="38917" name="Rectangle 2"/>
          <p:cNvSpPr>
            <a:spLocks noChangeArrowheads="1"/>
          </p:cNvSpPr>
          <p:nvPr/>
        </p:nvSpPr>
        <p:spPr bwMode="auto">
          <a:xfrm>
            <a:off x="914400" y="333375"/>
            <a:ext cx="8229600" cy="77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nl-BE" sz="2400" b="1">
                <a:solidFill>
                  <a:srgbClr val="CC66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Verhuizing van Koninklijk Leger Museum </a:t>
            </a:r>
            <a:br>
              <a:rPr lang="nl-BE" sz="2400" b="1">
                <a:solidFill>
                  <a:srgbClr val="CC66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nl-BE" sz="2400" b="1">
                <a:solidFill>
                  <a:srgbClr val="CC66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(KLM) - Overzicht</a:t>
            </a:r>
            <a:endParaRPr lang="fr-FR" sz="2400" b="1">
              <a:solidFill>
                <a:srgbClr val="CC66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7415" name="Text Box 7"/>
          <p:cNvSpPr txBox="1">
            <a:spLocks noChangeArrowheads="1"/>
          </p:cNvSpPr>
          <p:nvPr/>
        </p:nvSpPr>
        <p:spPr bwMode="auto">
          <a:xfrm>
            <a:off x="1258888" y="2205038"/>
            <a:ext cx="7580312" cy="3811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>
              <a:spcAft>
                <a:spcPct val="40000"/>
              </a:spcAft>
              <a:buFontTx/>
              <a:buAutoNum type="arabicPeriod"/>
              <a:defRPr/>
            </a:pPr>
            <a:r>
              <a:rPr lang="nl-BE" sz="2800" b="1">
                <a:effectLst>
                  <a:outerShdw blurRad="38100" dist="38100" dir="2700000" algn="tl">
                    <a:srgbClr val="C0C0C0"/>
                  </a:outerShdw>
                </a:effectLst>
              </a:rPr>
              <a:t>Afsluiting van VISSENAKEN en KAPELLEN</a:t>
            </a:r>
          </a:p>
          <a:p>
            <a:pPr marL="342900" indent="-342900">
              <a:spcAft>
                <a:spcPct val="40000"/>
              </a:spcAft>
              <a:buFontTx/>
              <a:buAutoNum type="arabicPeriod"/>
              <a:defRPr/>
            </a:pPr>
            <a:r>
              <a:rPr lang="nl-BE" sz="2800" b="1">
                <a:effectLst>
                  <a:outerShdw blurRad="38100" dist="38100" dir="2700000" algn="tl">
                    <a:srgbClr val="C0C0C0"/>
                  </a:outerShdw>
                </a:effectLst>
              </a:rPr>
              <a:t>Verhuizing van KLM</a:t>
            </a:r>
          </a:p>
          <a:p>
            <a:pPr marL="800100" lvl="1" indent="-342900">
              <a:buFontTx/>
              <a:buChar char="•"/>
              <a:defRPr/>
            </a:pPr>
            <a:r>
              <a:rPr lang="nl-BE" sz="2400"/>
              <a:t>VISSENAKEN 	=&gt; LANDEN</a:t>
            </a:r>
          </a:p>
          <a:p>
            <a:pPr marL="800100" lvl="1" indent="-342900">
              <a:buFontTx/>
              <a:buChar char="•"/>
              <a:defRPr/>
            </a:pPr>
            <a:r>
              <a:rPr lang="nl-BE" sz="2400"/>
              <a:t>KAPELLEN 	=&gt; BRASSCHAAT</a:t>
            </a:r>
          </a:p>
          <a:p>
            <a:pPr marL="800100" lvl="1" indent="-342900">
              <a:spcAft>
                <a:spcPct val="40000"/>
              </a:spcAft>
              <a:buFontTx/>
              <a:buChar char="•"/>
              <a:defRPr/>
            </a:pPr>
            <a:r>
              <a:rPr lang="nl-BE" sz="2400"/>
              <a:t>Misschien bepaalde stukken naar BASTOGNE</a:t>
            </a:r>
          </a:p>
          <a:p>
            <a:pPr marL="342900" indent="-342900">
              <a:buFontTx/>
              <a:buAutoNum type="arabicPeriod"/>
              <a:defRPr/>
            </a:pPr>
            <a:r>
              <a:rPr lang="nl-BE" sz="2800" b="1">
                <a:effectLst>
                  <a:outerShdw blurRad="38100" dist="38100" dir="2700000" algn="tl">
                    <a:srgbClr val="C0C0C0"/>
                  </a:outerShdw>
                </a:effectLst>
              </a:rPr>
              <a:t>Besmetting met asbeststof</a:t>
            </a:r>
          </a:p>
          <a:p>
            <a:pPr marL="800100" lvl="1" indent="-342900">
              <a:spcAft>
                <a:spcPct val="40000"/>
              </a:spcAft>
              <a:defRPr/>
            </a:pPr>
            <a:r>
              <a:rPr lang="nl-BE" sz="2400"/>
              <a:t>MAT et Vtgn van diverse loodsen</a:t>
            </a:r>
            <a:r>
              <a:rPr lang="nl-BE" sz="2800"/>
              <a:t>	</a:t>
            </a:r>
          </a:p>
        </p:txBody>
      </p:sp>
      <p:sp>
        <p:nvSpPr>
          <p:cNvPr id="23558" name="Text Box 8"/>
          <p:cNvSpPr txBox="1">
            <a:spLocks noChangeArrowheads="1"/>
          </p:cNvSpPr>
          <p:nvPr/>
        </p:nvSpPr>
        <p:spPr bwMode="auto">
          <a:xfrm>
            <a:off x="1331913" y="1220788"/>
            <a:ext cx="7416800" cy="8350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nl-BE" sz="1600"/>
              <a:t>Voor details, zie PPT presentatie beschikbaar op:</a:t>
            </a:r>
          </a:p>
          <a:p>
            <a:r>
              <a:rPr lang="nl-BE" sz="1600">
                <a:hlinkClick r:id="rId3"/>
              </a:rPr>
              <a:t>http://intranet.mil.intra/sites/Mat/Infra/MRCI/AgrEnv/Pages/Asbestos.aspx</a:t>
            </a:r>
            <a:endParaRPr lang="nl-BE" sz="1600"/>
          </a:p>
          <a:p>
            <a:r>
              <a:rPr lang="nl-BE" sz="1600"/>
              <a:t>Punt 3.: bestand Réunion_MRA(300911)</a:t>
            </a:r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Date Placeholder 3"/>
          <p:cNvSpPr txBox="1">
            <a:spLocks noGrp="1"/>
          </p:cNvSpPr>
          <p:nvPr/>
        </p:nvSpPr>
        <p:spPr bwMode="auto">
          <a:xfrm>
            <a:off x="457200" y="6381750"/>
            <a:ext cx="2133600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en-US" sz="1400"/>
              <a:t>14 Okt 2011</a:t>
            </a:r>
          </a:p>
        </p:txBody>
      </p:sp>
      <p:sp>
        <p:nvSpPr>
          <p:cNvPr id="25602" name="Footer Placeholder 4"/>
          <p:cNvSpPr txBox="1">
            <a:spLocks noGrp="1"/>
          </p:cNvSpPr>
          <p:nvPr/>
        </p:nvSpPr>
        <p:spPr bwMode="auto">
          <a:xfrm>
            <a:off x="2843213" y="6381750"/>
            <a:ext cx="3457575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nl-BE" sz="1400"/>
              <a:t>Technische vergadering</a:t>
            </a:r>
          </a:p>
        </p:txBody>
      </p:sp>
      <p:sp>
        <p:nvSpPr>
          <p:cNvPr id="25603" name="Slide Number Placeholder 5"/>
          <p:cNvSpPr txBox="1">
            <a:spLocks noGrp="1"/>
          </p:cNvSpPr>
          <p:nvPr/>
        </p:nvSpPr>
        <p:spPr bwMode="auto">
          <a:xfrm>
            <a:off x="6553200" y="6245225"/>
            <a:ext cx="1690688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DB847F7F-910D-4671-8EC0-791041A1CF6C}" type="slidenum">
              <a:rPr lang="en-US" sz="1400"/>
              <a:pPr algn="r"/>
              <a:t>6</a:t>
            </a:fld>
            <a:endParaRPr lang="en-US" sz="1400"/>
          </a:p>
        </p:txBody>
      </p:sp>
      <p:sp>
        <p:nvSpPr>
          <p:cNvPr id="45061" name="Rectangle 2"/>
          <p:cNvSpPr>
            <a:spLocks noChangeArrowheads="1"/>
          </p:cNvSpPr>
          <p:nvPr/>
        </p:nvSpPr>
        <p:spPr bwMode="auto">
          <a:xfrm>
            <a:off x="914400" y="333375"/>
            <a:ext cx="8229600" cy="77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nl-BE" sz="2400" b="1">
                <a:solidFill>
                  <a:srgbClr val="CC66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Verhuizing van Koninklijk Leger Museum </a:t>
            </a:r>
            <a:br>
              <a:rPr lang="nl-BE" sz="2400" b="1">
                <a:solidFill>
                  <a:srgbClr val="CC66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nl-BE" sz="2400" b="1">
                <a:solidFill>
                  <a:srgbClr val="CC66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(KLM) - Overzicht</a:t>
            </a:r>
            <a:endParaRPr lang="fr-FR" sz="2400" b="1">
              <a:solidFill>
                <a:srgbClr val="CC66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7415" name="Text Box 7"/>
          <p:cNvSpPr txBox="1">
            <a:spLocks noChangeArrowheads="1"/>
          </p:cNvSpPr>
          <p:nvPr/>
        </p:nvSpPr>
        <p:spPr bwMode="auto">
          <a:xfrm>
            <a:off x="1239838" y="1268413"/>
            <a:ext cx="7580312" cy="5033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>
              <a:spcAft>
                <a:spcPct val="50000"/>
              </a:spcAft>
              <a:buFontTx/>
              <a:buAutoNum type="arabicPeriod" startAt="4"/>
              <a:defRPr/>
            </a:pPr>
            <a:r>
              <a:rPr lang="nl-BE" sz="2000" b="1">
                <a:effectLst>
                  <a:outerShdw blurRad="38100" dist="38100" dir="2700000" algn="tl">
                    <a:srgbClr val="C0C0C0"/>
                  </a:outerShdw>
                </a:effectLst>
              </a:rPr>
              <a:t>DGMR draagt MRC&amp;I-I op om een contract ivm de schoonmaak van MAT en Vtgn te laten uitvoeren</a:t>
            </a:r>
          </a:p>
          <a:p>
            <a:pPr marL="342900" indent="-342900">
              <a:defRPr/>
            </a:pPr>
            <a:r>
              <a:rPr lang="nl-BE" b="1">
                <a:solidFill>
                  <a:srgbClr val="FF323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	In samenwerking met Preventie Adviseur van KLM</a:t>
            </a:r>
          </a:p>
          <a:p>
            <a:pPr marL="800100" lvl="1" indent="-342900">
              <a:buFontTx/>
              <a:buChar char="•"/>
              <a:defRPr/>
            </a:pPr>
            <a:endParaRPr lang="nl-BE" sz="2000" u="sng"/>
          </a:p>
          <a:p>
            <a:pPr marL="800100" lvl="1" indent="-342900">
              <a:buFontTx/>
              <a:buChar char="•"/>
              <a:defRPr/>
            </a:pPr>
            <a:r>
              <a:rPr lang="nl-BE" sz="2000" u="sng"/>
              <a:t>Principe</a:t>
            </a:r>
            <a:r>
              <a:rPr lang="nl-BE" sz="2000"/>
              <a:t>:</a:t>
            </a:r>
            <a:r>
              <a:rPr lang="nl-BE" sz="2000" b="1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nl-BE" sz="2000"/>
              <a:t>Alle Mat uit de loodsen zal gezuiverd worden voor ontruiming</a:t>
            </a:r>
          </a:p>
          <a:p>
            <a:pPr marL="800100" lvl="1" indent="-342900">
              <a:buFontTx/>
              <a:buChar char="•"/>
              <a:defRPr/>
            </a:pPr>
            <a:r>
              <a:rPr lang="nl-BE" sz="2000"/>
              <a:t>Prospecties bij enkele gespecialiseerd firma’s =&gt; </a:t>
            </a:r>
            <a:r>
              <a:rPr lang="nl-BE" sz="2000" i="1"/>
              <a:t>Modus operandi</a:t>
            </a:r>
            <a:r>
              <a:rPr lang="nl-BE" sz="2000"/>
              <a:t> en werkmethode volgens KB van 16 maart 2006</a:t>
            </a:r>
          </a:p>
          <a:p>
            <a:pPr marL="800100" lvl="1" indent="-342900">
              <a:buFontTx/>
              <a:buChar char="•"/>
              <a:defRPr/>
            </a:pPr>
            <a:r>
              <a:rPr lang="nl-BE" sz="2000"/>
              <a:t>Technische specificaties door MRC&amp;I-I/S/E (lopende)</a:t>
            </a:r>
          </a:p>
          <a:p>
            <a:pPr marL="1257300" lvl="2" indent="-342900">
              <a:buFont typeface="Verdana" pitchFamily="34" charset="0"/>
              <a:buChar char="-"/>
              <a:defRPr/>
            </a:pPr>
            <a:r>
              <a:rPr lang="nl-BE" sz="1600"/>
              <a:t>De werkmethode “eenvoudige handelingen” wordt</a:t>
            </a:r>
            <a:r>
              <a:rPr lang="en-US" sz="1600"/>
              <a:t> </a:t>
            </a:r>
            <a:r>
              <a:rPr lang="nl-BE" sz="1600"/>
              <a:t>uitgevoerd</a:t>
            </a:r>
          </a:p>
          <a:p>
            <a:pPr marL="1257300" lvl="2" indent="-342900">
              <a:buFont typeface="Verdana" pitchFamily="34" charset="0"/>
              <a:buChar char="-"/>
              <a:defRPr/>
            </a:pPr>
            <a:r>
              <a:rPr lang="nl-BE" sz="1600"/>
              <a:t>Contract met twee loten: LOT 1-VISSENAKEN en LOT 2-KAPELLEN</a:t>
            </a:r>
          </a:p>
          <a:p>
            <a:pPr marL="1257300" lvl="2" indent="-342900">
              <a:buFont typeface="Verdana" pitchFamily="34" charset="0"/>
              <a:buChar char="-"/>
              <a:defRPr/>
            </a:pPr>
            <a:r>
              <a:rPr lang="nl-BE" sz="1600"/>
              <a:t>Uitvoering van het contract in twee fasen:</a:t>
            </a:r>
          </a:p>
          <a:p>
            <a:pPr marL="1600200" lvl="3" indent="-228600">
              <a:buFont typeface="Verdana" pitchFamily="34" charset="0"/>
              <a:buChar char="-"/>
              <a:defRPr/>
            </a:pPr>
            <a:r>
              <a:rPr lang="nl-BE" sz="1600"/>
              <a:t>VISSENAKEN =&gt; van april tot en met juni 2012</a:t>
            </a:r>
          </a:p>
          <a:p>
            <a:pPr marL="1600200" lvl="3" indent="-228600">
              <a:buFont typeface="Verdana" pitchFamily="34" charset="0"/>
              <a:buChar char="-"/>
              <a:defRPr/>
            </a:pPr>
            <a:r>
              <a:rPr lang="nl-BE" sz="1600"/>
              <a:t>KAPELLEN 	=&gt; van september tot en met december 2012</a:t>
            </a:r>
          </a:p>
          <a:p>
            <a:pPr marL="800100" lvl="1" indent="-342900">
              <a:buFontTx/>
              <a:buChar char="•"/>
              <a:defRPr/>
            </a:pPr>
            <a:r>
              <a:rPr lang="nl-BE" sz="2000"/>
              <a:t>Leidende ambtenaren: 1 RCI (VISSENAKEN) - 4 RCI (KAPELLEN)</a:t>
            </a:r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Date Placeholder 3"/>
          <p:cNvSpPr txBox="1">
            <a:spLocks noGrp="1"/>
          </p:cNvSpPr>
          <p:nvPr/>
        </p:nvSpPr>
        <p:spPr bwMode="auto">
          <a:xfrm>
            <a:off x="457200" y="6381750"/>
            <a:ext cx="2133600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en-US" sz="1400"/>
              <a:t>14 Okt 2011</a:t>
            </a:r>
          </a:p>
        </p:txBody>
      </p:sp>
      <p:sp>
        <p:nvSpPr>
          <p:cNvPr id="27650" name="Footer Placeholder 4"/>
          <p:cNvSpPr txBox="1">
            <a:spLocks noGrp="1"/>
          </p:cNvSpPr>
          <p:nvPr/>
        </p:nvSpPr>
        <p:spPr bwMode="auto">
          <a:xfrm>
            <a:off x="2843213" y="6381750"/>
            <a:ext cx="3457575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nl-BE" sz="1400"/>
              <a:t>Technische vergadering</a:t>
            </a:r>
          </a:p>
        </p:txBody>
      </p:sp>
      <p:sp>
        <p:nvSpPr>
          <p:cNvPr id="27651" name="Slide Number Placeholder 5"/>
          <p:cNvSpPr txBox="1">
            <a:spLocks noGrp="1"/>
          </p:cNvSpPr>
          <p:nvPr/>
        </p:nvSpPr>
        <p:spPr bwMode="auto">
          <a:xfrm>
            <a:off x="6553200" y="6245225"/>
            <a:ext cx="1690688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30CFF56B-751B-4592-8C34-998FC1E8F2CA}" type="slidenum">
              <a:rPr lang="en-US" sz="1400"/>
              <a:pPr algn="r"/>
              <a:t>7</a:t>
            </a:fld>
            <a:endParaRPr lang="en-US" sz="1400"/>
          </a:p>
        </p:txBody>
      </p:sp>
      <p:sp>
        <p:nvSpPr>
          <p:cNvPr id="43013" name="Rectangle 2"/>
          <p:cNvSpPr>
            <a:spLocks noChangeArrowheads="1"/>
          </p:cNvSpPr>
          <p:nvPr/>
        </p:nvSpPr>
        <p:spPr bwMode="auto">
          <a:xfrm>
            <a:off x="914400" y="333375"/>
            <a:ext cx="8229600" cy="77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nl-BE" sz="2400" b="1">
                <a:solidFill>
                  <a:srgbClr val="CC66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Controle kwaliteit – Uitvoering GPP</a:t>
            </a:r>
            <a:endParaRPr lang="fr-FR" sz="2400" b="1">
              <a:solidFill>
                <a:srgbClr val="CC66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7415" name="Text Box 7"/>
          <p:cNvSpPr txBox="1">
            <a:spLocks noChangeArrowheads="1"/>
          </p:cNvSpPr>
          <p:nvPr/>
        </p:nvSpPr>
        <p:spPr bwMode="auto">
          <a:xfrm>
            <a:off x="1239838" y="1268413"/>
            <a:ext cx="7580312" cy="5062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>
              <a:spcAft>
                <a:spcPct val="20000"/>
              </a:spcAft>
            </a:pPr>
            <a:r>
              <a:rPr lang="nl-BE" sz="3200" b="1">
                <a:effectLst>
                  <a:outerShdw blurRad="38100" dist="38100" dir="2700000" algn="tl">
                    <a:srgbClr val="C0C0C0"/>
                  </a:outerShdw>
                </a:effectLst>
              </a:rPr>
              <a:t>	Zie prioritaire doelstellingen op de fiche GPP/JAP 2012-2016:</a:t>
            </a:r>
          </a:p>
          <a:p>
            <a:pPr marL="800100" lvl="1" indent="-342900">
              <a:buFontTx/>
              <a:buChar char="•"/>
            </a:pPr>
            <a:r>
              <a:rPr lang="nl-BE" sz="3200"/>
              <a:t>“In plaats stellen van een controlesysteem voor de naleving van de wettelijke verplichtingen i.v.m. asbest”</a:t>
            </a:r>
          </a:p>
          <a:p>
            <a:pPr marL="800100" lvl="1" indent="-342900">
              <a:buFontTx/>
              <a:buChar char="•"/>
            </a:pPr>
            <a:r>
              <a:rPr lang="nl-BE" sz="3200"/>
              <a:t>In samenwerking met de afdeling kwaliteit van MR-Mgt</a:t>
            </a:r>
          </a:p>
          <a:p>
            <a:pPr marL="800100" lvl="1" indent="-342900">
              <a:buFontTx/>
              <a:buChar char="•"/>
            </a:pPr>
            <a:r>
              <a:rPr lang="nl-BE" sz="3200">
                <a:solidFill>
                  <a:srgbClr val="FF3232"/>
                </a:solidFill>
              </a:rPr>
              <a:t>Technische vergadering april/mei 2012</a:t>
            </a:r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Date Placeholder 3"/>
          <p:cNvSpPr txBox="1">
            <a:spLocks noGrp="1"/>
          </p:cNvSpPr>
          <p:nvPr/>
        </p:nvSpPr>
        <p:spPr bwMode="auto">
          <a:xfrm>
            <a:off x="457200" y="6381750"/>
            <a:ext cx="2133600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en-US" sz="1400"/>
              <a:t>14 Okt 2011</a:t>
            </a:r>
          </a:p>
        </p:txBody>
      </p:sp>
      <p:sp>
        <p:nvSpPr>
          <p:cNvPr id="29698" name="Footer Placeholder 4"/>
          <p:cNvSpPr txBox="1">
            <a:spLocks noGrp="1"/>
          </p:cNvSpPr>
          <p:nvPr/>
        </p:nvSpPr>
        <p:spPr bwMode="auto">
          <a:xfrm>
            <a:off x="2843213" y="6381750"/>
            <a:ext cx="3457575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nl-BE" sz="1400"/>
              <a:t>Technische vergadering</a:t>
            </a:r>
          </a:p>
        </p:txBody>
      </p:sp>
      <p:sp>
        <p:nvSpPr>
          <p:cNvPr id="29699" name="Slide Number Placeholder 5"/>
          <p:cNvSpPr txBox="1">
            <a:spLocks noGrp="1"/>
          </p:cNvSpPr>
          <p:nvPr/>
        </p:nvSpPr>
        <p:spPr bwMode="auto">
          <a:xfrm>
            <a:off x="6553200" y="6245225"/>
            <a:ext cx="1690688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B33F1E25-EFC0-499F-AADE-44E96AB7E6CF}" type="slidenum">
              <a:rPr lang="en-US" sz="1400"/>
              <a:pPr algn="r"/>
              <a:t>8</a:t>
            </a:fld>
            <a:endParaRPr lang="en-US" sz="1400"/>
          </a:p>
        </p:txBody>
      </p:sp>
      <p:sp>
        <p:nvSpPr>
          <p:cNvPr id="48133" name="Rectangle 2"/>
          <p:cNvSpPr>
            <a:spLocks noChangeArrowheads="1"/>
          </p:cNvSpPr>
          <p:nvPr/>
        </p:nvSpPr>
        <p:spPr bwMode="auto">
          <a:xfrm>
            <a:off x="914400" y="333375"/>
            <a:ext cx="8229600" cy="77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nl-BE" sz="3600" b="1">
                <a:solidFill>
                  <a:srgbClr val="CC66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Update van Richtlijnen</a:t>
            </a:r>
            <a:endParaRPr lang="fr-FR" sz="3600" b="1">
              <a:solidFill>
                <a:srgbClr val="CC66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9701" name="Text Box 7"/>
          <p:cNvSpPr txBox="1">
            <a:spLocks noChangeArrowheads="1"/>
          </p:cNvSpPr>
          <p:nvPr/>
        </p:nvSpPr>
        <p:spPr bwMode="auto">
          <a:xfrm>
            <a:off x="1187450" y="1916113"/>
            <a:ext cx="7580313" cy="382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spcAft>
                <a:spcPct val="20000"/>
              </a:spcAft>
            </a:pPr>
            <a:r>
              <a:rPr lang="nl-BE" sz="3200"/>
              <a:t>	</a:t>
            </a:r>
            <a:r>
              <a:rPr lang="nl-BE" sz="2800"/>
              <a:t>DGMR-SPS-PRMIL-ITLX-007 “Beheer van asbest aanwezig in de Infrastructuur van Defensie”</a:t>
            </a:r>
          </a:p>
          <a:p>
            <a:pPr marL="800100" lvl="1" indent="-342900">
              <a:spcAft>
                <a:spcPct val="20000"/>
              </a:spcAft>
              <a:buFontTx/>
              <a:buChar char="•"/>
            </a:pPr>
            <a:r>
              <a:rPr lang="nl-BE" sz="2800"/>
              <a:t>Update gebaseerd op diverse opmerkingen van LDPBW, RCI’s, 2 Ech Infra, nota’s, enz.</a:t>
            </a:r>
          </a:p>
          <a:p>
            <a:pPr marL="800100" lvl="1" indent="-342900">
              <a:spcAft>
                <a:spcPct val="20000"/>
              </a:spcAft>
              <a:buFontTx/>
              <a:buChar char="•"/>
            </a:pPr>
            <a:r>
              <a:rPr lang="nl-BE" sz="2800"/>
              <a:t>Discussie over de aanpassingen</a:t>
            </a:r>
          </a:p>
          <a:p>
            <a:pPr marL="800100" lvl="1" indent="-342900">
              <a:spcAft>
                <a:spcPct val="20000"/>
              </a:spcAft>
              <a:buFontTx/>
              <a:buChar char="•"/>
            </a:pPr>
            <a:r>
              <a:rPr lang="nl-BE" sz="2800"/>
              <a:t>Q &amp; A</a:t>
            </a:r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260B926-C0D1-4813-9DA5-E46A63EBE827}" type="slidenum">
              <a:rPr lang="en-US" smtClean="0"/>
              <a:pPr/>
              <a:t>9</a:t>
            </a:fld>
            <a:endParaRPr lang="en-US" smtClean="0"/>
          </a:p>
        </p:txBody>
      </p:sp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850900"/>
          </a:xfrm>
        </p:spPr>
        <p:txBody>
          <a:bodyPr/>
          <a:lstStyle/>
          <a:p>
            <a:pPr eaLnBrk="1" hangingPunct="1"/>
            <a:r>
              <a:rPr lang="nl-BE" sz="4000" smtClean="0"/>
              <a:t>Q&amp;A</a:t>
            </a:r>
            <a:endParaRPr lang="fr-FR" sz="4000" smtClean="0"/>
          </a:p>
        </p:txBody>
      </p:sp>
      <p:grpSp>
        <p:nvGrpSpPr>
          <p:cNvPr id="31747" name="Group 24"/>
          <p:cNvGrpSpPr>
            <a:grpSpLocks/>
          </p:cNvGrpSpPr>
          <p:nvPr/>
        </p:nvGrpSpPr>
        <p:grpSpPr bwMode="auto">
          <a:xfrm>
            <a:off x="4932363" y="1412875"/>
            <a:ext cx="1465262" cy="2468563"/>
            <a:chOff x="2338" y="1337"/>
            <a:chExt cx="923" cy="1555"/>
          </a:xfrm>
        </p:grpSpPr>
        <p:sp>
          <p:nvSpPr>
            <p:cNvPr id="31752" name="Freeform 25"/>
            <p:cNvSpPr>
              <a:spLocks/>
            </p:cNvSpPr>
            <p:nvPr/>
          </p:nvSpPr>
          <p:spPr bwMode="auto">
            <a:xfrm>
              <a:off x="2786" y="1337"/>
              <a:ext cx="374" cy="366"/>
            </a:xfrm>
            <a:custGeom>
              <a:avLst/>
              <a:gdLst>
                <a:gd name="T0" fmla="*/ 114 w 374"/>
                <a:gd name="T1" fmla="*/ 155 h 366"/>
                <a:gd name="T2" fmla="*/ 146 w 374"/>
                <a:gd name="T3" fmla="*/ 106 h 366"/>
                <a:gd name="T4" fmla="*/ 183 w 374"/>
                <a:gd name="T5" fmla="*/ 69 h 366"/>
                <a:gd name="T6" fmla="*/ 220 w 374"/>
                <a:gd name="T7" fmla="*/ 24 h 366"/>
                <a:gd name="T8" fmla="*/ 264 w 374"/>
                <a:gd name="T9" fmla="*/ 4 h 366"/>
                <a:gd name="T10" fmla="*/ 301 w 374"/>
                <a:gd name="T11" fmla="*/ 0 h 366"/>
                <a:gd name="T12" fmla="*/ 337 w 374"/>
                <a:gd name="T13" fmla="*/ 12 h 366"/>
                <a:gd name="T14" fmla="*/ 358 w 374"/>
                <a:gd name="T15" fmla="*/ 41 h 366"/>
                <a:gd name="T16" fmla="*/ 374 w 374"/>
                <a:gd name="T17" fmla="*/ 94 h 366"/>
                <a:gd name="T18" fmla="*/ 370 w 374"/>
                <a:gd name="T19" fmla="*/ 150 h 366"/>
                <a:gd name="T20" fmla="*/ 354 w 374"/>
                <a:gd name="T21" fmla="*/ 199 h 366"/>
                <a:gd name="T22" fmla="*/ 313 w 374"/>
                <a:gd name="T23" fmla="*/ 256 h 366"/>
                <a:gd name="T24" fmla="*/ 268 w 374"/>
                <a:gd name="T25" fmla="*/ 297 h 366"/>
                <a:gd name="T26" fmla="*/ 220 w 374"/>
                <a:gd name="T27" fmla="*/ 333 h 366"/>
                <a:gd name="T28" fmla="*/ 167 w 374"/>
                <a:gd name="T29" fmla="*/ 358 h 366"/>
                <a:gd name="T30" fmla="*/ 122 w 374"/>
                <a:gd name="T31" fmla="*/ 366 h 366"/>
                <a:gd name="T32" fmla="*/ 102 w 374"/>
                <a:gd name="T33" fmla="*/ 354 h 366"/>
                <a:gd name="T34" fmla="*/ 85 w 374"/>
                <a:gd name="T35" fmla="*/ 305 h 366"/>
                <a:gd name="T36" fmla="*/ 89 w 374"/>
                <a:gd name="T37" fmla="*/ 240 h 366"/>
                <a:gd name="T38" fmla="*/ 12 w 374"/>
                <a:gd name="T39" fmla="*/ 244 h 366"/>
                <a:gd name="T40" fmla="*/ 0 w 374"/>
                <a:gd name="T41" fmla="*/ 232 h 366"/>
                <a:gd name="T42" fmla="*/ 12 w 374"/>
                <a:gd name="T43" fmla="*/ 207 h 366"/>
                <a:gd name="T44" fmla="*/ 93 w 374"/>
                <a:gd name="T45" fmla="*/ 203 h 366"/>
                <a:gd name="T46" fmla="*/ 114 w 374"/>
                <a:gd name="T47" fmla="*/ 155 h 36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374"/>
                <a:gd name="T73" fmla="*/ 0 h 366"/>
                <a:gd name="T74" fmla="*/ 374 w 374"/>
                <a:gd name="T75" fmla="*/ 366 h 36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374" h="366">
                  <a:moveTo>
                    <a:pt x="114" y="155"/>
                  </a:moveTo>
                  <a:lnTo>
                    <a:pt x="146" y="106"/>
                  </a:lnTo>
                  <a:lnTo>
                    <a:pt x="183" y="69"/>
                  </a:lnTo>
                  <a:lnTo>
                    <a:pt x="220" y="24"/>
                  </a:lnTo>
                  <a:lnTo>
                    <a:pt x="264" y="4"/>
                  </a:lnTo>
                  <a:lnTo>
                    <a:pt x="301" y="0"/>
                  </a:lnTo>
                  <a:lnTo>
                    <a:pt x="337" y="12"/>
                  </a:lnTo>
                  <a:lnTo>
                    <a:pt x="358" y="41"/>
                  </a:lnTo>
                  <a:lnTo>
                    <a:pt x="374" y="94"/>
                  </a:lnTo>
                  <a:lnTo>
                    <a:pt x="370" y="150"/>
                  </a:lnTo>
                  <a:lnTo>
                    <a:pt x="354" y="199"/>
                  </a:lnTo>
                  <a:lnTo>
                    <a:pt x="313" y="256"/>
                  </a:lnTo>
                  <a:lnTo>
                    <a:pt x="268" y="297"/>
                  </a:lnTo>
                  <a:lnTo>
                    <a:pt x="220" y="333"/>
                  </a:lnTo>
                  <a:lnTo>
                    <a:pt x="167" y="358"/>
                  </a:lnTo>
                  <a:lnTo>
                    <a:pt x="122" y="366"/>
                  </a:lnTo>
                  <a:lnTo>
                    <a:pt x="102" y="354"/>
                  </a:lnTo>
                  <a:lnTo>
                    <a:pt x="85" y="305"/>
                  </a:lnTo>
                  <a:lnTo>
                    <a:pt x="89" y="240"/>
                  </a:lnTo>
                  <a:lnTo>
                    <a:pt x="12" y="244"/>
                  </a:lnTo>
                  <a:lnTo>
                    <a:pt x="0" y="232"/>
                  </a:lnTo>
                  <a:lnTo>
                    <a:pt x="12" y="207"/>
                  </a:lnTo>
                  <a:lnTo>
                    <a:pt x="93" y="203"/>
                  </a:lnTo>
                  <a:lnTo>
                    <a:pt x="114" y="15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nl-BE"/>
            </a:p>
          </p:txBody>
        </p:sp>
        <p:sp>
          <p:nvSpPr>
            <p:cNvPr id="31753" name="Freeform 26"/>
            <p:cNvSpPr>
              <a:spLocks/>
            </p:cNvSpPr>
            <p:nvPr/>
          </p:nvSpPr>
          <p:spPr bwMode="auto">
            <a:xfrm>
              <a:off x="2766" y="1743"/>
              <a:ext cx="260" cy="536"/>
            </a:xfrm>
            <a:custGeom>
              <a:avLst/>
              <a:gdLst>
                <a:gd name="T0" fmla="*/ 73 w 260"/>
                <a:gd name="T1" fmla="*/ 45 h 536"/>
                <a:gd name="T2" fmla="*/ 110 w 260"/>
                <a:gd name="T3" fmla="*/ 12 h 536"/>
                <a:gd name="T4" fmla="*/ 167 w 260"/>
                <a:gd name="T5" fmla="*/ 0 h 536"/>
                <a:gd name="T6" fmla="*/ 215 w 260"/>
                <a:gd name="T7" fmla="*/ 8 h 536"/>
                <a:gd name="T8" fmla="*/ 252 w 260"/>
                <a:gd name="T9" fmla="*/ 41 h 536"/>
                <a:gd name="T10" fmla="*/ 260 w 260"/>
                <a:gd name="T11" fmla="*/ 65 h 536"/>
                <a:gd name="T12" fmla="*/ 260 w 260"/>
                <a:gd name="T13" fmla="*/ 97 h 536"/>
                <a:gd name="T14" fmla="*/ 244 w 260"/>
                <a:gd name="T15" fmla="*/ 126 h 536"/>
                <a:gd name="T16" fmla="*/ 215 w 260"/>
                <a:gd name="T17" fmla="*/ 175 h 536"/>
                <a:gd name="T18" fmla="*/ 203 w 260"/>
                <a:gd name="T19" fmla="*/ 231 h 536"/>
                <a:gd name="T20" fmla="*/ 199 w 260"/>
                <a:gd name="T21" fmla="*/ 280 h 536"/>
                <a:gd name="T22" fmla="*/ 211 w 260"/>
                <a:gd name="T23" fmla="*/ 333 h 536"/>
                <a:gd name="T24" fmla="*/ 244 w 260"/>
                <a:gd name="T25" fmla="*/ 382 h 536"/>
                <a:gd name="T26" fmla="*/ 256 w 260"/>
                <a:gd name="T27" fmla="*/ 430 h 536"/>
                <a:gd name="T28" fmla="*/ 252 w 260"/>
                <a:gd name="T29" fmla="*/ 475 h 536"/>
                <a:gd name="T30" fmla="*/ 228 w 260"/>
                <a:gd name="T31" fmla="*/ 512 h 536"/>
                <a:gd name="T32" fmla="*/ 195 w 260"/>
                <a:gd name="T33" fmla="*/ 532 h 536"/>
                <a:gd name="T34" fmla="*/ 154 w 260"/>
                <a:gd name="T35" fmla="*/ 536 h 536"/>
                <a:gd name="T36" fmla="*/ 106 w 260"/>
                <a:gd name="T37" fmla="*/ 536 h 536"/>
                <a:gd name="T38" fmla="*/ 69 w 260"/>
                <a:gd name="T39" fmla="*/ 516 h 536"/>
                <a:gd name="T40" fmla="*/ 32 w 260"/>
                <a:gd name="T41" fmla="*/ 455 h 536"/>
                <a:gd name="T42" fmla="*/ 8 w 260"/>
                <a:gd name="T43" fmla="*/ 402 h 536"/>
                <a:gd name="T44" fmla="*/ 0 w 260"/>
                <a:gd name="T45" fmla="*/ 321 h 536"/>
                <a:gd name="T46" fmla="*/ 8 w 260"/>
                <a:gd name="T47" fmla="*/ 248 h 536"/>
                <a:gd name="T48" fmla="*/ 24 w 260"/>
                <a:gd name="T49" fmla="*/ 171 h 536"/>
                <a:gd name="T50" fmla="*/ 49 w 260"/>
                <a:gd name="T51" fmla="*/ 93 h 536"/>
                <a:gd name="T52" fmla="*/ 73 w 260"/>
                <a:gd name="T53" fmla="*/ 45 h 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260"/>
                <a:gd name="T82" fmla="*/ 0 h 536"/>
                <a:gd name="T83" fmla="*/ 260 w 260"/>
                <a:gd name="T84" fmla="*/ 536 h 536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260" h="536">
                  <a:moveTo>
                    <a:pt x="73" y="45"/>
                  </a:moveTo>
                  <a:lnTo>
                    <a:pt x="110" y="12"/>
                  </a:lnTo>
                  <a:lnTo>
                    <a:pt x="167" y="0"/>
                  </a:lnTo>
                  <a:lnTo>
                    <a:pt x="215" y="8"/>
                  </a:lnTo>
                  <a:lnTo>
                    <a:pt x="252" y="41"/>
                  </a:lnTo>
                  <a:lnTo>
                    <a:pt x="260" y="65"/>
                  </a:lnTo>
                  <a:lnTo>
                    <a:pt x="260" y="97"/>
                  </a:lnTo>
                  <a:lnTo>
                    <a:pt x="244" y="126"/>
                  </a:lnTo>
                  <a:lnTo>
                    <a:pt x="215" y="175"/>
                  </a:lnTo>
                  <a:lnTo>
                    <a:pt x="203" y="231"/>
                  </a:lnTo>
                  <a:lnTo>
                    <a:pt x="199" y="280"/>
                  </a:lnTo>
                  <a:lnTo>
                    <a:pt x="211" y="333"/>
                  </a:lnTo>
                  <a:lnTo>
                    <a:pt x="244" y="382"/>
                  </a:lnTo>
                  <a:lnTo>
                    <a:pt x="256" y="430"/>
                  </a:lnTo>
                  <a:lnTo>
                    <a:pt x="252" y="475"/>
                  </a:lnTo>
                  <a:lnTo>
                    <a:pt x="228" y="512"/>
                  </a:lnTo>
                  <a:lnTo>
                    <a:pt x="195" y="532"/>
                  </a:lnTo>
                  <a:lnTo>
                    <a:pt x="154" y="536"/>
                  </a:lnTo>
                  <a:lnTo>
                    <a:pt x="106" y="536"/>
                  </a:lnTo>
                  <a:lnTo>
                    <a:pt x="69" y="516"/>
                  </a:lnTo>
                  <a:lnTo>
                    <a:pt x="32" y="455"/>
                  </a:lnTo>
                  <a:lnTo>
                    <a:pt x="8" y="402"/>
                  </a:lnTo>
                  <a:lnTo>
                    <a:pt x="0" y="321"/>
                  </a:lnTo>
                  <a:lnTo>
                    <a:pt x="8" y="248"/>
                  </a:lnTo>
                  <a:lnTo>
                    <a:pt x="24" y="171"/>
                  </a:lnTo>
                  <a:lnTo>
                    <a:pt x="49" y="93"/>
                  </a:lnTo>
                  <a:lnTo>
                    <a:pt x="73" y="4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nl-BE"/>
            </a:p>
          </p:txBody>
        </p:sp>
        <p:sp>
          <p:nvSpPr>
            <p:cNvPr id="31754" name="Freeform 27"/>
            <p:cNvSpPr>
              <a:spLocks/>
            </p:cNvSpPr>
            <p:nvPr/>
          </p:nvSpPr>
          <p:spPr bwMode="auto">
            <a:xfrm>
              <a:off x="2338" y="1431"/>
              <a:ext cx="550" cy="418"/>
            </a:xfrm>
            <a:custGeom>
              <a:avLst/>
              <a:gdLst>
                <a:gd name="T0" fmla="*/ 407 w 550"/>
                <a:gd name="T1" fmla="*/ 317 h 418"/>
                <a:gd name="T2" fmla="*/ 517 w 550"/>
                <a:gd name="T3" fmla="*/ 345 h 418"/>
                <a:gd name="T4" fmla="*/ 537 w 550"/>
                <a:gd name="T5" fmla="*/ 353 h 418"/>
                <a:gd name="T6" fmla="*/ 550 w 550"/>
                <a:gd name="T7" fmla="*/ 377 h 418"/>
                <a:gd name="T8" fmla="*/ 537 w 550"/>
                <a:gd name="T9" fmla="*/ 406 h 418"/>
                <a:gd name="T10" fmla="*/ 517 w 550"/>
                <a:gd name="T11" fmla="*/ 418 h 418"/>
                <a:gd name="T12" fmla="*/ 493 w 550"/>
                <a:gd name="T13" fmla="*/ 414 h 418"/>
                <a:gd name="T14" fmla="*/ 371 w 550"/>
                <a:gd name="T15" fmla="*/ 345 h 418"/>
                <a:gd name="T16" fmla="*/ 285 w 550"/>
                <a:gd name="T17" fmla="*/ 308 h 418"/>
                <a:gd name="T18" fmla="*/ 200 w 550"/>
                <a:gd name="T19" fmla="*/ 268 h 418"/>
                <a:gd name="T20" fmla="*/ 122 w 550"/>
                <a:gd name="T21" fmla="*/ 219 h 418"/>
                <a:gd name="T22" fmla="*/ 90 w 550"/>
                <a:gd name="T23" fmla="*/ 215 h 418"/>
                <a:gd name="T24" fmla="*/ 82 w 550"/>
                <a:gd name="T25" fmla="*/ 227 h 418"/>
                <a:gd name="T26" fmla="*/ 78 w 550"/>
                <a:gd name="T27" fmla="*/ 256 h 418"/>
                <a:gd name="T28" fmla="*/ 45 w 550"/>
                <a:gd name="T29" fmla="*/ 268 h 418"/>
                <a:gd name="T30" fmla="*/ 21 w 550"/>
                <a:gd name="T31" fmla="*/ 248 h 418"/>
                <a:gd name="T32" fmla="*/ 0 w 550"/>
                <a:gd name="T33" fmla="*/ 183 h 418"/>
                <a:gd name="T34" fmla="*/ 21 w 550"/>
                <a:gd name="T35" fmla="*/ 126 h 418"/>
                <a:gd name="T36" fmla="*/ 9 w 550"/>
                <a:gd name="T37" fmla="*/ 110 h 418"/>
                <a:gd name="T38" fmla="*/ 5 w 550"/>
                <a:gd name="T39" fmla="*/ 49 h 418"/>
                <a:gd name="T40" fmla="*/ 13 w 550"/>
                <a:gd name="T41" fmla="*/ 20 h 418"/>
                <a:gd name="T42" fmla="*/ 33 w 550"/>
                <a:gd name="T43" fmla="*/ 0 h 418"/>
                <a:gd name="T44" fmla="*/ 61 w 550"/>
                <a:gd name="T45" fmla="*/ 0 h 418"/>
                <a:gd name="T46" fmla="*/ 61 w 550"/>
                <a:gd name="T47" fmla="*/ 16 h 418"/>
                <a:gd name="T48" fmla="*/ 37 w 550"/>
                <a:gd name="T49" fmla="*/ 37 h 418"/>
                <a:gd name="T50" fmla="*/ 37 w 550"/>
                <a:gd name="T51" fmla="*/ 65 h 418"/>
                <a:gd name="T52" fmla="*/ 45 w 550"/>
                <a:gd name="T53" fmla="*/ 93 h 418"/>
                <a:gd name="T54" fmla="*/ 66 w 550"/>
                <a:gd name="T55" fmla="*/ 130 h 418"/>
                <a:gd name="T56" fmla="*/ 94 w 550"/>
                <a:gd name="T57" fmla="*/ 162 h 418"/>
                <a:gd name="T58" fmla="*/ 118 w 550"/>
                <a:gd name="T59" fmla="*/ 183 h 418"/>
                <a:gd name="T60" fmla="*/ 163 w 550"/>
                <a:gd name="T61" fmla="*/ 211 h 418"/>
                <a:gd name="T62" fmla="*/ 257 w 550"/>
                <a:gd name="T63" fmla="*/ 252 h 418"/>
                <a:gd name="T64" fmla="*/ 342 w 550"/>
                <a:gd name="T65" fmla="*/ 284 h 418"/>
                <a:gd name="T66" fmla="*/ 407 w 550"/>
                <a:gd name="T67" fmla="*/ 317 h 418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550"/>
                <a:gd name="T103" fmla="*/ 0 h 418"/>
                <a:gd name="T104" fmla="*/ 550 w 550"/>
                <a:gd name="T105" fmla="*/ 418 h 418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550" h="418">
                  <a:moveTo>
                    <a:pt x="407" y="317"/>
                  </a:moveTo>
                  <a:lnTo>
                    <a:pt x="517" y="345"/>
                  </a:lnTo>
                  <a:lnTo>
                    <a:pt x="537" y="353"/>
                  </a:lnTo>
                  <a:lnTo>
                    <a:pt x="550" y="377"/>
                  </a:lnTo>
                  <a:lnTo>
                    <a:pt x="537" y="406"/>
                  </a:lnTo>
                  <a:lnTo>
                    <a:pt x="517" y="418"/>
                  </a:lnTo>
                  <a:lnTo>
                    <a:pt x="493" y="414"/>
                  </a:lnTo>
                  <a:lnTo>
                    <a:pt x="371" y="345"/>
                  </a:lnTo>
                  <a:lnTo>
                    <a:pt x="285" y="308"/>
                  </a:lnTo>
                  <a:lnTo>
                    <a:pt x="200" y="268"/>
                  </a:lnTo>
                  <a:lnTo>
                    <a:pt x="122" y="219"/>
                  </a:lnTo>
                  <a:lnTo>
                    <a:pt x="90" y="215"/>
                  </a:lnTo>
                  <a:lnTo>
                    <a:pt x="82" y="227"/>
                  </a:lnTo>
                  <a:lnTo>
                    <a:pt x="78" y="256"/>
                  </a:lnTo>
                  <a:lnTo>
                    <a:pt x="45" y="268"/>
                  </a:lnTo>
                  <a:lnTo>
                    <a:pt x="21" y="248"/>
                  </a:lnTo>
                  <a:lnTo>
                    <a:pt x="0" y="183"/>
                  </a:lnTo>
                  <a:lnTo>
                    <a:pt x="21" y="126"/>
                  </a:lnTo>
                  <a:lnTo>
                    <a:pt x="9" y="110"/>
                  </a:lnTo>
                  <a:lnTo>
                    <a:pt x="5" y="49"/>
                  </a:lnTo>
                  <a:lnTo>
                    <a:pt x="13" y="20"/>
                  </a:lnTo>
                  <a:lnTo>
                    <a:pt x="33" y="0"/>
                  </a:lnTo>
                  <a:lnTo>
                    <a:pt x="61" y="0"/>
                  </a:lnTo>
                  <a:lnTo>
                    <a:pt x="61" y="16"/>
                  </a:lnTo>
                  <a:lnTo>
                    <a:pt x="37" y="37"/>
                  </a:lnTo>
                  <a:lnTo>
                    <a:pt x="37" y="65"/>
                  </a:lnTo>
                  <a:lnTo>
                    <a:pt x="45" y="93"/>
                  </a:lnTo>
                  <a:lnTo>
                    <a:pt x="66" y="130"/>
                  </a:lnTo>
                  <a:lnTo>
                    <a:pt x="94" y="162"/>
                  </a:lnTo>
                  <a:lnTo>
                    <a:pt x="118" y="183"/>
                  </a:lnTo>
                  <a:lnTo>
                    <a:pt x="163" y="211"/>
                  </a:lnTo>
                  <a:lnTo>
                    <a:pt x="257" y="252"/>
                  </a:lnTo>
                  <a:lnTo>
                    <a:pt x="342" y="284"/>
                  </a:lnTo>
                  <a:lnTo>
                    <a:pt x="407" y="31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nl-BE"/>
            </a:p>
          </p:txBody>
        </p:sp>
        <p:sp>
          <p:nvSpPr>
            <p:cNvPr id="31755" name="Freeform 28"/>
            <p:cNvSpPr>
              <a:spLocks/>
            </p:cNvSpPr>
            <p:nvPr/>
          </p:nvSpPr>
          <p:spPr bwMode="auto">
            <a:xfrm>
              <a:off x="2973" y="1759"/>
              <a:ext cx="288" cy="484"/>
            </a:xfrm>
            <a:custGeom>
              <a:avLst/>
              <a:gdLst>
                <a:gd name="T0" fmla="*/ 0 w 288"/>
                <a:gd name="T1" fmla="*/ 25 h 484"/>
                <a:gd name="T2" fmla="*/ 4 w 288"/>
                <a:gd name="T3" fmla="*/ 5 h 484"/>
                <a:gd name="T4" fmla="*/ 49 w 288"/>
                <a:gd name="T5" fmla="*/ 0 h 484"/>
                <a:gd name="T6" fmla="*/ 73 w 288"/>
                <a:gd name="T7" fmla="*/ 21 h 484"/>
                <a:gd name="T8" fmla="*/ 110 w 288"/>
                <a:gd name="T9" fmla="*/ 74 h 484"/>
                <a:gd name="T10" fmla="*/ 158 w 288"/>
                <a:gd name="T11" fmla="*/ 143 h 484"/>
                <a:gd name="T12" fmla="*/ 203 w 288"/>
                <a:gd name="T13" fmla="*/ 191 h 484"/>
                <a:gd name="T14" fmla="*/ 284 w 288"/>
                <a:gd name="T15" fmla="*/ 281 h 484"/>
                <a:gd name="T16" fmla="*/ 288 w 288"/>
                <a:gd name="T17" fmla="*/ 301 h 484"/>
                <a:gd name="T18" fmla="*/ 272 w 288"/>
                <a:gd name="T19" fmla="*/ 313 h 484"/>
                <a:gd name="T20" fmla="*/ 231 w 288"/>
                <a:gd name="T21" fmla="*/ 329 h 484"/>
                <a:gd name="T22" fmla="*/ 174 w 288"/>
                <a:gd name="T23" fmla="*/ 341 h 484"/>
                <a:gd name="T24" fmla="*/ 105 w 288"/>
                <a:gd name="T25" fmla="*/ 346 h 484"/>
                <a:gd name="T26" fmla="*/ 81 w 288"/>
                <a:gd name="T27" fmla="*/ 350 h 484"/>
                <a:gd name="T28" fmla="*/ 73 w 288"/>
                <a:gd name="T29" fmla="*/ 366 h 484"/>
                <a:gd name="T30" fmla="*/ 89 w 288"/>
                <a:gd name="T31" fmla="*/ 394 h 484"/>
                <a:gd name="T32" fmla="*/ 146 w 288"/>
                <a:gd name="T33" fmla="*/ 443 h 484"/>
                <a:gd name="T34" fmla="*/ 187 w 288"/>
                <a:gd name="T35" fmla="*/ 455 h 484"/>
                <a:gd name="T36" fmla="*/ 195 w 288"/>
                <a:gd name="T37" fmla="*/ 471 h 484"/>
                <a:gd name="T38" fmla="*/ 178 w 288"/>
                <a:gd name="T39" fmla="*/ 484 h 484"/>
                <a:gd name="T40" fmla="*/ 142 w 288"/>
                <a:gd name="T41" fmla="*/ 484 h 484"/>
                <a:gd name="T42" fmla="*/ 93 w 288"/>
                <a:gd name="T43" fmla="*/ 455 h 484"/>
                <a:gd name="T44" fmla="*/ 53 w 288"/>
                <a:gd name="T45" fmla="*/ 415 h 484"/>
                <a:gd name="T46" fmla="*/ 28 w 288"/>
                <a:gd name="T47" fmla="*/ 378 h 484"/>
                <a:gd name="T48" fmla="*/ 28 w 288"/>
                <a:gd name="T49" fmla="*/ 350 h 484"/>
                <a:gd name="T50" fmla="*/ 45 w 288"/>
                <a:gd name="T51" fmla="*/ 329 h 484"/>
                <a:gd name="T52" fmla="*/ 69 w 288"/>
                <a:gd name="T53" fmla="*/ 321 h 484"/>
                <a:gd name="T54" fmla="*/ 105 w 288"/>
                <a:gd name="T55" fmla="*/ 317 h 484"/>
                <a:gd name="T56" fmla="*/ 146 w 288"/>
                <a:gd name="T57" fmla="*/ 317 h 484"/>
                <a:gd name="T58" fmla="*/ 195 w 288"/>
                <a:gd name="T59" fmla="*/ 309 h 484"/>
                <a:gd name="T60" fmla="*/ 219 w 288"/>
                <a:gd name="T61" fmla="*/ 301 h 484"/>
                <a:gd name="T62" fmla="*/ 231 w 288"/>
                <a:gd name="T63" fmla="*/ 289 h 484"/>
                <a:gd name="T64" fmla="*/ 227 w 288"/>
                <a:gd name="T65" fmla="*/ 277 h 484"/>
                <a:gd name="T66" fmla="*/ 191 w 288"/>
                <a:gd name="T67" fmla="*/ 244 h 484"/>
                <a:gd name="T68" fmla="*/ 134 w 288"/>
                <a:gd name="T69" fmla="*/ 187 h 484"/>
                <a:gd name="T70" fmla="*/ 81 w 288"/>
                <a:gd name="T71" fmla="*/ 138 h 484"/>
                <a:gd name="T72" fmla="*/ 24 w 288"/>
                <a:gd name="T73" fmla="*/ 86 h 484"/>
                <a:gd name="T74" fmla="*/ 4 w 288"/>
                <a:gd name="T75" fmla="*/ 49 h 484"/>
                <a:gd name="T76" fmla="*/ 0 w 288"/>
                <a:gd name="T77" fmla="*/ 25 h 484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288"/>
                <a:gd name="T118" fmla="*/ 0 h 484"/>
                <a:gd name="T119" fmla="*/ 288 w 288"/>
                <a:gd name="T120" fmla="*/ 484 h 484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288" h="484">
                  <a:moveTo>
                    <a:pt x="0" y="25"/>
                  </a:moveTo>
                  <a:lnTo>
                    <a:pt x="4" y="5"/>
                  </a:lnTo>
                  <a:lnTo>
                    <a:pt x="49" y="0"/>
                  </a:lnTo>
                  <a:lnTo>
                    <a:pt x="73" y="21"/>
                  </a:lnTo>
                  <a:lnTo>
                    <a:pt x="110" y="74"/>
                  </a:lnTo>
                  <a:lnTo>
                    <a:pt x="158" y="143"/>
                  </a:lnTo>
                  <a:lnTo>
                    <a:pt x="203" y="191"/>
                  </a:lnTo>
                  <a:lnTo>
                    <a:pt x="284" y="281"/>
                  </a:lnTo>
                  <a:lnTo>
                    <a:pt x="288" y="301"/>
                  </a:lnTo>
                  <a:lnTo>
                    <a:pt x="272" y="313"/>
                  </a:lnTo>
                  <a:lnTo>
                    <a:pt x="231" y="329"/>
                  </a:lnTo>
                  <a:lnTo>
                    <a:pt x="174" y="341"/>
                  </a:lnTo>
                  <a:lnTo>
                    <a:pt x="105" y="346"/>
                  </a:lnTo>
                  <a:lnTo>
                    <a:pt x="81" y="350"/>
                  </a:lnTo>
                  <a:lnTo>
                    <a:pt x="73" y="366"/>
                  </a:lnTo>
                  <a:lnTo>
                    <a:pt x="89" y="394"/>
                  </a:lnTo>
                  <a:lnTo>
                    <a:pt x="146" y="443"/>
                  </a:lnTo>
                  <a:lnTo>
                    <a:pt x="187" y="455"/>
                  </a:lnTo>
                  <a:lnTo>
                    <a:pt x="195" y="471"/>
                  </a:lnTo>
                  <a:lnTo>
                    <a:pt x="178" y="484"/>
                  </a:lnTo>
                  <a:lnTo>
                    <a:pt x="142" y="484"/>
                  </a:lnTo>
                  <a:lnTo>
                    <a:pt x="93" y="455"/>
                  </a:lnTo>
                  <a:lnTo>
                    <a:pt x="53" y="415"/>
                  </a:lnTo>
                  <a:lnTo>
                    <a:pt x="28" y="378"/>
                  </a:lnTo>
                  <a:lnTo>
                    <a:pt x="28" y="350"/>
                  </a:lnTo>
                  <a:lnTo>
                    <a:pt x="45" y="329"/>
                  </a:lnTo>
                  <a:lnTo>
                    <a:pt x="69" y="321"/>
                  </a:lnTo>
                  <a:lnTo>
                    <a:pt x="105" y="317"/>
                  </a:lnTo>
                  <a:lnTo>
                    <a:pt x="146" y="317"/>
                  </a:lnTo>
                  <a:lnTo>
                    <a:pt x="195" y="309"/>
                  </a:lnTo>
                  <a:lnTo>
                    <a:pt x="219" y="301"/>
                  </a:lnTo>
                  <a:lnTo>
                    <a:pt x="231" y="289"/>
                  </a:lnTo>
                  <a:lnTo>
                    <a:pt x="227" y="277"/>
                  </a:lnTo>
                  <a:lnTo>
                    <a:pt x="191" y="244"/>
                  </a:lnTo>
                  <a:lnTo>
                    <a:pt x="134" y="187"/>
                  </a:lnTo>
                  <a:lnTo>
                    <a:pt x="81" y="138"/>
                  </a:lnTo>
                  <a:lnTo>
                    <a:pt x="24" y="86"/>
                  </a:lnTo>
                  <a:lnTo>
                    <a:pt x="4" y="49"/>
                  </a:lnTo>
                  <a:lnTo>
                    <a:pt x="0" y="2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nl-BE"/>
            </a:p>
          </p:txBody>
        </p:sp>
        <p:sp>
          <p:nvSpPr>
            <p:cNvPr id="31756" name="Freeform 29"/>
            <p:cNvSpPr>
              <a:spLocks/>
            </p:cNvSpPr>
            <p:nvPr/>
          </p:nvSpPr>
          <p:spPr bwMode="auto">
            <a:xfrm>
              <a:off x="2785" y="2166"/>
              <a:ext cx="313" cy="726"/>
            </a:xfrm>
            <a:custGeom>
              <a:avLst/>
              <a:gdLst>
                <a:gd name="T0" fmla="*/ 155 w 313"/>
                <a:gd name="T1" fmla="*/ 0 h 726"/>
                <a:gd name="T2" fmla="*/ 200 w 313"/>
                <a:gd name="T3" fmla="*/ 8 h 726"/>
                <a:gd name="T4" fmla="*/ 220 w 313"/>
                <a:gd name="T5" fmla="*/ 41 h 726"/>
                <a:gd name="T6" fmla="*/ 216 w 313"/>
                <a:gd name="T7" fmla="*/ 118 h 726"/>
                <a:gd name="T8" fmla="*/ 208 w 313"/>
                <a:gd name="T9" fmla="*/ 199 h 726"/>
                <a:gd name="T10" fmla="*/ 208 w 313"/>
                <a:gd name="T11" fmla="*/ 284 h 726"/>
                <a:gd name="T12" fmla="*/ 248 w 313"/>
                <a:gd name="T13" fmla="*/ 385 h 726"/>
                <a:gd name="T14" fmla="*/ 281 w 313"/>
                <a:gd name="T15" fmla="*/ 458 h 726"/>
                <a:gd name="T16" fmla="*/ 297 w 313"/>
                <a:gd name="T17" fmla="*/ 531 h 726"/>
                <a:gd name="T18" fmla="*/ 293 w 313"/>
                <a:gd name="T19" fmla="*/ 596 h 726"/>
                <a:gd name="T20" fmla="*/ 293 w 313"/>
                <a:gd name="T21" fmla="*/ 621 h 726"/>
                <a:gd name="T22" fmla="*/ 309 w 313"/>
                <a:gd name="T23" fmla="*/ 645 h 726"/>
                <a:gd name="T24" fmla="*/ 313 w 313"/>
                <a:gd name="T25" fmla="*/ 669 h 726"/>
                <a:gd name="T26" fmla="*/ 301 w 313"/>
                <a:gd name="T27" fmla="*/ 681 h 726"/>
                <a:gd name="T28" fmla="*/ 269 w 313"/>
                <a:gd name="T29" fmla="*/ 673 h 726"/>
                <a:gd name="T30" fmla="*/ 208 w 313"/>
                <a:gd name="T31" fmla="*/ 665 h 726"/>
                <a:gd name="T32" fmla="*/ 135 w 313"/>
                <a:gd name="T33" fmla="*/ 681 h 726"/>
                <a:gd name="T34" fmla="*/ 86 w 313"/>
                <a:gd name="T35" fmla="*/ 710 h 726"/>
                <a:gd name="T36" fmla="*/ 61 w 313"/>
                <a:gd name="T37" fmla="*/ 726 h 726"/>
                <a:gd name="T38" fmla="*/ 37 w 313"/>
                <a:gd name="T39" fmla="*/ 726 h 726"/>
                <a:gd name="T40" fmla="*/ 0 w 313"/>
                <a:gd name="T41" fmla="*/ 673 h 726"/>
                <a:gd name="T42" fmla="*/ 5 w 313"/>
                <a:gd name="T43" fmla="*/ 665 h 726"/>
                <a:gd name="T44" fmla="*/ 78 w 313"/>
                <a:gd name="T45" fmla="*/ 641 h 726"/>
                <a:gd name="T46" fmla="*/ 163 w 313"/>
                <a:gd name="T47" fmla="*/ 629 h 726"/>
                <a:gd name="T48" fmla="*/ 224 w 313"/>
                <a:gd name="T49" fmla="*/ 625 h 726"/>
                <a:gd name="T50" fmla="*/ 261 w 313"/>
                <a:gd name="T51" fmla="*/ 625 h 726"/>
                <a:gd name="T52" fmla="*/ 269 w 313"/>
                <a:gd name="T53" fmla="*/ 600 h 726"/>
                <a:gd name="T54" fmla="*/ 257 w 313"/>
                <a:gd name="T55" fmla="*/ 531 h 726"/>
                <a:gd name="T56" fmla="*/ 228 w 313"/>
                <a:gd name="T57" fmla="*/ 458 h 726"/>
                <a:gd name="T58" fmla="*/ 183 w 313"/>
                <a:gd name="T59" fmla="*/ 365 h 726"/>
                <a:gd name="T60" fmla="*/ 147 w 313"/>
                <a:gd name="T61" fmla="*/ 284 h 726"/>
                <a:gd name="T62" fmla="*/ 131 w 313"/>
                <a:gd name="T63" fmla="*/ 211 h 726"/>
                <a:gd name="T64" fmla="*/ 127 w 313"/>
                <a:gd name="T65" fmla="*/ 130 h 726"/>
                <a:gd name="T66" fmla="*/ 127 w 313"/>
                <a:gd name="T67" fmla="*/ 53 h 726"/>
                <a:gd name="T68" fmla="*/ 143 w 313"/>
                <a:gd name="T69" fmla="*/ 20 h 726"/>
                <a:gd name="T70" fmla="*/ 155 w 313"/>
                <a:gd name="T71" fmla="*/ 0 h 72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313"/>
                <a:gd name="T109" fmla="*/ 0 h 726"/>
                <a:gd name="T110" fmla="*/ 313 w 313"/>
                <a:gd name="T111" fmla="*/ 726 h 72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313" h="726">
                  <a:moveTo>
                    <a:pt x="155" y="0"/>
                  </a:moveTo>
                  <a:lnTo>
                    <a:pt x="200" y="8"/>
                  </a:lnTo>
                  <a:lnTo>
                    <a:pt x="220" y="41"/>
                  </a:lnTo>
                  <a:lnTo>
                    <a:pt x="216" y="118"/>
                  </a:lnTo>
                  <a:lnTo>
                    <a:pt x="208" y="199"/>
                  </a:lnTo>
                  <a:lnTo>
                    <a:pt x="208" y="284"/>
                  </a:lnTo>
                  <a:lnTo>
                    <a:pt x="248" y="385"/>
                  </a:lnTo>
                  <a:lnTo>
                    <a:pt x="281" y="458"/>
                  </a:lnTo>
                  <a:lnTo>
                    <a:pt x="297" y="531"/>
                  </a:lnTo>
                  <a:lnTo>
                    <a:pt x="293" y="596"/>
                  </a:lnTo>
                  <a:lnTo>
                    <a:pt x="293" y="621"/>
                  </a:lnTo>
                  <a:lnTo>
                    <a:pt x="309" y="645"/>
                  </a:lnTo>
                  <a:lnTo>
                    <a:pt x="313" y="669"/>
                  </a:lnTo>
                  <a:lnTo>
                    <a:pt x="301" y="681"/>
                  </a:lnTo>
                  <a:lnTo>
                    <a:pt x="269" y="673"/>
                  </a:lnTo>
                  <a:lnTo>
                    <a:pt x="208" y="665"/>
                  </a:lnTo>
                  <a:lnTo>
                    <a:pt x="135" y="681"/>
                  </a:lnTo>
                  <a:lnTo>
                    <a:pt x="86" y="710"/>
                  </a:lnTo>
                  <a:lnTo>
                    <a:pt x="61" y="726"/>
                  </a:lnTo>
                  <a:lnTo>
                    <a:pt x="37" y="726"/>
                  </a:lnTo>
                  <a:lnTo>
                    <a:pt x="0" y="673"/>
                  </a:lnTo>
                  <a:lnTo>
                    <a:pt x="5" y="665"/>
                  </a:lnTo>
                  <a:lnTo>
                    <a:pt x="78" y="641"/>
                  </a:lnTo>
                  <a:lnTo>
                    <a:pt x="163" y="629"/>
                  </a:lnTo>
                  <a:lnTo>
                    <a:pt x="224" y="625"/>
                  </a:lnTo>
                  <a:lnTo>
                    <a:pt x="261" y="625"/>
                  </a:lnTo>
                  <a:lnTo>
                    <a:pt x="269" y="600"/>
                  </a:lnTo>
                  <a:lnTo>
                    <a:pt x="257" y="531"/>
                  </a:lnTo>
                  <a:lnTo>
                    <a:pt x="228" y="458"/>
                  </a:lnTo>
                  <a:lnTo>
                    <a:pt x="183" y="365"/>
                  </a:lnTo>
                  <a:lnTo>
                    <a:pt x="147" y="284"/>
                  </a:lnTo>
                  <a:lnTo>
                    <a:pt x="131" y="211"/>
                  </a:lnTo>
                  <a:lnTo>
                    <a:pt x="127" y="130"/>
                  </a:lnTo>
                  <a:lnTo>
                    <a:pt x="127" y="53"/>
                  </a:lnTo>
                  <a:lnTo>
                    <a:pt x="143" y="20"/>
                  </a:lnTo>
                  <a:lnTo>
                    <a:pt x="155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nl-BE"/>
            </a:p>
          </p:txBody>
        </p:sp>
        <p:sp>
          <p:nvSpPr>
            <p:cNvPr id="31757" name="Freeform 30"/>
            <p:cNvSpPr>
              <a:spLocks/>
            </p:cNvSpPr>
            <p:nvPr/>
          </p:nvSpPr>
          <p:spPr bwMode="auto">
            <a:xfrm>
              <a:off x="2632" y="2186"/>
              <a:ext cx="260" cy="605"/>
            </a:xfrm>
            <a:custGeom>
              <a:avLst/>
              <a:gdLst>
                <a:gd name="T0" fmla="*/ 195 w 260"/>
                <a:gd name="T1" fmla="*/ 0 h 605"/>
                <a:gd name="T2" fmla="*/ 232 w 260"/>
                <a:gd name="T3" fmla="*/ 0 h 605"/>
                <a:gd name="T4" fmla="*/ 244 w 260"/>
                <a:gd name="T5" fmla="*/ 24 h 605"/>
                <a:gd name="T6" fmla="*/ 252 w 260"/>
                <a:gd name="T7" fmla="*/ 77 h 605"/>
                <a:gd name="T8" fmla="*/ 244 w 260"/>
                <a:gd name="T9" fmla="*/ 133 h 605"/>
                <a:gd name="T10" fmla="*/ 223 w 260"/>
                <a:gd name="T11" fmla="*/ 247 h 605"/>
                <a:gd name="T12" fmla="*/ 227 w 260"/>
                <a:gd name="T13" fmla="*/ 296 h 605"/>
                <a:gd name="T14" fmla="*/ 252 w 260"/>
                <a:gd name="T15" fmla="*/ 393 h 605"/>
                <a:gd name="T16" fmla="*/ 260 w 260"/>
                <a:gd name="T17" fmla="*/ 462 h 605"/>
                <a:gd name="T18" fmla="*/ 260 w 260"/>
                <a:gd name="T19" fmla="*/ 515 h 605"/>
                <a:gd name="T20" fmla="*/ 248 w 260"/>
                <a:gd name="T21" fmla="*/ 527 h 605"/>
                <a:gd name="T22" fmla="*/ 211 w 260"/>
                <a:gd name="T23" fmla="*/ 535 h 605"/>
                <a:gd name="T24" fmla="*/ 162 w 260"/>
                <a:gd name="T25" fmla="*/ 548 h 605"/>
                <a:gd name="T26" fmla="*/ 114 w 260"/>
                <a:gd name="T27" fmla="*/ 572 h 605"/>
                <a:gd name="T28" fmla="*/ 65 w 260"/>
                <a:gd name="T29" fmla="*/ 605 h 605"/>
                <a:gd name="T30" fmla="*/ 45 w 260"/>
                <a:gd name="T31" fmla="*/ 605 h 605"/>
                <a:gd name="T32" fmla="*/ 0 w 260"/>
                <a:gd name="T33" fmla="*/ 568 h 605"/>
                <a:gd name="T34" fmla="*/ 4 w 260"/>
                <a:gd name="T35" fmla="*/ 552 h 605"/>
                <a:gd name="T36" fmla="*/ 61 w 260"/>
                <a:gd name="T37" fmla="*/ 527 h 605"/>
                <a:gd name="T38" fmla="*/ 158 w 260"/>
                <a:gd name="T39" fmla="*/ 503 h 605"/>
                <a:gd name="T40" fmla="*/ 203 w 260"/>
                <a:gd name="T41" fmla="*/ 487 h 605"/>
                <a:gd name="T42" fmla="*/ 211 w 260"/>
                <a:gd name="T43" fmla="*/ 471 h 605"/>
                <a:gd name="T44" fmla="*/ 211 w 260"/>
                <a:gd name="T45" fmla="*/ 401 h 605"/>
                <a:gd name="T46" fmla="*/ 195 w 260"/>
                <a:gd name="T47" fmla="*/ 312 h 605"/>
                <a:gd name="T48" fmla="*/ 187 w 260"/>
                <a:gd name="T49" fmla="*/ 255 h 605"/>
                <a:gd name="T50" fmla="*/ 179 w 260"/>
                <a:gd name="T51" fmla="*/ 166 h 605"/>
                <a:gd name="T52" fmla="*/ 175 w 260"/>
                <a:gd name="T53" fmla="*/ 69 h 605"/>
                <a:gd name="T54" fmla="*/ 179 w 260"/>
                <a:gd name="T55" fmla="*/ 24 h 605"/>
                <a:gd name="T56" fmla="*/ 195 w 260"/>
                <a:gd name="T57" fmla="*/ 0 h 605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260"/>
                <a:gd name="T88" fmla="*/ 0 h 605"/>
                <a:gd name="T89" fmla="*/ 260 w 260"/>
                <a:gd name="T90" fmla="*/ 605 h 605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260" h="605">
                  <a:moveTo>
                    <a:pt x="195" y="0"/>
                  </a:moveTo>
                  <a:lnTo>
                    <a:pt x="232" y="0"/>
                  </a:lnTo>
                  <a:lnTo>
                    <a:pt x="244" y="24"/>
                  </a:lnTo>
                  <a:lnTo>
                    <a:pt x="252" y="77"/>
                  </a:lnTo>
                  <a:lnTo>
                    <a:pt x="244" y="133"/>
                  </a:lnTo>
                  <a:lnTo>
                    <a:pt x="223" y="247"/>
                  </a:lnTo>
                  <a:lnTo>
                    <a:pt x="227" y="296"/>
                  </a:lnTo>
                  <a:lnTo>
                    <a:pt x="252" y="393"/>
                  </a:lnTo>
                  <a:lnTo>
                    <a:pt x="260" y="462"/>
                  </a:lnTo>
                  <a:lnTo>
                    <a:pt x="260" y="515"/>
                  </a:lnTo>
                  <a:lnTo>
                    <a:pt x="248" y="527"/>
                  </a:lnTo>
                  <a:lnTo>
                    <a:pt x="211" y="535"/>
                  </a:lnTo>
                  <a:lnTo>
                    <a:pt x="162" y="548"/>
                  </a:lnTo>
                  <a:lnTo>
                    <a:pt x="114" y="572"/>
                  </a:lnTo>
                  <a:lnTo>
                    <a:pt x="65" y="605"/>
                  </a:lnTo>
                  <a:lnTo>
                    <a:pt x="45" y="605"/>
                  </a:lnTo>
                  <a:lnTo>
                    <a:pt x="0" y="568"/>
                  </a:lnTo>
                  <a:lnTo>
                    <a:pt x="4" y="552"/>
                  </a:lnTo>
                  <a:lnTo>
                    <a:pt x="61" y="527"/>
                  </a:lnTo>
                  <a:lnTo>
                    <a:pt x="158" y="503"/>
                  </a:lnTo>
                  <a:lnTo>
                    <a:pt x="203" y="487"/>
                  </a:lnTo>
                  <a:lnTo>
                    <a:pt x="211" y="471"/>
                  </a:lnTo>
                  <a:lnTo>
                    <a:pt x="211" y="401"/>
                  </a:lnTo>
                  <a:lnTo>
                    <a:pt x="195" y="312"/>
                  </a:lnTo>
                  <a:lnTo>
                    <a:pt x="187" y="255"/>
                  </a:lnTo>
                  <a:lnTo>
                    <a:pt x="179" y="166"/>
                  </a:lnTo>
                  <a:lnTo>
                    <a:pt x="175" y="69"/>
                  </a:lnTo>
                  <a:lnTo>
                    <a:pt x="179" y="24"/>
                  </a:lnTo>
                  <a:lnTo>
                    <a:pt x="195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nl-BE"/>
            </a:p>
          </p:txBody>
        </p:sp>
      </p:grpSp>
      <p:sp>
        <p:nvSpPr>
          <p:cNvPr id="31748" name="Text Box 45"/>
          <p:cNvSpPr txBox="1">
            <a:spLocks noChangeArrowheads="1"/>
          </p:cNvSpPr>
          <p:nvPr/>
        </p:nvSpPr>
        <p:spPr bwMode="auto">
          <a:xfrm>
            <a:off x="4643438" y="4941888"/>
            <a:ext cx="4249737" cy="1192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BE"/>
              <a:t>Piloot : </a:t>
            </a:r>
            <a:r>
              <a:rPr lang="fr-BE">
                <a:solidFill>
                  <a:srgbClr val="FF3232"/>
                </a:solidFill>
              </a:rPr>
              <a:t>Ing Patrick KUBES</a:t>
            </a:r>
          </a:p>
          <a:p>
            <a:pPr>
              <a:spcBef>
                <a:spcPct val="50000"/>
              </a:spcBef>
              <a:buFont typeface="Wingdings" pitchFamily="2" charset="2"/>
              <a:buChar char="*"/>
            </a:pPr>
            <a:r>
              <a:rPr lang="fr-BE">
                <a:sym typeface="Wingdings" pitchFamily="2" charset="2"/>
              </a:rPr>
              <a:t> : </a:t>
            </a:r>
            <a:r>
              <a:rPr lang="fr-BE">
                <a:solidFill>
                  <a:srgbClr val="FF3232"/>
                </a:solidFill>
                <a:sym typeface="Wingdings" pitchFamily="2" charset="2"/>
              </a:rPr>
              <a:t>patrick.kubes@mil.be</a:t>
            </a:r>
          </a:p>
          <a:p>
            <a:pPr>
              <a:spcBef>
                <a:spcPct val="50000"/>
              </a:spcBef>
              <a:buFont typeface="Wingdings" pitchFamily="2" charset="2"/>
              <a:buNone/>
            </a:pPr>
            <a:r>
              <a:rPr lang="fr-BE">
                <a:sym typeface="Wingdings" pitchFamily="2" charset="2"/>
              </a:rPr>
              <a:t> : 9/</a:t>
            </a:r>
            <a:r>
              <a:rPr lang="fr-BE">
                <a:solidFill>
                  <a:srgbClr val="FF3232"/>
                </a:solidFill>
                <a:sym typeface="Wingdings" pitchFamily="2" charset="2"/>
              </a:rPr>
              <a:t>2400.62.89</a:t>
            </a:r>
          </a:p>
        </p:txBody>
      </p:sp>
      <p:sp>
        <p:nvSpPr>
          <p:cNvPr id="31749" name="Date Placeholder 3"/>
          <p:cNvSpPr txBox="1">
            <a:spLocks noGrp="1"/>
          </p:cNvSpPr>
          <p:nvPr/>
        </p:nvSpPr>
        <p:spPr bwMode="auto">
          <a:xfrm>
            <a:off x="457200" y="6381750"/>
            <a:ext cx="2133600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en-US" sz="1400"/>
              <a:t>14 Okt 2011</a:t>
            </a:r>
          </a:p>
        </p:txBody>
      </p:sp>
      <p:sp>
        <p:nvSpPr>
          <p:cNvPr id="31750" name="Footer Placeholder 4"/>
          <p:cNvSpPr txBox="1">
            <a:spLocks noGrp="1"/>
          </p:cNvSpPr>
          <p:nvPr/>
        </p:nvSpPr>
        <p:spPr bwMode="auto">
          <a:xfrm>
            <a:off x="2843213" y="6381750"/>
            <a:ext cx="3457575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nl-BE" sz="1400"/>
              <a:t>Technische vergadering</a:t>
            </a:r>
          </a:p>
        </p:txBody>
      </p:sp>
      <p:sp>
        <p:nvSpPr>
          <p:cNvPr id="31751" name="Text Box 8"/>
          <p:cNvSpPr txBox="1">
            <a:spLocks noChangeArrowheads="1"/>
          </p:cNvSpPr>
          <p:nvPr/>
        </p:nvSpPr>
        <p:spPr bwMode="auto">
          <a:xfrm>
            <a:off x="539750" y="4005263"/>
            <a:ext cx="7416800" cy="8350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nl-BE" sz="1600"/>
              <a:t>Deze PPT presentatie is beschikbaar op:</a:t>
            </a:r>
          </a:p>
          <a:p>
            <a:r>
              <a:rPr lang="nl-BE" sz="1600">
                <a:hlinkClick r:id="rId3"/>
              </a:rPr>
              <a:t>http://intranet.mil.intra/sites/Mat/Infra/MRCI/AgrEnv/Pages/Asbestos.aspx</a:t>
            </a:r>
            <a:endParaRPr lang="nl-BE" sz="1600"/>
          </a:p>
          <a:p>
            <a:r>
              <a:rPr lang="nl-BE" sz="1600"/>
              <a:t>Punt 3.: bestand Technische_Vergadering(141011)</a:t>
            </a:r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riefing extern defensie">
  <a:themeElements>
    <a:clrScheme name="briefing extern defensi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riefing extern defensi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briefing extern defensi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riefing extern defensi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riefing extern defensi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riefing extern defensi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riefing extern defensi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riefing extern defensi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riefing extern defensi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riefing extern defensi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riefing extern defensi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riefing extern defensi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riefing extern defensi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riefing extern defensi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briefing extern defensie</Template>
  <TotalTime>1859</TotalTime>
  <Words>890</Words>
  <Application>Microsoft Office PowerPoint</Application>
  <PresentationFormat>On-screen Show (4:3)</PresentationFormat>
  <Paragraphs>166</Paragraphs>
  <Slides>9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Design Template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Arial</vt:lpstr>
      <vt:lpstr>Comic Sans MS</vt:lpstr>
      <vt:lpstr>Verdana</vt:lpstr>
      <vt:lpstr>Wingdings</vt:lpstr>
      <vt:lpstr>briefing extern defensie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Q&amp;A</vt:lpstr>
    </vt:vector>
  </TitlesOfParts>
  <Company>IDCN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temmerman.f</dc:creator>
  <cp:lastModifiedBy>kubes.p</cp:lastModifiedBy>
  <cp:revision>131</cp:revision>
  <dcterms:created xsi:type="dcterms:W3CDTF">2006-11-17T08:02:10Z</dcterms:created>
  <dcterms:modified xsi:type="dcterms:W3CDTF">2011-10-18T04:51:10Z</dcterms:modified>
</cp:coreProperties>
</file>