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0" r:id="rId2"/>
    <p:sldId id="261" r:id="rId3"/>
    <p:sldId id="311" r:id="rId4"/>
    <p:sldId id="298" r:id="rId5"/>
    <p:sldId id="296" r:id="rId6"/>
    <p:sldId id="300" r:id="rId7"/>
    <p:sldId id="304" r:id="rId8"/>
    <p:sldId id="306" r:id="rId9"/>
    <p:sldId id="308" r:id="rId10"/>
    <p:sldId id="309" r:id="rId11"/>
    <p:sldId id="310" r:id="rId12"/>
    <p:sldId id="305" r:id="rId13"/>
  </p:sldIdLst>
  <p:sldSz cx="9144000" cy="6858000" type="screen4x3"/>
  <p:notesSz cx="6797675" cy="9926638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b="1" i="1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b="1" i="1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b="1" i="1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b="1" i="1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CC00"/>
    <a:srgbClr val="008000"/>
    <a:srgbClr val="FF0000"/>
    <a:srgbClr val="9696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0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861B3BC-C160-4B3C-9DFB-2B518C6DB721}" type="datetime1">
              <a:rPr lang="en-US"/>
              <a:pPr>
                <a:defRPr/>
              </a:pPr>
              <a:t>9/14/2012</a:t>
            </a:fld>
            <a:endParaRPr lang="en-US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307562D-E000-4BE7-A93B-DE85A5F972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D9BEF31-9857-4DD7-A4EA-AEBACB6293E0}" type="datetime1">
              <a:rPr lang="en-US"/>
              <a:pPr>
                <a:defRPr/>
              </a:pPr>
              <a:t>9/14/2012</a:t>
            </a:fld>
            <a:endParaRPr lang="en-US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3E590D7-4B30-4304-A11A-2BBB559F1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7672B-99EF-4D2A-9C08-270F20312098}" type="datetime1">
              <a:rPr lang="nl-BE"/>
              <a:pPr>
                <a:defRPr/>
              </a:pPr>
              <a:t>14/09/2012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F612A-B87F-4F32-B48B-4E780A973D94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7844E-D3D5-4DD3-B967-102A2D6DF18A}" type="datetime1">
              <a:rPr lang="nl-BE"/>
              <a:pPr>
                <a:defRPr/>
              </a:pPr>
              <a:t>14/09/2012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96639-C1BC-4D58-8CB6-D4F14FB7CD9D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88EF2-910D-44AA-98A1-295990297E0C}" type="datetime1">
              <a:rPr lang="nl-BE"/>
              <a:pPr>
                <a:defRPr/>
              </a:pPr>
              <a:t>14/09/2012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581EB-84DF-4003-B254-FFEE3B150F1B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D16AA-2A44-4236-8EA8-47DD392CB896}" type="datetime1">
              <a:rPr lang="nl-BE"/>
              <a:pPr>
                <a:defRPr/>
              </a:pPr>
              <a:t>14/09/2012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B5138-19D0-43A4-AAAC-CDEC5A21040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654C8-9FD1-46A3-AD5A-DA5C7A6A0B00}" type="datetime1">
              <a:rPr lang="nl-BE"/>
              <a:pPr>
                <a:defRPr/>
              </a:pPr>
              <a:t>14/09/2012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25452-FB84-418B-B91B-8A38A32E444D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9E569-27AB-4B54-9654-5F9138D32CBB}" type="datetime1">
              <a:rPr lang="nl-BE"/>
              <a:pPr>
                <a:defRPr/>
              </a:pPr>
              <a:t>14/09/2012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DB5BA-63D3-41AD-8C1B-EFD52CD63276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62AC9-1714-419D-BBB5-EF031064E345}" type="datetime1">
              <a:rPr lang="nl-BE"/>
              <a:pPr>
                <a:defRPr/>
              </a:pPr>
              <a:t>14/09/2012</a:t>
            </a:fld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66B14-82F5-47C2-B84D-E9132D4594E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AC495-4F94-47A2-98DB-2B5F82E40C3C}" type="datetime1">
              <a:rPr lang="nl-BE"/>
              <a:pPr>
                <a:defRPr/>
              </a:pPr>
              <a:t>14/09/2012</a:t>
            </a:fld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EFF54-C134-4172-896D-A7137E05672C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F0847-5813-4D39-B669-DFDF9F09EC43}" type="datetime1">
              <a:rPr lang="nl-BE"/>
              <a:pPr>
                <a:defRPr/>
              </a:pPr>
              <a:t>14/09/2012</a:t>
            </a:fld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C925B-D124-4B44-9D3F-5DDFB3B3BE90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1695D-0F95-49CD-9621-90FC532DF3E5}" type="datetime1">
              <a:rPr lang="nl-BE"/>
              <a:pPr>
                <a:defRPr/>
              </a:pPr>
              <a:t>14/09/2012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408B5-DD74-4DDA-B7A4-467CE6F622C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CC8CF-30B9-467B-80F8-374904E214CC}" type="datetime1">
              <a:rPr lang="nl-BE"/>
              <a:pPr>
                <a:defRPr/>
              </a:pPr>
              <a:t>14/09/2012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4DC38-6FCF-4098-B928-B4C3A4D32EEC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 b="0" i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942D6E-4FB6-45A7-800F-173307722DC2}" type="datetime1">
              <a:rPr lang="nl-BE"/>
              <a:pPr>
                <a:defRPr/>
              </a:pPr>
              <a:t>14/09/2012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b="0" i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 b="0" i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EA1EAD-B971-4F67-81DE-893EEB40B69C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ghr.mil.intra/default.ht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25B6F-A785-4E57-8DB3-56E8ADD5A005}" type="slidenum">
              <a:rPr lang="nl-BE"/>
              <a:pPr>
                <a:defRPr/>
              </a:pPr>
              <a:t>1</a:t>
            </a:fld>
            <a:endParaRPr lang="nl-BE"/>
          </a:p>
        </p:txBody>
      </p:sp>
      <p:sp>
        <p:nvSpPr>
          <p:cNvPr id="7" name="Slide Number Placeholder 5"/>
          <p:cNvSpPr txBox="1">
            <a:spLocks noGrp="1"/>
          </p:cNvSpPr>
          <p:nvPr/>
        </p:nvSpPr>
        <p:spPr>
          <a:xfrm>
            <a:off x="6553200" y="6356350"/>
            <a:ext cx="1619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48AFB34-73AA-4635-A9DD-4525A1FF2C67}" type="slidenum">
              <a:rPr lang="nl-BE" b="0" i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nl-BE" b="0" i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5364" name="Title 1"/>
          <p:cNvSpPr txBox="1">
            <a:spLocks/>
          </p:cNvSpPr>
          <p:nvPr/>
        </p:nvSpPr>
        <p:spPr bwMode="auto">
          <a:xfrm>
            <a:off x="2124075" y="1557338"/>
            <a:ext cx="56880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nl-BE" sz="3200" i="0">
                <a:cs typeface="Courier New" pitchFamily="49" charset="0"/>
              </a:rPr>
              <a:t>Technische vergadering</a:t>
            </a:r>
          </a:p>
          <a:p>
            <a:pPr algn="ctr"/>
            <a:r>
              <a:rPr lang="nl-BE" sz="2400" b="0" i="0">
                <a:cs typeface="Courier New" pitchFamily="49" charset="0"/>
              </a:rPr>
              <a:t>Voorstel tot aanpassing Reg Werv / Rev 004</a:t>
            </a:r>
            <a:endParaRPr lang="en-US" sz="2400" i="0">
              <a:cs typeface="Courier New" pitchFamily="49" charset="0"/>
            </a:endParaRPr>
          </a:p>
        </p:txBody>
      </p:sp>
      <p:sp>
        <p:nvSpPr>
          <p:cNvPr id="15365" name="Subtitle 2"/>
          <p:cNvSpPr txBox="1">
            <a:spLocks/>
          </p:cNvSpPr>
          <p:nvPr/>
        </p:nvSpPr>
        <p:spPr bwMode="auto">
          <a:xfrm>
            <a:off x="2124075" y="2565400"/>
            <a:ext cx="4176713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nl-BE" sz="2000" b="0" i="0">
                <a:cs typeface="Courier New" pitchFamily="49" charset="0"/>
              </a:rPr>
              <a:t>HRB-R&amp;S/Synth</a:t>
            </a:r>
            <a:endParaRPr lang="en-US" sz="2000" b="0" i="0"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513" y="3481388"/>
            <a:ext cx="4032250" cy="3048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BE" sz="1400" b="0" i="0">
                <a:solidFill>
                  <a:srgbClr val="000000"/>
                </a:solidFill>
                <a:cs typeface="Courier New" pitchFamily="49" charset="0"/>
              </a:rPr>
              <a:t>14 Sep 12		          AdjtMaj M. DE MEYER</a:t>
            </a:r>
            <a:endParaRPr lang="en-US" sz="1400" b="0" i="0">
              <a:solidFill>
                <a:srgbClr val="000000"/>
              </a:solidFill>
              <a:cs typeface="Courier New" pitchFamily="49" charset="0"/>
            </a:endParaRPr>
          </a:p>
        </p:txBody>
      </p:sp>
      <p:pic>
        <p:nvPicPr>
          <p:cNvPr id="15367" name="Picture 7" descr="logo_hr10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04000" y="2724150"/>
            <a:ext cx="9810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9862B4-5B0B-443D-8261-331F71498ADE}" type="slidenum">
              <a:rPr lang="nl-BE"/>
              <a:pPr>
                <a:defRPr/>
              </a:pPr>
              <a:t>10</a:t>
            </a:fld>
            <a:endParaRPr lang="nl-BE"/>
          </a:p>
        </p:txBody>
      </p:sp>
      <p:sp>
        <p:nvSpPr>
          <p:cNvPr id="4" name="Slide Number Placeholder 5"/>
          <p:cNvSpPr txBox="1">
            <a:spLocks noGrp="1"/>
          </p:cNvSpPr>
          <p:nvPr/>
        </p:nvSpPr>
        <p:spPr>
          <a:xfrm>
            <a:off x="6553200" y="6356350"/>
            <a:ext cx="1619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3C3FA76-5831-45C0-BE3A-043553324160}" type="slidenum">
              <a:rPr lang="nl-BE" b="0" i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nl-BE" b="0" i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8675" name="Rectangle 2"/>
          <p:cNvSpPr>
            <a:spLocks noGrp="1"/>
          </p:cNvSpPr>
          <p:nvPr>
            <p:ph type="title" idx="4294967295"/>
          </p:nvPr>
        </p:nvSpPr>
        <p:spPr>
          <a:xfrm>
            <a:off x="755650" y="333375"/>
            <a:ext cx="7931150" cy="935038"/>
          </a:xfrm>
        </p:spPr>
        <p:txBody>
          <a:bodyPr/>
          <a:lstStyle/>
          <a:p>
            <a:pPr>
              <a:spcBef>
                <a:spcPct val="65000"/>
              </a:spcBef>
              <a:spcAft>
                <a:spcPct val="50000"/>
              </a:spcAft>
            </a:pPr>
            <a:r>
              <a:rPr lang="nl-BE" sz="3600" b="1" smtClean="0"/>
              <a:t>Overzicht wijzigingen Reg Werv</a:t>
            </a:r>
            <a:r>
              <a:rPr lang="nl-BE" sz="3200" b="1" smtClean="0"/>
              <a:t/>
            </a:r>
            <a:br>
              <a:rPr lang="nl-BE" sz="3200" b="1" smtClean="0"/>
            </a:br>
            <a:r>
              <a:rPr lang="nl-BE" sz="3200" b="1" smtClean="0"/>
              <a:t> </a:t>
            </a:r>
            <a:r>
              <a:rPr lang="nl-BE" sz="2400" i="1" smtClean="0"/>
              <a:t>Tengevolge wijzigingen W1/W2</a:t>
            </a:r>
            <a:endParaRPr lang="en-US" sz="2400" i="1" smtClean="0"/>
          </a:p>
        </p:txBody>
      </p:sp>
      <p:sp>
        <p:nvSpPr>
          <p:cNvPr id="28676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989138"/>
            <a:ext cx="8569325" cy="4392612"/>
          </a:xfrm>
        </p:spPr>
        <p:txBody>
          <a:bodyPr/>
          <a:lstStyle/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nl-BE" sz="2400" smtClean="0"/>
              <a:t>Afschaffing “Commissie van beroep voor de werving”</a:t>
            </a:r>
          </a:p>
          <a:p>
            <a:pPr lvl="1">
              <a:lnSpc>
                <a:spcPct val="80000"/>
              </a:lnSpc>
              <a:spcAft>
                <a:spcPct val="15000"/>
              </a:spcAft>
            </a:pPr>
            <a:r>
              <a:rPr lang="nl-BE" sz="1800" smtClean="0"/>
              <a:t>Verhaalmogelijkheden (</a:t>
            </a:r>
            <a:r>
              <a:rPr lang="nl-BE" sz="1800" i="1" smtClean="0"/>
              <a:t>Herziening/hertesting</a:t>
            </a:r>
            <a:r>
              <a:rPr lang="nl-BE" sz="1800" smtClean="0"/>
              <a:t>) vóór classificatie </a:t>
            </a:r>
          </a:p>
          <a:p>
            <a:pPr lvl="1">
              <a:lnSpc>
                <a:spcPct val="80000"/>
              </a:lnSpc>
              <a:spcAft>
                <a:spcPct val="10000"/>
              </a:spcAft>
            </a:pPr>
            <a:r>
              <a:rPr lang="nl-BE" sz="1800" smtClean="0"/>
              <a:t>Afschaffing “Commissie van beroep voor de werving”</a:t>
            </a:r>
            <a:endParaRPr lang="nl-BE" sz="1800" smtClean="0">
              <a:solidFill>
                <a:schemeClr val="hlink"/>
              </a:solidFill>
            </a:endParaRPr>
          </a:p>
          <a:p>
            <a:pPr lvl="1">
              <a:lnSpc>
                <a:spcPct val="80000"/>
              </a:lnSpc>
              <a:spcAft>
                <a:spcPct val="50000"/>
              </a:spcAft>
              <a:buFont typeface="Arial" charset="0"/>
              <a:buNone/>
            </a:pPr>
            <a:r>
              <a:rPr lang="nl-BE" sz="1000" smtClean="0">
                <a:solidFill>
                  <a:schemeClr val="hlink"/>
                </a:solidFill>
                <a:sym typeface="Symbol" pitchFamily="18" charset="2"/>
              </a:rPr>
              <a:t>       </a:t>
            </a:r>
            <a:r>
              <a:rPr lang="nl-BE" sz="1400" smtClean="0">
                <a:solidFill>
                  <a:schemeClr val="hlink"/>
                </a:solidFill>
                <a:sym typeface="Symbol" pitchFamily="18" charset="2"/>
              </a:rPr>
              <a:t>  </a:t>
            </a:r>
            <a:r>
              <a:rPr lang="nl-BE" sz="1600" smtClean="0">
                <a:solidFill>
                  <a:schemeClr val="hlink"/>
                </a:solidFill>
              </a:rPr>
              <a:t>Opheffing Hfdst. 25</a:t>
            </a:r>
          </a:p>
          <a:p>
            <a:pPr>
              <a:lnSpc>
                <a:spcPct val="80000"/>
              </a:lnSpc>
              <a:spcAft>
                <a:spcPct val="15000"/>
              </a:spcAft>
            </a:pPr>
            <a:r>
              <a:rPr lang="nl-BE" sz="2400" smtClean="0"/>
              <a:t>Versoepeling uitstel bij inlijving</a:t>
            </a:r>
            <a:endParaRPr lang="nl-BE" sz="2400" smtClean="0">
              <a:solidFill>
                <a:srgbClr val="0000FF"/>
              </a:solidFill>
            </a:endParaRPr>
          </a:p>
          <a:p>
            <a:pPr lvl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nl-BE" sz="1800" smtClean="0"/>
              <a:t>Sollicitant opgeroepen ter vervanging van een andere sollicitant </a:t>
            </a:r>
            <a:r>
              <a:rPr lang="nl-BE" sz="1800" u="sng" smtClean="0"/>
              <a:t>of kandidaat</a:t>
            </a:r>
            <a:endParaRPr lang="nl-BE" sz="1800" u="sng" smtClean="0">
              <a:solidFill>
                <a:srgbClr val="0000FF"/>
              </a:solidFill>
            </a:endParaRPr>
          </a:p>
          <a:p>
            <a:pPr lvl="1">
              <a:lnSpc>
                <a:spcPct val="80000"/>
              </a:lnSpc>
              <a:spcAft>
                <a:spcPct val="15000"/>
              </a:spcAft>
            </a:pPr>
            <a:r>
              <a:rPr lang="nl-BE" sz="1800" smtClean="0"/>
              <a:t>Maximum 35 werkdagen</a:t>
            </a:r>
          </a:p>
          <a:p>
            <a:pPr lvl="2">
              <a:lnSpc>
                <a:spcPct val="80000"/>
              </a:lnSpc>
            </a:pPr>
            <a:r>
              <a:rPr lang="nl-BE" sz="1600" smtClean="0"/>
              <a:t>Beslissing HRB-R&amp;S </a:t>
            </a:r>
          </a:p>
          <a:p>
            <a:pPr lvl="2">
              <a:lnSpc>
                <a:spcPct val="80000"/>
              </a:lnSpc>
              <a:spcAft>
                <a:spcPct val="55000"/>
              </a:spcAft>
            </a:pPr>
            <a:r>
              <a:rPr lang="nl-BE" sz="1600" smtClean="0"/>
              <a:t>Enkel voor sollicitant KBO van de normale of aanvullende werving die nog niet aan de studievoorwaarden voldoet </a:t>
            </a:r>
            <a:r>
              <a:rPr lang="nl-BE" sz="1600" i="1" smtClean="0"/>
              <a:t>(bv. Kandidaten MTK, kritische functies, …)</a:t>
            </a:r>
          </a:p>
          <a:p>
            <a:pPr>
              <a:lnSpc>
                <a:spcPct val="80000"/>
              </a:lnSpc>
              <a:spcAft>
                <a:spcPct val="5000"/>
              </a:spcAft>
            </a:pPr>
            <a:r>
              <a:rPr lang="nl-BE" sz="2400" smtClean="0"/>
              <a:t>Afschaffing ontvangstbewijs van verzaking</a:t>
            </a:r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2000" smtClean="0">
              <a:sym typeface="Symbol" pitchFamily="18" charset="2"/>
            </a:endParaRPr>
          </a:p>
          <a:p>
            <a:pPr lvl="1">
              <a:lnSpc>
                <a:spcPct val="80000"/>
              </a:lnSpc>
            </a:pPr>
            <a:endParaRPr lang="nl-BE" sz="800" smtClean="0"/>
          </a:p>
          <a:p>
            <a:pPr>
              <a:lnSpc>
                <a:spcPct val="80000"/>
              </a:lnSpc>
              <a:spcAft>
                <a:spcPct val="5000"/>
              </a:spcAft>
            </a:pPr>
            <a:endParaRPr lang="nl-BE" sz="200" smtClean="0"/>
          </a:p>
          <a:p>
            <a:pPr lvl="2">
              <a:lnSpc>
                <a:spcPct val="80000"/>
              </a:lnSpc>
              <a:buFont typeface="Arial" charset="0"/>
              <a:buNone/>
            </a:pPr>
            <a:endParaRPr lang="nl-BE" sz="400" smtClean="0"/>
          </a:p>
          <a:p>
            <a:pPr>
              <a:lnSpc>
                <a:spcPct val="80000"/>
              </a:lnSpc>
            </a:pPr>
            <a:endParaRPr lang="nl-BE" sz="2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20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00" smtClean="0"/>
              <a:t> </a:t>
            </a:r>
          </a:p>
          <a:p>
            <a:pPr>
              <a:lnSpc>
                <a:spcPct val="80000"/>
              </a:lnSpc>
              <a:spcAft>
                <a:spcPct val="35000"/>
              </a:spcAft>
            </a:pPr>
            <a:endParaRPr lang="en-US" sz="200" smtClean="0"/>
          </a:p>
          <a:p>
            <a:pPr>
              <a:lnSpc>
                <a:spcPct val="80000"/>
              </a:lnSpc>
              <a:spcAft>
                <a:spcPct val="35000"/>
              </a:spcAft>
              <a:buFont typeface="Arial" charset="0"/>
              <a:buNone/>
            </a:pPr>
            <a:endParaRPr lang="nl-BE" sz="1800" smtClean="0"/>
          </a:p>
          <a:p>
            <a:pPr eaLnBrk="1" hangingPunct="1">
              <a:lnSpc>
                <a:spcPct val="80000"/>
              </a:lnSpc>
            </a:pPr>
            <a:endParaRPr lang="nl-BE" sz="1800" smtClean="0"/>
          </a:p>
          <a:p>
            <a:pPr eaLnBrk="1" hangingPunct="1">
              <a:lnSpc>
                <a:spcPct val="80000"/>
              </a:lnSpc>
            </a:pPr>
            <a:endParaRPr lang="nl-BE" sz="1800" smtClean="0"/>
          </a:p>
          <a:p>
            <a:pPr eaLnBrk="1" hangingPunct="1">
              <a:lnSpc>
                <a:spcPct val="80000"/>
              </a:lnSpc>
            </a:pPr>
            <a:endParaRPr lang="nl-BE" sz="1800" smtClean="0"/>
          </a:p>
          <a:p>
            <a:pPr eaLnBrk="1" hangingPunct="1">
              <a:lnSpc>
                <a:spcPct val="80000"/>
              </a:lnSpc>
            </a:pPr>
            <a:endParaRPr lang="nl-BE" sz="1800" smtClean="0"/>
          </a:p>
          <a:p>
            <a:pPr lvl="1">
              <a:lnSpc>
                <a:spcPct val="80000"/>
              </a:lnSpc>
              <a:spcAft>
                <a:spcPct val="55000"/>
              </a:spcAft>
              <a:buFont typeface="Arial" charset="0"/>
              <a:buNone/>
            </a:pPr>
            <a:endParaRPr lang="nl-BE" sz="100" smtClean="0">
              <a:solidFill>
                <a:schemeClr val="hlink"/>
              </a:solidFill>
              <a:sym typeface="Symbol" pitchFamily="18" charset="2"/>
            </a:endParaRPr>
          </a:p>
          <a:p>
            <a:pPr lvl="1">
              <a:lnSpc>
                <a:spcPct val="80000"/>
              </a:lnSpc>
              <a:spcAft>
                <a:spcPct val="55000"/>
              </a:spcAft>
              <a:buFont typeface="Arial" charset="0"/>
              <a:buNone/>
            </a:pPr>
            <a:endParaRPr lang="nl-BE" sz="100" smtClean="0">
              <a:solidFill>
                <a:schemeClr val="hlink"/>
              </a:solidFill>
              <a:sym typeface="Symbol" pitchFamily="18" charset="2"/>
            </a:endParaRPr>
          </a:p>
          <a:p>
            <a:pPr lvl="1">
              <a:lnSpc>
                <a:spcPct val="80000"/>
              </a:lnSpc>
              <a:spcAft>
                <a:spcPct val="35000"/>
              </a:spcAft>
              <a:buFont typeface="Arial" charset="0"/>
              <a:buNone/>
            </a:pPr>
            <a:endParaRPr lang="nl-BE" sz="100" smtClean="0">
              <a:sym typeface="Symbol" pitchFamily="18" charset="2"/>
            </a:endParaRPr>
          </a:p>
          <a:p>
            <a:pPr lvl="1">
              <a:lnSpc>
                <a:spcPct val="80000"/>
              </a:lnSpc>
              <a:spcAft>
                <a:spcPct val="35000"/>
              </a:spcAft>
            </a:pPr>
            <a:endParaRPr lang="nl-BE" sz="100" i="1" smtClean="0">
              <a:solidFill>
                <a:schemeClr val="hlink"/>
              </a:solidFill>
            </a:endParaRPr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300" i="1" smtClean="0"/>
          </a:p>
          <a:p>
            <a:pPr>
              <a:lnSpc>
                <a:spcPct val="80000"/>
              </a:lnSpc>
            </a:pPr>
            <a:endParaRPr lang="nl-BE" sz="200" smtClean="0">
              <a:sym typeface="Symbol" pitchFamily="18" charset="2"/>
            </a:endParaRPr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300" smtClean="0">
              <a:sym typeface="Symbol" pitchFamily="18" charset="2"/>
            </a:endParaRPr>
          </a:p>
          <a:p>
            <a:pPr>
              <a:lnSpc>
                <a:spcPct val="80000"/>
              </a:lnSpc>
            </a:pPr>
            <a:endParaRPr lang="nl-BE" sz="200" smtClean="0">
              <a:solidFill>
                <a:schemeClr val="hlink"/>
              </a:solidFill>
            </a:endParaRPr>
          </a:p>
          <a:p>
            <a:pPr lvl="1">
              <a:lnSpc>
                <a:spcPct val="80000"/>
              </a:lnSpc>
            </a:pPr>
            <a:endParaRPr lang="nl-BE" sz="300" smtClean="0"/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300" smtClean="0"/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300" smtClean="0"/>
          </a:p>
          <a:p>
            <a:pPr>
              <a:lnSpc>
                <a:spcPct val="80000"/>
              </a:lnSpc>
            </a:pPr>
            <a:endParaRPr lang="nl-BE" sz="200" smtClean="0"/>
          </a:p>
          <a:p>
            <a:pPr lvl="1">
              <a:lnSpc>
                <a:spcPct val="80000"/>
              </a:lnSpc>
            </a:pPr>
            <a:endParaRPr lang="en-US" sz="300" smtClean="0">
              <a:solidFill>
                <a:schemeClr val="hlink"/>
              </a:solidFill>
            </a:endParaRP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3419475" y="3933825"/>
            <a:ext cx="20161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sz="1800" b="0" i="0">
              <a:solidFill>
                <a:schemeClr val="hlink"/>
              </a:solidFill>
            </a:endParaRPr>
          </a:p>
        </p:txBody>
      </p:sp>
      <p:sp>
        <p:nvSpPr>
          <p:cNvPr id="28678" name="Rectangle 7"/>
          <p:cNvSpPr>
            <a:spLocks noChangeArrowheads="1"/>
          </p:cNvSpPr>
          <p:nvPr/>
        </p:nvSpPr>
        <p:spPr bwMode="auto">
          <a:xfrm>
            <a:off x="8315325" y="2060575"/>
            <a:ext cx="720725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305</a:t>
            </a:r>
            <a:endParaRPr lang="en-US"/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8316913" y="3860800"/>
            <a:ext cx="720725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1404.b</a:t>
            </a:r>
            <a:endParaRPr lang="en-US"/>
          </a:p>
        </p:txBody>
      </p:sp>
      <p:sp>
        <p:nvSpPr>
          <p:cNvPr id="28680" name="Rectangle 7"/>
          <p:cNvSpPr>
            <a:spLocks noChangeArrowheads="1"/>
          </p:cNvSpPr>
          <p:nvPr/>
        </p:nvSpPr>
        <p:spPr bwMode="auto">
          <a:xfrm>
            <a:off x="8316913" y="4221163"/>
            <a:ext cx="719137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1404.c.</a:t>
            </a:r>
            <a:endParaRPr lang="en-US"/>
          </a:p>
        </p:txBody>
      </p:sp>
      <p:sp>
        <p:nvSpPr>
          <p:cNvPr id="28681" name="Rectangle 7"/>
          <p:cNvSpPr>
            <a:spLocks noChangeArrowheads="1"/>
          </p:cNvSpPr>
          <p:nvPr/>
        </p:nvSpPr>
        <p:spPr bwMode="auto">
          <a:xfrm>
            <a:off x="7885113" y="5373688"/>
            <a:ext cx="1116012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1703.d.(1)(j)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9153BD-67BA-4180-86F7-0AB82CF65533}" type="slidenum">
              <a:rPr lang="nl-BE"/>
              <a:pPr>
                <a:defRPr/>
              </a:pPr>
              <a:t>11</a:t>
            </a:fld>
            <a:endParaRPr lang="nl-BE"/>
          </a:p>
        </p:txBody>
      </p:sp>
      <p:sp>
        <p:nvSpPr>
          <p:cNvPr id="4" name="Slide Number Placeholder 5"/>
          <p:cNvSpPr txBox="1">
            <a:spLocks noGrp="1"/>
          </p:cNvSpPr>
          <p:nvPr/>
        </p:nvSpPr>
        <p:spPr>
          <a:xfrm>
            <a:off x="6553200" y="6356350"/>
            <a:ext cx="1619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4827F20-68FC-4EF3-8442-DB8F9B60AE8C}" type="slidenum">
              <a:rPr lang="nl-BE" b="0" i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nl-BE" b="0" i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9699" name="Rectangle 2"/>
          <p:cNvSpPr>
            <a:spLocks noGrp="1"/>
          </p:cNvSpPr>
          <p:nvPr>
            <p:ph type="title" idx="4294967295"/>
          </p:nvPr>
        </p:nvSpPr>
        <p:spPr>
          <a:xfrm>
            <a:off x="755650" y="333375"/>
            <a:ext cx="7931150" cy="935038"/>
          </a:xfrm>
        </p:spPr>
        <p:txBody>
          <a:bodyPr/>
          <a:lstStyle/>
          <a:p>
            <a:pPr>
              <a:spcBef>
                <a:spcPct val="65000"/>
              </a:spcBef>
              <a:spcAft>
                <a:spcPct val="50000"/>
              </a:spcAft>
            </a:pPr>
            <a:r>
              <a:rPr lang="nl-BE" sz="3600" b="1" smtClean="0"/>
              <a:t>Overzicht wijzigingen Reg Werv</a:t>
            </a:r>
            <a:r>
              <a:rPr lang="nl-BE" sz="3200" b="1" smtClean="0"/>
              <a:t/>
            </a:r>
            <a:br>
              <a:rPr lang="nl-BE" sz="3200" b="1" smtClean="0"/>
            </a:br>
            <a:endParaRPr lang="en-US" sz="2400" i="1" smtClean="0"/>
          </a:p>
        </p:txBody>
      </p:sp>
      <p:sp>
        <p:nvSpPr>
          <p:cNvPr id="29700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700213"/>
            <a:ext cx="8713788" cy="4321175"/>
          </a:xfrm>
        </p:spPr>
        <p:txBody>
          <a:bodyPr/>
          <a:lstStyle/>
          <a:p>
            <a:pPr>
              <a:lnSpc>
                <a:spcPct val="80000"/>
              </a:lnSpc>
              <a:spcAft>
                <a:spcPct val="55000"/>
              </a:spcAft>
            </a:pPr>
            <a:r>
              <a:rPr lang="nl-BE" sz="2400" smtClean="0"/>
              <a:t>Diverse verbeteringen en wijzigingen</a:t>
            </a:r>
          </a:p>
          <a:p>
            <a:pPr lvl="1">
              <a:lnSpc>
                <a:spcPct val="80000"/>
              </a:lnSpc>
              <a:spcAft>
                <a:spcPct val="15000"/>
              </a:spcAft>
            </a:pPr>
            <a:r>
              <a:rPr lang="nl-BE" sz="1800" smtClean="0">
                <a:solidFill>
                  <a:schemeClr val="hlink"/>
                </a:solidFill>
              </a:rPr>
              <a:t>Archivering dossier sollicitant</a:t>
            </a:r>
          </a:p>
          <a:p>
            <a:pPr lvl="2">
              <a:lnSpc>
                <a:spcPct val="80000"/>
              </a:lnSpc>
              <a:spcAft>
                <a:spcPct val="15000"/>
              </a:spcAft>
            </a:pPr>
            <a:r>
              <a:rPr lang="nl-BE" sz="1600" smtClean="0">
                <a:solidFill>
                  <a:schemeClr val="hlink"/>
                </a:solidFill>
              </a:rPr>
              <a:t>Papieren dossier </a:t>
            </a:r>
            <a:r>
              <a:rPr lang="nl-BE" sz="1600" smtClean="0">
                <a:solidFill>
                  <a:schemeClr val="hlink"/>
                </a:solidFill>
                <a:sym typeface="Symbol" pitchFamily="18" charset="2"/>
              </a:rPr>
              <a:t>  archief HRB-R&amp;S/DOO tot  31 Dec X+1; daarna vernietigd.</a:t>
            </a:r>
          </a:p>
          <a:p>
            <a:pPr lvl="2">
              <a:lnSpc>
                <a:spcPct val="80000"/>
              </a:lnSpc>
              <a:spcAft>
                <a:spcPct val="70000"/>
              </a:spcAft>
            </a:pPr>
            <a:r>
              <a:rPr lang="nl-BE" sz="1600" smtClean="0">
                <a:solidFill>
                  <a:schemeClr val="hlink"/>
                </a:solidFill>
                <a:sym typeface="Symbol" pitchFamily="18" charset="2"/>
              </a:rPr>
              <a:t>Indien ingelijfd      gedigitaliseerd (papieren versie vernietigd)</a:t>
            </a:r>
          </a:p>
          <a:p>
            <a:pPr lvl="1">
              <a:lnSpc>
                <a:spcPct val="80000"/>
              </a:lnSpc>
              <a:spcAft>
                <a:spcPct val="15000"/>
              </a:spcAft>
            </a:pPr>
            <a:r>
              <a:rPr lang="nl-BE" sz="1800" smtClean="0">
                <a:solidFill>
                  <a:schemeClr val="hlink"/>
                </a:solidFill>
              </a:rPr>
              <a:t>Invoering bepaling en gebruik meer </a:t>
            </a:r>
            <a:r>
              <a:rPr lang="nl-BE" sz="1800" u="sng" smtClean="0">
                <a:solidFill>
                  <a:schemeClr val="hlink"/>
                </a:solidFill>
              </a:rPr>
              <a:t>differentiërende karakteriële score</a:t>
            </a:r>
          </a:p>
          <a:p>
            <a:pPr lvl="2">
              <a:lnSpc>
                <a:spcPct val="80000"/>
              </a:lnSpc>
              <a:spcAft>
                <a:spcPct val="70000"/>
              </a:spcAft>
            </a:pPr>
            <a:r>
              <a:rPr lang="nl-BE" sz="1600" smtClean="0">
                <a:solidFill>
                  <a:schemeClr val="hlink"/>
                </a:solidFill>
              </a:rPr>
              <a:t>I.f.v. personeelscategorie en groep vacatures</a:t>
            </a:r>
          </a:p>
          <a:p>
            <a:pPr lvl="1">
              <a:lnSpc>
                <a:spcPct val="80000"/>
              </a:lnSpc>
              <a:spcAft>
                <a:spcPct val="70000"/>
              </a:spcAft>
            </a:pPr>
            <a:r>
              <a:rPr lang="nl-BE" sz="1800" smtClean="0">
                <a:solidFill>
                  <a:schemeClr val="hlink"/>
                </a:solidFill>
              </a:rPr>
              <a:t>Groepsproeven </a:t>
            </a:r>
            <a:r>
              <a:rPr lang="nl-BE" sz="1800" u="sng" smtClean="0">
                <a:solidFill>
                  <a:schemeClr val="hlink"/>
                </a:solidFill>
              </a:rPr>
              <a:t>niet</a:t>
            </a:r>
            <a:r>
              <a:rPr lang="nl-BE" sz="1800" smtClean="0">
                <a:solidFill>
                  <a:schemeClr val="hlink"/>
                </a:solidFill>
              </a:rPr>
              <a:t> meer voorzien voor </a:t>
            </a:r>
            <a:r>
              <a:rPr lang="nl-BE" sz="1800" u="sng" smtClean="0">
                <a:solidFill>
                  <a:schemeClr val="hlink"/>
                </a:solidFill>
              </a:rPr>
              <a:t>sollicitanten OOffr</a:t>
            </a:r>
            <a:r>
              <a:rPr lang="nl-BE" sz="600" smtClean="0"/>
              <a:t> </a:t>
            </a:r>
          </a:p>
          <a:p>
            <a:pPr lvl="1" eaLnBrk="1" hangingPunct="1">
              <a:lnSpc>
                <a:spcPct val="80000"/>
              </a:lnSpc>
              <a:spcAft>
                <a:spcPct val="15000"/>
              </a:spcAft>
            </a:pPr>
            <a:r>
              <a:rPr lang="nl-BE" sz="1800" smtClean="0"/>
              <a:t>Aanpassing samenstelling, werking en wraking</a:t>
            </a:r>
          </a:p>
          <a:p>
            <a:pPr lvl="2" eaLnBrk="1" hangingPunct="1">
              <a:lnSpc>
                <a:spcPct val="80000"/>
              </a:lnSpc>
              <a:spcAft>
                <a:spcPct val="10000"/>
              </a:spcAft>
            </a:pPr>
            <a:r>
              <a:rPr lang="nl-BE" sz="1600" smtClean="0"/>
              <a:t>Geneeskundige commissie voor geschiktheid luchtdienst</a:t>
            </a:r>
          </a:p>
          <a:p>
            <a:pPr lvl="2" eaLnBrk="1" hangingPunct="1">
              <a:lnSpc>
                <a:spcPct val="80000"/>
              </a:lnSpc>
              <a:spcAft>
                <a:spcPct val="10000"/>
              </a:spcAft>
            </a:pPr>
            <a:r>
              <a:rPr lang="nl-BE" sz="1600" smtClean="0"/>
              <a:t>Medische commissie van beroep </a:t>
            </a:r>
          </a:p>
          <a:p>
            <a:pPr lvl="2" eaLnBrk="1" hangingPunct="1">
              <a:lnSpc>
                <a:spcPct val="80000"/>
              </a:lnSpc>
              <a:spcAft>
                <a:spcPct val="10000"/>
              </a:spcAft>
            </a:pPr>
            <a:r>
              <a:rPr lang="nl-BE" sz="1600" smtClean="0"/>
              <a:t>Geneeskundige commissie van beroep voor geschiktheid luchtdienst</a:t>
            </a:r>
          </a:p>
          <a:p>
            <a:pPr lvl="2" eaLnBrk="1" hangingPunct="1">
              <a:lnSpc>
                <a:spcPct val="80000"/>
              </a:lnSpc>
              <a:spcAft>
                <a:spcPct val="10000"/>
              </a:spcAft>
            </a:pPr>
            <a:r>
              <a:rPr lang="nl-BE" sz="1600" smtClean="0"/>
              <a:t>Examencommissies</a:t>
            </a:r>
          </a:p>
          <a:p>
            <a:pPr lvl="1" eaLnBrk="1" hangingPunct="1">
              <a:lnSpc>
                <a:spcPct val="80000"/>
              </a:lnSpc>
              <a:spcAft>
                <a:spcPct val="75000"/>
              </a:spcAft>
            </a:pPr>
            <a:endParaRPr lang="nl-BE" sz="1800" smtClean="0">
              <a:solidFill>
                <a:schemeClr val="hlink"/>
              </a:solidFill>
            </a:endParaRPr>
          </a:p>
          <a:p>
            <a:pPr lvl="1" eaLnBrk="1" hangingPunct="1">
              <a:lnSpc>
                <a:spcPct val="80000"/>
              </a:lnSpc>
              <a:spcAft>
                <a:spcPct val="75000"/>
              </a:spcAft>
            </a:pPr>
            <a:endParaRPr lang="nl-BE" sz="1100" smtClean="0"/>
          </a:p>
          <a:p>
            <a:pPr lvl="1" eaLnBrk="1" hangingPunct="1">
              <a:lnSpc>
                <a:spcPct val="80000"/>
              </a:lnSpc>
            </a:pPr>
            <a:endParaRPr lang="nl-BE" sz="1100" smtClean="0"/>
          </a:p>
          <a:p>
            <a:pPr lvl="1">
              <a:lnSpc>
                <a:spcPct val="80000"/>
              </a:lnSpc>
            </a:pPr>
            <a:endParaRPr lang="nl-BE" sz="1100" smtClean="0">
              <a:sym typeface="Symbol" pitchFamily="18" charset="2"/>
            </a:endParaRPr>
          </a:p>
          <a:p>
            <a:pPr lvl="1">
              <a:lnSpc>
                <a:spcPct val="80000"/>
              </a:lnSpc>
            </a:pPr>
            <a:endParaRPr lang="nl-BE" sz="400" smtClean="0"/>
          </a:p>
          <a:p>
            <a:pPr>
              <a:lnSpc>
                <a:spcPct val="80000"/>
              </a:lnSpc>
              <a:spcAft>
                <a:spcPct val="5000"/>
              </a:spcAft>
            </a:pPr>
            <a:endParaRPr lang="nl-BE" smtClean="0"/>
          </a:p>
          <a:p>
            <a:pPr lvl="2">
              <a:lnSpc>
                <a:spcPct val="80000"/>
              </a:lnSpc>
              <a:buFont typeface="Arial" charset="0"/>
              <a:buNone/>
            </a:pPr>
            <a:endParaRPr lang="nl-BE" sz="200" smtClean="0"/>
          </a:p>
          <a:p>
            <a:pPr>
              <a:lnSpc>
                <a:spcPct val="80000"/>
              </a:lnSpc>
            </a:pPr>
            <a:endParaRPr lang="nl-BE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mtClean="0"/>
              <a:t> </a:t>
            </a:r>
          </a:p>
          <a:p>
            <a:pPr>
              <a:lnSpc>
                <a:spcPct val="80000"/>
              </a:lnSpc>
              <a:spcAft>
                <a:spcPct val="35000"/>
              </a:spcAft>
            </a:pPr>
            <a:endParaRPr lang="en-US" smtClean="0"/>
          </a:p>
          <a:p>
            <a:pPr>
              <a:lnSpc>
                <a:spcPct val="80000"/>
              </a:lnSpc>
              <a:spcAft>
                <a:spcPct val="35000"/>
              </a:spcAft>
              <a:buFont typeface="Arial" charset="0"/>
              <a:buNone/>
            </a:pPr>
            <a:endParaRPr lang="nl-BE" sz="1200" smtClean="0"/>
          </a:p>
          <a:p>
            <a:pPr eaLnBrk="1" hangingPunct="1">
              <a:lnSpc>
                <a:spcPct val="80000"/>
              </a:lnSpc>
            </a:pPr>
            <a:endParaRPr lang="nl-BE" sz="1200" smtClean="0"/>
          </a:p>
          <a:p>
            <a:pPr eaLnBrk="1" hangingPunct="1">
              <a:lnSpc>
                <a:spcPct val="80000"/>
              </a:lnSpc>
            </a:pPr>
            <a:endParaRPr lang="nl-BE" sz="1200" smtClean="0"/>
          </a:p>
          <a:p>
            <a:pPr eaLnBrk="1" hangingPunct="1">
              <a:lnSpc>
                <a:spcPct val="80000"/>
              </a:lnSpc>
            </a:pPr>
            <a:endParaRPr lang="nl-BE" sz="1200" smtClean="0"/>
          </a:p>
          <a:p>
            <a:pPr eaLnBrk="1" hangingPunct="1">
              <a:lnSpc>
                <a:spcPct val="80000"/>
              </a:lnSpc>
            </a:pPr>
            <a:endParaRPr lang="nl-BE" sz="1200" smtClean="0"/>
          </a:p>
          <a:p>
            <a:pPr lvl="1">
              <a:lnSpc>
                <a:spcPct val="80000"/>
              </a:lnSpc>
              <a:spcAft>
                <a:spcPct val="55000"/>
              </a:spcAft>
              <a:buFont typeface="Arial" charset="0"/>
              <a:buNone/>
            </a:pPr>
            <a:endParaRPr lang="nl-BE" smtClean="0">
              <a:solidFill>
                <a:schemeClr val="hlink"/>
              </a:solidFill>
              <a:sym typeface="Symbol" pitchFamily="18" charset="2"/>
            </a:endParaRPr>
          </a:p>
          <a:p>
            <a:pPr lvl="1">
              <a:lnSpc>
                <a:spcPct val="80000"/>
              </a:lnSpc>
              <a:spcAft>
                <a:spcPct val="55000"/>
              </a:spcAft>
              <a:buFont typeface="Arial" charset="0"/>
              <a:buNone/>
            </a:pPr>
            <a:endParaRPr lang="nl-BE" smtClean="0">
              <a:solidFill>
                <a:schemeClr val="hlink"/>
              </a:solidFill>
              <a:sym typeface="Symbol" pitchFamily="18" charset="2"/>
            </a:endParaRPr>
          </a:p>
          <a:p>
            <a:pPr lvl="1">
              <a:lnSpc>
                <a:spcPct val="80000"/>
              </a:lnSpc>
              <a:spcAft>
                <a:spcPct val="35000"/>
              </a:spcAft>
              <a:buFont typeface="Arial" charset="0"/>
              <a:buNone/>
            </a:pPr>
            <a:endParaRPr lang="nl-BE" smtClean="0">
              <a:sym typeface="Symbol" pitchFamily="18" charset="2"/>
            </a:endParaRPr>
          </a:p>
          <a:p>
            <a:pPr lvl="1">
              <a:lnSpc>
                <a:spcPct val="80000"/>
              </a:lnSpc>
              <a:spcAft>
                <a:spcPct val="35000"/>
              </a:spcAft>
            </a:pPr>
            <a:endParaRPr lang="nl-BE" i="1" smtClean="0">
              <a:solidFill>
                <a:schemeClr val="hlink"/>
              </a:solidFill>
            </a:endParaRPr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200" i="1" smtClean="0"/>
          </a:p>
          <a:p>
            <a:pPr>
              <a:lnSpc>
                <a:spcPct val="80000"/>
              </a:lnSpc>
            </a:pPr>
            <a:endParaRPr lang="nl-BE" smtClean="0">
              <a:sym typeface="Symbol" pitchFamily="18" charset="2"/>
            </a:endParaRPr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200" smtClean="0">
              <a:sym typeface="Symbol" pitchFamily="18" charset="2"/>
            </a:endParaRPr>
          </a:p>
          <a:p>
            <a:pPr>
              <a:lnSpc>
                <a:spcPct val="80000"/>
              </a:lnSpc>
            </a:pPr>
            <a:endParaRPr lang="nl-BE" smtClean="0">
              <a:solidFill>
                <a:schemeClr val="hlink"/>
              </a:solidFill>
            </a:endParaRPr>
          </a:p>
          <a:p>
            <a:pPr lvl="1">
              <a:lnSpc>
                <a:spcPct val="80000"/>
              </a:lnSpc>
            </a:pPr>
            <a:endParaRPr lang="nl-BE" sz="200" smtClean="0"/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200" smtClean="0"/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200" smtClean="0"/>
          </a:p>
          <a:p>
            <a:pPr>
              <a:lnSpc>
                <a:spcPct val="80000"/>
              </a:lnSpc>
            </a:pPr>
            <a:endParaRPr lang="nl-BE" smtClean="0"/>
          </a:p>
          <a:p>
            <a:pPr lvl="1">
              <a:lnSpc>
                <a:spcPct val="80000"/>
              </a:lnSpc>
            </a:pPr>
            <a:endParaRPr lang="en-US" sz="200" smtClean="0">
              <a:solidFill>
                <a:schemeClr val="hlink"/>
              </a:solidFill>
            </a:endParaRP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3419475" y="3933825"/>
            <a:ext cx="20161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sz="1800" b="0" i="0">
              <a:solidFill>
                <a:schemeClr val="hlink"/>
              </a:solidFill>
            </a:endParaRPr>
          </a:p>
        </p:txBody>
      </p:sp>
      <p:sp>
        <p:nvSpPr>
          <p:cNvPr id="29702" name="Rectangle 7"/>
          <p:cNvSpPr>
            <a:spLocks noChangeArrowheads="1"/>
          </p:cNvSpPr>
          <p:nvPr/>
        </p:nvSpPr>
        <p:spPr bwMode="auto">
          <a:xfrm>
            <a:off x="8174038" y="2276475"/>
            <a:ext cx="862012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204.a.(3)</a:t>
            </a:r>
            <a:endParaRPr lang="en-US"/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8316913" y="3284538"/>
            <a:ext cx="719137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402.c.</a:t>
            </a:r>
            <a:endParaRPr lang="en-US"/>
          </a:p>
        </p:txBody>
      </p:sp>
      <p:sp>
        <p:nvSpPr>
          <p:cNvPr id="29704" name="Rectangle 7"/>
          <p:cNvSpPr>
            <a:spLocks noChangeArrowheads="1"/>
          </p:cNvSpPr>
          <p:nvPr/>
        </p:nvSpPr>
        <p:spPr bwMode="auto">
          <a:xfrm>
            <a:off x="8174038" y="4005263"/>
            <a:ext cx="862012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204.b.(1)</a:t>
            </a:r>
            <a:endParaRPr lang="en-US"/>
          </a:p>
        </p:txBody>
      </p:sp>
      <p:sp>
        <p:nvSpPr>
          <p:cNvPr id="29705" name="Rectangle 7"/>
          <p:cNvSpPr>
            <a:spLocks noChangeArrowheads="1"/>
          </p:cNvSpPr>
          <p:nvPr/>
        </p:nvSpPr>
        <p:spPr bwMode="auto">
          <a:xfrm>
            <a:off x="8316913" y="4724400"/>
            <a:ext cx="719137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2101</a:t>
            </a:r>
            <a:endParaRPr lang="en-US"/>
          </a:p>
        </p:txBody>
      </p:sp>
      <p:sp>
        <p:nvSpPr>
          <p:cNvPr id="29706" name="Rectangle 7"/>
          <p:cNvSpPr>
            <a:spLocks noChangeArrowheads="1"/>
          </p:cNvSpPr>
          <p:nvPr/>
        </p:nvSpPr>
        <p:spPr bwMode="auto">
          <a:xfrm>
            <a:off x="8316913" y="5013325"/>
            <a:ext cx="719137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2102</a:t>
            </a:r>
            <a:endParaRPr lang="en-US"/>
          </a:p>
        </p:txBody>
      </p:sp>
      <p:sp>
        <p:nvSpPr>
          <p:cNvPr id="29707" name="Rectangle 7"/>
          <p:cNvSpPr>
            <a:spLocks noChangeArrowheads="1"/>
          </p:cNvSpPr>
          <p:nvPr/>
        </p:nvSpPr>
        <p:spPr bwMode="auto">
          <a:xfrm>
            <a:off x="8316913" y="5300663"/>
            <a:ext cx="719137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2103</a:t>
            </a:r>
            <a:endParaRPr lang="en-US"/>
          </a:p>
        </p:txBody>
      </p:sp>
      <p:sp>
        <p:nvSpPr>
          <p:cNvPr id="29708" name="Rectangle 7"/>
          <p:cNvSpPr>
            <a:spLocks noChangeArrowheads="1"/>
          </p:cNvSpPr>
          <p:nvPr/>
        </p:nvSpPr>
        <p:spPr bwMode="auto">
          <a:xfrm>
            <a:off x="8316913" y="5589588"/>
            <a:ext cx="719137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Hfdst 23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DAD98B-C1A1-4326-8EAB-A251E943B528}" type="slidenum">
              <a:rPr lang="nl-BE"/>
              <a:pPr>
                <a:defRPr/>
              </a:pPr>
              <a:t>12</a:t>
            </a:fld>
            <a:endParaRPr lang="nl-BE"/>
          </a:p>
        </p:txBody>
      </p:sp>
      <p:sp>
        <p:nvSpPr>
          <p:cNvPr id="4" name="Slide Number Placeholder 5"/>
          <p:cNvSpPr txBox="1">
            <a:spLocks noGrp="1"/>
          </p:cNvSpPr>
          <p:nvPr/>
        </p:nvSpPr>
        <p:spPr>
          <a:xfrm>
            <a:off x="6553200" y="6356350"/>
            <a:ext cx="1619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4157934-EF1F-4F76-82C9-43D1045D09F6}" type="slidenum">
              <a:rPr lang="nl-BE" b="0" i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nl-BE" b="0" i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0723" name="Rectangle 2"/>
          <p:cNvSpPr>
            <a:spLocks noGrp="1"/>
          </p:cNvSpPr>
          <p:nvPr>
            <p:ph type="title" idx="4294967295"/>
          </p:nvPr>
        </p:nvSpPr>
        <p:spPr>
          <a:xfrm>
            <a:off x="755650" y="333375"/>
            <a:ext cx="7931150" cy="935038"/>
          </a:xfrm>
        </p:spPr>
        <p:txBody>
          <a:bodyPr/>
          <a:lstStyle/>
          <a:p>
            <a:pPr>
              <a:spcBef>
                <a:spcPct val="65000"/>
              </a:spcBef>
              <a:spcAft>
                <a:spcPct val="50000"/>
              </a:spcAft>
            </a:pPr>
            <a:r>
              <a:rPr lang="nl-BE" sz="3600" b="1" smtClean="0"/>
              <a:t>Overzicht wijzigingen Reg Werv</a:t>
            </a:r>
            <a:r>
              <a:rPr lang="nl-BE" sz="3200" b="1" smtClean="0"/>
              <a:t/>
            </a:r>
            <a:br>
              <a:rPr lang="nl-BE" sz="3200" b="1" smtClean="0"/>
            </a:br>
            <a:r>
              <a:rPr lang="nl-BE" sz="3200" b="1" smtClean="0"/>
              <a:t> </a:t>
            </a:r>
            <a:r>
              <a:rPr lang="nl-BE" sz="2400" i="1" smtClean="0"/>
              <a:t>Tengevolge wijzigingen W1/W2</a:t>
            </a:r>
            <a:endParaRPr lang="en-US" sz="2400" i="1" smtClean="0"/>
          </a:p>
        </p:txBody>
      </p:sp>
      <p:sp>
        <p:nvSpPr>
          <p:cNvPr id="30724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844675"/>
            <a:ext cx="8569325" cy="4248150"/>
          </a:xfrm>
        </p:spPr>
        <p:txBody>
          <a:bodyPr/>
          <a:lstStyle/>
          <a:p>
            <a:pPr>
              <a:lnSpc>
                <a:spcPct val="80000"/>
              </a:lnSpc>
              <a:spcAft>
                <a:spcPct val="75000"/>
              </a:spcAft>
            </a:pPr>
            <a:r>
              <a:rPr lang="nl-BE" sz="2400" smtClean="0"/>
              <a:t>Toewijzing vacature (Deliberatie- en classificatieproces)</a:t>
            </a:r>
          </a:p>
          <a:p>
            <a:pPr lvl="1">
              <a:lnSpc>
                <a:spcPct val="80000"/>
              </a:lnSpc>
              <a:spcBef>
                <a:spcPct val="15000"/>
              </a:spcBef>
            </a:pPr>
            <a:r>
              <a:rPr lang="nl-BE" sz="1800" smtClean="0"/>
              <a:t>Categorie Vrijwilligers</a:t>
            </a:r>
          </a:p>
          <a:p>
            <a:pPr lvl="1">
              <a:lnSpc>
                <a:spcPct val="80000"/>
              </a:lnSpc>
              <a:spcBef>
                <a:spcPct val="10000"/>
              </a:spcBef>
              <a:spcAft>
                <a:spcPct val="5000"/>
              </a:spcAft>
              <a:buFont typeface="Arial" charset="0"/>
              <a:buNone/>
            </a:pPr>
            <a:r>
              <a:rPr lang="nl-BE" sz="1800" smtClean="0"/>
              <a:t>      </a:t>
            </a:r>
            <a:r>
              <a:rPr lang="nl-BE" sz="1400" smtClean="0">
                <a:sym typeface="Symbol" pitchFamily="18" charset="2"/>
              </a:rPr>
              <a:t></a:t>
            </a:r>
            <a:r>
              <a:rPr lang="nl-BE" sz="1800" smtClean="0">
                <a:sym typeface="Symbol" pitchFamily="18" charset="2"/>
              </a:rPr>
              <a:t>  </a:t>
            </a:r>
            <a:r>
              <a:rPr lang="nl-BE" sz="1600" smtClean="0"/>
              <a:t>Invoering “</a:t>
            </a:r>
            <a:r>
              <a:rPr lang="nl-BE" sz="1600" i="1" smtClean="0"/>
              <a:t>psychometrisch deliberatie- en classificatiemodel”</a:t>
            </a:r>
            <a:r>
              <a:rPr lang="nl-BE" sz="1600" smtClean="0"/>
              <a:t> (PMM)</a:t>
            </a:r>
          </a:p>
          <a:p>
            <a:pPr lvl="2">
              <a:lnSpc>
                <a:spcPct val="80000"/>
              </a:lnSpc>
              <a:spcBef>
                <a:spcPct val="15000"/>
              </a:spcBef>
              <a:spcAft>
                <a:spcPct val="50000"/>
              </a:spcAft>
              <a:buFont typeface="Arial" charset="0"/>
              <a:buNone/>
            </a:pPr>
            <a:r>
              <a:rPr lang="nl-BE" sz="1800" smtClean="0"/>
              <a:t>  </a:t>
            </a:r>
            <a:r>
              <a:rPr lang="nl-BE" sz="1600" smtClean="0"/>
              <a:t>GEEN tussenkomst wervingscommissie</a:t>
            </a:r>
          </a:p>
          <a:p>
            <a:pPr lvl="1">
              <a:lnSpc>
                <a:spcPct val="80000"/>
              </a:lnSpc>
              <a:spcAft>
                <a:spcPct val="50000"/>
              </a:spcAft>
            </a:pPr>
            <a:r>
              <a:rPr lang="nl-BE" sz="1800" smtClean="0"/>
              <a:t>Doel = optimalisatie instroom</a:t>
            </a:r>
            <a:r>
              <a:rPr lang="nl-BE" sz="1100" smtClean="0"/>
              <a:t> </a:t>
            </a:r>
          </a:p>
          <a:p>
            <a:pPr lvl="1">
              <a:lnSpc>
                <a:spcPct val="80000"/>
              </a:lnSpc>
              <a:spcAft>
                <a:spcPct val="15000"/>
              </a:spcAft>
            </a:pPr>
            <a:r>
              <a:rPr lang="nl-BE" sz="1800" smtClean="0">
                <a:solidFill>
                  <a:schemeClr val="hlink"/>
                </a:solidFill>
              </a:rPr>
              <a:t>Integratie van:</a:t>
            </a:r>
          </a:p>
          <a:p>
            <a:pPr lvl="2">
              <a:lnSpc>
                <a:spcPct val="80000"/>
              </a:lnSpc>
              <a:spcAft>
                <a:spcPct val="10000"/>
              </a:spcAft>
            </a:pPr>
            <a:r>
              <a:rPr lang="nl-BE" sz="1600" u="sng" smtClean="0">
                <a:solidFill>
                  <a:schemeClr val="hlink"/>
                </a:solidFill>
              </a:rPr>
              <a:t>Geschiktheid</a:t>
            </a:r>
            <a:r>
              <a:rPr lang="nl-BE" sz="1600" smtClean="0">
                <a:solidFill>
                  <a:schemeClr val="hlink"/>
                </a:solidFill>
              </a:rPr>
              <a:t> sollicitant</a:t>
            </a:r>
          </a:p>
          <a:p>
            <a:pPr lvl="2">
              <a:lnSpc>
                <a:spcPct val="80000"/>
              </a:lnSpc>
              <a:spcAft>
                <a:spcPct val="10000"/>
              </a:spcAft>
            </a:pPr>
            <a:r>
              <a:rPr lang="nl-BE" sz="1600" u="sng" smtClean="0">
                <a:solidFill>
                  <a:schemeClr val="hlink"/>
                </a:solidFill>
              </a:rPr>
              <a:t>Wensen</a:t>
            </a:r>
            <a:r>
              <a:rPr lang="nl-BE" sz="1600" smtClean="0">
                <a:solidFill>
                  <a:schemeClr val="hlink"/>
                </a:solidFill>
              </a:rPr>
              <a:t> sollicitant</a:t>
            </a:r>
          </a:p>
          <a:p>
            <a:pPr lvl="2">
              <a:lnSpc>
                <a:spcPct val="80000"/>
              </a:lnSpc>
              <a:spcAft>
                <a:spcPct val="50000"/>
              </a:spcAft>
            </a:pPr>
            <a:r>
              <a:rPr lang="nl-BE" sz="1600" u="sng" smtClean="0">
                <a:solidFill>
                  <a:schemeClr val="hlink"/>
                </a:solidFill>
              </a:rPr>
              <a:t>Belang</a:t>
            </a:r>
            <a:r>
              <a:rPr lang="nl-BE" sz="1600" smtClean="0">
                <a:solidFill>
                  <a:schemeClr val="hlink"/>
                </a:solidFill>
              </a:rPr>
              <a:t> Defensie voor invulling vacature(s)</a:t>
            </a:r>
            <a:endParaRPr lang="nl-BE" sz="1600" smtClean="0"/>
          </a:p>
          <a:p>
            <a:pPr lvl="1">
              <a:lnSpc>
                <a:spcPct val="80000"/>
              </a:lnSpc>
              <a:spcAft>
                <a:spcPct val="15000"/>
              </a:spcAft>
            </a:pPr>
            <a:r>
              <a:rPr lang="nl-BE" sz="1800" smtClean="0">
                <a:solidFill>
                  <a:schemeClr val="hlink"/>
                </a:solidFill>
              </a:rPr>
              <a:t>Deliberatie</a:t>
            </a:r>
            <a:endParaRPr lang="nl-BE" sz="1800" smtClean="0">
              <a:solidFill>
                <a:schemeClr val="hlink"/>
              </a:solidFill>
              <a:sym typeface="Symbol" pitchFamily="18" charset="2"/>
            </a:endParaRPr>
          </a:p>
          <a:p>
            <a:pPr lvl="2">
              <a:lnSpc>
                <a:spcPct val="80000"/>
              </a:lnSpc>
              <a:spcAft>
                <a:spcPct val="15000"/>
              </a:spcAft>
            </a:pPr>
            <a:r>
              <a:rPr lang="nl-BE" sz="1600" smtClean="0">
                <a:solidFill>
                  <a:schemeClr val="hlink"/>
                </a:solidFill>
              </a:rPr>
              <a:t>Collectief (populatie) &gt;&lt; individueel</a:t>
            </a:r>
          </a:p>
          <a:p>
            <a:pPr lvl="2">
              <a:lnSpc>
                <a:spcPct val="80000"/>
              </a:lnSpc>
              <a:spcAft>
                <a:spcPct val="40000"/>
              </a:spcAft>
            </a:pPr>
            <a:r>
              <a:rPr lang="nl-BE" sz="1600" smtClean="0">
                <a:solidFill>
                  <a:schemeClr val="hlink"/>
                </a:solidFill>
              </a:rPr>
              <a:t>D.m.v. simulatie</a:t>
            </a:r>
          </a:p>
          <a:p>
            <a:pPr>
              <a:lnSpc>
                <a:spcPct val="80000"/>
              </a:lnSpc>
              <a:spcAft>
                <a:spcPct val="5000"/>
              </a:spcAft>
            </a:pPr>
            <a:endParaRPr lang="nl-BE" sz="2000" smtClean="0"/>
          </a:p>
          <a:p>
            <a:pPr lvl="2">
              <a:lnSpc>
                <a:spcPct val="80000"/>
              </a:lnSpc>
              <a:spcAft>
                <a:spcPct val="5000"/>
              </a:spcAft>
              <a:buFont typeface="Arial" charset="0"/>
              <a:buNone/>
            </a:pPr>
            <a:endParaRPr lang="nl-BE" sz="1600" smtClean="0">
              <a:solidFill>
                <a:schemeClr val="hlink"/>
              </a:solidFill>
            </a:endParaRPr>
          </a:p>
          <a:p>
            <a:pPr lvl="1">
              <a:lnSpc>
                <a:spcPct val="80000"/>
              </a:lnSpc>
              <a:spcAft>
                <a:spcPct val="5000"/>
              </a:spcAft>
              <a:buFont typeface="Arial" charset="0"/>
              <a:buNone/>
            </a:pPr>
            <a:endParaRPr lang="nl-BE" sz="1100" smtClean="0"/>
          </a:p>
          <a:p>
            <a:pPr lvl="1">
              <a:lnSpc>
                <a:spcPct val="80000"/>
              </a:lnSpc>
              <a:spcAft>
                <a:spcPct val="5000"/>
              </a:spcAft>
            </a:pPr>
            <a:endParaRPr lang="nl-BE" sz="2200" smtClean="0">
              <a:solidFill>
                <a:schemeClr val="hlink"/>
              </a:solidFill>
            </a:endParaRPr>
          </a:p>
          <a:p>
            <a:pPr lvl="1">
              <a:lnSpc>
                <a:spcPct val="80000"/>
              </a:lnSpc>
            </a:pPr>
            <a:endParaRPr lang="nl-BE" sz="1100" smtClean="0">
              <a:sym typeface="Symbol" pitchFamily="18" charset="2"/>
            </a:endParaRPr>
          </a:p>
          <a:p>
            <a:pPr lvl="1">
              <a:lnSpc>
                <a:spcPct val="80000"/>
              </a:lnSpc>
            </a:pPr>
            <a:endParaRPr lang="nl-BE" sz="1100" smtClean="0"/>
          </a:p>
          <a:p>
            <a:pPr>
              <a:lnSpc>
                <a:spcPct val="80000"/>
              </a:lnSpc>
              <a:spcAft>
                <a:spcPct val="5000"/>
              </a:spcAft>
            </a:pPr>
            <a:endParaRPr lang="nl-BE" sz="400" smtClean="0"/>
          </a:p>
          <a:p>
            <a:pPr lvl="2">
              <a:lnSpc>
                <a:spcPct val="80000"/>
              </a:lnSpc>
              <a:buFont typeface="Arial" charset="0"/>
              <a:buNone/>
            </a:pPr>
            <a:endParaRPr lang="nl-BE" sz="600" smtClean="0"/>
          </a:p>
          <a:p>
            <a:pPr>
              <a:lnSpc>
                <a:spcPct val="80000"/>
              </a:lnSpc>
            </a:pPr>
            <a:endParaRPr lang="nl-BE" sz="3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30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00" smtClean="0"/>
              <a:t> </a:t>
            </a:r>
          </a:p>
          <a:p>
            <a:pPr>
              <a:lnSpc>
                <a:spcPct val="80000"/>
              </a:lnSpc>
              <a:spcAft>
                <a:spcPct val="35000"/>
              </a:spcAft>
            </a:pPr>
            <a:endParaRPr lang="en-US" sz="300" smtClean="0"/>
          </a:p>
          <a:p>
            <a:pPr>
              <a:lnSpc>
                <a:spcPct val="80000"/>
              </a:lnSpc>
              <a:spcAft>
                <a:spcPct val="35000"/>
              </a:spcAft>
              <a:buFont typeface="Arial" charset="0"/>
              <a:buNone/>
            </a:pPr>
            <a:endParaRPr lang="nl-BE" sz="100" smtClean="0"/>
          </a:p>
          <a:p>
            <a:pPr eaLnBrk="1" hangingPunct="1">
              <a:lnSpc>
                <a:spcPct val="80000"/>
              </a:lnSpc>
            </a:pPr>
            <a:endParaRPr lang="nl-BE" sz="100" smtClean="0"/>
          </a:p>
          <a:p>
            <a:pPr eaLnBrk="1" hangingPunct="1">
              <a:lnSpc>
                <a:spcPct val="80000"/>
              </a:lnSpc>
            </a:pPr>
            <a:endParaRPr lang="nl-BE" sz="100" smtClean="0"/>
          </a:p>
          <a:p>
            <a:pPr eaLnBrk="1" hangingPunct="1">
              <a:lnSpc>
                <a:spcPct val="80000"/>
              </a:lnSpc>
            </a:pPr>
            <a:endParaRPr lang="nl-BE" sz="100" smtClean="0"/>
          </a:p>
          <a:p>
            <a:pPr eaLnBrk="1" hangingPunct="1">
              <a:lnSpc>
                <a:spcPct val="80000"/>
              </a:lnSpc>
            </a:pPr>
            <a:endParaRPr lang="nl-BE" sz="100" smtClean="0"/>
          </a:p>
          <a:p>
            <a:pPr lvl="1">
              <a:lnSpc>
                <a:spcPct val="80000"/>
              </a:lnSpc>
              <a:spcAft>
                <a:spcPct val="55000"/>
              </a:spcAft>
              <a:buFont typeface="Arial" charset="0"/>
              <a:buNone/>
            </a:pPr>
            <a:endParaRPr lang="nl-BE" sz="300" smtClean="0">
              <a:solidFill>
                <a:schemeClr val="hlink"/>
              </a:solidFill>
              <a:sym typeface="Symbol" pitchFamily="18" charset="2"/>
            </a:endParaRPr>
          </a:p>
          <a:p>
            <a:pPr lvl="1">
              <a:lnSpc>
                <a:spcPct val="80000"/>
              </a:lnSpc>
              <a:spcAft>
                <a:spcPct val="55000"/>
              </a:spcAft>
              <a:buFont typeface="Arial" charset="0"/>
              <a:buNone/>
            </a:pPr>
            <a:endParaRPr lang="nl-BE" sz="300" smtClean="0">
              <a:solidFill>
                <a:schemeClr val="hlink"/>
              </a:solidFill>
              <a:sym typeface="Symbol" pitchFamily="18" charset="2"/>
            </a:endParaRPr>
          </a:p>
          <a:p>
            <a:pPr lvl="1">
              <a:lnSpc>
                <a:spcPct val="80000"/>
              </a:lnSpc>
              <a:spcAft>
                <a:spcPct val="35000"/>
              </a:spcAft>
              <a:buFont typeface="Arial" charset="0"/>
              <a:buNone/>
            </a:pPr>
            <a:endParaRPr lang="nl-BE" sz="300" smtClean="0">
              <a:sym typeface="Symbol" pitchFamily="18" charset="2"/>
            </a:endParaRPr>
          </a:p>
          <a:p>
            <a:pPr lvl="1">
              <a:lnSpc>
                <a:spcPct val="80000"/>
              </a:lnSpc>
              <a:spcAft>
                <a:spcPct val="35000"/>
              </a:spcAft>
            </a:pPr>
            <a:endParaRPr lang="nl-BE" sz="300" i="1" smtClean="0">
              <a:solidFill>
                <a:schemeClr val="hlink"/>
              </a:solidFill>
            </a:endParaRPr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700" i="1" smtClean="0"/>
          </a:p>
          <a:p>
            <a:pPr>
              <a:lnSpc>
                <a:spcPct val="80000"/>
              </a:lnSpc>
            </a:pPr>
            <a:endParaRPr lang="nl-BE" sz="200" smtClean="0">
              <a:sym typeface="Symbol" pitchFamily="18" charset="2"/>
            </a:endParaRPr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600" smtClean="0">
              <a:sym typeface="Symbol" pitchFamily="18" charset="2"/>
            </a:endParaRPr>
          </a:p>
          <a:p>
            <a:pPr>
              <a:lnSpc>
                <a:spcPct val="80000"/>
              </a:lnSpc>
            </a:pPr>
            <a:endParaRPr lang="nl-BE" sz="200" smtClean="0">
              <a:solidFill>
                <a:schemeClr val="hlink"/>
              </a:solidFill>
            </a:endParaRPr>
          </a:p>
          <a:p>
            <a:pPr lvl="1">
              <a:lnSpc>
                <a:spcPct val="80000"/>
              </a:lnSpc>
            </a:pPr>
            <a:endParaRPr lang="nl-BE" sz="700" smtClean="0"/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700" smtClean="0"/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700" smtClean="0"/>
          </a:p>
          <a:p>
            <a:pPr>
              <a:lnSpc>
                <a:spcPct val="80000"/>
              </a:lnSpc>
            </a:pPr>
            <a:endParaRPr lang="nl-BE" sz="200" smtClean="0"/>
          </a:p>
          <a:p>
            <a:pPr lvl="1">
              <a:lnSpc>
                <a:spcPct val="80000"/>
              </a:lnSpc>
            </a:pPr>
            <a:endParaRPr lang="en-US" sz="700" smtClean="0">
              <a:solidFill>
                <a:schemeClr val="hlink"/>
              </a:solidFill>
            </a:endParaRP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3419475" y="3933825"/>
            <a:ext cx="20161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sz="1800" b="0" i="0">
              <a:solidFill>
                <a:schemeClr val="hlink"/>
              </a:solidFill>
            </a:endParaRPr>
          </a:p>
        </p:txBody>
      </p:sp>
      <p:sp>
        <p:nvSpPr>
          <p:cNvPr id="30726" name="Rectangle 7"/>
          <p:cNvSpPr>
            <a:spLocks noChangeArrowheads="1"/>
          </p:cNvSpPr>
          <p:nvPr/>
        </p:nvSpPr>
        <p:spPr bwMode="auto">
          <a:xfrm>
            <a:off x="8101013" y="2708275"/>
            <a:ext cx="862012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1301.c.</a:t>
            </a:r>
            <a:endParaRPr lang="en-US"/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8101013" y="4437063"/>
            <a:ext cx="862012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1307.b.</a:t>
            </a:r>
            <a:endParaRPr lang="en-US"/>
          </a:p>
        </p:txBody>
      </p:sp>
      <p:sp>
        <p:nvSpPr>
          <p:cNvPr id="30728" name="Rectangle 7"/>
          <p:cNvSpPr>
            <a:spLocks noChangeArrowheads="1"/>
          </p:cNvSpPr>
          <p:nvPr/>
        </p:nvSpPr>
        <p:spPr bwMode="auto">
          <a:xfrm>
            <a:off x="8101013" y="5734050"/>
            <a:ext cx="862012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1307.c.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D5DEBF-031D-4603-8271-9168CA789290}" type="slidenum">
              <a:rPr lang="nl-BE"/>
              <a:pPr>
                <a:defRPr/>
              </a:pPr>
              <a:t>2</a:t>
            </a:fld>
            <a:endParaRPr lang="nl-BE"/>
          </a:p>
        </p:txBody>
      </p:sp>
      <p:sp>
        <p:nvSpPr>
          <p:cNvPr id="16386" name="Title 1"/>
          <p:cNvSpPr>
            <a:spLocks noGrp="1"/>
          </p:cNvSpPr>
          <p:nvPr>
            <p:ph type="title" idx="4294967295"/>
          </p:nvPr>
        </p:nvSpPr>
        <p:spPr>
          <a:xfrm>
            <a:off x="755650" y="333375"/>
            <a:ext cx="8229600" cy="1143000"/>
          </a:xfrm>
        </p:spPr>
        <p:txBody>
          <a:bodyPr/>
          <a:lstStyle/>
          <a:p>
            <a:pPr eaLnBrk="1" hangingPunct="1"/>
            <a:r>
              <a:rPr lang="nl-BE" sz="3600" b="1" smtClean="0"/>
              <a:t>Overzicht wijzigingen Reg Werv</a:t>
            </a:r>
            <a:br>
              <a:rPr lang="nl-BE" sz="3600" b="1" smtClean="0"/>
            </a:br>
            <a:endParaRPr lang="en-US" sz="2800" i="1" u="sng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4294967295"/>
          </p:nvPr>
        </p:nvSpPr>
        <p:spPr>
          <a:xfrm>
            <a:off x="611188" y="1628775"/>
            <a:ext cx="8353425" cy="3816350"/>
          </a:xfrm>
        </p:spPr>
        <p:txBody>
          <a:bodyPr/>
          <a:lstStyle/>
          <a:p>
            <a:pPr algn="ctr" eaLnBrk="1" hangingPunct="1">
              <a:spcAft>
                <a:spcPct val="100000"/>
              </a:spcAft>
              <a:buFont typeface="Arial" charset="0"/>
              <a:buNone/>
            </a:pPr>
            <a:r>
              <a:rPr lang="nl-BE" u="sng" smtClean="0"/>
              <a:t>VERLOOP</a:t>
            </a:r>
            <a:endParaRPr lang="nl-BE" sz="1000" u="sng" smtClean="0"/>
          </a:p>
          <a:p>
            <a:pPr eaLnBrk="1" hangingPunct="1">
              <a:spcAft>
                <a:spcPct val="100000"/>
              </a:spcAft>
            </a:pPr>
            <a:r>
              <a:rPr lang="nl-BE" sz="2400" smtClean="0"/>
              <a:t>Voorstelling wijzigingen</a:t>
            </a:r>
            <a:endParaRPr lang="nl-BE" sz="2400" u="sng" smtClean="0"/>
          </a:p>
          <a:p>
            <a:pPr eaLnBrk="1" hangingPunct="1">
              <a:spcAft>
                <a:spcPct val="100000"/>
              </a:spcAft>
            </a:pPr>
            <a:r>
              <a:rPr lang="nl-BE" sz="2400" smtClean="0"/>
              <a:t>Toelichting “psychometrisch deliberatie- en classificatiemodel” (PMM)</a:t>
            </a:r>
            <a:endParaRPr lang="nl-BE" sz="2400" u="sng" smtClean="0"/>
          </a:p>
          <a:p>
            <a:pPr eaLnBrk="1" hangingPunct="1">
              <a:spcAft>
                <a:spcPct val="50000"/>
              </a:spcAft>
            </a:pPr>
            <a:r>
              <a:rPr lang="nl-BE" sz="2400" smtClean="0"/>
              <a:t>Overlopen reglement</a:t>
            </a:r>
            <a:endParaRPr lang="nl-BE" sz="2400" u="sng" smtClean="0"/>
          </a:p>
          <a:p>
            <a:pPr eaLnBrk="1" hangingPunct="1">
              <a:spcAft>
                <a:spcPct val="50000"/>
              </a:spcAft>
              <a:buFont typeface="Arial" charset="0"/>
              <a:buNone/>
            </a:pPr>
            <a:endParaRPr lang="en-US" sz="2800" u="sng" smtClean="0"/>
          </a:p>
        </p:txBody>
      </p:sp>
      <p:pic>
        <p:nvPicPr>
          <p:cNvPr id="16388" name="Picture 5" descr="logo_hr_transpara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6092825"/>
            <a:ext cx="71913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 noGrp="1"/>
          </p:cNvSpPr>
          <p:nvPr/>
        </p:nvSpPr>
        <p:spPr>
          <a:xfrm>
            <a:off x="6553200" y="6356350"/>
            <a:ext cx="1619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16DFC52-7926-48D4-9060-75E772483E5D}" type="slidenum">
              <a:rPr lang="nl-BE" b="0" i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nl-BE" b="0" i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8434" name="Title 1"/>
          <p:cNvSpPr>
            <a:spLocks noGrp="1"/>
          </p:cNvSpPr>
          <p:nvPr>
            <p:ph type="title" idx="4294967295"/>
          </p:nvPr>
        </p:nvSpPr>
        <p:spPr>
          <a:xfrm>
            <a:off x="755650" y="333375"/>
            <a:ext cx="8229600" cy="1143000"/>
          </a:xfrm>
        </p:spPr>
        <p:txBody>
          <a:bodyPr/>
          <a:lstStyle/>
          <a:p>
            <a:pPr eaLnBrk="1" hangingPunct="1"/>
            <a:r>
              <a:rPr lang="nl-BE" sz="3600" b="1" smtClean="0"/>
              <a:t>Overzicht wijzigingen Reg Werv</a:t>
            </a:r>
            <a:endParaRPr lang="en-US" sz="3600" b="1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4294967295"/>
          </p:nvPr>
        </p:nvSpPr>
        <p:spPr>
          <a:xfrm>
            <a:off x="395288" y="1989138"/>
            <a:ext cx="8686800" cy="4525962"/>
          </a:xfrm>
        </p:spPr>
        <p:txBody>
          <a:bodyPr/>
          <a:lstStyle/>
          <a:p>
            <a:pPr eaLnBrk="1" hangingPunct="1">
              <a:spcAft>
                <a:spcPct val="50000"/>
              </a:spcAft>
            </a:pPr>
            <a:r>
              <a:rPr lang="nl-BE" sz="2400" smtClean="0"/>
              <a:t>Aanpassing aan de </a:t>
            </a:r>
            <a:r>
              <a:rPr lang="nl-BE" sz="2400" u="sng" smtClean="0"/>
              <a:t>nieuwe structuur DG HR</a:t>
            </a:r>
          </a:p>
          <a:p>
            <a:pPr eaLnBrk="1" hangingPunct="1"/>
            <a:r>
              <a:rPr lang="nl-BE" sz="2400" smtClean="0"/>
              <a:t>Na </a:t>
            </a:r>
            <a:r>
              <a:rPr lang="nl-BE" sz="2400" u="sng" smtClean="0"/>
              <a:t>fusie</a:t>
            </a:r>
            <a:r>
              <a:rPr lang="nl-BE" sz="2400" smtClean="0"/>
              <a:t> HRP-W + DOO </a:t>
            </a:r>
            <a:r>
              <a:rPr lang="nl-BE" sz="2400" smtClean="0">
                <a:sym typeface="Wingdings" pitchFamily="2" charset="2"/>
              </a:rPr>
              <a:t>      HRB-R&amp;S : herverdeling bevoegdheden</a:t>
            </a:r>
          </a:p>
          <a:p>
            <a:pPr lvl="1" eaLnBrk="1" hangingPunct="1">
              <a:spcAft>
                <a:spcPct val="50000"/>
              </a:spcAft>
              <a:buFont typeface="Symbol" pitchFamily="18" charset="2"/>
              <a:buChar char="®"/>
            </a:pPr>
            <a:r>
              <a:rPr lang="nl-BE" sz="2000" smtClean="0">
                <a:solidFill>
                  <a:schemeClr val="hlink"/>
                </a:solidFill>
                <a:sym typeface="Symbol" pitchFamily="18" charset="2"/>
              </a:rPr>
              <a:t>Inhoud Hfdst. 18 &amp; 19 geïntegreerd in Hfdst. 17</a:t>
            </a:r>
            <a:r>
              <a:rPr lang="nl-BE" sz="2400" smtClean="0">
                <a:sym typeface="Wingdings" pitchFamily="2" charset="2"/>
              </a:rPr>
              <a:t> </a:t>
            </a:r>
            <a:endParaRPr lang="nl-BE" sz="2400" smtClean="0"/>
          </a:p>
          <a:p>
            <a:pPr eaLnBrk="1" hangingPunct="1">
              <a:spcAft>
                <a:spcPct val="50000"/>
              </a:spcAft>
            </a:pPr>
            <a:r>
              <a:rPr lang="nl-BE" sz="2400" smtClean="0"/>
              <a:t>Schrapping alle verwijzingen naar statuut OOffr </a:t>
            </a:r>
            <a:r>
              <a:rPr lang="nl-BE" sz="2400" u="sng" smtClean="0"/>
              <a:t>Niv 3</a:t>
            </a:r>
          </a:p>
          <a:p>
            <a:pPr eaLnBrk="1" hangingPunct="1">
              <a:spcAft>
                <a:spcPct val="50000"/>
              </a:spcAft>
            </a:pPr>
            <a:r>
              <a:rPr lang="nl-BE" sz="2400" smtClean="0"/>
              <a:t>Aanpassingen tengevolge wijzigingen </a:t>
            </a:r>
            <a:r>
              <a:rPr lang="nl-BE" sz="2000" u="sng" smtClean="0"/>
              <a:t>W1 (</a:t>
            </a:r>
            <a:r>
              <a:rPr lang="nl-BE" sz="2000" i="1" u="sng" smtClean="0"/>
              <a:t>Wet</a:t>
            </a:r>
            <a:r>
              <a:rPr lang="nl-BE" sz="2000" u="sng" smtClean="0"/>
              <a:t>) &amp; W2 (</a:t>
            </a:r>
            <a:r>
              <a:rPr lang="nl-BE" sz="2000" i="1" u="sng" smtClean="0"/>
              <a:t>KB</a:t>
            </a:r>
            <a:r>
              <a:rPr lang="nl-BE" sz="2000" u="sng" smtClean="0"/>
              <a:t>)</a:t>
            </a:r>
          </a:p>
          <a:p>
            <a:pPr eaLnBrk="1" hangingPunct="1">
              <a:spcAft>
                <a:spcPct val="50000"/>
              </a:spcAft>
            </a:pPr>
            <a:r>
              <a:rPr lang="nl-BE" sz="2400" smtClean="0"/>
              <a:t>Verbeteringen en verduidelijkingen</a:t>
            </a:r>
            <a:endParaRPr lang="en-US" sz="2800" u="sng" smtClean="0"/>
          </a:p>
        </p:txBody>
      </p:sp>
      <p:pic>
        <p:nvPicPr>
          <p:cNvPr id="18436" name="Picture 5" descr="logo_hr_transpara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6092825"/>
            <a:ext cx="71913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AutoShape 6"/>
          <p:cNvSpPr>
            <a:spLocks noChangeArrowheads="1"/>
          </p:cNvSpPr>
          <p:nvPr/>
        </p:nvSpPr>
        <p:spPr bwMode="auto">
          <a:xfrm>
            <a:off x="3852863" y="2781300"/>
            <a:ext cx="287337" cy="142875"/>
          </a:xfrm>
          <a:prstGeom prst="rightArrow">
            <a:avLst>
              <a:gd name="adj1" fmla="val 50000"/>
              <a:gd name="adj2" fmla="val 50278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00DDD0-D111-473A-8CFE-4984D308A891}" type="slidenum">
              <a:rPr lang="nl-BE"/>
              <a:pPr>
                <a:defRPr/>
              </a:pPr>
              <a:t>4</a:t>
            </a:fld>
            <a:endParaRPr lang="nl-BE"/>
          </a:p>
        </p:txBody>
      </p:sp>
      <p:sp>
        <p:nvSpPr>
          <p:cNvPr id="4" name="Slide Number Placeholder 5"/>
          <p:cNvSpPr txBox="1">
            <a:spLocks noGrp="1"/>
          </p:cNvSpPr>
          <p:nvPr/>
        </p:nvSpPr>
        <p:spPr>
          <a:xfrm>
            <a:off x="6553200" y="6356350"/>
            <a:ext cx="1619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0EE4B08-10AC-4E77-B4E2-04ED27E9F044}" type="slidenum">
              <a:rPr lang="nl-BE" b="0" i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nl-BE" b="0" i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0483" name="Rectangle 2"/>
          <p:cNvSpPr>
            <a:spLocks noGrp="1"/>
          </p:cNvSpPr>
          <p:nvPr>
            <p:ph type="title" idx="4294967295"/>
          </p:nvPr>
        </p:nvSpPr>
        <p:spPr>
          <a:xfrm>
            <a:off x="755650" y="476250"/>
            <a:ext cx="7931150" cy="1012825"/>
          </a:xfrm>
        </p:spPr>
        <p:txBody>
          <a:bodyPr/>
          <a:lstStyle/>
          <a:p>
            <a:r>
              <a:rPr lang="nl-BE" sz="3600" b="1" smtClean="0"/>
              <a:t>Overzicht wijzigingen Reg Werv</a:t>
            </a:r>
            <a:r>
              <a:rPr lang="nl-BE" sz="3200" b="1" smtClean="0"/>
              <a:t/>
            </a:r>
            <a:br>
              <a:rPr lang="nl-BE" sz="3200" b="1" smtClean="0"/>
            </a:br>
            <a:r>
              <a:rPr lang="nl-BE" sz="3200" b="1" smtClean="0"/>
              <a:t> </a:t>
            </a:r>
            <a:r>
              <a:rPr lang="nl-BE" sz="2800" i="1" smtClean="0"/>
              <a:t> </a:t>
            </a:r>
            <a:r>
              <a:rPr lang="nl-BE" sz="2400" i="1" smtClean="0"/>
              <a:t>Tengevolge wijzigingen W1/W2</a:t>
            </a:r>
            <a:endParaRPr lang="en-US" sz="2400" i="1" smtClean="0"/>
          </a:p>
        </p:txBody>
      </p:sp>
      <p:sp>
        <p:nvSpPr>
          <p:cNvPr id="20484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1773238"/>
            <a:ext cx="8229600" cy="4608512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5000"/>
              </a:spcBef>
            </a:pPr>
            <a:r>
              <a:rPr lang="nl-BE" sz="2400" smtClean="0"/>
              <a:t>Invoering begrip “werkdag” </a:t>
            </a:r>
            <a:endParaRPr lang="nl-BE" sz="1600" b="1" i="1" smtClean="0">
              <a:solidFill>
                <a:srgbClr val="CC0099"/>
              </a:solidFill>
            </a:endParaRPr>
          </a:p>
          <a:p>
            <a:pPr lvl="1">
              <a:lnSpc>
                <a:spcPct val="95000"/>
              </a:lnSpc>
              <a:spcBef>
                <a:spcPct val="15000"/>
              </a:spcBef>
              <a:spcAft>
                <a:spcPct val="35000"/>
              </a:spcAft>
            </a:pPr>
            <a:r>
              <a:rPr lang="nl-BE" sz="1800" smtClean="0"/>
              <a:t>Termijnen uitgedrukt in werkdagen i.p.v. kalenderdagen</a:t>
            </a:r>
          </a:p>
          <a:p>
            <a:pPr>
              <a:lnSpc>
                <a:spcPct val="9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nl-BE" sz="2400" smtClean="0"/>
              <a:t>Mogelijkheid werving over taalstelsels heen</a:t>
            </a:r>
            <a:endParaRPr lang="nl-BE" sz="1600" b="1" i="1" smtClean="0">
              <a:solidFill>
                <a:srgbClr val="CC0099"/>
              </a:solidFill>
            </a:endParaRPr>
          </a:p>
          <a:p>
            <a:pPr lvl="1">
              <a:lnSpc>
                <a:spcPct val="80000"/>
              </a:lnSpc>
              <a:spcBef>
                <a:spcPct val="10000"/>
              </a:spcBef>
            </a:pPr>
            <a:r>
              <a:rPr lang="nl-BE" sz="1800" u="sng" smtClean="0"/>
              <a:t>Enkel</a:t>
            </a:r>
            <a:r>
              <a:rPr lang="nl-BE" sz="1800" smtClean="0"/>
              <a:t> voor</a:t>
            </a:r>
            <a:r>
              <a:rPr lang="nl-BE" sz="1800" smtClean="0">
                <a:solidFill>
                  <a:schemeClr val="hlink"/>
                </a:solidFill>
              </a:rPr>
              <a:t> </a:t>
            </a:r>
            <a:r>
              <a:rPr lang="nl-BE" sz="1800" b="1" smtClean="0"/>
              <a:t>bijzondere werving</a:t>
            </a:r>
            <a:r>
              <a:rPr lang="nl-BE" sz="1800" smtClean="0"/>
              <a:t> (Offr + OOffr)</a:t>
            </a:r>
          </a:p>
          <a:p>
            <a:pPr lvl="1">
              <a:lnSpc>
                <a:spcPct val="80000"/>
              </a:lnSpc>
              <a:spcBef>
                <a:spcPct val="10000"/>
              </a:spcBef>
              <a:spcAft>
                <a:spcPct val="30000"/>
              </a:spcAft>
            </a:pPr>
            <a:r>
              <a:rPr lang="nl-BE" sz="1800" smtClean="0"/>
              <a:t>Beslissing MOD</a:t>
            </a:r>
            <a:r>
              <a:rPr lang="nl-BE" sz="1800" smtClean="0">
                <a:solidFill>
                  <a:schemeClr val="hlink"/>
                </a:solidFill>
              </a:rPr>
              <a:t> </a:t>
            </a:r>
            <a:r>
              <a:rPr lang="nl-BE" sz="1800" smtClean="0"/>
              <a:t>via</a:t>
            </a:r>
            <a:r>
              <a:rPr lang="nl-BE" sz="1800" smtClean="0">
                <a:solidFill>
                  <a:schemeClr val="hlink"/>
                </a:solidFill>
              </a:rPr>
              <a:t> jaarlijks dossier “Werving”</a:t>
            </a:r>
          </a:p>
          <a:p>
            <a:pPr>
              <a:lnSpc>
                <a:spcPct val="9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nl-BE" sz="2400" smtClean="0"/>
              <a:t>Inschrijvingsvoorwaarden</a:t>
            </a:r>
            <a:endParaRPr lang="nl-BE" sz="1600" b="1" i="1" smtClean="0">
              <a:solidFill>
                <a:srgbClr val="CC0099"/>
              </a:solidFill>
            </a:endParaRPr>
          </a:p>
          <a:p>
            <a:pPr lvl="1">
              <a:lnSpc>
                <a:spcPct val="85000"/>
              </a:lnSpc>
              <a:spcBef>
                <a:spcPct val="10000"/>
              </a:spcBef>
            </a:pPr>
            <a:r>
              <a:rPr lang="nl-BE" sz="1800" smtClean="0"/>
              <a:t>Burgerschap van de EER of Zwitserse bondsstaat</a:t>
            </a:r>
            <a:endParaRPr lang="nl-BE" sz="1600" smtClean="0">
              <a:sym typeface="Symbol" pitchFamily="18" charset="2"/>
            </a:endParaRPr>
          </a:p>
          <a:p>
            <a:pPr lvl="2">
              <a:lnSpc>
                <a:spcPct val="85000"/>
              </a:lnSpc>
              <a:spcAft>
                <a:spcPct val="25000"/>
              </a:spcAft>
            </a:pPr>
            <a:r>
              <a:rPr lang="nl-BE" sz="1600" smtClean="0">
                <a:sym typeface="Symbol" pitchFamily="18" charset="2"/>
              </a:rPr>
              <a:t>EU + Ijsland, Noorwegen, Liechtenstein &amp; Zwitserland </a:t>
            </a:r>
            <a:r>
              <a:rPr lang="nl-BE" sz="1400" i="1" smtClean="0"/>
              <a:t>(Uitbreiding 27 </a:t>
            </a:r>
            <a:r>
              <a:rPr lang="nl-BE" sz="1400" i="1" smtClean="0">
                <a:sym typeface="Symbol" pitchFamily="18" charset="2"/>
              </a:rPr>
              <a:t> 31 landen)</a:t>
            </a:r>
          </a:p>
          <a:p>
            <a:pPr lvl="2">
              <a:lnSpc>
                <a:spcPct val="85000"/>
              </a:lnSpc>
              <a:spcAft>
                <a:spcPct val="25000"/>
              </a:spcAft>
            </a:pPr>
            <a:r>
              <a:rPr lang="nl-BE" sz="1600" smtClean="0"/>
              <a:t>Versoepeling bewijzen nationaliteit</a:t>
            </a:r>
            <a:r>
              <a:rPr lang="nl-BE" sz="1400" smtClean="0"/>
              <a:t> </a:t>
            </a:r>
            <a:br>
              <a:rPr lang="nl-BE" sz="1400" smtClean="0"/>
            </a:br>
            <a:r>
              <a:rPr lang="nl-BE" sz="1600" i="1" smtClean="0"/>
              <a:t>(elk officieel document dat nationaliteit bevestigt)</a:t>
            </a:r>
          </a:p>
          <a:p>
            <a:pPr lvl="1">
              <a:lnSpc>
                <a:spcPct val="85000"/>
              </a:lnSpc>
              <a:spcAft>
                <a:spcPct val="5000"/>
              </a:spcAft>
            </a:pPr>
            <a:r>
              <a:rPr lang="nl-BE" sz="1800" smtClean="0"/>
              <a:t>Geen kandidaat zijn in dezelfde PersCat &amp; dezelfde soort werving</a:t>
            </a:r>
          </a:p>
          <a:p>
            <a:pPr lvl="2">
              <a:lnSpc>
                <a:spcPct val="85000"/>
              </a:lnSpc>
              <a:spcAft>
                <a:spcPct val="25000"/>
              </a:spcAft>
              <a:buFont typeface="Arial" charset="0"/>
              <a:buNone/>
            </a:pPr>
            <a:r>
              <a:rPr lang="nl-BE" sz="1600" smtClean="0">
                <a:sym typeface="Symbol" pitchFamily="18" charset="2"/>
              </a:rPr>
              <a:t>    </a:t>
            </a:r>
            <a:r>
              <a:rPr lang="nl-BE" sz="1600" smtClean="0"/>
              <a:t>“Jobhopping” vermijden</a:t>
            </a:r>
          </a:p>
          <a:p>
            <a:pPr lvl="1">
              <a:lnSpc>
                <a:spcPct val="85000"/>
              </a:lnSpc>
            </a:pPr>
            <a:r>
              <a:rPr lang="nl-BE" sz="1800" smtClean="0"/>
              <a:t>Ctl burgerlijke &amp; politieke rechten</a:t>
            </a:r>
          </a:p>
          <a:p>
            <a:pPr lvl="2">
              <a:lnSpc>
                <a:spcPct val="85000"/>
              </a:lnSpc>
            </a:pPr>
            <a:r>
              <a:rPr lang="nl-BE" sz="1600" smtClean="0"/>
              <a:t>Uittreksel strafregister (of gelijkwaardig Doc buitenland)</a:t>
            </a:r>
          </a:p>
          <a:p>
            <a:pPr lvl="2">
              <a:lnSpc>
                <a:spcPct val="80000"/>
              </a:lnSpc>
              <a:spcAft>
                <a:spcPct val="5000"/>
              </a:spcAft>
              <a:buFont typeface="Arial" charset="0"/>
              <a:buNone/>
            </a:pPr>
            <a:endParaRPr lang="nl-BE" sz="1600" smtClean="0"/>
          </a:p>
          <a:p>
            <a:pPr lvl="2">
              <a:lnSpc>
                <a:spcPct val="80000"/>
              </a:lnSpc>
              <a:spcAft>
                <a:spcPct val="5000"/>
              </a:spcAft>
              <a:buFont typeface="Arial" charset="0"/>
              <a:buNone/>
            </a:pPr>
            <a:endParaRPr lang="nl-BE" sz="3200" smtClean="0">
              <a:solidFill>
                <a:schemeClr val="hlink"/>
              </a:solidFill>
            </a:endParaRPr>
          </a:p>
          <a:p>
            <a:pPr lvl="2">
              <a:lnSpc>
                <a:spcPct val="80000"/>
              </a:lnSpc>
              <a:spcAft>
                <a:spcPct val="5000"/>
              </a:spcAft>
            </a:pPr>
            <a:endParaRPr lang="nl-BE" sz="2800" smtClean="0">
              <a:solidFill>
                <a:schemeClr val="hlink"/>
              </a:solidFill>
            </a:endParaRPr>
          </a:p>
          <a:p>
            <a:pPr lvl="3">
              <a:lnSpc>
                <a:spcPct val="80000"/>
              </a:lnSpc>
              <a:buFont typeface="Symbol" pitchFamily="18" charset="2"/>
              <a:buNone/>
            </a:pPr>
            <a:endParaRPr lang="nl-BE" sz="2800" smtClean="0">
              <a:solidFill>
                <a:schemeClr val="hlink"/>
              </a:solidFill>
            </a:endParaRPr>
          </a:p>
          <a:p>
            <a:pPr lvl="2">
              <a:lnSpc>
                <a:spcPct val="80000"/>
              </a:lnSpc>
              <a:spcAft>
                <a:spcPct val="35000"/>
              </a:spcAft>
              <a:buFont typeface="Symbol" pitchFamily="18" charset="2"/>
              <a:buNone/>
            </a:pPr>
            <a:endParaRPr lang="nl-BE" sz="3200" smtClean="0">
              <a:solidFill>
                <a:schemeClr val="hlink"/>
              </a:solidFill>
            </a:endParaRPr>
          </a:p>
          <a:p>
            <a:pPr lvl="1">
              <a:lnSpc>
                <a:spcPct val="80000"/>
              </a:lnSpc>
            </a:pPr>
            <a:endParaRPr lang="nl-BE" sz="3600" smtClean="0"/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1800" smtClean="0"/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1800" smtClean="0"/>
          </a:p>
          <a:p>
            <a:pPr>
              <a:lnSpc>
                <a:spcPct val="80000"/>
              </a:lnSpc>
            </a:pPr>
            <a:endParaRPr lang="nl-BE" sz="2400" smtClean="0"/>
          </a:p>
          <a:p>
            <a:pPr lvl="1">
              <a:lnSpc>
                <a:spcPct val="80000"/>
              </a:lnSpc>
            </a:pPr>
            <a:endParaRPr lang="en-US" sz="2000" smtClean="0">
              <a:solidFill>
                <a:schemeClr val="hlink"/>
              </a:solidFill>
            </a:endParaRPr>
          </a:p>
        </p:txBody>
      </p:sp>
      <p:sp>
        <p:nvSpPr>
          <p:cNvPr id="20485" name="Rectangle 7"/>
          <p:cNvSpPr>
            <a:spLocks noChangeArrowheads="1"/>
          </p:cNvSpPr>
          <p:nvPr/>
        </p:nvSpPr>
        <p:spPr bwMode="auto">
          <a:xfrm>
            <a:off x="8391525" y="1844675"/>
            <a:ext cx="574675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128</a:t>
            </a:r>
            <a:endParaRPr lang="en-US"/>
          </a:p>
        </p:txBody>
      </p:sp>
      <p:sp>
        <p:nvSpPr>
          <p:cNvPr id="20486" name="Rectangle 7"/>
          <p:cNvSpPr>
            <a:spLocks noChangeArrowheads="1"/>
          </p:cNvSpPr>
          <p:nvPr/>
        </p:nvSpPr>
        <p:spPr bwMode="auto">
          <a:xfrm>
            <a:off x="8316913" y="2565400"/>
            <a:ext cx="649287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201.a</a:t>
            </a:r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8101013" y="3933825"/>
            <a:ext cx="862012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203.a.(1)</a:t>
            </a:r>
            <a:endParaRPr lang="en-US"/>
          </a:p>
        </p:txBody>
      </p:sp>
      <p:sp>
        <p:nvSpPr>
          <p:cNvPr id="20488" name="Rectangle 7"/>
          <p:cNvSpPr>
            <a:spLocks noChangeArrowheads="1"/>
          </p:cNvSpPr>
          <p:nvPr/>
        </p:nvSpPr>
        <p:spPr bwMode="auto">
          <a:xfrm>
            <a:off x="8101013" y="5084763"/>
            <a:ext cx="862012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203.b.(7)</a:t>
            </a:r>
            <a:endParaRPr lang="en-US"/>
          </a:p>
        </p:txBody>
      </p:sp>
      <p:sp>
        <p:nvSpPr>
          <p:cNvPr id="20489" name="Rectangle 7"/>
          <p:cNvSpPr>
            <a:spLocks noChangeArrowheads="1"/>
          </p:cNvSpPr>
          <p:nvPr/>
        </p:nvSpPr>
        <p:spPr bwMode="auto">
          <a:xfrm>
            <a:off x="8101013" y="5661025"/>
            <a:ext cx="862012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203.b.(8)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662615-9144-4824-9F80-91C98F27CFC8}" type="slidenum">
              <a:rPr lang="nl-BE"/>
              <a:pPr>
                <a:defRPr/>
              </a:pPr>
              <a:t>5</a:t>
            </a:fld>
            <a:endParaRPr lang="nl-BE"/>
          </a:p>
        </p:txBody>
      </p:sp>
      <p:sp>
        <p:nvSpPr>
          <p:cNvPr id="4" name="Slide Number Placeholder 5"/>
          <p:cNvSpPr txBox="1">
            <a:spLocks noGrp="1"/>
          </p:cNvSpPr>
          <p:nvPr/>
        </p:nvSpPr>
        <p:spPr>
          <a:xfrm>
            <a:off x="6553200" y="6356350"/>
            <a:ext cx="1619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F0136C7-8F8E-4A05-98AF-4BC5D33300F9}" type="slidenum">
              <a:rPr lang="nl-BE" b="0" i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nl-BE" b="0" i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2531" name="Rectangle 2"/>
          <p:cNvSpPr>
            <a:spLocks noGrp="1"/>
          </p:cNvSpPr>
          <p:nvPr>
            <p:ph type="title"/>
          </p:nvPr>
        </p:nvSpPr>
        <p:spPr>
          <a:xfrm>
            <a:off x="755650" y="404813"/>
            <a:ext cx="7931150" cy="935037"/>
          </a:xfrm>
        </p:spPr>
        <p:txBody>
          <a:bodyPr/>
          <a:lstStyle/>
          <a:p>
            <a:pPr>
              <a:spcBef>
                <a:spcPct val="65000"/>
              </a:spcBef>
              <a:spcAft>
                <a:spcPct val="50000"/>
              </a:spcAft>
            </a:pPr>
            <a:r>
              <a:rPr lang="nl-BE" sz="3600" b="1" smtClean="0"/>
              <a:t>Overzicht wijzigingen Reg Werv</a:t>
            </a:r>
            <a:r>
              <a:rPr lang="nl-BE" sz="3200" b="1" smtClean="0"/>
              <a:t/>
            </a:r>
            <a:br>
              <a:rPr lang="nl-BE" sz="3200" b="1" smtClean="0"/>
            </a:br>
            <a:r>
              <a:rPr lang="nl-BE" sz="3200" b="1" smtClean="0"/>
              <a:t> </a:t>
            </a:r>
            <a:r>
              <a:rPr lang="nl-BE" sz="2800" i="1" smtClean="0"/>
              <a:t> </a:t>
            </a:r>
            <a:r>
              <a:rPr lang="nl-BE" sz="2400" i="1" smtClean="0"/>
              <a:t>Tengevolge wijzigingen W1/W2</a:t>
            </a:r>
            <a:endParaRPr lang="en-US" sz="2400" i="1" smtClean="0"/>
          </a:p>
        </p:txBody>
      </p:sp>
      <p:sp>
        <p:nvSpPr>
          <p:cNvPr id="22532" name="Rectangle 3"/>
          <p:cNvSpPr>
            <a:spLocks noGrp="1"/>
          </p:cNvSpPr>
          <p:nvPr>
            <p:ph type="body" idx="1"/>
          </p:nvPr>
        </p:nvSpPr>
        <p:spPr>
          <a:xfrm>
            <a:off x="323850" y="1782763"/>
            <a:ext cx="8569325" cy="4525962"/>
          </a:xfrm>
        </p:spPr>
        <p:txBody>
          <a:bodyPr/>
          <a:lstStyle/>
          <a:p>
            <a:pPr>
              <a:lnSpc>
                <a:spcPct val="80000"/>
              </a:lnSpc>
              <a:spcAft>
                <a:spcPct val="35000"/>
              </a:spcAft>
            </a:pPr>
            <a:r>
              <a:rPr lang="nl-BE" sz="2400" smtClean="0"/>
              <a:t>Inschrijvingsvoorwaarden</a:t>
            </a:r>
            <a:r>
              <a:rPr lang="nl-BE" sz="2800" smtClean="0"/>
              <a:t> </a:t>
            </a:r>
            <a:r>
              <a:rPr lang="nl-BE" sz="2000" i="1" smtClean="0"/>
              <a:t>(vervolg) </a:t>
            </a:r>
          </a:p>
          <a:p>
            <a:pPr lvl="1">
              <a:lnSpc>
                <a:spcPct val="80000"/>
              </a:lnSpc>
            </a:pPr>
            <a:r>
              <a:rPr lang="nl-BE" sz="1800" smtClean="0"/>
              <a:t>Veiligheidsverificatie sollicitant door ACOS IS</a:t>
            </a:r>
          </a:p>
          <a:p>
            <a:pPr lvl="2">
              <a:lnSpc>
                <a:spcPct val="80000"/>
              </a:lnSpc>
            </a:pPr>
            <a:r>
              <a:rPr lang="nl-BE" sz="1600" smtClean="0"/>
              <a:t>Geen negatief advies</a:t>
            </a:r>
          </a:p>
          <a:p>
            <a:pPr lvl="2">
              <a:lnSpc>
                <a:spcPct val="80000"/>
              </a:lnSpc>
              <a:spcAft>
                <a:spcPct val="30000"/>
              </a:spcAft>
            </a:pPr>
            <a:r>
              <a:rPr lang="nl-BE" sz="1600" smtClean="0"/>
              <a:t>Veiligheidsverificatie niet weigeren</a:t>
            </a:r>
          </a:p>
          <a:p>
            <a:pPr lvl="1">
              <a:lnSpc>
                <a:spcPct val="80000"/>
              </a:lnSpc>
              <a:spcAft>
                <a:spcPct val="5000"/>
              </a:spcAft>
            </a:pPr>
            <a:r>
              <a:rPr lang="nl-BE" sz="1800" smtClean="0"/>
              <a:t>Voldoen aan voorschriften betreffende het voorkomen van de militair</a:t>
            </a:r>
            <a:r>
              <a:rPr lang="nl-BE" sz="2000" smtClean="0"/>
              <a:t> </a:t>
            </a:r>
            <a:br>
              <a:rPr lang="nl-BE" sz="2000" smtClean="0"/>
            </a:br>
            <a:r>
              <a:rPr lang="nl-BE" sz="1600" i="1" smtClean="0"/>
              <a:t>(DGHR-REG-DISPSYS-001 - “De militaire tenues”)</a:t>
            </a:r>
          </a:p>
          <a:p>
            <a:pPr lvl="2">
              <a:lnSpc>
                <a:spcPct val="80000"/>
              </a:lnSpc>
              <a:spcAft>
                <a:spcPct val="35000"/>
              </a:spcAft>
            </a:pPr>
            <a:r>
              <a:rPr lang="nl-BE" sz="1600" smtClean="0"/>
              <a:t>Dag inlijving </a:t>
            </a:r>
            <a:r>
              <a:rPr lang="nl-BE" sz="1600" smtClean="0">
                <a:sym typeface="Symbol" pitchFamily="18" charset="2"/>
              </a:rPr>
              <a:t> GEEN tatoeages op hoofd, in nek of hals</a:t>
            </a:r>
          </a:p>
          <a:p>
            <a:pPr lvl="1">
              <a:lnSpc>
                <a:spcPct val="80000"/>
              </a:lnSpc>
              <a:spcAft>
                <a:spcPct val="5000"/>
              </a:spcAft>
            </a:pPr>
            <a:r>
              <a:rPr lang="nl-BE" sz="1800" smtClean="0">
                <a:sym typeface="Symbol" pitchFamily="18" charset="2"/>
              </a:rPr>
              <a:t>Verlaging </a:t>
            </a:r>
            <a:r>
              <a:rPr lang="nl-BE" sz="1800" u="sng" smtClean="0">
                <a:sym typeface="Symbol" pitchFamily="18" charset="2"/>
              </a:rPr>
              <a:t>studievoorwaarden voor Vrijw</a:t>
            </a:r>
            <a:endParaRPr lang="nl-BE" sz="1800" u="sng" smtClean="0"/>
          </a:p>
          <a:p>
            <a:pPr lvl="2">
              <a:lnSpc>
                <a:spcPct val="80000"/>
              </a:lnSpc>
              <a:spcAft>
                <a:spcPct val="5000"/>
              </a:spcAft>
              <a:buFont typeface="Symbol" pitchFamily="18" charset="2"/>
              <a:buChar char="®"/>
            </a:pPr>
            <a:r>
              <a:rPr lang="nl-BE" sz="1600" smtClean="0"/>
              <a:t>basisonderwijs “</a:t>
            </a:r>
            <a:r>
              <a:rPr lang="nl-BE" sz="1600" i="1" smtClean="0"/>
              <a:t>beëindigd</a:t>
            </a:r>
            <a:r>
              <a:rPr lang="nl-BE" sz="1800" i="1" smtClean="0"/>
              <a:t>” </a:t>
            </a:r>
            <a:r>
              <a:rPr lang="nl-BE" sz="1600" i="1" smtClean="0"/>
              <a:t>(= </a:t>
            </a:r>
            <a:r>
              <a:rPr lang="nl-BE" sz="1600" smtClean="0"/>
              <a:t>actueel 2</a:t>
            </a:r>
            <a:r>
              <a:rPr lang="nl-BE" sz="1600" baseline="30000" smtClean="0"/>
              <a:t>de</a:t>
            </a:r>
            <a:r>
              <a:rPr lang="nl-BE" sz="1600" smtClean="0"/>
              <a:t> jaar secundair)</a:t>
            </a:r>
          </a:p>
          <a:p>
            <a:pPr lvl="2">
              <a:lnSpc>
                <a:spcPct val="80000"/>
              </a:lnSpc>
              <a:spcAft>
                <a:spcPct val="35000"/>
              </a:spcAft>
              <a:buFontTx/>
              <a:buChar char="•"/>
            </a:pPr>
            <a:r>
              <a:rPr lang="nl-BE" sz="1600" smtClean="0">
                <a:solidFill>
                  <a:schemeClr val="hlink"/>
                </a:solidFill>
              </a:rPr>
              <a:t>Studiegetuigschrift “basisonderwijs beëindigd”</a:t>
            </a:r>
          </a:p>
          <a:p>
            <a:pPr lvl="1">
              <a:lnSpc>
                <a:spcPct val="80000"/>
              </a:lnSpc>
              <a:spcAft>
                <a:spcPct val="35000"/>
              </a:spcAft>
            </a:pPr>
            <a:r>
              <a:rPr lang="nl-BE" sz="1800" smtClean="0"/>
              <a:t>Ontzegging toegang Cat Vrijw aan houders </a:t>
            </a:r>
            <a:r>
              <a:rPr lang="nl-BE" sz="1800" u="sng" smtClean="0"/>
              <a:t>bachelor of master</a:t>
            </a:r>
          </a:p>
          <a:p>
            <a:pPr lvl="1">
              <a:lnSpc>
                <a:spcPct val="80000"/>
              </a:lnSpc>
              <a:spcAft>
                <a:spcPct val="5000"/>
              </a:spcAft>
            </a:pPr>
            <a:r>
              <a:rPr lang="nl-BE" sz="1800" smtClean="0"/>
              <a:t>Voorleggen attest studierichting</a:t>
            </a:r>
            <a:r>
              <a:rPr lang="nl-BE" sz="1800" smtClean="0">
                <a:sym typeface="Symbol" pitchFamily="18" charset="2"/>
              </a:rPr>
              <a:t> bij aanmelding bij HRB-R&amp;S/DOO</a:t>
            </a:r>
            <a:r>
              <a:rPr lang="nl-BE" sz="2000" smtClean="0">
                <a:sym typeface="Symbol" pitchFamily="18" charset="2"/>
              </a:rPr>
              <a:t> </a:t>
            </a:r>
          </a:p>
          <a:p>
            <a:pPr lvl="2">
              <a:lnSpc>
                <a:spcPct val="80000"/>
              </a:lnSpc>
            </a:pPr>
            <a:r>
              <a:rPr lang="nl-BE" sz="1600" smtClean="0">
                <a:sym typeface="Symbol" pitchFamily="18" charset="2"/>
              </a:rPr>
              <a:t>Studievoorwaarden niet OK bij inschrijving</a:t>
            </a:r>
            <a:r>
              <a:rPr lang="nl-BE" sz="1800" smtClean="0">
                <a:sym typeface="Symbol" pitchFamily="18" charset="2"/>
              </a:rPr>
              <a:t> </a:t>
            </a:r>
          </a:p>
          <a:p>
            <a:pPr lvl="3">
              <a:lnSpc>
                <a:spcPct val="80000"/>
              </a:lnSpc>
            </a:pPr>
            <a:r>
              <a:rPr lang="nl-BE" sz="1600" smtClean="0">
                <a:solidFill>
                  <a:schemeClr val="hlink"/>
                </a:solidFill>
                <a:sym typeface="Symbol" pitchFamily="18" charset="2"/>
              </a:rPr>
              <a:t>Vooral voor sollicitant Bijz Werv</a:t>
            </a:r>
            <a:endParaRPr lang="nl-BE" smtClean="0">
              <a:sym typeface="Symbol" pitchFamily="18" charset="2"/>
            </a:endParaRPr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2400" smtClean="0">
              <a:sym typeface="Symbol" pitchFamily="18" charset="2"/>
            </a:endParaRPr>
          </a:p>
          <a:p>
            <a:pPr>
              <a:lnSpc>
                <a:spcPct val="80000"/>
              </a:lnSpc>
            </a:pPr>
            <a:endParaRPr lang="nl-BE" smtClean="0">
              <a:solidFill>
                <a:schemeClr val="hlink"/>
              </a:solidFill>
            </a:endParaRPr>
          </a:p>
          <a:p>
            <a:pPr lvl="1">
              <a:lnSpc>
                <a:spcPct val="80000"/>
              </a:lnSpc>
            </a:pPr>
            <a:endParaRPr lang="nl-BE" smtClean="0"/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mtClean="0"/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mtClean="0"/>
          </a:p>
          <a:p>
            <a:pPr>
              <a:lnSpc>
                <a:spcPct val="80000"/>
              </a:lnSpc>
            </a:pPr>
            <a:endParaRPr lang="nl-BE" sz="3600" smtClean="0"/>
          </a:p>
          <a:p>
            <a:pPr lvl="1">
              <a:lnSpc>
                <a:spcPct val="80000"/>
              </a:lnSpc>
            </a:pPr>
            <a:endParaRPr lang="en-US" sz="3200" smtClean="0">
              <a:solidFill>
                <a:schemeClr val="hlink"/>
              </a:solidFill>
            </a:endParaRPr>
          </a:p>
        </p:txBody>
      </p:sp>
      <p:sp>
        <p:nvSpPr>
          <p:cNvPr id="22533" name="Rectangle 7"/>
          <p:cNvSpPr>
            <a:spLocks noChangeArrowheads="1"/>
          </p:cNvSpPr>
          <p:nvPr/>
        </p:nvSpPr>
        <p:spPr bwMode="auto">
          <a:xfrm>
            <a:off x="8174038" y="2349500"/>
            <a:ext cx="862012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203.b.(9)</a:t>
            </a:r>
            <a:endParaRPr lang="en-US"/>
          </a:p>
        </p:txBody>
      </p:sp>
      <p:sp>
        <p:nvSpPr>
          <p:cNvPr id="22534" name="Rectangle 7"/>
          <p:cNvSpPr>
            <a:spLocks noChangeArrowheads="1"/>
          </p:cNvSpPr>
          <p:nvPr/>
        </p:nvSpPr>
        <p:spPr bwMode="auto">
          <a:xfrm>
            <a:off x="8101013" y="3213100"/>
            <a:ext cx="935037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203.b.(10)</a:t>
            </a:r>
            <a:endParaRPr lang="en-US"/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8459788" y="4076700"/>
            <a:ext cx="503237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Bijl A</a:t>
            </a:r>
            <a:endParaRPr lang="en-US"/>
          </a:p>
        </p:txBody>
      </p:sp>
      <p:sp>
        <p:nvSpPr>
          <p:cNvPr id="22536" name="Rectangle 7"/>
          <p:cNvSpPr>
            <a:spLocks noChangeArrowheads="1"/>
          </p:cNvSpPr>
          <p:nvPr/>
        </p:nvSpPr>
        <p:spPr bwMode="auto">
          <a:xfrm>
            <a:off x="8172450" y="5300663"/>
            <a:ext cx="863600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203.a.(3)</a:t>
            </a:r>
            <a:endParaRPr lang="en-US"/>
          </a:p>
        </p:txBody>
      </p:sp>
      <p:sp>
        <p:nvSpPr>
          <p:cNvPr id="22537" name="Rectangle 7"/>
          <p:cNvSpPr>
            <a:spLocks noChangeArrowheads="1"/>
          </p:cNvSpPr>
          <p:nvPr/>
        </p:nvSpPr>
        <p:spPr bwMode="auto">
          <a:xfrm>
            <a:off x="8459788" y="4941888"/>
            <a:ext cx="503237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Bijl 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AA0062-D376-46B1-A4E4-13CB03C29B01}" type="slidenum">
              <a:rPr lang="nl-BE"/>
              <a:pPr>
                <a:defRPr/>
              </a:pPr>
              <a:t>6</a:t>
            </a:fld>
            <a:endParaRPr lang="nl-BE"/>
          </a:p>
        </p:txBody>
      </p:sp>
      <p:sp>
        <p:nvSpPr>
          <p:cNvPr id="24578" name="Rectangle 2"/>
          <p:cNvSpPr>
            <a:spLocks noGrp="1"/>
          </p:cNvSpPr>
          <p:nvPr>
            <p:ph type="title" idx="4294967295"/>
          </p:nvPr>
        </p:nvSpPr>
        <p:spPr>
          <a:xfrm>
            <a:off x="755650" y="476250"/>
            <a:ext cx="7931150" cy="935038"/>
          </a:xfrm>
        </p:spPr>
        <p:txBody>
          <a:bodyPr/>
          <a:lstStyle/>
          <a:p>
            <a:pPr>
              <a:spcBef>
                <a:spcPct val="65000"/>
              </a:spcBef>
              <a:spcAft>
                <a:spcPct val="50000"/>
              </a:spcAft>
            </a:pPr>
            <a:r>
              <a:rPr lang="nl-BE" sz="3600" b="1" smtClean="0"/>
              <a:t>Overzicht wijzigingen Reg Werv</a:t>
            </a:r>
            <a:r>
              <a:rPr lang="nl-BE" sz="3200" b="1" smtClean="0"/>
              <a:t/>
            </a:r>
            <a:br>
              <a:rPr lang="nl-BE" sz="3200" b="1" smtClean="0"/>
            </a:br>
            <a:r>
              <a:rPr lang="nl-BE" sz="3200" b="1" smtClean="0"/>
              <a:t> </a:t>
            </a:r>
            <a:r>
              <a:rPr lang="nl-BE" sz="2800" i="1" smtClean="0"/>
              <a:t> </a:t>
            </a:r>
            <a:r>
              <a:rPr lang="nl-BE" sz="2400" i="1" smtClean="0"/>
              <a:t>Tengevolge wijzigingen W1/W2</a:t>
            </a:r>
            <a:endParaRPr lang="en-US" sz="2400" i="1" smtClean="0"/>
          </a:p>
        </p:txBody>
      </p:sp>
      <p:sp>
        <p:nvSpPr>
          <p:cNvPr id="24579" name="Rectangle 3"/>
          <p:cNvSpPr>
            <a:spLocks noGrp="1"/>
          </p:cNvSpPr>
          <p:nvPr>
            <p:ph type="body" idx="4294967295"/>
          </p:nvPr>
        </p:nvSpPr>
        <p:spPr>
          <a:xfrm>
            <a:off x="323850" y="1773238"/>
            <a:ext cx="8569325" cy="4525962"/>
          </a:xfrm>
        </p:spPr>
        <p:txBody>
          <a:bodyPr/>
          <a:lstStyle/>
          <a:p>
            <a:pPr>
              <a:lnSpc>
                <a:spcPct val="80000"/>
              </a:lnSpc>
              <a:spcAft>
                <a:spcPct val="35000"/>
              </a:spcAft>
            </a:pPr>
            <a:r>
              <a:rPr lang="nl-BE" sz="2400" smtClean="0"/>
              <a:t>Selectieproeven</a:t>
            </a:r>
            <a:endParaRPr lang="nl-BE" sz="3600" smtClean="0"/>
          </a:p>
          <a:p>
            <a:pPr lvl="1">
              <a:lnSpc>
                <a:spcPct val="80000"/>
              </a:lnSpc>
              <a:spcAft>
                <a:spcPct val="5000"/>
              </a:spcAft>
            </a:pPr>
            <a:r>
              <a:rPr lang="nl-BE" sz="1800" smtClean="0">
                <a:solidFill>
                  <a:schemeClr val="hlink"/>
                </a:solidFill>
              </a:rPr>
              <a:t>Sollicitant </a:t>
            </a:r>
            <a:r>
              <a:rPr lang="nl-BE" sz="1800" u="sng" smtClean="0">
                <a:solidFill>
                  <a:schemeClr val="hlink"/>
                </a:solidFill>
              </a:rPr>
              <a:t>tijdelijk</a:t>
            </a:r>
            <a:r>
              <a:rPr lang="nl-BE" sz="1800" smtClean="0">
                <a:solidFill>
                  <a:schemeClr val="hlink"/>
                </a:solidFill>
              </a:rPr>
              <a:t> Med uitgesloten </a:t>
            </a:r>
            <a:r>
              <a:rPr lang="nl-BE" sz="1400" smtClean="0">
                <a:solidFill>
                  <a:schemeClr val="hlink"/>
                </a:solidFill>
                <a:sym typeface="Symbol" pitchFamily="18" charset="2"/>
              </a:rPr>
              <a:t></a:t>
            </a:r>
            <a:r>
              <a:rPr lang="nl-BE" sz="1800" smtClean="0">
                <a:solidFill>
                  <a:schemeClr val="hlink"/>
                </a:solidFill>
                <a:sym typeface="Symbol" pitchFamily="18" charset="2"/>
              </a:rPr>
              <a:t> reactivatie oorspronkelijke kandidatuur</a:t>
            </a:r>
          </a:p>
          <a:p>
            <a:pPr lvl="2">
              <a:lnSpc>
                <a:spcPct val="80000"/>
              </a:lnSpc>
            </a:pPr>
            <a:r>
              <a:rPr lang="nl-BE" sz="1600" smtClean="0">
                <a:solidFill>
                  <a:schemeClr val="hlink"/>
                </a:solidFill>
                <a:sym typeface="Symbol" pitchFamily="18" charset="2"/>
              </a:rPr>
              <a:t>Indien medisch geschikt</a:t>
            </a:r>
          </a:p>
          <a:p>
            <a:pPr lvl="2">
              <a:lnSpc>
                <a:spcPct val="80000"/>
              </a:lnSpc>
              <a:spcAft>
                <a:spcPct val="55000"/>
              </a:spcAft>
            </a:pPr>
            <a:r>
              <a:rPr lang="nl-BE" sz="1600" smtClean="0">
                <a:solidFill>
                  <a:schemeClr val="hlink"/>
                </a:solidFill>
                <a:sym typeface="Symbol" pitchFamily="18" charset="2"/>
              </a:rPr>
              <a:t>Voor zover nog gemeenschappelijke selectieproeven georganiseerd voor deze sessie</a:t>
            </a:r>
          </a:p>
          <a:p>
            <a:pPr lvl="1">
              <a:lnSpc>
                <a:spcPct val="80000"/>
              </a:lnSpc>
              <a:spcAft>
                <a:spcPct val="5000"/>
              </a:spcAft>
            </a:pPr>
            <a:r>
              <a:rPr lang="nl-BE" sz="1800" smtClean="0"/>
              <a:t>Mogelijkheid tot uitsluiting sollicitant wegens bedrog of poging daartoe</a:t>
            </a:r>
          </a:p>
          <a:p>
            <a:pPr lvl="2">
              <a:lnSpc>
                <a:spcPct val="80000"/>
              </a:lnSpc>
              <a:spcAft>
                <a:spcPct val="55000"/>
              </a:spcAft>
            </a:pPr>
            <a:r>
              <a:rPr lang="nl-BE" sz="1600" smtClean="0"/>
              <a:t>Duur = Min 8 maand na betekening uitsluiting</a:t>
            </a:r>
          </a:p>
          <a:p>
            <a:pPr lvl="1">
              <a:lnSpc>
                <a:spcPct val="80000"/>
              </a:lnSpc>
              <a:spcBef>
                <a:spcPct val="25000"/>
              </a:spcBef>
              <a:spcAft>
                <a:spcPct val="10000"/>
              </a:spcAft>
            </a:pPr>
            <a:r>
              <a:rPr lang="nl-BE" sz="1800" smtClean="0">
                <a:sym typeface="Symbol" pitchFamily="18" charset="2"/>
              </a:rPr>
              <a:t>Maximumduur geldigheidsperiode resultaten (31 Dec X+1) </a:t>
            </a:r>
            <a:r>
              <a:rPr lang="nl-BE" sz="1800" b="1" u="sng" smtClean="0">
                <a:sym typeface="Symbol" pitchFamily="18" charset="2"/>
              </a:rPr>
              <a:t>NIET</a:t>
            </a:r>
            <a:r>
              <a:rPr lang="nl-BE" sz="1800" smtClean="0">
                <a:sym typeface="Symbol" pitchFamily="18" charset="2"/>
              </a:rPr>
              <a:t> van toepassing</a:t>
            </a:r>
          </a:p>
          <a:p>
            <a:pPr lvl="1">
              <a:lnSpc>
                <a:spcPct val="80000"/>
              </a:lnSpc>
              <a:spcBef>
                <a:spcPct val="25000"/>
              </a:spcBef>
              <a:spcAft>
                <a:spcPct val="55000"/>
              </a:spcAft>
              <a:buFont typeface="Arial" charset="0"/>
              <a:buNone/>
            </a:pPr>
            <a:r>
              <a:rPr lang="nl-BE" sz="1800" smtClean="0">
                <a:solidFill>
                  <a:schemeClr val="hlink"/>
                </a:solidFill>
                <a:sym typeface="Symbol" pitchFamily="18" charset="2"/>
              </a:rPr>
              <a:t>      </a:t>
            </a:r>
            <a:r>
              <a:rPr lang="nl-BE" sz="1400" smtClean="0">
                <a:sym typeface="Symbol" pitchFamily="18" charset="2"/>
              </a:rPr>
              <a:t> </a:t>
            </a:r>
            <a:r>
              <a:rPr lang="nl-BE" sz="1800" smtClean="0"/>
              <a:t>Sollicitant</a:t>
            </a:r>
            <a:r>
              <a:rPr lang="nl-BE" sz="1800" b="1" smtClean="0"/>
              <a:t> definitief</a:t>
            </a:r>
            <a:r>
              <a:rPr lang="nl-BE" sz="1800" smtClean="0"/>
              <a:t> Med ongeschikt</a:t>
            </a:r>
            <a:endParaRPr lang="nl-BE" sz="1800" smtClean="0">
              <a:sym typeface="Symbol" pitchFamily="18" charset="2"/>
            </a:endParaRPr>
          </a:p>
          <a:p>
            <a:pPr lvl="1">
              <a:lnSpc>
                <a:spcPct val="80000"/>
              </a:lnSpc>
              <a:spcAft>
                <a:spcPct val="5000"/>
              </a:spcAft>
            </a:pPr>
            <a:r>
              <a:rPr lang="nl-BE" sz="1800" smtClean="0">
                <a:sym typeface="Symbol" pitchFamily="18" charset="2"/>
              </a:rPr>
              <a:t>Bijzondere Werving</a:t>
            </a:r>
          </a:p>
          <a:p>
            <a:pPr lvl="2">
              <a:lnSpc>
                <a:spcPct val="80000"/>
              </a:lnSpc>
              <a:spcAft>
                <a:spcPct val="5000"/>
              </a:spcAft>
            </a:pPr>
            <a:r>
              <a:rPr lang="nl-BE" sz="1600" smtClean="0">
                <a:sym typeface="Symbol" pitchFamily="18" charset="2"/>
              </a:rPr>
              <a:t>Sollicitant KBO</a:t>
            </a:r>
          </a:p>
          <a:p>
            <a:pPr lvl="3">
              <a:lnSpc>
                <a:spcPct val="80000"/>
              </a:lnSpc>
              <a:spcAft>
                <a:spcPct val="25000"/>
              </a:spcAft>
            </a:pPr>
            <a:r>
              <a:rPr lang="nl-BE" sz="1600" u="sng" smtClean="0">
                <a:sym typeface="Symbol" pitchFamily="18" charset="2"/>
              </a:rPr>
              <a:t>GEEN</a:t>
            </a:r>
            <a:r>
              <a:rPr lang="nl-BE" sz="1600" smtClean="0">
                <a:sym typeface="Symbol" pitchFamily="18" charset="2"/>
              </a:rPr>
              <a:t> specifieke proeven intellectueel potentieel (PinpSpec)</a:t>
            </a:r>
          </a:p>
          <a:p>
            <a:pPr lvl="2">
              <a:lnSpc>
                <a:spcPct val="80000"/>
              </a:lnSpc>
              <a:spcAft>
                <a:spcPct val="5000"/>
              </a:spcAft>
            </a:pPr>
            <a:r>
              <a:rPr lang="nl-BE" sz="1600" smtClean="0">
                <a:sym typeface="Symbol" pitchFamily="18" charset="2"/>
              </a:rPr>
              <a:t>Sollicitant KBOO Muzikant</a:t>
            </a:r>
          </a:p>
          <a:p>
            <a:pPr lvl="3">
              <a:lnSpc>
                <a:spcPct val="80000"/>
              </a:lnSpc>
              <a:spcAft>
                <a:spcPct val="55000"/>
              </a:spcAft>
            </a:pPr>
            <a:r>
              <a:rPr lang="nl-BE" sz="1600" smtClean="0">
                <a:sym typeface="Symbol" pitchFamily="18" charset="2"/>
              </a:rPr>
              <a:t>Verduidelijking organisatie en verloop gestructureerd interview</a:t>
            </a:r>
          </a:p>
          <a:p>
            <a:pPr lvl="1">
              <a:lnSpc>
                <a:spcPct val="80000"/>
              </a:lnSpc>
              <a:spcAft>
                <a:spcPct val="55000"/>
              </a:spcAft>
              <a:buFont typeface="Arial" charset="0"/>
              <a:buNone/>
            </a:pPr>
            <a:endParaRPr lang="nl-BE" sz="1800" smtClean="0">
              <a:solidFill>
                <a:schemeClr val="hlink"/>
              </a:solidFill>
              <a:sym typeface="Symbol" pitchFamily="18" charset="2"/>
            </a:endParaRPr>
          </a:p>
          <a:p>
            <a:pPr lvl="1">
              <a:lnSpc>
                <a:spcPct val="80000"/>
              </a:lnSpc>
              <a:spcAft>
                <a:spcPct val="35000"/>
              </a:spcAft>
              <a:buFont typeface="Arial" charset="0"/>
              <a:buNone/>
            </a:pPr>
            <a:endParaRPr lang="nl-BE" sz="1800" smtClean="0">
              <a:sym typeface="Symbol" pitchFamily="18" charset="2"/>
            </a:endParaRPr>
          </a:p>
          <a:p>
            <a:pPr lvl="1">
              <a:lnSpc>
                <a:spcPct val="80000"/>
              </a:lnSpc>
              <a:spcAft>
                <a:spcPct val="35000"/>
              </a:spcAft>
            </a:pPr>
            <a:endParaRPr lang="nl-BE" sz="1800" i="1" smtClean="0">
              <a:solidFill>
                <a:schemeClr val="hlink"/>
              </a:solidFill>
            </a:endParaRPr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3200" i="1" smtClean="0"/>
          </a:p>
          <a:p>
            <a:pPr>
              <a:lnSpc>
                <a:spcPct val="80000"/>
              </a:lnSpc>
            </a:pPr>
            <a:endParaRPr lang="nl-BE" sz="3600" smtClean="0">
              <a:sym typeface="Symbol" pitchFamily="18" charset="2"/>
            </a:endParaRPr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mtClean="0">
              <a:sym typeface="Symbol" pitchFamily="18" charset="2"/>
            </a:endParaRPr>
          </a:p>
          <a:p>
            <a:pPr>
              <a:lnSpc>
                <a:spcPct val="80000"/>
              </a:lnSpc>
            </a:pPr>
            <a:endParaRPr lang="nl-BE" sz="3600" smtClean="0">
              <a:solidFill>
                <a:schemeClr val="hlink"/>
              </a:solidFill>
            </a:endParaRPr>
          </a:p>
          <a:p>
            <a:pPr lvl="1">
              <a:lnSpc>
                <a:spcPct val="80000"/>
              </a:lnSpc>
            </a:pPr>
            <a:endParaRPr lang="nl-BE" sz="3200" smtClean="0"/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3200" smtClean="0"/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3200" smtClean="0"/>
          </a:p>
          <a:p>
            <a:pPr>
              <a:lnSpc>
                <a:spcPct val="80000"/>
              </a:lnSpc>
            </a:pPr>
            <a:endParaRPr lang="nl-BE" sz="4000" smtClean="0"/>
          </a:p>
          <a:p>
            <a:pPr lvl="1">
              <a:lnSpc>
                <a:spcPct val="80000"/>
              </a:lnSpc>
            </a:pPr>
            <a:endParaRPr lang="en-US" sz="3600" smtClean="0">
              <a:solidFill>
                <a:schemeClr val="hlink"/>
              </a:solidFill>
            </a:endParaRPr>
          </a:p>
        </p:txBody>
      </p:sp>
      <p:sp>
        <p:nvSpPr>
          <p:cNvPr id="24580" name="Rectangle 16"/>
          <p:cNvSpPr>
            <a:spLocks noChangeArrowheads="1"/>
          </p:cNvSpPr>
          <p:nvPr/>
        </p:nvSpPr>
        <p:spPr bwMode="auto">
          <a:xfrm>
            <a:off x="8389938" y="3213100"/>
            <a:ext cx="719137" cy="36036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302.d.</a:t>
            </a:r>
            <a:br>
              <a:rPr lang="nl-BE"/>
            </a:br>
            <a:r>
              <a:rPr lang="nl-BE"/>
              <a:t>      304.d.</a:t>
            </a:r>
            <a:endParaRPr lang="en-US"/>
          </a:p>
        </p:txBody>
      </p:sp>
      <p:sp>
        <p:nvSpPr>
          <p:cNvPr id="24581" name="Rectangle 7"/>
          <p:cNvSpPr>
            <a:spLocks noChangeArrowheads="1"/>
          </p:cNvSpPr>
          <p:nvPr/>
        </p:nvSpPr>
        <p:spPr bwMode="auto">
          <a:xfrm>
            <a:off x="8388350" y="2276475"/>
            <a:ext cx="720725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304.a.</a:t>
            </a:r>
            <a:endParaRPr lang="en-US"/>
          </a:p>
        </p:txBody>
      </p:sp>
      <p:sp>
        <p:nvSpPr>
          <p:cNvPr id="24582" name="Rectangle 7"/>
          <p:cNvSpPr>
            <a:spLocks noChangeArrowheads="1"/>
          </p:cNvSpPr>
          <p:nvPr/>
        </p:nvSpPr>
        <p:spPr bwMode="auto">
          <a:xfrm>
            <a:off x="8245475" y="4221163"/>
            <a:ext cx="863600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304.b.(3)</a:t>
            </a:r>
            <a:endParaRPr lang="en-US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8388350" y="5157788"/>
            <a:ext cx="720725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802.a</a:t>
            </a:r>
            <a:endParaRPr lang="en-US"/>
          </a:p>
        </p:txBody>
      </p:sp>
      <p:sp>
        <p:nvSpPr>
          <p:cNvPr id="24584" name="Rectangle 7"/>
          <p:cNvSpPr>
            <a:spLocks noChangeArrowheads="1"/>
          </p:cNvSpPr>
          <p:nvPr/>
        </p:nvSpPr>
        <p:spPr bwMode="auto">
          <a:xfrm>
            <a:off x="8174038" y="5661025"/>
            <a:ext cx="935037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2302.b.(1)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B024E4-7A35-43B5-88BE-FD07311286D0}" type="slidenum">
              <a:rPr lang="nl-BE"/>
              <a:pPr>
                <a:defRPr/>
              </a:pPr>
              <a:t>7</a:t>
            </a:fld>
            <a:endParaRPr lang="nl-BE"/>
          </a:p>
        </p:txBody>
      </p:sp>
      <p:sp>
        <p:nvSpPr>
          <p:cNvPr id="4" name="Slide Number Placeholder 5"/>
          <p:cNvSpPr txBox="1">
            <a:spLocks noGrp="1"/>
          </p:cNvSpPr>
          <p:nvPr/>
        </p:nvSpPr>
        <p:spPr>
          <a:xfrm>
            <a:off x="6553200" y="6356350"/>
            <a:ext cx="1619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CD0ED7F-5849-4BDA-A10A-DF4AB03C0DC1}" type="slidenum">
              <a:rPr lang="nl-BE" b="0" i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nl-BE" b="0" i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5603" name="Rectangle 2"/>
          <p:cNvSpPr>
            <a:spLocks noGrp="1"/>
          </p:cNvSpPr>
          <p:nvPr>
            <p:ph type="title" idx="4294967295"/>
          </p:nvPr>
        </p:nvSpPr>
        <p:spPr>
          <a:xfrm>
            <a:off x="755650" y="333375"/>
            <a:ext cx="7931150" cy="935038"/>
          </a:xfrm>
        </p:spPr>
        <p:txBody>
          <a:bodyPr/>
          <a:lstStyle/>
          <a:p>
            <a:pPr>
              <a:spcBef>
                <a:spcPct val="65000"/>
              </a:spcBef>
              <a:spcAft>
                <a:spcPct val="50000"/>
              </a:spcAft>
            </a:pPr>
            <a:r>
              <a:rPr lang="nl-BE" sz="3600" b="1" smtClean="0"/>
              <a:t>Overzicht wijzigingen Reg Werv</a:t>
            </a:r>
            <a:r>
              <a:rPr lang="nl-BE" sz="3200" b="1" smtClean="0"/>
              <a:t/>
            </a:r>
            <a:br>
              <a:rPr lang="nl-BE" sz="3200" b="1" smtClean="0"/>
            </a:br>
            <a:r>
              <a:rPr lang="nl-BE" sz="3200" b="1" smtClean="0"/>
              <a:t> </a:t>
            </a:r>
            <a:r>
              <a:rPr lang="nl-BE" sz="2400" i="1" smtClean="0"/>
              <a:t>Tengevolge wijzigingen W1/W2</a:t>
            </a:r>
            <a:endParaRPr lang="en-US" sz="2400" i="1" smtClean="0"/>
          </a:p>
        </p:txBody>
      </p:sp>
      <p:sp>
        <p:nvSpPr>
          <p:cNvPr id="25604" name="Rectangle 3"/>
          <p:cNvSpPr>
            <a:spLocks noGrp="1"/>
          </p:cNvSpPr>
          <p:nvPr>
            <p:ph type="body" idx="4294967295"/>
          </p:nvPr>
        </p:nvSpPr>
        <p:spPr>
          <a:xfrm>
            <a:off x="323850" y="1989138"/>
            <a:ext cx="8569325" cy="4094162"/>
          </a:xfrm>
        </p:spPr>
        <p:txBody>
          <a:bodyPr/>
          <a:lstStyle/>
          <a:p>
            <a:pPr>
              <a:lnSpc>
                <a:spcPct val="80000"/>
              </a:lnSpc>
              <a:spcAft>
                <a:spcPct val="45000"/>
              </a:spcAft>
            </a:pPr>
            <a:r>
              <a:rPr lang="nl-BE" sz="2400" smtClean="0"/>
              <a:t>Invoering “specifieke proef van schoolse kennis” voor MTK</a:t>
            </a:r>
          </a:p>
          <a:p>
            <a:pPr lvl="1">
              <a:lnSpc>
                <a:spcPct val="80000"/>
              </a:lnSpc>
              <a:spcAft>
                <a:spcPct val="65000"/>
              </a:spcAft>
            </a:pPr>
            <a:r>
              <a:rPr lang="nl-BE" sz="1800" smtClean="0"/>
              <a:t>Doel = inschatten slaagkansen </a:t>
            </a:r>
            <a:r>
              <a:rPr lang="nl-BE" sz="1800" b="1" u="sng" smtClean="0"/>
              <a:t>specifieke </a:t>
            </a:r>
            <a:r>
              <a:rPr lang="nl-BE" sz="1800" smtClean="0"/>
              <a:t>academische cursus</a:t>
            </a:r>
            <a:r>
              <a:rPr lang="en-US" sz="1800" smtClean="0"/>
              <a:t> </a:t>
            </a:r>
          </a:p>
          <a:p>
            <a:pPr lvl="1">
              <a:lnSpc>
                <a:spcPct val="80000"/>
              </a:lnSpc>
              <a:spcAft>
                <a:spcPct val="35000"/>
              </a:spcAft>
            </a:pPr>
            <a:r>
              <a:rPr lang="nl-BE" sz="1800" b="1" smtClean="0"/>
              <a:t>ENKEL</a:t>
            </a:r>
            <a:r>
              <a:rPr lang="nl-BE" sz="1800" smtClean="0"/>
              <a:t> normale werving</a:t>
            </a:r>
          </a:p>
          <a:p>
            <a:pPr lvl="2">
              <a:lnSpc>
                <a:spcPct val="80000"/>
              </a:lnSpc>
              <a:spcAft>
                <a:spcPct val="35000"/>
              </a:spcAft>
            </a:pPr>
            <a:r>
              <a:rPr lang="nl-BE" sz="1600" b="1" smtClean="0"/>
              <a:t>NIET</a:t>
            </a:r>
            <a:r>
              <a:rPr lang="nl-BE" sz="1600" b="1" smtClean="0">
                <a:solidFill>
                  <a:srgbClr val="FF0000"/>
                </a:solidFill>
              </a:rPr>
              <a:t> </a:t>
            </a:r>
            <a:r>
              <a:rPr lang="nl-BE" sz="1600" smtClean="0"/>
              <a:t>voor sollicitanten waarvoor Gemeenschappen al een toelatingsproef organiseren</a:t>
            </a:r>
          </a:p>
          <a:p>
            <a:pPr lvl="2">
              <a:lnSpc>
                <a:spcPct val="80000"/>
              </a:lnSpc>
              <a:spcAft>
                <a:spcPct val="35000"/>
              </a:spcAft>
            </a:pPr>
            <a:r>
              <a:rPr lang="nl-BE" sz="1600" smtClean="0"/>
              <a:t>Deelnemers</a:t>
            </a:r>
            <a:endParaRPr lang="nl-BE" sz="1600" smtClean="0">
              <a:sym typeface="Wingdings" pitchFamily="2" charset="2"/>
            </a:endParaRPr>
          </a:p>
          <a:p>
            <a:pPr lvl="3">
              <a:lnSpc>
                <a:spcPct val="80000"/>
              </a:lnSpc>
              <a:spcAft>
                <a:spcPct val="35000"/>
              </a:spcAft>
            </a:pPr>
            <a:r>
              <a:rPr lang="nl-BE" sz="1600" u="sng" smtClean="0">
                <a:solidFill>
                  <a:schemeClr val="hlink"/>
                </a:solidFill>
                <a:sym typeface="Wingdings" pitchFamily="2" charset="2"/>
              </a:rPr>
              <a:t>ALLE</a:t>
            </a:r>
            <a:r>
              <a:rPr lang="nl-BE" sz="1600" smtClean="0">
                <a:solidFill>
                  <a:schemeClr val="hlink"/>
                </a:solidFill>
                <a:sym typeface="Wingdings" pitchFamily="2" charset="2"/>
              </a:rPr>
              <a:t> </a:t>
            </a:r>
            <a:r>
              <a:rPr lang="nl-BE" sz="1600" smtClean="0">
                <a:solidFill>
                  <a:schemeClr val="hlink"/>
                </a:solidFill>
              </a:rPr>
              <a:t>sollicitanten F (</a:t>
            </a:r>
            <a:r>
              <a:rPr lang="nl-BE" sz="1600" i="1" smtClean="0">
                <a:solidFill>
                  <a:schemeClr val="hlink"/>
                </a:solidFill>
              </a:rPr>
              <a:t>arts, dierenarts, tandarts, apotheker</a:t>
            </a:r>
            <a:r>
              <a:rPr lang="nl-BE" sz="1600" smtClean="0">
                <a:solidFill>
                  <a:schemeClr val="hlink"/>
                </a:solidFill>
              </a:rPr>
              <a:t>)</a:t>
            </a:r>
            <a:r>
              <a:rPr lang="nl-BE" sz="1600" smtClean="0"/>
              <a:t> </a:t>
            </a:r>
          </a:p>
          <a:p>
            <a:pPr lvl="3">
              <a:lnSpc>
                <a:spcPct val="80000"/>
              </a:lnSpc>
              <a:spcAft>
                <a:spcPct val="5000"/>
              </a:spcAft>
            </a:pPr>
            <a:r>
              <a:rPr lang="nl-BE" sz="1600" u="sng" smtClean="0">
                <a:solidFill>
                  <a:schemeClr val="hlink"/>
                </a:solidFill>
              </a:rPr>
              <a:t>ENKEL</a:t>
            </a:r>
            <a:r>
              <a:rPr lang="nl-BE" sz="1600" smtClean="0">
                <a:solidFill>
                  <a:schemeClr val="hlink"/>
                </a:solidFill>
              </a:rPr>
              <a:t> sollicitanten N “dierenarts en apotheker” </a:t>
            </a:r>
          </a:p>
          <a:p>
            <a:pPr lvl="2">
              <a:lnSpc>
                <a:spcPct val="80000"/>
              </a:lnSpc>
              <a:spcAft>
                <a:spcPct val="65000"/>
              </a:spcAft>
              <a:buFont typeface="Arial" charset="0"/>
              <a:buNone/>
            </a:pPr>
            <a:r>
              <a:rPr lang="nl-BE" sz="1600" smtClean="0">
                <a:solidFill>
                  <a:schemeClr val="hlink"/>
                </a:solidFill>
              </a:rPr>
              <a:t>              (</a:t>
            </a:r>
            <a:r>
              <a:rPr lang="nl-BE" sz="1600" i="1" smtClean="0">
                <a:solidFill>
                  <a:schemeClr val="hlink"/>
                </a:solidFill>
              </a:rPr>
              <a:t>sollicitanten N “arts en tandarts” MOETEN dus NC slagen om ingelijfd te worden</a:t>
            </a:r>
            <a:r>
              <a:rPr lang="nl-BE" sz="1600" smtClean="0">
                <a:solidFill>
                  <a:schemeClr val="hlink"/>
                </a:solidFill>
              </a:rPr>
              <a:t>)</a:t>
            </a:r>
          </a:p>
          <a:p>
            <a:pPr lvl="1">
              <a:lnSpc>
                <a:spcPct val="80000"/>
              </a:lnSpc>
              <a:spcAft>
                <a:spcPct val="5000"/>
              </a:spcAft>
            </a:pPr>
            <a:r>
              <a:rPr lang="nl-BE" sz="1800" smtClean="0"/>
              <a:t>Inhoud afgelijnd op toelatingsproef Gemeenschappen</a:t>
            </a:r>
          </a:p>
          <a:p>
            <a:pPr lvl="2">
              <a:lnSpc>
                <a:spcPct val="80000"/>
              </a:lnSpc>
              <a:spcAft>
                <a:spcPct val="35000"/>
              </a:spcAft>
            </a:pPr>
            <a:r>
              <a:rPr lang="nl-BE" sz="1600" smtClean="0"/>
              <a:t>Eindtermen derde graad ASO</a:t>
            </a:r>
            <a:endParaRPr lang="en-US" sz="1600" smtClean="0"/>
          </a:p>
          <a:p>
            <a:pPr>
              <a:lnSpc>
                <a:spcPct val="80000"/>
              </a:lnSpc>
              <a:spcAft>
                <a:spcPct val="35000"/>
              </a:spcAft>
              <a:buFont typeface="Arial" charset="0"/>
              <a:buNone/>
            </a:pPr>
            <a:endParaRPr lang="nl-BE" sz="1200" smtClean="0"/>
          </a:p>
          <a:p>
            <a:pPr eaLnBrk="1" hangingPunct="1">
              <a:lnSpc>
                <a:spcPct val="80000"/>
              </a:lnSpc>
            </a:pPr>
            <a:endParaRPr lang="nl-BE" sz="1200" smtClean="0"/>
          </a:p>
          <a:p>
            <a:pPr eaLnBrk="1" hangingPunct="1">
              <a:lnSpc>
                <a:spcPct val="80000"/>
              </a:lnSpc>
            </a:pPr>
            <a:endParaRPr lang="nl-BE" sz="1200" smtClean="0"/>
          </a:p>
          <a:p>
            <a:pPr eaLnBrk="1" hangingPunct="1">
              <a:lnSpc>
                <a:spcPct val="80000"/>
              </a:lnSpc>
            </a:pPr>
            <a:endParaRPr lang="nl-BE" sz="1200" smtClean="0"/>
          </a:p>
          <a:p>
            <a:pPr eaLnBrk="1" hangingPunct="1">
              <a:lnSpc>
                <a:spcPct val="80000"/>
              </a:lnSpc>
            </a:pPr>
            <a:endParaRPr lang="nl-BE" sz="1400" smtClean="0"/>
          </a:p>
          <a:p>
            <a:pPr lvl="1">
              <a:lnSpc>
                <a:spcPct val="80000"/>
              </a:lnSpc>
              <a:spcAft>
                <a:spcPct val="55000"/>
              </a:spcAft>
              <a:buFont typeface="Arial" charset="0"/>
              <a:buNone/>
            </a:pPr>
            <a:endParaRPr lang="nl-BE" sz="1200" smtClean="0">
              <a:solidFill>
                <a:schemeClr val="hlink"/>
              </a:solidFill>
              <a:sym typeface="Symbol" pitchFamily="18" charset="2"/>
            </a:endParaRPr>
          </a:p>
          <a:p>
            <a:pPr lvl="1">
              <a:lnSpc>
                <a:spcPct val="80000"/>
              </a:lnSpc>
              <a:spcAft>
                <a:spcPct val="55000"/>
              </a:spcAft>
              <a:buFont typeface="Arial" charset="0"/>
              <a:buNone/>
            </a:pPr>
            <a:endParaRPr lang="nl-BE" sz="1200" smtClean="0">
              <a:solidFill>
                <a:schemeClr val="hlink"/>
              </a:solidFill>
              <a:sym typeface="Symbol" pitchFamily="18" charset="2"/>
            </a:endParaRPr>
          </a:p>
          <a:p>
            <a:pPr lvl="1">
              <a:lnSpc>
                <a:spcPct val="80000"/>
              </a:lnSpc>
              <a:spcAft>
                <a:spcPct val="35000"/>
              </a:spcAft>
              <a:buFont typeface="Arial" charset="0"/>
              <a:buNone/>
            </a:pPr>
            <a:endParaRPr lang="nl-BE" sz="1200" smtClean="0">
              <a:sym typeface="Symbol" pitchFamily="18" charset="2"/>
            </a:endParaRPr>
          </a:p>
          <a:p>
            <a:pPr lvl="1">
              <a:lnSpc>
                <a:spcPct val="80000"/>
              </a:lnSpc>
              <a:spcAft>
                <a:spcPct val="35000"/>
              </a:spcAft>
            </a:pPr>
            <a:endParaRPr lang="nl-BE" sz="1200" i="1" smtClean="0">
              <a:solidFill>
                <a:schemeClr val="hlink"/>
              </a:solidFill>
            </a:endParaRPr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2000" i="1" smtClean="0"/>
          </a:p>
          <a:p>
            <a:pPr>
              <a:lnSpc>
                <a:spcPct val="80000"/>
              </a:lnSpc>
            </a:pPr>
            <a:endParaRPr lang="nl-BE" sz="2400" smtClean="0">
              <a:sym typeface="Symbol" pitchFamily="18" charset="2"/>
            </a:endParaRPr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1800" smtClean="0">
              <a:sym typeface="Symbol" pitchFamily="18" charset="2"/>
            </a:endParaRPr>
          </a:p>
          <a:p>
            <a:pPr>
              <a:lnSpc>
                <a:spcPct val="80000"/>
              </a:lnSpc>
            </a:pPr>
            <a:endParaRPr lang="nl-BE" sz="2400" smtClean="0">
              <a:solidFill>
                <a:schemeClr val="hlink"/>
              </a:solidFill>
            </a:endParaRPr>
          </a:p>
          <a:p>
            <a:pPr lvl="1">
              <a:lnSpc>
                <a:spcPct val="80000"/>
              </a:lnSpc>
            </a:pPr>
            <a:endParaRPr lang="nl-BE" sz="2000" smtClean="0"/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2000" smtClean="0"/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2000" smtClean="0"/>
          </a:p>
          <a:p>
            <a:pPr>
              <a:lnSpc>
                <a:spcPct val="80000"/>
              </a:lnSpc>
            </a:pPr>
            <a:endParaRPr lang="nl-BE" sz="2800" smtClean="0"/>
          </a:p>
          <a:p>
            <a:pPr lvl="1">
              <a:lnSpc>
                <a:spcPct val="80000"/>
              </a:lnSpc>
            </a:pPr>
            <a:endParaRPr lang="en-US" sz="2400" smtClean="0">
              <a:solidFill>
                <a:schemeClr val="hlink"/>
              </a:solidFill>
            </a:endParaRPr>
          </a:p>
        </p:txBody>
      </p:sp>
      <p:sp>
        <p:nvSpPr>
          <p:cNvPr id="25605" name="Text Box 6"/>
          <p:cNvSpPr txBox="1">
            <a:spLocks noChangeArrowheads="1"/>
          </p:cNvSpPr>
          <p:nvPr/>
        </p:nvSpPr>
        <p:spPr bwMode="auto">
          <a:xfrm>
            <a:off x="3419475" y="3933825"/>
            <a:ext cx="20161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sz="1800" b="0" i="0">
              <a:solidFill>
                <a:schemeClr val="hlink"/>
              </a:solidFill>
            </a:endParaRPr>
          </a:p>
        </p:txBody>
      </p:sp>
      <p:sp>
        <p:nvSpPr>
          <p:cNvPr id="25606" name="Rectangle 7"/>
          <p:cNvSpPr>
            <a:spLocks noChangeArrowheads="1"/>
          </p:cNvSpPr>
          <p:nvPr/>
        </p:nvSpPr>
        <p:spPr bwMode="auto">
          <a:xfrm>
            <a:off x="8243888" y="2060575"/>
            <a:ext cx="719137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405.d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FD91F7-9370-4F4E-B8C0-1B167D8C2696}" type="slidenum">
              <a:rPr lang="nl-BE"/>
              <a:pPr>
                <a:defRPr/>
              </a:pPr>
              <a:t>8</a:t>
            </a:fld>
            <a:endParaRPr lang="nl-BE"/>
          </a:p>
        </p:txBody>
      </p:sp>
      <p:sp>
        <p:nvSpPr>
          <p:cNvPr id="4" name="Slide Number Placeholder 5"/>
          <p:cNvSpPr txBox="1">
            <a:spLocks noGrp="1"/>
          </p:cNvSpPr>
          <p:nvPr/>
        </p:nvSpPr>
        <p:spPr>
          <a:xfrm>
            <a:off x="6553200" y="6356350"/>
            <a:ext cx="1619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49F860E-9EEC-4507-B915-5336E0C59348}" type="slidenum">
              <a:rPr lang="nl-BE" b="0" i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nl-BE" b="0" i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6627" name="Rectangle 2"/>
          <p:cNvSpPr>
            <a:spLocks noGrp="1"/>
          </p:cNvSpPr>
          <p:nvPr>
            <p:ph type="title" idx="4294967295"/>
          </p:nvPr>
        </p:nvSpPr>
        <p:spPr>
          <a:xfrm>
            <a:off x="755650" y="333375"/>
            <a:ext cx="7931150" cy="935038"/>
          </a:xfrm>
        </p:spPr>
        <p:txBody>
          <a:bodyPr/>
          <a:lstStyle/>
          <a:p>
            <a:pPr>
              <a:spcBef>
                <a:spcPct val="65000"/>
              </a:spcBef>
              <a:spcAft>
                <a:spcPct val="50000"/>
              </a:spcAft>
            </a:pPr>
            <a:r>
              <a:rPr lang="nl-BE" sz="3600" b="1" smtClean="0"/>
              <a:t>Overzicht wijzigingen Reg Werv</a:t>
            </a:r>
            <a:r>
              <a:rPr lang="nl-BE" sz="3200" b="1" smtClean="0"/>
              <a:t/>
            </a:r>
            <a:br>
              <a:rPr lang="nl-BE" sz="3200" b="1" smtClean="0"/>
            </a:br>
            <a:r>
              <a:rPr lang="nl-BE" sz="3200" b="1" smtClean="0"/>
              <a:t> </a:t>
            </a:r>
            <a:r>
              <a:rPr lang="nl-BE" sz="2400" i="1" smtClean="0"/>
              <a:t>Tengevolge wijzigingen W1/W2</a:t>
            </a:r>
            <a:endParaRPr lang="en-US" sz="2400" i="1" smtClean="0"/>
          </a:p>
        </p:txBody>
      </p:sp>
      <p:sp>
        <p:nvSpPr>
          <p:cNvPr id="26628" name="Rectangle 3"/>
          <p:cNvSpPr>
            <a:spLocks noGrp="1"/>
          </p:cNvSpPr>
          <p:nvPr>
            <p:ph type="body" idx="4294967295"/>
          </p:nvPr>
        </p:nvSpPr>
        <p:spPr>
          <a:xfrm>
            <a:off x="323850" y="1844675"/>
            <a:ext cx="8820150" cy="4319588"/>
          </a:xfrm>
        </p:spPr>
        <p:txBody>
          <a:bodyPr/>
          <a:lstStyle/>
          <a:p>
            <a:pPr>
              <a:lnSpc>
                <a:spcPct val="80000"/>
              </a:lnSpc>
              <a:spcAft>
                <a:spcPct val="55000"/>
              </a:spcAft>
            </a:pPr>
            <a:r>
              <a:rPr lang="nl-BE" sz="2400" smtClean="0"/>
              <a:t>Invoering “specifieke proef van schoolse kennis” voor MTK </a:t>
            </a:r>
            <a:r>
              <a:rPr lang="nl-BE" sz="2000" i="1" smtClean="0"/>
              <a:t>(vervolg)</a:t>
            </a:r>
          </a:p>
          <a:p>
            <a:pPr lvl="1">
              <a:lnSpc>
                <a:spcPct val="80000"/>
              </a:lnSpc>
              <a:spcAft>
                <a:spcPct val="15000"/>
              </a:spcAft>
            </a:pPr>
            <a:r>
              <a:rPr lang="nl-BE" sz="1800" smtClean="0"/>
              <a:t>Vier delen</a:t>
            </a:r>
          </a:p>
          <a:p>
            <a:pPr lvl="2">
              <a:lnSpc>
                <a:spcPct val="80000"/>
              </a:lnSpc>
              <a:spcBef>
                <a:spcPct val="15000"/>
              </a:spcBef>
              <a:spcAft>
                <a:spcPct val="10000"/>
              </a:spcAft>
            </a:pPr>
            <a:r>
              <a:rPr lang="nl-BE" sz="1600" smtClean="0"/>
              <a:t>Natuurkunde</a:t>
            </a:r>
          </a:p>
          <a:p>
            <a:pPr lvl="2">
              <a:lnSpc>
                <a:spcPct val="80000"/>
              </a:lnSpc>
              <a:spcAft>
                <a:spcPct val="10000"/>
              </a:spcAft>
            </a:pPr>
            <a:r>
              <a:rPr lang="nl-BE" sz="1600" smtClean="0"/>
              <a:t>Scheikunde           =  </a:t>
            </a:r>
            <a:r>
              <a:rPr lang="nl-BE" sz="1600" b="1" smtClean="0"/>
              <a:t>NIEUW</a:t>
            </a:r>
            <a:r>
              <a:rPr lang="nl-BE" sz="1600" smtClean="0"/>
              <a:t>  </a:t>
            </a:r>
            <a:r>
              <a:rPr lang="nl-BE" sz="1600" smtClean="0">
                <a:sym typeface="Symbol" pitchFamily="18" charset="2"/>
              </a:rPr>
              <a:t>  </a:t>
            </a:r>
            <a:r>
              <a:rPr lang="nl-BE" sz="1600" b="1" u="sng" smtClean="0">
                <a:sym typeface="Symbol" pitchFamily="18" charset="2"/>
              </a:rPr>
              <a:t>Bijkomend</a:t>
            </a:r>
            <a:r>
              <a:rPr lang="nl-BE" sz="1600" smtClean="0">
                <a:sym typeface="Symbol" pitchFamily="18" charset="2"/>
              </a:rPr>
              <a:t> examen</a:t>
            </a:r>
          </a:p>
          <a:p>
            <a:pPr lvl="2">
              <a:lnSpc>
                <a:spcPct val="80000"/>
              </a:lnSpc>
              <a:spcAft>
                <a:spcPct val="10000"/>
              </a:spcAft>
            </a:pPr>
            <a:r>
              <a:rPr lang="nl-BE" sz="1600" smtClean="0"/>
              <a:t>Biologie</a:t>
            </a:r>
          </a:p>
          <a:p>
            <a:pPr lvl="2">
              <a:lnSpc>
                <a:spcPct val="80000"/>
              </a:lnSpc>
              <a:spcAft>
                <a:spcPct val="5000"/>
              </a:spcAft>
            </a:pPr>
            <a:r>
              <a:rPr lang="nl-BE" sz="1600" smtClean="0"/>
              <a:t>Wiskunde  =  </a:t>
            </a:r>
            <a:r>
              <a:rPr lang="nl-BE" sz="1600" u="sng" smtClean="0"/>
              <a:t>bestaande proef</a:t>
            </a:r>
            <a:r>
              <a:rPr lang="nl-BE" sz="1600" smtClean="0"/>
              <a:t> toelatingsexamen KMS</a:t>
            </a:r>
          </a:p>
          <a:p>
            <a:pPr lvl="3">
              <a:lnSpc>
                <a:spcPct val="80000"/>
              </a:lnSpc>
              <a:spcAft>
                <a:spcPct val="55000"/>
              </a:spcAft>
              <a:buFont typeface="Arial" charset="0"/>
              <a:buNone/>
            </a:pPr>
            <a:r>
              <a:rPr lang="nl-BE" sz="1600" smtClean="0">
                <a:sym typeface="Symbol" pitchFamily="18" charset="2"/>
              </a:rPr>
              <a:t> </a:t>
            </a:r>
            <a:r>
              <a:rPr lang="nl-BE" sz="1600" smtClean="0"/>
              <a:t>Telt dus </a:t>
            </a:r>
            <a:r>
              <a:rPr lang="nl-BE" sz="1600" b="1" smtClean="0"/>
              <a:t>2X</a:t>
            </a:r>
            <a:r>
              <a:rPr lang="nl-BE" sz="1600" smtClean="0"/>
              <a:t> voor deze sollicitant</a:t>
            </a:r>
          </a:p>
          <a:p>
            <a:pPr lvl="1">
              <a:lnSpc>
                <a:spcPct val="80000"/>
              </a:lnSpc>
              <a:spcAft>
                <a:spcPct val="55000"/>
              </a:spcAft>
            </a:pPr>
            <a:r>
              <a:rPr lang="nl-BE" sz="1800" smtClean="0"/>
              <a:t>Ponderatie vier delen = identiek Gemeenschappen</a:t>
            </a:r>
            <a:r>
              <a:rPr lang="nl-BE" sz="1000" smtClean="0"/>
              <a:t> </a:t>
            </a:r>
            <a:r>
              <a:rPr lang="nl-BE" sz="1600" i="1" smtClean="0"/>
              <a:t>(aktueel 25%)</a:t>
            </a:r>
          </a:p>
          <a:p>
            <a:pPr lvl="1">
              <a:lnSpc>
                <a:spcPct val="80000"/>
              </a:lnSpc>
              <a:spcAft>
                <a:spcPct val="15000"/>
              </a:spcAft>
            </a:pPr>
            <a:r>
              <a:rPr lang="nl-BE" sz="1800" smtClean="0"/>
              <a:t>GO/NO GO</a:t>
            </a:r>
            <a:r>
              <a:rPr lang="nl-BE" sz="1000" i="1" smtClean="0"/>
              <a:t> </a:t>
            </a:r>
          </a:p>
          <a:p>
            <a:pPr lvl="2">
              <a:lnSpc>
                <a:spcPct val="80000"/>
              </a:lnSpc>
              <a:spcAft>
                <a:spcPct val="10000"/>
              </a:spcAft>
            </a:pPr>
            <a:r>
              <a:rPr lang="nl-BE" sz="1600" smtClean="0">
                <a:sym typeface="Symbol" pitchFamily="18" charset="2"/>
              </a:rPr>
              <a:t>Telt NIET voor classificatie</a:t>
            </a:r>
            <a:endParaRPr lang="nl-BE" sz="1200" smtClean="0">
              <a:sym typeface="Symbol" pitchFamily="18" charset="2"/>
            </a:endParaRPr>
          </a:p>
          <a:p>
            <a:pPr lvl="2">
              <a:lnSpc>
                <a:spcPct val="80000"/>
              </a:lnSpc>
              <a:spcAft>
                <a:spcPct val="5000"/>
              </a:spcAft>
            </a:pPr>
            <a:r>
              <a:rPr lang="nl-BE" sz="1600" smtClean="0"/>
              <a:t>GEEN minimumscore onderdelen</a:t>
            </a:r>
            <a:endParaRPr lang="nl-BE" sz="900" smtClean="0">
              <a:sym typeface="Symbol" pitchFamily="18" charset="2"/>
            </a:endParaRPr>
          </a:p>
          <a:p>
            <a:pPr lvl="2">
              <a:lnSpc>
                <a:spcPct val="80000"/>
              </a:lnSpc>
              <a:spcAft>
                <a:spcPct val="20000"/>
              </a:spcAft>
              <a:buFont typeface="Arial" charset="0"/>
              <a:buNone/>
            </a:pPr>
            <a:r>
              <a:rPr lang="nl-BE" sz="1600" smtClean="0">
                <a:solidFill>
                  <a:schemeClr val="hlink"/>
                </a:solidFill>
                <a:sym typeface="Symbol" pitchFamily="18" charset="2"/>
              </a:rPr>
              <a:t>     </a:t>
            </a:r>
            <a:r>
              <a:rPr lang="nl-BE" sz="1600" smtClean="0">
                <a:sym typeface="Symbol" pitchFamily="18" charset="2"/>
              </a:rPr>
              <a:t>!! </a:t>
            </a:r>
            <a:r>
              <a:rPr lang="nl-BE" sz="1600" u="sng" smtClean="0">
                <a:sym typeface="Symbol" pitchFamily="18" charset="2"/>
              </a:rPr>
              <a:t>Wiskunde WEL</a:t>
            </a:r>
            <a:r>
              <a:rPr lang="nl-BE" sz="1600" smtClean="0">
                <a:sym typeface="Symbol" pitchFamily="18" charset="2"/>
              </a:rPr>
              <a:t>  telt </a:t>
            </a:r>
            <a:r>
              <a:rPr lang="nl-BE" sz="1600" b="1" smtClean="0">
                <a:sym typeface="Symbol" pitchFamily="18" charset="2"/>
              </a:rPr>
              <a:t>ook</a:t>
            </a:r>
            <a:r>
              <a:rPr lang="nl-BE" sz="1600" smtClean="0">
                <a:sym typeface="Symbol" pitchFamily="18" charset="2"/>
              </a:rPr>
              <a:t> voor </a:t>
            </a:r>
            <a:r>
              <a:rPr lang="nl-BE" sz="1600" b="1" smtClean="0">
                <a:sym typeface="Symbol" pitchFamily="18" charset="2"/>
              </a:rPr>
              <a:t>classificatie KBO</a:t>
            </a:r>
          </a:p>
          <a:p>
            <a:pPr lvl="2">
              <a:lnSpc>
                <a:spcPct val="80000"/>
              </a:lnSpc>
            </a:pPr>
            <a:r>
              <a:rPr lang="nl-BE" sz="1600" smtClean="0">
                <a:sym typeface="Symbol" pitchFamily="18" charset="2"/>
              </a:rPr>
              <a:t>50% in totaal</a:t>
            </a:r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1800" smtClean="0">
              <a:sym typeface="Symbol" pitchFamily="18" charset="2"/>
            </a:endParaRPr>
          </a:p>
          <a:p>
            <a:pPr lvl="1">
              <a:lnSpc>
                <a:spcPct val="80000"/>
              </a:lnSpc>
            </a:pPr>
            <a:endParaRPr lang="nl-BE" sz="1100" smtClean="0"/>
          </a:p>
          <a:p>
            <a:pPr>
              <a:lnSpc>
                <a:spcPct val="80000"/>
              </a:lnSpc>
              <a:spcAft>
                <a:spcPct val="5000"/>
              </a:spcAft>
            </a:pPr>
            <a:endParaRPr lang="nl-BE" sz="300" smtClean="0"/>
          </a:p>
          <a:p>
            <a:pPr lvl="2">
              <a:lnSpc>
                <a:spcPct val="80000"/>
              </a:lnSpc>
              <a:buFont typeface="Arial" charset="0"/>
              <a:buNone/>
            </a:pPr>
            <a:endParaRPr lang="nl-BE" sz="600" smtClean="0"/>
          </a:p>
          <a:p>
            <a:pPr>
              <a:lnSpc>
                <a:spcPct val="80000"/>
              </a:lnSpc>
            </a:pPr>
            <a:endParaRPr lang="nl-BE" sz="3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30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00" smtClean="0"/>
              <a:t> </a:t>
            </a:r>
          </a:p>
          <a:p>
            <a:pPr>
              <a:lnSpc>
                <a:spcPct val="80000"/>
              </a:lnSpc>
              <a:spcAft>
                <a:spcPct val="35000"/>
              </a:spcAft>
            </a:pPr>
            <a:endParaRPr lang="en-US" sz="300" smtClean="0"/>
          </a:p>
          <a:p>
            <a:pPr>
              <a:lnSpc>
                <a:spcPct val="80000"/>
              </a:lnSpc>
              <a:spcAft>
                <a:spcPct val="35000"/>
              </a:spcAft>
              <a:buFont typeface="Arial" charset="0"/>
              <a:buNone/>
            </a:pPr>
            <a:endParaRPr lang="nl-BE" sz="100" smtClean="0"/>
          </a:p>
          <a:p>
            <a:pPr eaLnBrk="1" hangingPunct="1">
              <a:lnSpc>
                <a:spcPct val="80000"/>
              </a:lnSpc>
            </a:pPr>
            <a:endParaRPr lang="nl-BE" sz="100" smtClean="0"/>
          </a:p>
          <a:p>
            <a:pPr eaLnBrk="1" hangingPunct="1">
              <a:lnSpc>
                <a:spcPct val="80000"/>
              </a:lnSpc>
            </a:pPr>
            <a:endParaRPr lang="nl-BE" sz="100" smtClean="0"/>
          </a:p>
          <a:p>
            <a:pPr eaLnBrk="1" hangingPunct="1">
              <a:lnSpc>
                <a:spcPct val="80000"/>
              </a:lnSpc>
            </a:pPr>
            <a:endParaRPr lang="nl-BE" sz="100" smtClean="0"/>
          </a:p>
          <a:p>
            <a:pPr eaLnBrk="1" hangingPunct="1">
              <a:lnSpc>
                <a:spcPct val="80000"/>
              </a:lnSpc>
            </a:pPr>
            <a:endParaRPr lang="nl-BE" sz="100" smtClean="0"/>
          </a:p>
          <a:p>
            <a:pPr lvl="1">
              <a:lnSpc>
                <a:spcPct val="80000"/>
              </a:lnSpc>
              <a:spcAft>
                <a:spcPct val="55000"/>
              </a:spcAft>
              <a:buFont typeface="Arial" charset="0"/>
              <a:buNone/>
            </a:pPr>
            <a:endParaRPr lang="nl-BE" sz="300" smtClean="0">
              <a:solidFill>
                <a:schemeClr val="hlink"/>
              </a:solidFill>
              <a:sym typeface="Symbol" pitchFamily="18" charset="2"/>
            </a:endParaRPr>
          </a:p>
          <a:p>
            <a:pPr lvl="1">
              <a:lnSpc>
                <a:spcPct val="80000"/>
              </a:lnSpc>
              <a:spcAft>
                <a:spcPct val="55000"/>
              </a:spcAft>
              <a:buFont typeface="Arial" charset="0"/>
              <a:buNone/>
            </a:pPr>
            <a:endParaRPr lang="nl-BE" sz="300" smtClean="0">
              <a:solidFill>
                <a:schemeClr val="hlink"/>
              </a:solidFill>
              <a:sym typeface="Symbol" pitchFamily="18" charset="2"/>
            </a:endParaRPr>
          </a:p>
          <a:p>
            <a:pPr lvl="1">
              <a:lnSpc>
                <a:spcPct val="80000"/>
              </a:lnSpc>
              <a:spcAft>
                <a:spcPct val="35000"/>
              </a:spcAft>
              <a:buFont typeface="Arial" charset="0"/>
              <a:buNone/>
            </a:pPr>
            <a:endParaRPr lang="nl-BE" sz="300" smtClean="0">
              <a:sym typeface="Symbol" pitchFamily="18" charset="2"/>
            </a:endParaRPr>
          </a:p>
          <a:p>
            <a:pPr lvl="1">
              <a:lnSpc>
                <a:spcPct val="80000"/>
              </a:lnSpc>
              <a:spcAft>
                <a:spcPct val="35000"/>
              </a:spcAft>
            </a:pPr>
            <a:endParaRPr lang="nl-BE" sz="300" i="1" smtClean="0">
              <a:solidFill>
                <a:schemeClr val="hlink"/>
              </a:solidFill>
            </a:endParaRPr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700" i="1" smtClean="0"/>
          </a:p>
          <a:p>
            <a:pPr>
              <a:lnSpc>
                <a:spcPct val="80000"/>
              </a:lnSpc>
            </a:pPr>
            <a:endParaRPr lang="nl-BE" sz="100" smtClean="0">
              <a:sym typeface="Symbol" pitchFamily="18" charset="2"/>
            </a:endParaRPr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600" smtClean="0">
              <a:sym typeface="Symbol" pitchFamily="18" charset="2"/>
            </a:endParaRPr>
          </a:p>
          <a:p>
            <a:pPr>
              <a:lnSpc>
                <a:spcPct val="80000"/>
              </a:lnSpc>
            </a:pPr>
            <a:endParaRPr lang="nl-BE" sz="100" smtClean="0">
              <a:solidFill>
                <a:schemeClr val="hlink"/>
              </a:solidFill>
            </a:endParaRPr>
          </a:p>
          <a:p>
            <a:pPr lvl="1">
              <a:lnSpc>
                <a:spcPct val="80000"/>
              </a:lnSpc>
            </a:pPr>
            <a:endParaRPr lang="nl-BE" sz="700" smtClean="0"/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700" smtClean="0"/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700" smtClean="0"/>
          </a:p>
          <a:p>
            <a:pPr>
              <a:lnSpc>
                <a:spcPct val="80000"/>
              </a:lnSpc>
            </a:pPr>
            <a:endParaRPr lang="nl-BE" sz="200" smtClean="0"/>
          </a:p>
          <a:p>
            <a:pPr lvl="1">
              <a:lnSpc>
                <a:spcPct val="80000"/>
              </a:lnSpc>
            </a:pPr>
            <a:endParaRPr lang="en-US" sz="700" smtClean="0">
              <a:solidFill>
                <a:schemeClr val="hlink"/>
              </a:solidFill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419475" y="3933825"/>
            <a:ext cx="20161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sz="1800" b="0" i="0">
              <a:solidFill>
                <a:schemeClr val="hlink"/>
              </a:solidFill>
            </a:endParaRPr>
          </a:p>
        </p:txBody>
      </p:sp>
      <p:sp>
        <p:nvSpPr>
          <p:cNvPr id="26630" name="AutoShape 6"/>
          <p:cNvSpPr>
            <a:spLocks/>
          </p:cNvSpPr>
          <p:nvPr/>
        </p:nvSpPr>
        <p:spPr bwMode="auto">
          <a:xfrm>
            <a:off x="2771775" y="2708275"/>
            <a:ext cx="144463" cy="792163"/>
          </a:xfrm>
          <a:prstGeom prst="rightBrace">
            <a:avLst>
              <a:gd name="adj1" fmla="val 4569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spcAft>
                <a:spcPct val="15000"/>
              </a:spcAft>
              <a:buFont typeface="Arial" charset="0"/>
              <a:buChar char="•"/>
            </a:pPr>
            <a:endParaRPr lang="en-US" sz="2400" b="0" i="0"/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8101013" y="4868863"/>
            <a:ext cx="862012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306.b.(1)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641A78-4B02-4C9C-B819-8BB995D85772}" type="slidenum">
              <a:rPr lang="nl-BE"/>
              <a:pPr>
                <a:defRPr/>
              </a:pPr>
              <a:t>9</a:t>
            </a:fld>
            <a:endParaRPr lang="nl-BE"/>
          </a:p>
        </p:txBody>
      </p:sp>
      <p:sp>
        <p:nvSpPr>
          <p:cNvPr id="4" name="Slide Number Placeholder 5"/>
          <p:cNvSpPr txBox="1">
            <a:spLocks noGrp="1"/>
          </p:cNvSpPr>
          <p:nvPr/>
        </p:nvSpPr>
        <p:spPr>
          <a:xfrm>
            <a:off x="6553200" y="6356350"/>
            <a:ext cx="1619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449F1D8-FF3C-4182-B4F3-FDA3059DF6F9}" type="slidenum">
              <a:rPr lang="nl-BE" b="0" i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nl-BE" b="0" i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7651" name="Rectangle 2"/>
          <p:cNvSpPr>
            <a:spLocks noGrp="1"/>
          </p:cNvSpPr>
          <p:nvPr>
            <p:ph type="title" idx="4294967295"/>
          </p:nvPr>
        </p:nvSpPr>
        <p:spPr>
          <a:xfrm>
            <a:off x="755650" y="333375"/>
            <a:ext cx="7931150" cy="935038"/>
          </a:xfrm>
        </p:spPr>
        <p:txBody>
          <a:bodyPr/>
          <a:lstStyle/>
          <a:p>
            <a:pPr>
              <a:spcBef>
                <a:spcPct val="65000"/>
              </a:spcBef>
              <a:spcAft>
                <a:spcPct val="50000"/>
              </a:spcAft>
            </a:pPr>
            <a:r>
              <a:rPr lang="nl-BE" sz="3600" b="1" smtClean="0"/>
              <a:t>Overzicht wijzigingen Reg Werv</a:t>
            </a:r>
            <a:r>
              <a:rPr lang="nl-BE" sz="3200" b="1" smtClean="0"/>
              <a:t/>
            </a:r>
            <a:br>
              <a:rPr lang="nl-BE" sz="3200" b="1" smtClean="0"/>
            </a:br>
            <a:r>
              <a:rPr lang="nl-BE" sz="3200" b="1" smtClean="0"/>
              <a:t> </a:t>
            </a:r>
            <a:r>
              <a:rPr lang="nl-BE" sz="2400" i="1" smtClean="0"/>
              <a:t>Tengevolge wijzigingen W1/W2</a:t>
            </a:r>
            <a:endParaRPr lang="en-US" sz="2400" i="1" smtClean="0"/>
          </a:p>
        </p:txBody>
      </p:sp>
      <p:sp>
        <p:nvSpPr>
          <p:cNvPr id="27652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989138"/>
            <a:ext cx="8569325" cy="4032250"/>
          </a:xfrm>
        </p:spPr>
        <p:txBody>
          <a:bodyPr/>
          <a:lstStyle/>
          <a:p>
            <a:pPr>
              <a:lnSpc>
                <a:spcPct val="80000"/>
              </a:lnSpc>
              <a:spcAft>
                <a:spcPct val="40000"/>
              </a:spcAft>
            </a:pPr>
            <a:r>
              <a:rPr lang="nl-BE" sz="2400" smtClean="0"/>
              <a:t>Herziening samenstelling wervingscommissie</a:t>
            </a:r>
          </a:p>
          <a:p>
            <a:pPr lvl="1">
              <a:lnSpc>
                <a:spcPct val="80000"/>
              </a:lnSpc>
              <a:spcAft>
                <a:spcPct val="15000"/>
              </a:spcAft>
            </a:pPr>
            <a:r>
              <a:rPr lang="nl-BE" sz="1800" smtClean="0"/>
              <a:t>6 leden + voorzitter</a:t>
            </a:r>
          </a:p>
          <a:p>
            <a:pPr lvl="2">
              <a:lnSpc>
                <a:spcPct val="80000"/>
              </a:lnSpc>
              <a:spcAft>
                <a:spcPct val="10000"/>
              </a:spcAft>
            </a:pPr>
            <a:r>
              <a:rPr lang="nl-BE" sz="1600" smtClean="0"/>
              <a:t>Voorzitter: minstens hoofdofficier, van DGHR</a:t>
            </a:r>
          </a:p>
          <a:p>
            <a:pPr lvl="2">
              <a:lnSpc>
                <a:spcPct val="80000"/>
              </a:lnSpc>
              <a:spcAft>
                <a:spcPct val="10000"/>
              </a:spcAft>
            </a:pPr>
            <a:r>
              <a:rPr lang="nl-BE" sz="1600" smtClean="0"/>
              <a:t>3 leden van DG HR (nieuwe structuur)</a:t>
            </a:r>
          </a:p>
          <a:p>
            <a:pPr lvl="2">
              <a:lnSpc>
                <a:spcPct val="80000"/>
              </a:lnSpc>
              <a:spcAft>
                <a:spcPct val="55000"/>
              </a:spcAft>
            </a:pPr>
            <a:r>
              <a:rPr lang="nl-BE" sz="1600" smtClean="0"/>
              <a:t>3 leden van DG Fmn</a:t>
            </a:r>
          </a:p>
          <a:p>
            <a:pPr lvl="1">
              <a:lnSpc>
                <a:spcPct val="80000"/>
              </a:lnSpc>
              <a:spcAft>
                <a:spcPct val="55000"/>
              </a:spcAft>
            </a:pPr>
            <a:r>
              <a:rPr lang="nl-BE" sz="1800" smtClean="0"/>
              <a:t>Aangeduid door de DG HR</a:t>
            </a:r>
            <a:r>
              <a:rPr lang="nl-BE" sz="1300" smtClean="0"/>
              <a:t> </a:t>
            </a:r>
          </a:p>
          <a:p>
            <a:pPr lvl="1">
              <a:lnSpc>
                <a:spcPct val="80000"/>
              </a:lnSpc>
              <a:spcAft>
                <a:spcPct val="55000"/>
              </a:spcAft>
            </a:pPr>
            <a:r>
              <a:rPr lang="nl-BE" sz="1800" smtClean="0"/>
              <a:t>Wezenlijke kennis van de andere taal</a:t>
            </a:r>
            <a:endParaRPr lang="nl-BE" sz="1800" smtClean="0">
              <a:solidFill>
                <a:schemeClr val="hlink"/>
              </a:solidFill>
            </a:endParaRPr>
          </a:p>
          <a:p>
            <a:pPr lvl="1">
              <a:lnSpc>
                <a:spcPct val="80000"/>
              </a:lnSpc>
              <a:spcAft>
                <a:spcPct val="15000"/>
              </a:spcAft>
            </a:pPr>
            <a:r>
              <a:rPr lang="nl-BE" sz="1800" smtClean="0"/>
              <a:t>Anonimiteit sollicitanten</a:t>
            </a:r>
          </a:p>
          <a:p>
            <a:pPr lvl="2">
              <a:lnSpc>
                <a:spcPct val="80000"/>
              </a:lnSpc>
              <a:spcAft>
                <a:spcPct val="55000"/>
              </a:spcAft>
              <a:buFont typeface="Symbol" pitchFamily="18" charset="2"/>
              <a:buChar char="Þ"/>
            </a:pPr>
            <a:r>
              <a:rPr lang="nl-BE" sz="1600" smtClean="0">
                <a:solidFill>
                  <a:schemeClr val="hlink"/>
                </a:solidFill>
              </a:rPr>
              <a:t>Geen wrakinggronden</a:t>
            </a:r>
          </a:p>
          <a:p>
            <a:pPr lvl="1">
              <a:lnSpc>
                <a:spcPct val="80000"/>
              </a:lnSpc>
              <a:spcAft>
                <a:spcPct val="15000"/>
              </a:spcAft>
            </a:pPr>
            <a:r>
              <a:rPr lang="nl-BE" sz="1800" smtClean="0"/>
              <a:t>ENKEL sollicitanten Offr en OOffr</a:t>
            </a:r>
          </a:p>
          <a:p>
            <a:pPr lvl="2">
              <a:lnSpc>
                <a:spcPct val="80000"/>
              </a:lnSpc>
              <a:spcAft>
                <a:spcPct val="55000"/>
              </a:spcAft>
            </a:pPr>
            <a:r>
              <a:rPr lang="nl-BE" sz="1600" smtClean="0"/>
              <a:t>Sollicitanten Vrijw </a:t>
            </a:r>
            <a:r>
              <a:rPr lang="nl-BE" sz="1600" smtClean="0">
                <a:sym typeface="Symbol" pitchFamily="18" charset="2"/>
              </a:rPr>
              <a:t> Psychometrisch deliberatie- en classificatie model </a:t>
            </a:r>
            <a:r>
              <a:rPr lang="nl-BE" sz="1400" i="1" smtClean="0">
                <a:sym typeface="Symbol" pitchFamily="18" charset="2"/>
              </a:rPr>
              <a:t>(zie verder)</a:t>
            </a:r>
            <a:r>
              <a:rPr lang="nl-BE" sz="1600" smtClean="0">
                <a:sym typeface="Symbol" pitchFamily="18" charset="2"/>
              </a:rPr>
              <a:t> </a:t>
            </a:r>
          </a:p>
          <a:p>
            <a:pPr lvl="1">
              <a:lnSpc>
                <a:spcPct val="80000"/>
              </a:lnSpc>
              <a:spcAft>
                <a:spcPct val="10000"/>
              </a:spcAft>
              <a:buFont typeface="Symbol" pitchFamily="18" charset="2"/>
              <a:buNone/>
            </a:pPr>
            <a:endParaRPr lang="nl-BE" sz="1100" smtClean="0">
              <a:solidFill>
                <a:schemeClr val="hlink"/>
              </a:solidFill>
            </a:endParaRPr>
          </a:p>
          <a:p>
            <a:pPr lvl="2">
              <a:lnSpc>
                <a:spcPct val="80000"/>
              </a:lnSpc>
              <a:buFont typeface="Arial" charset="0"/>
              <a:buNone/>
            </a:pPr>
            <a:r>
              <a:rPr lang="nl-BE" sz="500" smtClean="0">
                <a:solidFill>
                  <a:schemeClr val="hlink"/>
                </a:solidFill>
              </a:rPr>
              <a:t>     </a:t>
            </a:r>
          </a:p>
          <a:p>
            <a:pPr lvl="1">
              <a:lnSpc>
                <a:spcPct val="80000"/>
              </a:lnSpc>
              <a:spcAft>
                <a:spcPct val="5000"/>
              </a:spcAft>
              <a:buFont typeface="Arial" charset="0"/>
              <a:buNone/>
            </a:pPr>
            <a:endParaRPr lang="nl-BE" sz="600" smtClean="0">
              <a:solidFill>
                <a:schemeClr val="hlink"/>
              </a:solidFill>
            </a:endParaRPr>
          </a:p>
          <a:p>
            <a:pPr lvl="1">
              <a:lnSpc>
                <a:spcPct val="80000"/>
              </a:lnSpc>
              <a:spcAft>
                <a:spcPct val="5000"/>
              </a:spcAft>
            </a:pPr>
            <a:endParaRPr lang="nl-BE" sz="600" smtClean="0">
              <a:solidFill>
                <a:schemeClr val="hlink"/>
              </a:solidFill>
            </a:endParaRPr>
          </a:p>
          <a:p>
            <a:pPr lvl="1">
              <a:lnSpc>
                <a:spcPct val="80000"/>
              </a:lnSpc>
            </a:pPr>
            <a:endParaRPr lang="nl-BE" sz="200" smtClean="0">
              <a:sym typeface="Symbol" pitchFamily="18" charset="2"/>
            </a:endParaRPr>
          </a:p>
          <a:p>
            <a:pPr lvl="1">
              <a:lnSpc>
                <a:spcPct val="80000"/>
              </a:lnSpc>
            </a:pPr>
            <a:endParaRPr lang="nl-BE" sz="200" smtClean="0"/>
          </a:p>
          <a:p>
            <a:pPr>
              <a:lnSpc>
                <a:spcPct val="80000"/>
              </a:lnSpc>
              <a:spcAft>
                <a:spcPct val="5000"/>
              </a:spcAft>
            </a:pPr>
            <a:endParaRPr lang="nl-BE" sz="1200" smtClean="0"/>
          </a:p>
          <a:p>
            <a:pPr lvl="2">
              <a:lnSpc>
                <a:spcPct val="80000"/>
              </a:lnSpc>
              <a:buFont typeface="Arial" charset="0"/>
              <a:buNone/>
            </a:pPr>
            <a:endParaRPr lang="nl-BE" sz="100" smtClean="0"/>
          </a:p>
          <a:p>
            <a:pPr>
              <a:lnSpc>
                <a:spcPct val="80000"/>
              </a:lnSpc>
            </a:pPr>
            <a:endParaRPr lang="nl-BE" sz="12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120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200" smtClean="0"/>
              <a:t> </a:t>
            </a:r>
          </a:p>
          <a:p>
            <a:pPr>
              <a:lnSpc>
                <a:spcPct val="80000"/>
              </a:lnSpc>
              <a:spcAft>
                <a:spcPct val="35000"/>
              </a:spcAft>
            </a:pPr>
            <a:endParaRPr lang="en-US" sz="1200" smtClean="0"/>
          </a:p>
          <a:p>
            <a:pPr>
              <a:lnSpc>
                <a:spcPct val="80000"/>
              </a:lnSpc>
              <a:spcAft>
                <a:spcPct val="35000"/>
              </a:spcAft>
              <a:buFont typeface="Arial" charset="0"/>
              <a:buNone/>
            </a:pPr>
            <a:endParaRPr lang="nl-BE" sz="500" smtClean="0"/>
          </a:p>
          <a:p>
            <a:pPr eaLnBrk="1" hangingPunct="1">
              <a:lnSpc>
                <a:spcPct val="80000"/>
              </a:lnSpc>
            </a:pPr>
            <a:endParaRPr lang="nl-BE" sz="500" smtClean="0"/>
          </a:p>
          <a:p>
            <a:pPr eaLnBrk="1" hangingPunct="1">
              <a:lnSpc>
                <a:spcPct val="80000"/>
              </a:lnSpc>
            </a:pPr>
            <a:endParaRPr lang="nl-BE" sz="500" smtClean="0"/>
          </a:p>
          <a:p>
            <a:pPr eaLnBrk="1" hangingPunct="1">
              <a:lnSpc>
                <a:spcPct val="80000"/>
              </a:lnSpc>
            </a:pPr>
            <a:endParaRPr lang="nl-BE" sz="500" smtClean="0"/>
          </a:p>
          <a:p>
            <a:pPr eaLnBrk="1" hangingPunct="1">
              <a:lnSpc>
                <a:spcPct val="80000"/>
              </a:lnSpc>
            </a:pPr>
            <a:endParaRPr lang="nl-BE" sz="500" smtClean="0"/>
          </a:p>
          <a:p>
            <a:pPr lvl="1">
              <a:lnSpc>
                <a:spcPct val="80000"/>
              </a:lnSpc>
              <a:spcAft>
                <a:spcPct val="55000"/>
              </a:spcAft>
              <a:buFont typeface="Arial" charset="0"/>
              <a:buNone/>
            </a:pPr>
            <a:endParaRPr lang="nl-BE" sz="1800" smtClean="0">
              <a:solidFill>
                <a:schemeClr val="hlink"/>
              </a:solidFill>
              <a:sym typeface="Symbol" pitchFamily="18" charset="2"/>
            </a:endParaRPr>
          </a:p>
          <a:p>
            <a:pPr lvl="1">
              <a:lnSpc>
                <a:spcPct val="80000"/>
              </a:lnSpc>
              <a:spcAft>
                <a:spcPct val="55000"/>
              </a:spcAft>
              <a:buFont typeface="Arial" charset="0"/>
              <a:buNone/>
            </a:pPr>
            <a:endParaRPr lang="nl-BE" sz="1800" smtClean="0">
              <a:solidFill>
                <a:schemeClr val="hlink"/>
              </a:solidFill>
              <a:sym typeface="Symbol" pitchFamily="18" charset="2"/>
            </a:endParaRPr>
          </a:p>
          <a:p>
            <a:pPr lvl="1">
              <a:lnSpc>
                <a:spcPct val="80000"/>
              </a:lnSpc>
              <a:spcAft>
                <a:spcPct val="35000"/>
              </a:spcAft>
              <a:buFont typeface="Arial" charset="0"/>
              <a:buNone/>
            </a:pPr>
            <a:endParaRPr lang="nl-BE" sz="1800" smtClean="0">
              <a:sym typeface="Symbol" pitchFamily="18" charset="2"/>
            </a:endParaRPr>
          </a:p>
          <a:p>
            <a:pPr lvl="1">
              <a:lnSpc>
                <a:spcPct val="80000"/>
              </a:lnSpc>
              <a:spcAft>
                <a:spcPct val="35000"/>
              </a:spcAft>
            </a:pPr>
            <a:endParaRPr lang="nl-BE" sz="1800" i="1" smtClean="0">
              <a:solidFill>
                <a:schemeClr val="hlink"/>
              </a:solidFill>
            </a:endParaRPr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100" i="1" smtClean="0"/>
          </a:p>
          <a:p>
            <a:pPr>
              <a:lnSpc>
                <a:spcPct val="80000"/>
              </a:lnSpc>
            </a:pPr>
            <a:endParaRPr lang="nl-BE" sz="1200" smtClean="0">
              <a:sym typeface="Symbol" pitchFamily="18" charset="2"/>
            </a:endParaRPr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100" smtClean="0">
              <a:sym typeface="Symbol" pitchFamily="18" charset="2"/>
            </a:endParaRPr>
          </a:p>
          <a:p>
            <a:pPr>
              <a:lnSpc>
                <a:spcPct val="80000"/>
              </a:lnSpc>
            </a:pPr>
            <a:endParaRPr lang="nl-BE" sz="1200" smtClean="0">
              <a:solidFill>
                <a:schemeClr val="hlink"/>
              </a:solidFill>
            </a:endParaRPr>
          </a:p>
          <a:p>
            <a:pPr lvl="1">
              <a:lnSpc>
                <a:spcPct val="80000"/>
              </a:lnSpc>
            </a:pPr>
            <a:endParaRPr lang="nl-BE" sz="100" smtClean="0"/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100" smtClean="0"/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nl-BE" sz="100" smtClean="0"/>
          </a:p>
          <a:p>
            <a:pPr>
              <a:lnSpc>
                <a:spcPct val="80000"/>
              </a:lnSpc>
            </a:pPr>
            <a:endParaRPr lang="nl-BE" sz="1200" smtClean="0"/>
          </a:p>
          <a:p>
            <a:pPr lvl="1">
              <a:lnSpc>
                <a:spcPct val="80000"/>
              </a:lnSpc>
            </a:pPr>
            <a:endParaRPr lang="en-US" sz="100" smtClean="0">
              <a:solidFill>
                <a:schemeClr val="hlink"/>
              </a:solidFill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3419475" y="3933825"/>
            <a:ext cx="20161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sz="1800" b="0" i="0">
              <a:solidFill>
                <a:schemeClr val="hlink"/>
              </a:solidFill>
            </a:endParaRPr>
          </a:p>
        </p:txBody>
      </p:sp>
      <p:sp>
        <p:nvSpPr>
          <p:cNvPr id="27654" name="Rectangle 7"/>
          <p:cNvSpPr>
            <a:spLocks noChangeArrowheads="1"/>
          </p:cNvSpPr>
          <p:nvPr/>
        </p:nvSpPr>
        <p:spPr bwMode="auto">
          <a:xfrm>
            <a:off x="8172450" y="2060575"/>
            <a:ext cx="790575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2402.e.</a:t>
            </a:r>
            <a:endParaRPr lang="en-US"/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8101013" y="5229225"/>
            <a:ext cx="862012" cy="215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/>
              <a:t>Par 1301.b.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3287</TotalTime>
  <Words>788</Words>
  <Application>Microsoft Office PowerPoint</Application>
  <PresentationFormat>On-screen Show (4:3)</PresentationFormat>
  <Paragraphs>356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Calibri</vt:lpstr>
      <vt:lpstr>Arial</vt:lpstr>
      <vt:lpstr>Courier New</vt:lpstr>
      <vt:lpstr>Wingdings</vt:lpstr>
      <vt:lpstr>Symbol</vt:lpstr>
      <vt:lpstr>PowerPointPresentation</vt:lpstr>
      <vt:lpstr>Slide 1</vt:lpstr>
      <vt:lpstr>Overzicht wijzigingen Reg Werv </vt:lpstr>
      <vt:lpstr>Overzicht wijzigingen Reg Werv</vt:lpstr>
      <vt:lpstr>Overzicht wijzigingen Reg Werv   Tengevolge wijzigingen W1/W2</vt:lpstr>
      <vt:lpstr>Overzicht wijzigingen Reg Werv   Tengevolge wijzigingen W1/W2</vt:lpstr>
      <vt:lpstr>Overzicht wijzigingen Reg Werv   Tengevolge wijzigingen W1/W2</vt:lpstr>
      <vt:lpstr>Overzicht wijzigingen Reg Werv  Tengevolge wijzigingen W1/W2</vt:lpstr>
      <vt:lpstr>Overzicht wijzigingen Reg Werv  Tengevolge wijzigingen W1/W2</vt:lpstr>
      <vt:lpstr>Overzicht wijzigingen Reg Werv  Tengevolge wijzigingen W1/W2</vt:lpstr>
      <vt:lpstr>Overzicht wijzigingen Reg Werv  Tengevolge wijzigingen W1/W2</vt:lpstr>
      <vt:lpstr>Overzicht wijzigingen Reg Werv </vt:lpstr>
      <vt:lpstr>Overzicht wijzigingen Reg Werv  Tengevolge wijzigingen W1/W2</vt:lpstr>
    </vt:vector>
  </TitlesOfParts>
  <Company>IDCN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communicate</dc:title>
  <dc:creator>Van Doorslaer.W</dc:creator>
  <cp:lastModifiedBy>Calmant.D</cp:lastModifiedBy>
  <cp:revision>158</cp:revision>
  <cp:lastPrinted>2012-07-04T13:53:14Z</cp:lastPrinted>
  <dcterms:created xsi:type="dcterms:W3CDTF">2012-07-06T11:46:02Z</dcterms:created>
  <dcterms:modified xsi:type="dcterms:W3CDTF">2012-09-14T14:50:05Z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">
    <vt:lpwstr>NF</vt:lpwstr>
  </property>
  <property fmtid="{D5CDD505-2E9C-101B-9397-08002B2CF9AE}" pid="3" name="ContentType">
    <vt:lpwstr>Document</vt:lpwstr>
  </property>
  <property fmtid="{D5CDD505-2E9C-101B-9397-08002B2CF9AE}" pid="4" name="Beschrijving">
    <vt:lpwstr>Power Point Presentatie (Template)</vt:lpwstr>
  </property>
  <property fmtid="{D5CDD505-2E9C-101B-9397-08002B2CF9AE}" pid="5" name="ImageCreateDate">
    <vt:lpwstr/>
  </property>
  <property fmtid="{D5CDD505-2E9C-101B-9397-08002B2CF9AE}" pid="6" name="Description">
    <vt:lpwstr/>
  </property>
  <property fmtid="{D5CDD505-2E9C-101B-9397-08002B2CF9AE}" pid="7" name="Publiek">
    <vt:lpwstr>;#All;#</vt:lpwstr>
  </property>
</Properties>
</file>