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handoutMasterIdLst>
    <p:handoutMasterId r:id="rId22"/>
  </p:handoutMasterIdLst>
  <p:sldIdLst>
    <p:sldId id="260" r:id="rId2"/>
    <p:sldId id="293" r:id="rId3"/>
    <p:sldId id="303" r:id="rId4"/>
    <p:sldId id="278" r:id="rId5"/>
    <p:sldId id="294" r:id="rId6"/>
    <p:sldId id="279" r:id="rId7"/>
    <p:sldId id="295" r:id="rId8"/>
    <p:sldId id="290" r:id="rId9"/>
    <p:sldId id="291" r:id="rId10"/>
    <p:sldId id="292" r:id="rId11"/>
    <p:sldId id="300" r:id="rId12"/>
    <p:sldId id="301" r:id="rId13"/>
    <p:sldId id="273" r:id="rId14"/>
    <p:sldId id="263" r:id="rId15"/>
    <p:sldId id="264" r:id="rId16"/>
    <p:sldId id="302" r:id="rId17"/>
    <p:sldId id="299" r:id="rId18"/>
    <p:sldId id="282" r:id="rId19"/>
    <p:sldId id="276" r:id="rId20"/>
  </p:sldIdLst>
  <p:sldSz cx="9144000" cy="6858000" type="screen4x3"/>
  <p:notesSz cx="6797675" cy="9926638"/>
  <p:defaultTextStyle>
    <a:defPPr>
      <a:defRPr lang="nl-BE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CF22E"/>
    <a:srgbClr val="4EED33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002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2EC7EADD-6B27-4973-8D85-6D20087F8AF5}" type="datetimeFigureOut">
              <a:rPr lang="en-US"/>
              <a:pPr>
                <a:defRPr/>
              </a:pPr>
              <a:t>9/14/2012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1598E550-4FDE-4AA4-BA04-0DBB851F63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smtClean="0"/>
            </a:lvl1pPr>
          </a:lstStyle>
          <a:p>
            <a:pPr>
              <a:defRPr/>
            </a:pPr>
            <a:fld id="{3B3944FE-984E-460D-A3BF-9E6D2FCA1F1A}" type="datetimeFigureOut">
              <a:rPr lang="en-US"/>
              <a:pPr>
                <a:defRPr/>
              </a:pPr>
              <a:t>9/14/2012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450" y="4714875"/>
            <a:ext cx="5438775" cy="44672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49688" y="9428163"/>
            <a:ext cx="2946400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smtClean="0"/>
            </a:lvl1pPr>
          </a:lstStyle>
          <a:p>
            <a:pPr>
              <a:defRPr/>
            </a:pPr>
            <a:fld id="{FD34A78F-C23F-4FC2-B311-FC3C47043F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4875" y="4714875"/>
            <a:ext cx="4987925" cy="4467225"/>
          </a:xfrm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0EE266-82E8-4F72-AB97-DB58538F0A27}" type="datetimeFigureOut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487C1-EC2D-433C-8994-EF7EBD5F4BB8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3801A-8C1A-45F1-83A8-739D6EDD74DB}" type="datetimeFigureOut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2A84E2-EEC0-4D5A-BE49-BFC4C6153F9B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0B9AB1-4C8C-4902-BC53-E845C76BA582}" type="datetimeFigureOut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5B9664-8B2F-441E-AB34-62D550234A3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A0A55-B55F-446D-B257-51F6158B4C26}" type="datetimeFigureOut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66843E-2C3C-4BAA-A942-C585AE210C20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9A135E-D401-4EB0-8686-B843E4A17655}" type="datetimeFigureOut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60E8B1-4E18-438F-894A-B8384DF2F0C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C759A1-C3DE-4441-8E05-12EB85A5A3B8}" type="datetimeFigureOut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AF8194-B03B-4E4B-963B-172196FC2A89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6B44E7-EE28-496C-87BA-758E1588EBEA}" type="datetimeFigureOut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501E97-D4B4-4CF9-B8B4-2CEBE696638C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F4D74-70EB-4AA1-9735-3BB422695F1C}" type="datetimeFigureOut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E5C14-D42F-495B-AC40-616509D444B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CCBAF9-EA7E-41EF-B646-8FEDA0EA921B}" type="datetimeFigureOut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6A3F4E-77E7-4406-BEBA-3C45FF104735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8DB057-20F6-40DE-B6B0-D9ECCDD222D5}" type="datetimeFigureOut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2BF498-E9DA-40E2-B919-72E9A36CB33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B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nl-B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AC30E-7F0E-44E5-A513-2224EDC32013}" type="datetimeFigureOut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37749A-5E71-4A58-B3C8-3F2AE18095B4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nl-BE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BE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10EA22A-C010-4C2A-8A87-727BAED304A0}" type="datetimeFigureOut">
              <a:rPr lang="nl-BE"/>
              <a:pPr>
                <a:defRPr/>
              </a:pPr>
              <a:t>14/09/2012</a:t>
            </a:fld>
            <a:endParaRPr lang="nl-B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nl-B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1619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E7DB837-DFAE-49E7-9DC6-0D0AD870A836}" type="slidenum">
              <a:rPr lang="nl-BE"/>
              <a:pPr>
                <a:defRPr/>
              </a:pPr>
              <a:t>‹#›</a:t>
            </a:fld>
            <a:endParaRPr lang="nl-B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B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ghr.mil.intra/default.htm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 txBox="1">
            <a:spLocks/>
          </p:cNvSpPr>
          <p:nvPr/>
        </p:nvSpPr>
        <p:spPr bwMode="auto">
          <a:xfrm>
            <a:off x="2124075" y="1557338"/>
            <a:ext cx="5688013" cy="93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r>
              <a:rPr lang="nl-BE" sz="3600" b="1">
                <a:latin typeface="Courier New" pitchFamily="49" charset="0"/>
                <a:cs typeface="Courier New" pitchFamily="49" charset="0"/>
              </a:rPr>
              <a:t>PsychoMetrisch Model (PMM)</a:t>
            </a:r>
            <a:endParaRPr lang="en-US" sz="3600" b="1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15363" name="Subtitle 2"/>
          <p:cNvSpPr txBox="1">
            <a:spLocks/>
          </p:cNvSpPr>
          <p:nvPr/>
        </p:nvSpPr>
        <p:spPr bwMode="auto">
          <a:xfrm>
            <a:off x="2124075" y="2565400"/>
            <a:ext cx="4176713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>
              <a:lnSpc>
                <a:spcPct val="90000"/>
              </a:lnSpc>
              <a:spcBef>
                <a:spcPct val="20000"/>
              </a:spcBef>
            </a:pPr>
            <a:r>
              <a:rPr lang="nl-BE" sz="2800" b="1">
                <a:solidFill>
                  <a:srgbClr val="898989"/>
                </a:solidFill>
                <a:latin typeface="Courier New" pitchFamily="49" charset="0"/>
                <a:cs typeface="Courier New" pitchFamily="49" charset="0"/>
              </a:rPr>
              <a:t>Technische vergadering</a:t>
            </a:r>
            <a:endParaRPr lang="en-US" sz="2800" b="1">
              <a:solidFill>
                <a:srgbClr val="898989"/>
              </a:solidFill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513" y="3481388"/>
            <a:ext cx="1655762" cy="3079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400" dirty="0">
                <a:latin typeface="Courier New" pitchFamily="49" charset="0"/>
                <a:cs typeface="Courier New" pitchFamily="49" charset="0"/>
              </a:rPr>
              <a:t>14 Sep 2012 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924300" y="3489325"/>
            <a:ext cx="2376488" cy="307975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defRPr/>
            </a:pPr>
            <a:r>
              <a:rPr lang="fr-BE" sz="1400" dirty="0">
                <a:latin typeface="Courier New" pitchFamily="49" charset="0"/>
                <a:cs typeface="Courier New" pitchFamily="49" charset="0"/>
              </a:rPr>
              <a:t>Att Psy DEFRANC</a:t>
            </a:r>
            <a:endParaRPr lang="en-US" sz="1400" dirty="0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15366" name="Picture 7" descr="logo_hr100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604000" y="2724150"/>
            <a:ext cx="981075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Text Box 7"/>
          <p:cNvSpPr txBox="1">
            <a:spLocks noChangeArrowheads="1"/>
          </p:cNvSpPr>
          <p:nvPr/>
        </p:nvSpPr>
        <p:spPr bwMode="auto">
          <a:xfrm>
            <a:off x="971550" y="1844675"/>
            <a:ext cx="18415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endParaRPr lang="en-US" sz="2400" b="1"/>
          </a:p>
        </p:txBody>
      </p:sp>
      <p:sp>
        <p:nvSpPr>
          <p:cNvPr id="24578" name="Rectangle 30"/>
          <p:cNvSpPr>
            <a:spLocks noChangeArrowheads="1"/>
          </p:cNvSpPr>
          <p:nvPr/>
        </p:nvSpPr>
        <p:spPr bwMode="auto">
          <a:xfrm>
            <a:off x="446088" y="173038"/>
            <a:ext cx="82296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nl-NL" sz="4400" b="1">
                <a:latin typeface="Garamond" pitchFamily="18" charset="0"/>
              </a:rPr>
              <a:t>  3. Berekening van de pay-off</a:t>
            </a:r>
            <a:endParaRPr lang="en-US" sz="4400" b="1">
              <a:latin typeface="Garamond" pitchFamily="18" charset="0"/>
            </a:endParaRPr>
          </a:p>
        </p:txBody>
      </p:sp>
      <p:sp>
        <p:nvSpPr>
          <p:cNvPr id="2" name="Down Arrow 1"/>
          <p:cNvSpPr/>
          <p:nvPr/>
        </p:nvSpPr>
        <p:spPr>
          <a:xfrm>
            <a:off x="7146925" y="4941888"/>
            <a:ext cx="215900" cy="574675"/>
          </a:xfrm>
          <a:prstGeom prst="downArrow">
            <a:avLst/>
          </a:prstGeom>
          <a:solidFill>
            <a:schemeClr val="bg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Rectangle 67"/>
          <p:cNvSpPr>
            <a:spLocks noChangeArrowheads="1"/>
          </p:cNvSpPr>
          <p:nvPr/>
        </p:nvSpPr>
        <p:spPr bwMode="auto">
          <a:xfrm>
            <a:off x="3132138" y="1200150"/>
            <a:ext cx="2022475" cy="647700"/>
          </a:xfrm>
          <a:prstGeom prst="rect">
            <a:avLst/>
          </a:prstGeom>
          <a:solidFill>
            <a:schemeClr val="bg2">
              <a:lumMod val="25000"/>
            </a:schemeClr>
          </a:soli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nl-BE" sz="2000" b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3</a:t>
            </a:r>
            <a:r>
              <a:rPr lang="nl-BE" sz="2000" b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. Belang</a:t>
            </a:r>
            <a:endParaRPr lang="en-US" sz="2000" b="1" dirty="0">
              <a:solidFill>
                <a:schemeClr val="bg1"/>
              </a:solidFill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19" name="Rectangle 77"/>
          <p:cNvSpPr>
            <a:spLocks noChangeArrowheads="1"/>
          </p:cNvSpPr>
          <p:nvPr/>
        </p:nvSpPr>
        <p:spPr bwMode="auto">
          <a:xfrm>
            <a:off x="3203575" y="4911725"/>
            <a:ext cx="3178175" cy="677863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nl-BE" sz="2000">
                <a:latin typeface="Garamond" pitchFamily="18" charset="0"/>
                <a:cs typeface="Times New Roman" pitchFamily="18" charset="0"/>
              </a:rPr>
              <a:t>x Coëfficiënt van 1,1 </a:t>
            </a:r>
          </a:p>
          <a:p>
            <a:r>
              <a:rPr lang="nl-BE" sz="2000">
                <a:latin typeface="Garamond" pitchFamily="18" charset="0"/>
                <a:cs typeface="Times New Roman" pitchFamily="18" charset="0"/>
              </a:rPr>
              <a:t>voor knelpuntvacature</a:t>
            </a:r>
            <a:endParaRPr lang="en-US" sz="2000"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20" name="Rectangle 30"/>
          <p:cNvSpPr>
            <a:spLocks noChangeArrowheads="1"/>
          </p:cNvSpPr>
          <p:nvPr/>
        </p:nvSpPr>
        <p:spPr bwMode="auto">
          <a:xfrm>
            <a:off x="1063625" y="6054725"/>
            <a:ext cx="7037388" cy="431800"/>
          </a:xfrm>
          <a:prstGeom prst="rect">
            <a:avLst/>
          </a:prstGeom>
          <a:solidFill>
            <a:schemeClr val="bg2">
              <a:lumMod val="25000"/>
            </a:scheme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Geïntegreerde </a:t>
            </a:r>
            <a:r>
              <a:rPr lang="nl-BE" sz="2000" i="1" dirty="0" err="1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pay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-off: 	                              88,6 x 1,1 = </a:t>
            </a:r>
            <a:r>
              <a:rPr lang="nl-BE" sz="2000" b="1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97,5</a:t>
            </a:r>
            <a:endParaRPr lang="nl-BE" sz="2000" b="1" i="1" dirty="0">
              <a:solidFill>
                <a:schemeClr val="bg1"/>
              </a:solidFill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15" name="Rectangle 30"/>
          <p:cNvSpPr>
            <a:spLocks noChangeArrowheads="1"/>
          </p:cNvSpPr>
          <p:nvPr/>
        </p:nvSpPr>
        <p:spPr bwMode="auto">
          <a:xfrm>
            <a:off x="1038225" y="3932238"/>
            <a:ext cx="7129463" cy="792162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nl-BE" sz="2000" b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Jan </a:t>
            </a:r>
            <a:r>
              <a:rPr lang="nl-BE" sz="2000" b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heeft </a:t>
            </a:r>
            <a:r>
              <a:rPr lang="nl-BE" sz="2000" b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een </a:t>
            </a:r>
            <a:r>
              <a:rPr lang="nl-BE" sz="2000" b="1" u="sng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eerste</a:t>
            </a:r>
            <a:r>
              <a:rPr lang="nl-BE" sz="2000" b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 keuze voor Tech </a:t>
            </a:r>
            <a:r>
              <a:rPr lang="nl-BE" sz="2000" b="1" dirty="0" err="1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Avn</a:t>
            </a:r>
            <a:endParaRPr lang="nl-BE" sz="2000" b="1" dirty="0">
              <a:solidFill>
                <a:schemeClr val="bg1"/>
              </a:solidFill>
              <a:latin typeface="Garamond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((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99/99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) 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x 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0,60 )+ 0,40 = 1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      	</a:t>
            </a:r>
            <a:r>
              <a:rPr lang="nl-BE" sz="2000" i="1" dirty="0" err="1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Pay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-off:  88,6x 1  =       </a:t>
            </a:r>
            <a:r>
              <a:rPr lang="nl-BE" sz="2000" b="1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88,6</a:t>
            </a:r>
            <a:endParaRPr lang="nl-BE" sz="2000" b="1" i="1" dirty="0">
              <a:solidFill>
                <a:schemeClr val="bg1"/>
              </a:solidFill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1763713" y="2420938"/>
            <a:ext cx="5688012" cy="10795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 algn="ctr">
              <a:buFont typeface="Arial" pitchFamily="34" charset="0"/>
              <a:buChar char="•"/>
              <a:defRPr/>
            </a:pPr>
            <a:r>
              <a:rPr lang="nl-BE" dirty="0" err="1">
                <a:solidFill>
                  <a:schemeClr val="tx1"/>
                </a:solidFill>
              </a:rPr>
              <a:t>Pay</a:t>
            </a:r>
            <a:r>
              <a:rPr lang="nl-BE" dirty="0">
                <a:solidFill>
                  <a:schemeClr val="tx1"/>
                </a:solidFill>
              </a:rPr>
              <a:t>-off kan vermenigvuldigd worden met coëfficiënt &gt; 1 wanneer het gaat om een knelpuntvacature</a:t>
            </a:r>
          </a:p>
          <a:p>
            <a:pPr marL="285750" indent="-285750" algn="ctr">
              <a:buFont typeface="Arial" pitchFamily="34" charset="0"/>
              <a:buChar char="•"/>
              <a:defRPr/>
            </a:pPr>
            <a:r>
              <a:rPr lang="nl-BE" dirty="0">
                <a:solidFill>
                  <a:schemeClr val="tx1"/>
                </a:solidFill>
              </a:rPr>
              <a:t>Evenwicht tussen wens </a:t>
            </a:r>
            <a:r>
              <a:rPr lang="nl-BE" dirty="0" err="1">
                <a:solidFill>
                  <a:schemeClr val="tx1"/>
                </a:solidFill>
              </a:rPr>
              <a:t>Soll</a:t>
            </a:r>
            <a:r>
              <a:rPr lang="nl-BE" dirty="0">
                <a:solidFill>
                  <a:schemeClr val="tx1"/>
                </a:solidFill>
              </a:rPr>
              <a:t> – wens organisatie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9" grpId="0" animBg="1"/>
      <p:bldP spid="20" grpId="0" animBg="1"/>
      <p:bldP spid="15" grpId="0" animBg="1"/>
      <p:bldP spid="18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127125" y="3041650"/>
          <a:ext cx="2797175" cy="2332038"/>
        </p:xfrm>
        <a:graphic>
          <a:graphicData uri="http://schemas.openxmlformats.org/drawingml/2006/table">
            <a:tbl>
              <a:tblPr firstRow="1" firstCol="1">
                <a:tableStyleId>{93296810-A885-4BE3-A3E7-6D5BEEA58F35}</a:tableStyleId>
              </a:tblPr>
              <a:tblGrid>
                <a:gridCol w="896909"/>
                <a:gridCol w="946551"/>
                <a:gridCol w="953514"/>
              </a:tblGrid>
              <a:tr h="3886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Para 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Para 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Pieter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Paul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Saïd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Jan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Anna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597400" y="2997200"/>
          <a:ext cx="2854325" cy="2332038"/>
        </p:xfrm>
        <a:graphic>
          <a:graphicData uri="http://schemas.openxmlformats.org/drawingml/2006/table">
            <a:tbl>
              <a:tblPr firstRow="1" firstCol="1">
                <a:tableStyleId>{93296810-A885-4BE3-A3E7-6D5BEEA58F35}</a:tableStyleId>
              </a:tblPr>
              <a:tblGrid>
                <a:gridCol w="896909"/>
                <a:gridCol w="953514"/>
                <a:gridCol w="1005076"/>
              </a:tblGrid>
              <a:tr h="3886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Tech</a:t>
                      </a:r>
                      <a:r>
                        <a:rPr lang="nl-B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Tech 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Pieter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Paul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Saïd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Jan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97,5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97,5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Anna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</a:tbl>
          </a:graphicData>
        </a:graphic>
      </p:graphicFrame>
      <p:sp>
        <p:nvSpPr>
          <p:cNvPr id="25661" name="Rectangle 30"/>
          <p:cNvSpPr>
            <a:spLocks noChangeArrowheads="1"/>
          </p:cNvSpPr>
          <p:nvPr/>
        </p:nvSpPr>
        <p:spPr bwMode="auto">
          <a:xfrm>
            <a:off x="446088" y="173038"/>
            <a:ext cx="82296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nl-NL" sz="4400" b="1">
                <a:latin typeface="Garamond" pitchFamily="18" charset="0"/>
              </a:rPr>
              <a:t>  3. Eindresultaat pay-off</a:t>
            </a:r>
            <a:endParaRPr lang="en-US" sz="4400" b="1">
              <a:latin typeface="Garamond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87450" y="1628775"/>
            <a:ext cx="6553200" cy="6477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BE" sz="2400" dirty="0">
                <a:solidFill>
                  <a:schemeClr val="tx1"/>
                </a:solidFill>
                <a:latin typeface="Garamond" pitchFamily="18" charset="0"/>
              </a:rPr>
              <a:t>Wat zou de beste oplossing zijn, per functie?</a:t>
            </a:r>
            <a:endParaRPr lang="en-US" sz="2400" dirty="0">
              <a:solidFill>
                <a:schemeClr val="tx1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1127125" y="3041650"/>
          <a:ext cx="2797175" cy="2332038"/>
        </p:xfrm>
        <a:graphic>
          <a:graphicData uri="http://schemas.openxmlformats.org/drawingml/2006/table">
            <a:tbl>
              <a:tblPr firstRow="1" firstCol="1">
                <a:tableStyleId>{93296810-A885-4BE3-A3E7-6D5BEEA58F35}</a:tableStyleId>
              </a:tblPr>
              <a:tblGrid>
                <a:gridCol w="896909"/>
                <a:gridCol w="946551"/>
                <a:gridCol w="953514"/>
              </a:tblGrid>
              <a:tr h="3886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Para 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Para 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Pieter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rgbClr val="ACF22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Paul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Saïd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rgbClr val="ACF22E"/>
                    </a:solidFill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Jan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Anna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4597400" y="2997200"/>
          <a:ext cx="2854325" cy="2332038"/>
        </p:xfrm>
        <a:graphic>
          <a:graphicData uri="http://schemas.openxmlformats.org/drawingml/2006/table">
            <a:tbl>
              <a:tblPr firstRow="1" firstCol="1">
                <a:tableStyleId>{93296810-A885-4BE3-A3E7-6D5BEEA58F35}</a:tableStyleId>
              </a:tblPr>
              <a:tblGrid>
                <a:gridCol w="896909"/>
                <a:gridCol w="953514"/>
                <a:gridCol w="1005076"/>
              </a:tblGrid>
              <a:tr h="3886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Tech</a:t>
                      </a:r>
                      <a:r>
                        <a:rPr lang="nl-B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Tech 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Pieter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Paul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Saïd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rgbClr val="ACF22E"/>
                    </a:solidFill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Jan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97,5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rgbClr val="ACF22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97,5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Anna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</a:tbl>
          </a:graphicData>
        </a:graphic>
      </p:graphicFrame>
      <p:sp>
        <p:nvSpPr>
          <p:cNvPr id="26685" name="Rectangle 30"/>
          <p:cNvSpPr>
            <a:spLocks noChangeArrowheads="1"/>
          </p:cNvSpPr>
          <p:nvPr/>
        </p:nvSpPr>
        <p:spPr bwMode="auto">
          <a:xfrm>
            <a:off x="446088" y="173038"/>
            <a:ext cx="82296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nl-NL" sz="4400" b="1">
                <a:latin typeface="Garamond" pitchFamily="18" charset="0"/>
              </a:rPr>
              <a:t>  3. Eindresultaat pay-off</a:t>
            </a:r>
            <a:endParaRPr lang="en-US" sz="4400" b="1">
              <a:latin typeface="Garamond" pitchFamily="18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187450" y="1628775"/>
            <a:ext cx="6553200" cy="6477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BE" sz="2400" dirty="0">
                <a:solidFill>
                  <a:schemeClr val="tx1"/>
                </a:solidFill>
                <a:latin typeface="Garamond" pitchFamily="18" charset="0"/>
              </a:rPr>
              <a:t>Wat zou de beste oplossing zijn, per functie?</a:t>
            </a:r>
            <a:endParaRPr lang="en-US" sz="2400" dirty="0">
              <a:solidFill>
                <a:schemeClr val="tx1"/>
              </a:solidFill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042988" y="260350"/>
            <a:ext cx="7993062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nl-NL" sz="4000" b="1">
                <a:latin typeface="Garamond" pitchFamily="18" charset="0"/>
                <a:cs typeface="Times New Roman" pitchFamily="18" charset="0"/>
              </a:rPr>
              <a:t>4. toepassing van het classificatie-algoritme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547813" y="3286125"/>
          <a:ext cx="5761037" cy="2332038"/>
        </p:xfrm>
        <a:graphic>
          <a:graphicData uri="http://schemas.openxmlformats.org/drawingml/2006/table">
            <a:tbl>
              <a:tblPr firstRow="1" firstCol="1">
                <a:tableStyleId>{93296810-A885-4BE3-A3E7-6D5BEEA58F35}</a:tableStyleId>
              </a:tblPr>
              <a:tblGrid>
                <a:gridCol w="896909"/>
                <a:gridCol w="946551"/>
                <a:gridCol w="953514"/>
                <a:gridCol w="953514"/>
                <a:gridCol w="1005076"/>
                <a:gridCol w="1005076"/>
              </a:tblGrid>
              <a:tr h="3886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Para 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Para 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Tech</a:t>
                      </a:r>
                      <a:r>
                        <a:rPr lang="nl-B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Tech 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Dummy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Pieter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Paul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Saïd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Jan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97,5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97,5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Anna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</a:tbl>
          </a:graphicData>
        </a:graphic>
      </p:graphicFrame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7381875" y="5084763"/>
            <a:ext cx="1525588" cy="722312"/>
          </a:xfrm>
          <a:prstGeom prst="rect">
            <a:avLst/>
          </a:prstGeom>
          <a:solidFill>
            <a:srgbClr val="ACF22E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 eaLnBrk="0" hangingPunct="0"/>
            <a:r>
              <a:rPr lang="nl-BE">
                <a:latin typeface="Garamond" pitchFamily="18" charset="0"/>
                <a:cs typeface="Times New Roman" pitchFamily="18" charset="0"/>
              </a:rPr>
              <a:t>Som pay-offs = </a:t>
            </a:r>
            <a:r>
              <a:rPr lang="nl-BE" b="1">
                <a:latin typeface="Garamond" pitchFamily="18" charset="0"/>
                <a:cs typeface="Times New Roman" pitchFamily="18" charset="0"/>
              </a:rPr>
              <a:t>347,5</a:t>
            </a:r>
            <a:endParaRPr lang="en-US" b="1"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1258888" y="6021388"/>
            <a:ext cx="6394450" cy="431800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eaLnBrk="0" hangingPunct="0">
              <a:defRPr/>
            </a:pPr>
            <a:r>
              <a:rPr lang="nl-BE" sz="2000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Elke andere combinatie levert een lagere som op van </a:t>
            </a:r>
            <a:r>
              <a:rPr lang="nl-BE" sz="2000" dirty="0" err="1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pay-offs</a:t>
            </a:r>
            <a:r>
              <a:rPr lang="nl-BE" sz="2000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!</a:t>
            </a:r>
          </a:p>
          <a:p>
            <a:pPr eaLnBrk="0" hangingPunct="0">
              <a:defRPr/>
            </a:pPr>
            <a:r>
              <a:rPr lang="nl-BE" sz="2000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	</a:t>
            </a:r>
            <a:endParaRPr lang="en-US" sz="2000" dirty="0">
              <a:solidFill>
                <a:schemeClr val="bg1"/>
              </a:solidFill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7380288" y="3933825"/>
            <a:ext cx="1525587" cy="790575"/>
          </a:xfrm>
          <a:prstGeom prst="rect">
            <a:avLst/>
          </a:prstGeom>
          <a:solidFill>
            <a:schemeClr val="accent5">
              <a:lumMod val="5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 eaLnBrk="0" hangingPunct="0">
              <a:defRPr/>
            </a:pPr>
            <a:r>
              <a:rPr lang="nl-BE" sz="1600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Iedereen krijgt een job, behalve Paul </a:t>
            </a:r>
            <a:endParaRPr lang="en-US" sz="1600" dirty="0">
              <a:solidFill>
                <a:schemeClr val="bg1"/>
              </a:solidFill>
              <a:latin typeface="Garamond" pitchFamily="18" charset="0"/>
              <a:cs typeface="Times New Roman" pitchFamily="18" charset="0"/>
            </a:endParaRPr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547813" y="3284538"/>
          <a:ext cx="5761037" cy="2332037"/>
        </p:xfrm>
        <a:graphic>
          <a:graphicData uri="http://schemas.openxmlformats.org/drawingml/2006/table">
            <a:tbl>
              <a:tblPr firstRow="1" firstCol="1">
                <a:tableStyleId>{93296810-A885-4BE3-A3E7-6D5BEEA58F35}</a:tableStyleId>
              </a:tblPr>
              <a:tblGrid>
                <a:gridCol w="896909"/>
                <a:gridCol w="946551"/>
                <a:gridCol w="953514"/>
                <a:gridCol w="953514"/>
                <a:gridCol w="1005076"/>
                <a:gridCol w="1005076"/>
              </a:tblGrid>
              <a:tr h="38862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Para 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Para 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Tech</a:t>
                      </a:r>
                      <a:r>
                        <a:rPr lang="nl-BE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1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Tech 2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Dummy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Pieter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rgbClr val="ACF22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90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Paul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rgbClr val="FF0000"/>
                    </a:solidFill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Saïd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rgbClr val="ACF22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Jan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70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97,5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rgbClr val="ACF22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97,5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  <a:tr h="388620">
                <a:tc>
                  <a:txBody>
                    <a:bodyPr/>
                    <a:lstStyle/>
                    <a:p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Anna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chemeClr val="accent5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60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80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solidFill>
                      <a:srgbClr val="ACF22E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en-US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91445" marR="91445">
                    <a:noFill/>
                  </a:tcPr>
                </a:tc>
              </a:tr>
            </a:tbl>
          </a:graphicData>
        </a:graphic>
      </p:graphicFrame>
      <p:sp>
        <p:nvSpPr>
          <p:cNvPr id="2" name="Rectangle 1"/>
          <p:cNvSpPr/>
          <p:nvPr/>
        </p:nvSpPr>
        <p:spPr>
          <a:xfrm>
            <a:off x="323850" y="2220913"/>
            <a:ext cx="8569325" cy="41592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NL" sz="2000" b="1" i="1" dirty="0">
                <a:solidFill>
                  <a:schemeClr val="tx1"/>
                </a:solidFill>
                <a:latin typeface="Garamond" pitchFamily="18" charset="0"/>
                <a:cs typeface="Times New Roman" pitchFamily="18" charset="0"/>
              </a:rPr>
              <a:t> Algoritme: model zoekt naar beste oplossing op </a:t>
            </a:r>
            <a:r>
              <a:rPr lang="nl-NL" sz="2000" b="1" i="1" dirty="0" err="1">
                <a:solidFill>
                  <a:schemeClr val="tx1"/>
                </a:solidFill>
                <a:latin typeface="Garamond" pitchFamily="18" charset="0"/>
                <a:cs typeface="Times New Roman" pitchFamily="18" charset="0"/>
              </a:rPr>
              <a:t>groeps-niveau</a:t>
            </a:r>
            <a:r>
              <a:rPr lang="nl-NL" sz="2000" b="1" i="1" dirty="0">
                <a:solidFill>
                  <a:schemeClr val="tx1"/>
                </a:solidFill>
                <a:latin typeface="Garamond" pitchFamily="18" charset="0"/>
                <a:cs typeface="Times New Roman" pitchFamily="18" charset="0"/>
              </a:rPr>
              <a:t>  </a:t>
            </a:r>
            <a:endParaRPr lang="en-US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Oval 3"/>
          <p:cNvSpPr>
            <a:spLocks noChangeArrowheads="1"/>
          </p:cNvSpPr>
          <p:nvPr/>
        </p:nvSpPr>
        <p:spPr bwMode="auto">
          <a:xfrm>
            <a:off x="2557463" y="1898650"/>
            <a:ext cx="3962400" cy="3581400"/>
          </a:xfrm>
          <a:prstGeom prst="ellipse">
            <a:avLst/>
          </a:prstGeom>
          <a:noFill/>
          <a:ln w="57150">
            <a:solidFill>
              <a:schemeClr val="tx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8674" name="Group 4"/>
          <p:cNvGrpSpPr>
            <a:grpSpLocks/>
          </p:cNvGrpSpPr>
          <p:nvPr/>
        </p:nvGrpSpPr>
        <p:grpSpPr bwMode="auto">
          <a:xfrm>
            <a:off x="5580063" y="4883150"/>
            <a:ext cx="2397125" cy="1785938"/>
            <a:chOff x="3936" y="2923"/>
            <a:chExt cx="1584" cy="1345"/>
          </a:xfrm>
        </p:grpSpPr>
        <p:sp>
          <p:nvSpPr>
            <p:cNvPr id="5138" name="Rectangle 5"/>
            <p:cNvSpPr>
              <a:spLocks noChangeArrowheads="1"/>
            </p:cNvSpPr>
            <p:nvPr/>
          </p:nvSpPr>
          <p:spPr bwMode="auto">
            <a:xfrm>
              <a:off x="3936" y="2923"/>
              <a:ext cx="1584" cy="310"/>
            </a:xfrm>
            <a:prstGeom prst="rect">
              <a:avLst/>
            </a:prstGeom>
            <a:solidFill>
              <a:schemeClr val="bg1"/>
            </a:solidFill>
            <a:ln w="12700" cap="sq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fr-BE" sz="2800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Classification</a:t>
              </a:r>
              <a:endParaRPr lang="nl-NL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endParaRPr>
            </a:p>
          </p:txBody>
        </p:sp>
        <p:pic>
          <p:nvPicPr>
            <p:cNvPr id="28697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936" y="3255"/>
              <a:ext cx="1584" cy="1013"/>
            </a:xfrm>
            <a:prstGeom prst="rect">
              <a:avLst/>
            </a:prstGeom>
            <a:solidFill>
              <a:schemeClr val="bg1"/>
            </a:solidFill>
            <a:ln w="12700" cap="sq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</p:pic>
      </p:grpSp>
      <p:grpSp>
        <p:nvGrpSpPr>
          <p:cNvPr id="28675" name="Group 7"/>
          <p:cNvGrpSpPr>
            <a:grpSpLocks/>
          </p:cNvGrpSpPr>
          <p:nvPr/>
        </p:nvGrpSpPr>
        <p:grpSpPr bwMode="auto">
          <a:xfrm>
            <a:off x="3419475" y="1203325"/>
            <a:ext cx="2252663" cy="1790700"/>
            <a:chOff x="3936" y="1152"/>
            <a:chExt cx="1419" cy="1271"/>
          </a:xfrm>
        </p:grpSpPr>
        <p:sp>
          <p:nvSpPr>
            <p:cNvPr id="5136" name="Rectangle 8"/>
            <p:cNvSpPr>
              <a:spLocks noChangeArrowheads="1"/>
            </p:cNvSpPr>
            <p:nvPr/>
          </p:nvSpPr>
          <p:spPr bwMode="auto">
            <a:xfrm>
              <a:off x="3936" y="1152"/>
              <a:ext cx="1419" cy="384"/>
            </a:xfrm>
            <a:prstGeom prst="rect">
              <a:avLst/>
            </a:prstGeom>
            <a:solidFill>
              <a:schemeClr val="bg1"/>
            </a:solidFill>
            <a:ln w="12700" cap="sq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fr-BE" sz="2800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Import </a:t>
              </a:r>
              <a:r>
                <a:rPr lang="fr-BE" sz="2800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data</a:t>
              </a:r>
              <a:endParaRPr lang="nl-NL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endParaRPr>
            </a:p>
          </p:txBody>
        </p:sp>
        <p:pic>
          <p:nvPicPr>
            <p:cNvPr id="28695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36" y="1584"/>
              <a:ext cx="1419" cy="839"/>
            </a:xfrm>
            <a:prstGeom prst="rect">
              <a:avLst/>
            </a:prstGeom>
            <a:noFill/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</p:pic>
      </p:grpSp>
      <p:grpSp>
        <p:nvGrpSpPr>
          <p:cNvPr id="28676" name="Group 10"/>
          <p:cNvGrpSpPr>
            <a:grpSpLocks/>
          </p:cNvGrpSpPr>
          <p:nvPr/>
        </p:nvGrpSpPr>
        <p:grpSpPr bwMode="auto">
          <a:xfrm>
            <a:off x="179388" y="2143125"/>
            <a:ext cx="2305050" cy="1790700"/>
            <a:chOff x="912" y="1200"/>
            <a:chExt cx="1824" cy="1483"/>
          </a:xfrm>
        </p:grpSpPr>
        <p:sp>
          <p:nvSpPr>
            <p:cNvPr id="5134" name="Rectangle 11"/>
            <p:cNvSpPr>
              <a:spLocks noChangeArrowheads="1"/>
            </p:cNvSpPr>
            <p:nvPr/>
          </p:nvSpPr>
          <p:spPr bwMode="auto">
            <a:xfrm>
              <a:off x="912" y="1200"/>
              <a:ext cx="1824" cy="384"/>
            </a:xfrm>
            <a:prstGeom prst="rect">
              <a:avLst/>
            </a:prstGeom>
            <a:solidFill>
              <a:schemeClr val="bg1"/>
            </a:solidFill>
            <a:ln w="12700" cap="sq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fr-BE" sz="2800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Model </a:t>
              </a:r>
              <a:r>
                <a:rPr lang="fr-BE" sz="2800" dirty="0" err="1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definitie</a:t>
              </a:r>
              <a:endParaRPr lang="nl-NL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endParaRPr>
            </a:p>
          </p:txBody>
        </p:sp>
        <p:pic>
          <p:nvPicPr>
            <p:cNvPr id="28693" name="Picture 1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12" y="1615"/>
              <a:ext cx="1824" cy="1068"/>
            </a:xfrm>
            <a:prstGeom prst="rect">
              <a:avLst/>
            </a:prstGeom>
            <a:noFill/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</p:pic>
      </p:grpSp>
      <p:grpSp>
        <p:nvGrpSpPr>
          <p:cNvPr id="28677" name="Group 13"/>
          <p:cNvGrpSpPr>
            <a:grpSpLocks/>
          </p:cNvGrpSpPr>
          <p:nvPr/>
        </p:nvGrpSpPr>
        <p:grpSpPr bwMode="auto">
          <a:xfrm>
            <a:off x="1114425" y="4883150"/>
            <a:ext cx="2305050" cy="1785938"/>
            <a:chOff x="864" y="2849"/>
            <a:chExt cx="1452" cy="1125"/>
          </a:xfrm>
        </p:grpSpPr>
        <p:sp>
          <p:nvSpPr>
            <p:cNvPr id="5132" name="Rectangle 14"/>
            <p:cNvSpPr>
              <a:spLocks noChangeArrowheads="1"/>
            </p:cNvSpPr>
            <p:nvPr/>
          </p:nvSpPr>
          <p:spPr bwMode="auto">
            <a:xfrm>
              <a:off x="864" y="2849"/>
              <a:ext cx="1452" cy="271"/>
            </a:xfrm>
            <a:prstGeom prst="rect">
              <a:avLst/>
            </a:prstGeom>
            <a:solidFill>
              <a:schemeClr val="bg1"/>
            </a:solidFill>
            <a:ln w="12700" cap="sq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fr-BE" sz="2800" dirty="0" err="1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Assess</a:t>
              </a:r>
              <a:r>
                <a:rPr lang="fr-BE" sz="2800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 </a:t>
              </a:r>
              <a:r>
                <a:rPr lang="fr-BE" sz="2800" dirty="0" err="1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results</a:t>
              </a:r>
              <a:endParaRPr lang="nl-NL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endParaRPr>
            </a:p>
          </p:txBody>
        </p:sp>
        <p:pic>
          <p:nvPicPr>
            <p:cNvPr id="28691" name="Picture 1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64" y="3162"/>
              <a:ext cx="1452" cy="812"/>
            </a:xfrm>
            <a:prstGeom prst="rect">
              <a:avLst/>
            </a:prstGeom>
            <a:solidFill>
              <a:schemeClr val="bg1"/>
            </a:solidFill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</p:pic>
      </p:grpSp>
      <p:sp>
        <p:nvSpPr>
          <p:cNvPr id="28678" name="AutoShape 16"/>
          <p:cNvSpPr>
            <a:spLocks noChangeArrowheads="1"/>
          </p:cNvSpPr>
          <p:nvPr/>
        </p:nvSpPr>
        <p:spPr bwMode="auto">
          <a:xfrm rot="-2596563">
            <a:off x="2419350" y="1784350"/>
            <a:ext cx="1066800" cy="228600"/>
          </a:xfrm>
          <a:prstGeom prst="rightArrow">
            <a:avLst>
              <a:gd name="adj1" fmla="val 50000"/>
              <a:gd name="adj2" fmla="val 116667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79" name="AutoShape 17"/>
          <p:cNvSpPr>
            <a:spLocks noChangeArrowheads="1"/>
          </p:cNvSpPr>
          <p:nvPr/>
        </p:nvSpPr>
        <p:spPr bwMode="auto">
          <a:xfrm>
            <a:off x="3975100" y="5775325"/>
            <a:ext cx="1143000" cy="222250"/>
          </a:xfrm>
          <a:prstGeom prst="leftArrow">
            <a:avLst>
              <a:gd name="adj1" fmla="val 50000"/>
              <a:gd name="adj2" fmla="val 128571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0" name="Rectangle 19"/>
          <p:cNvSpPr>
            <a:spLocks noGrp="1" noChangeArrowheads="1"/>
          </p:cNvSpPr>
          <p:nvPr>
            <p:ph type="title"/>
          </p:nvPr>
        </p:nvSpPr>
        <p:spPr>
          <a:xfrm>
            <a:off x="663575" y="115888"/>
            <a:ext cx="8229600" cy="1143000"/>
          </a:xfrm>
        </p:spPr>
        <p:txBody>
          <a:bodyPr/>
          <a:lstStyle/>
          <a:p>
            <a:r>
              <a:rPr lang="nl-BE" sz="4000" b="1" smtClean="0">
                <a:latin typeface="Garamond" pitchFamily="18" charset="0"/>
              </a:rPr>
              <a:t>5. Werking PMM</a:t>
            </a:r>
            <a:endParaRPr lang="en-US" sz="4000" b="1" smtClean="0">
              <a:latin typeface="Garamond" pitchFamily="18" charset="0"/>
            </a:endParaRPr>
          </a:p>
        </p:txBody>
      </p:sp>
      <p:sp>
        <p:nvSpPr>
          <p:cNvPr id="28681" name="Rectangle 20"/>
          <p:cNvSpPr>
            <a:spLocks noChangeArrowheads="1"/>
          </p:cNvSpPr>
          <p:nvPr/>
        </p:nvSpPr>
        <p:spPr bwMode="auto">
          <a:xfrm>
            <a:off x="323850" y="7731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en-US" sz="32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6651625" y="2212975"/>
            <a:ext cx="2252663" cy="46355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accent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>
              <a:defRPr/>
            </a:pPr>
            <a:r>
              <a:rPr lang="nl-NL" sz="28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Pay</a:t>
            </a:r>
            <a:r>
              <a:rPr lang="nl-NL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-off</a:t>
            </a:r>
            <a:endParaRPr lang="nl-NL" sz="2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6" name="AutoShape 17"/>
          <p:cNvSpPr>
            <a:spLocks noChangeArrowheads="1"/>
          </p:cNvSpPr>
          <p:nvPr/>
        </p:nvSpPr>
        <p:spPr bwMode="auto">
          <a:xfrm rot="3342159">
            <a:off x="1710466" y="4319716"/>
            <a:ext cx="1070749" cy="213682"/>
          </a:xfrm>
          <a:prstGeom prst="leftArrow">
            <a:avLst>
              <a:gd name="adj1" fmla="val 50000"/>
              <a:gd name="adj2" fmla="val 128571"/>
            </a:avLst>
          </a:prstGeom>
          <a:pattFill prst="pct80">
            <a:fgClr>
              <a:schemeClr val="accent1"/>
            </a:fgClr>
            <a:bgClr>
              <a:schemeClr val="bg1"/>
            </a:bgClr>
          </a:pattFill>
          <a:ln w="12700" cap="sq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prstDash val="dashDot"/>
            <a:miter lim="800000"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8686" name="AutoShape 17"/>
          <p:cNvSpPr>
            <a:spLocks noChangeArrowheads="1"/>
          </p:cNvSpPr>
          <p:nvPr/>
        </p:nvSpPr>
        <p:spPr bwMode="auto">
          <a:xfrm rot="-3128526">
            <a:off x="6329363" y="4341813"/>
            <a:ext cx="1143000" cy="222250"/>
          </a:xfrm>
          <a:prstGeom prst="leftArrow">
            <a:avLst>
              <a:gd name="adj1" fmla="val 50000"/>
              <a:gd name="adj2" fmla="val 128571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7" name="AutoShape 17"/>
          <p:cNvSpPr>
            <a:spLocks noChangeArrowheads="1"/>
          </p:cNvSpPr>
          <p:nvPr/>
        </p:nvSpPr>
        <p:spPr bwMode="auto">
          <a:xfrm rot="-8167300">
            <a:off x="5602288" y="1839913"/>
            <a:ext cx="1143000" cy="222250"/>
          </a:xfrm>
          <a:prstGeom prst="leftArrow">
            <a:avLst>
              <a:gd name="adj1" fmla="val 50000"/>
              <a:gd name="adj2" fmla="val 128571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688" name="AutoShape 16"/>
          <p:cNvSpPr>
            <a:spLocks noChangeArrowheads="1"/>
          </p:cNvSpPr>
          <p:nvPr/>
        </p:nvSpPr>
        <p:spPr bwMode="auto">
          <a:xfrm>
            <a:off x="3203575" y="3341688"/>
            <a:ext cx="2970213" cy="354012"/>
          </a:xfrm>
          <a:prstGeom prst="rightArrow">
            <a:avLst>
              <a:gd name="adj1" fmla="val 50000"/>
              <a:gd name="adj2" fmla="val 116569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28689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62738" y="2765425"/>
            <a:ext cx="2230437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fr-BE" sz="3600" smtClean="0">
                <a:latin typeface="Garamond" pitchFamily="18" charset="0"/>
                <a:cs typeface="Times New Roman" pitchFamily="18" charset="0"/>
              </a:rPr>
              <a:t>5.1.  Model definitie</a:t>
            </a:r>
            <a:endParaRPr lang="en-GB" sz="3600" b="1" smtClean="0"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6150" name="Content Placeholder 4"/>
          <p:cNvSpPr>
            <a:spLocks noGrp="1"/>
          </p:cNvSpPr>
          <p:nvPr>
            <p:ph sz="quarter" idx="4"/>
          </p:nvPr>
        </p:nvSpPr>
        <p:spPr>
          <a:xfrm>
            <a:off x="323850" y="1989138"/>
            <a:ext cx="8640763" cy="3951287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nl-BE" sz="3200" dirty="0" smtClean="0">
                <a:latin typeface="Garamond" pitchFamily="18" charset="0"/>
              </a:rPr>
              <a:t>Per vacature: </a:t>
            </a:r>
            <a:endParaRPr lang="nl-BE" sz="3200" dirty="0">
              <a:solidFill>
                <a:schemeClr val="accent1"/>
              </a:solidFill>
              <a:latin typeface="Garamond" pitchFamily="18" charset="0"/>
            </a:endParaRPr>
          </a:p>
          <a:p>
            <a:pPr>
              <a:defRPr/>
            </a:pPr>
            <a:endParaRPr lang="nl-BE" dirty="0" smtClean="0">
              <a:latin typeface="Garamond" pitchFamily="18" charset="0"/>
            </a:endParaRPr>
          </a:p>
          <a:p>
            <a:pPr>
              <a:defRPr/>
            </a:pPr>
            <a:r>
              <a:rPr lang="nl-BE" sz="2800" dirty="0" smtClean="0">
                <a:latin typeface="Garamond" pitchFamily="18" charset="0"/>
              </a:rPr>
              <a:t>Definiëren van de verschillende selectieproeven, hun gewichten en drempels: </a:t>
            </a:r>
            <a:r>
              <a:rPr lang="nl-BE" sz="2800" dirty="0" smtClean="0">
                <a:solidFill>
                  <a:schemeClr val="tx2"/>
                </a:solidFill>
                <a:latin typeface="Garamond" pitchFamily="18" charset="0"/>
              </a:rPr>
              <a:t>zelfde als in PST</a:t>
            </a:r>
          </a:p>
          <a:p>
            <a:pPr>
              <a:defRPr/>
            </a:pPr>
            <a:r>
              <a:rPr lang="nl-BE" sz="2800" dirty="0" smtClean="0">
                <a:latin typeface="Garamond" pitchFamily="18" charset="0"/>
              </a:rPr>
              <a:t>Definiëren van de bonussen en hun coëfficiënten</a:t>
            </a:r>
            <a:r>
              <a:rPr lang="nl-BE" sz="2800" dirty="0" smtClean="0">
                <a:solidFill>
                  <a:schemeClr val="tx2"/>
                </a:solidFill>
                <a:latin typeface="Garamond" pitchFamily="18" charset="0"/>
              </a:rPr>
              <a:t>: nieuw</a:t>
            </a:r>
          </a:p>
          <a:p>
            <a:pPr>
              <a:defRPr/>
            </a:pPr>
            <a:r>
              <a:rPr lang="nl-BE" sz="2800" dirty="0" smtClean="0">
                <a:latin typeface="Garamond" pitchFamily="18" charset="0"/>
              </a:rPr>
              <a:t>Definiëren van belang wens versus geschiktheid: </a:t>
            </a:r>
            <a:r>
              <a:rPr lang="nl-BE" sz="2800" dirty="0" smtClean="0">
                <a:solidFill>
                  <a:schemeClr val="tx2"/>
                </a:solidFill>
                <a:latin typeface="Garamond" pitchFamily="18" charset="0"/>
              </a:rPr>
              <a:t>nieuw</a:t>
            </a:r>
          </a:p>
          <a:p>
            <a:pPr>
              <a:defRPr/>
            </a:pPr>
            <a:r>
              <a:rPr lang="nl-BE" sz="2800" dirty="0" smtClean="0">
                <a:latin typeface="Garamond" pitchFamily="18" charset="0"/>
              </a:rPr>
              <a:t>Definiëren van de prioriteiten van de organisatie: </a:t>
            </a:r>
            <a:r>
              <a:rPr lang="nl-BE" sz="2800" dirty="0" smtClean="0">
                <a:solidFill>
                  <a:schemeClr val="tx2"/>
                </a:solidFill>
                <a:latin typeface="Garamond" pitchFamily="18" charset="0"/>
              </a:rPr>
              <a:t>nieuw</a:t>
            </a:r>
          </a:p>
          <a:p>
            <a:pPr>
              <a:defRPr/>
            </a:pPr>
            <a:endParaRPr lang="en-US" dirty="0" smtClean="0"/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-100013"/>
            <a:ext cx="1955800" cy="1368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5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Oval 3"/>
          <p:cNvSpPr>
            <a:spLocks noChangeArrowheads="1"/>
          </p:cNvSpPr>
          <p:nvPr/>
        </p:nvSpPr>
        <p:spPr bwMode="auto">
          <a:xfrm>
            <a:off x="2557463" y="1898650"/>
            <a:ext cx="3962400" cy="3581400"/>
          </a:xfrm>
          <a:prstGeom prst="ellipse">
            <a:avLst/>
          </a:prstGeom>
          <a:noFill/>
          <a:ln w="57150">
            <a:solidFill>
              <a:schemeClr val="tx2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42692" name="Group 4"/>
          <p:cNvGrpSpPr>
            <a:grpSpLocks/>
          </p:cNvGrpSpPr>
          <p:nvPr/>
        </p:nvGrpSpPr>
        <p:grpSpPr bwMode="auto">
          <a:xfrm>
            <a:off x="5580063" y="4883150"/>
            <a:ext cx="2397125" cy="1785938"/>
            <a:chOff x="3936" y="2923"/>
            <a:chExt cx="1584" cy="1345"/>
          </a:xfrm>
        </p:grpSpPr>
        <p:sp>
          <p:nvSpPr>
            <p:cNvPr id="5138" name="Rectangle 5"/>
            <p:cNvSpPr>
              <a:spLocks noChangeArrowheads="1"/>
            </p:cNvSpPr>
            <p:nvPr/>
          </p:nvSpPr>
          <p:spPr bwMode="auto">
            <a:xfrm>
              <a:off x="3936" y="2923"/>
              <a:ext cx="1584" cy="310"/>
            </a:xfrm>
            <a:prstGeom prst="rect">
              <a:avLst/>
            </a:prstGeom>
            <a:solidFill>
              <a:schemeClr val="bg1"/>
            </a:solidFill>
            <a:ln w="12700" cap="sq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fr-BE" sz="2800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Classification</a:t>
              </a:r>
              <a:endParaRPr lang="nl-NL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endParaRPr>
            </a:p>
          </p:txBody>
        </p:sp>
        <p:pic>
          <p:nvPicPr>
            <p:cNvPr id="33817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936" y="3255"/>
              <a:ext cx="1584" cy="1013"/>
            </a:xfrm>
            <a:prstGeom prst="rect">
              <a:avLst/>
            </a:prstGeom>
            <a:solidFill>
              <a:schemeClr val="bg1"/>
            </a:solidFill>
            <a:ln w="12700" cap="sq">
              <a:solidFill>
                <a:schemeClr val="tx2"/>
              </a:solidFill>
              <a:miter lim="800000"/>
              <a:headEnd type="none" w="sm" len="sm"/>
              <a:tailEnd type="none" w="sm" len="sm"/>
            </a:ln>
          </p:spPr>
        </p:pic>
      </p:grpSp>
      <p:grpSp>
        <p:nvGrpSpPr>
          <p:cNvPr id="242695" name="Group 7"/>
          <p:cNvGrpSpPr>
            <a:grpSpLocks/>
          </p:cNvGrpSpPr>
          <p:nvPr/>
        </p:nvGrpSpPr>
        <p:grpSpPr bwMode="auto">
          <a:xfrm>
            <a:off x="3419475" y="1203325"/>
            <a:ext cx="2252663" cy="1790700"/>
            <a:chOff x="3936" y="1152"/>
            <a:chExt cx="1419" cy="1271"/>
          </a:xfrm>
        </p:grpSpPr>
        <p:sp>
          <p:nvSpPr>
            <p:cNvPr id="5136" name="Rectangle 8"/>
            <p:cNvSpPr>
              <a:spLocks noChangeArrowheads="1"/>
            </p:cNvSpPr>
            <p:nvPr/>
          </p:nvSpPr>
          <p:spPr bwMode="auto">
            <a:xfrm>
              <a:off x="3936" y="1152"/>
              <a:ext cx="1419" cy="384"/>
            </a:xfrm>
            <a:prstGeom prst="rect">
              <a:avLst/>
            </a:prstGeom>
            <a:solidFill>
              <a:schemeClr val="bg1"/>
            </a:solidFill>
            <a:ln w="12700" cap="sq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fr-BE" sz="2800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Import </a:t>
              </a:r>
              <a:r>
                <a:rPr lang="fr-BE" sz="2800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data</a:t>
              </a:r>
              <a:endParaRPr lang="nl-NL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endParaRPr>
            </a:p>
          </p:txBody>
        </p:sp>
        <p:pic>
          <p:nvPicPr>
            <p:cNvPr id="33815" name="Picture 9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936" y="1584"/>
              <a:ext cx="1419" cy="839"/>
            </a:xfrm>
            <a:prstGeom prst="rect">
              <a:avLst/>
            </a:prstGeom>
            <a:noFill/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</p:pic>
      </p:grpSp>
      <p:grpSp>
        <p:nvGrpSpPr>
          <p:cNvPr id="242698" name="Group 10"/>
          <p:cNvGrpSpPr>
            <a:grpSpLocks/>
          </p:cNvGrpSpPr>
          <p:nvPr/>
        </p:nvGrpSpPr>
        <p:grpSpPr bwMode="auto">
          <a:xfrm>
            <a:off x="179388" y="2143125"/>
            <a:ext cx="2305050" cy="1790700"/>
            <a:chOff x="912" y="1200"/>
            <a:chExt cx="1824" cy="1483"/>
          </a:xfrm>
        </p:grpSpPr>
        <p:sp>
          <p:nvSpPr>
            <p:cNvPr id="5134" name="Rectangle 11"/>
            <p:cNvSpPr>
              <a:spLocks noChangeArrowheads="1"/>
            </p:cNvSpPr>
            <p:nvPr/>
          </p:nvSpPr>
          <p:spPr bwMode="auto">
            <a:xfrm>
              <a:off x="912" y="1200"/>
              <a:ext cx="1824" cy="384"/>
            </a:xfrm>
            <a:prstGeom prst="rect">
              <a:avLst/>
            </a:prstGeom>
            <a:solidFill>
              <a:schemeClr val="bg1"/>
            </a:solidFill>
            <a:ln w="12700" cap="sq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fr-BE" sz="2800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Model </a:t>
              </a:r>
              <a:r>
                <a:rPr lang="fr-BE" sz="2800" dirty="0" err="1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definitie</a:t>
              </a:r>
              <a:endParaRPr lang="nl-NL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endParaRPr>
            </a:p>
          </p:txBody>
        </p:sp>
        <p:pic>
          <p:nvPicPr>
            <p:cNvPr id="33813" name="Picture 1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12" y="1615"/>
              <a:ext cx="1824" cy="1068"/>
            </a:xfrm>
            <a:prstGeom prst="rect">
              <a:avLst/>
            </a:prstGeom>
            <a:noFill/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</p:pic>
      </p:grpSp>
      <p:grpSp>
        <p:nvGrpSpPr>
          <p:cNvPr id="242701" name="Group 13"/>
          <p:cNvGrpSpPr>
            <a:grpSpLocks/>
          </p:cNvGrpSpPr>
          <p:nvPr/>
        </p:nvGrpSpPr>
        <p:grpSpPr bwMode="auto">
          <a:xfrm>
            <a:off x="1114425" y="4883150"/>
            <a:ext cx="2305050" cy="1785938"/>
            <a:chOff x="864" y="2849"/>
            <a:chExt cx="1452" cy="1125"/>
          </a:xfrm>
        </p:grpSpPr>
        <p:sp>
          <p:nvSpPr>
            <p:cNvPr id="5132" name="Rectangle 14"/>
            <p:cNvSpPr>
              <a:spLocks noChangeArrowheads="1"/>
            </p:cNvSpPr>
            <p:nvPr/>
          </p:nvSpPr>
          <p:spPr bwMode="auto">
            <a:xfrm>
              <a:off x="864" y="2849"/>
              <a:ext cx="1452" cy="271"/>
            </a:xfrm>
            <a:prstGeom prst="rect">
              <a:avLst/>
            </a:prstGeom>
            <a:solidFill>
              <a:schemeClr val="bg1"/>
            </a:solidFill>
            <a:ln w="12700" cap="sq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 algn="ctr">
                <a:defRPr/>
              </a:pPr>
              <a:r>
                <a:rPr lang="fr-BE" sz="2800" dirty="0" err="1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Assess</a:t>
              </a:r>
              <a:r>
                <a:rPr lang="fr-BE" sz="2800" dirty="0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 </a:t>
              </a:r>
              <a:r>
                <a:rPr lang="fr-BE" sz="2800" dirty="0" err="1">
                  <a:solidFill>
                    <a:schemeClr val="accent6">
                      <a:lumMod val="50000"/>
                    </a:schemeClr>
                  </a:solidFill>
                  <a:latin typeface="Times New Roman" pitchFamily="18" charset="0"/>
                </a:rPr>
                <a:t>results</a:t>
              </a:r>
              <a:endParaRPr lang="nl-NL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endParaRPr>
            </a:p>
          </p:txBody>
        </p:sp>
        <p:pic>
          <p:nvPicPr>
            <p:cNvPr id="33811" name="Picture 1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64" y="3162"/>
              <a:ext cx="1452" cy="812"/>
            </a:xfrm>
            <a:prstGeom prst="rect">
              <a:avLst/>
            </a:prstGeom>
            <a:solidFill>
              <a:schemeClr val="bg1"/>
            </a:solidFill>
            <a:ln w="12700" cap="sq">
              <a:solidFill>
                <a:schemeClr val="accent1"/>
              </a:solidFill>
              <a:miter lim="800000"/>
              <a:headEnd type="none" w="sm" len="sm"/>
              <a:tailEnd type="none" w="sm" len="sm"/>
            </a:ln>
          </p:spPr>
        </p:pic>
      </p:grpSp>
      <p:sp>
        <p:nvSpPr>
          <p:cNvPr id="5127" name="AutoShape 16"/>
          <p:cNvSpPr>
            <a:spLocks noChangeArrowheads="1"/>
          </p:cNvSpPr>
          <p:nvPr/>
        </p:nvSpPr>
        <p:spPr bwMode="auto">
          <a:xfrm rot="-2596563">
            <a:off x="2419350" y="1784350"/>
            <a:ext cx="1066800" cy="228600"/>
          </a:xfrm>
          <a:prstGeom prst="rightArrow">
            <a:avLst>
              <a:gd name="adj1" fmla="val 50000"/>
              <a:gd name="adj2" fmla="val 116667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5128" name="AutoShape 17"/>
          <p:cNvSpPr>
            <a:spLocks noChangeArrowheads="1"/>
          </p:cNvSpPr>
          <p:nvPr/>
        </p:nvSpPr>
        <p:spPr bwMode="auto">
          <a:xfrm>
            <a:off x="3975100" y="5775325"/>
            <a:ext cx="1143000" cy="222250"/>
          </a:xfrm>
          <a:prstGeom prst="leftArrow">
            <a:avLst>
              <a:gd name="adj1" fmla="val 50000"/>
              <a:gd name="adj2" fmla="val 128571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33800" name="Rectangle 19"/>
          <p:cNvSpPr>
            <a:spLocks noGrp="1" noChangeArrowheads="1"/>
          </p:cNvSpPr>
          <p:nvPr>
            <p:ph type="title"/>
          </p:nvPr>
        </p:nvSpPr>
        <p:spPr>
          <a:xfrm>
            <a:off x="663575" y="115888"/>
            <a:ext cx="8229600" cy="1143000"/>
          </a:xfrm>
        </p:spPr>
        <p:txBody>
          <a:bodyPr/>
          <a:lstStyle/>
          <a:p>
            <a:r>
              <a:rPr lang="nl-BE" sz="4000" b="1" smtClean="0">
                <a:latin typeface="Garamond" pitchFamily="18" charset="0"/>
              </a:rPr>
              <a:t>5. Werking PMM</a:t>
            </a:r>
            <a:endParaRPr lang="en-US" sz="4000" b="1" smtClean="0">
              <a:latin typeface="Garamond" pitchFamily="18" charset="0"/>
            </a:endParaRPr>
          </a:p>
        </p:txBody>
      </p:sp>
      <p:sp>
        <p:nvSpPr>
          <p:cNvPr id="33801" name="Rectangle 20"/>
          <p:cNvSpPr>
            <a:spLocks noChangeArrowheads="1"/>
          </p:cNvSpPr>
          <p:nvPr/>
        </p:nvSpPr>
        <p:spPr bwMode="auto">
          <a:xfrm>
            <a:off x="323850" y="7731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endParaRPr lang="en-US" sz="3200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24" name="Rectangle 8"/>
          <p:cNvSpPr>
            <a:spLocks noChangeArrowheads="1"/>
          </p:cNvSpPr>
          <p:nvPr/>
        </p:nvSpPr>
        <p:spPr bwMode="auto">
          <a:xfrm>
            <a:off x="6651625" y="2212975"/>
            <a:ext cx="2252663" cy="463550"/>
          </a:xfrm>
          <a:prstGeom prst="rect">
            <a:avLst/>
          </a:prstGeom>
          <a:solidFill>
            <a:schemeClr val="bg1"/>
          </a:solidFill>
          <a:ln w="12700" cap="sq">
            <a:solidFill>
              <a:schemeClr val="accent2"/>
            </a:solidFill>
            <a:miter lim="800000"/>
            <a:headEnd type="none" w="sm" len="sm"/>
            <a:tailEnd type="none" w="sm" len="sm"/>
          </a:ln>
          <a:effectLst/>
          <a:extLst>
            <a:ext uri="{AF507438-7753-43E0-B8FC-AC1667EBCBE1}"/>
          </a:extLst>
        </p:spPr>
        <p:txBody>
          <a:bodyPr wrap="none" anchor="ctr"/>
          <a:lstStyle/>
          <a:p>
            <a:pPr algn="ctr">
              <a:defRPr/>
            </a:pPr>
            <a:r>
              <a:rPr lang="nl-NL" sz="2800" dirty="0" err="1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Pay</a:t>
            </a:r>
            <a:r>
              <a:rPr lang="nl-NL" sz="2800" dirty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</a:rPr>
              <a:t>-off</a:t>
            </a:r>
            <a:endParaRPr lang="nl-NL" sz="2800" dirty="0">
              <a:solidFill>
                <a:schemeClr val="accent6">
                  <a:lumMod val="50000"/>
                </a:schemeClr>
              </a:solidFill>
              <a:latin typeface="Times New Roman" pitchFamily="18" charset="0"/>
            </a:endParaRPr>
          </a:p>
        </p:txBody>
      </p:sp>
      <p:sp>
        <p:nvSpPr>
          <p:cNvPr id="26" name="AutoShape 17"/>
          <p:cNvSpPr>
            <a:spLocks noChangeArrowheads="1"/>
          </p:cNvSpPr>
          <p:nvPr/>
        </p:nvSpPr>
        <p:spPr bwMode="auto">
          <a:xfrm rot="3342159">
            <a:off x="1710466" y="4319716"/>
            <a:ext cx="1070749" cy="213682"/>
          </a:xfrm>
          <a:prstGeom prst="leftArrow">
            <a:avLst>
              <a:gd name="adj1" fmla="val 50000"/>
              <a:gd name="adj2" fmla="val 128571"/>
            </a:avLst>
          </a:prstGeom>
          <a:pattFill prst="pct80">
            <a:fgClr>
              <a:schemeClr val="accent1"/>
            </a:fgClr>
            <a:bgClr>
              <a:schemeClr val="bg1"/>
            </a:bgClr>
          </a:pattFill>
          <a:ln w="12700" cap="sq">
            <a:gradFill>
              <a:gsLst>
                <a:gs pos="0">
                  <a:schemeClr val="accent1">
                    <a:tint val="66000"/>
                    <a:satMod val="160000"/>
                  </a:schemeClr>
                </a:gs>
                <a:gs pos="50000">
                  <a:schemeClr val="accent1">
                    <a:tint val="44500"/>
                    <a:satMod val="160000"/>
                  </a:schemeClr>
                </a:gs>
                <a:gs pos="100000">
                  <a:schemeClr val="accent1">
                    <a:tint val="23500"/>
                    <a:satMod val="160000"/>
                  </a:schemeClr>
                </a:gs>
              </a:gsLst>
              <a:lin ang="5400000" scaled="0"/>
            </a:gradFill>
            <a:prstDash val="dashDot"/>
            <a:miter lim="800000"/>
            <a:headEnd type="none" w="sm" len="sm"/>
            <a:tailEnd type="none" w="sm" len="sm"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7" name="AutoShape 17"/>
          <p:cNvSpPr>
            <a:spLocks noChangeArrowheads="1"/>
          </p:cNvSpPr>
          <p:nvPr/>
        </p:nvSpPr>
        <p:spPr bwMode="auto">
          <a:xfrm rot="-3128526">
            <a:off x="6329363" y="4341813"/>
            <a:ext cx="1143000" cy="222250"/>
          </a:xfrm>
          <a:prstGeom prst="leftArrow">
            <a:avLst>
              <a:gd name="adj1" fmla="val 50000"/>
              <a:gd name="adj2" fmla="val 128571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8" name="AutoShape 17"/>
          <p:cNvSpPr>
            <a:spLocks noChangeArrowheads="1"/>
          </p:cNvSpPr>
          <p:nvPr/>
        </p:nvSpPr>
        <p:spPr bwMode="auto">
          <a:xfrm rot="-8167300">
            <a:off x="5602288" y="1839913"/>
            <a:ext cx="1143000" cy="222250"/>
          </a:xfrm>
          <a:prstGeom prst="leftArrow">
            <a:avLst>
              <a:gd name="adj1" fmla="val 50000"/>
              <a:gd name="adj2" fmla="val 128571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9" name="AutoShape 16"/>
          <p:cNvSpPr>
            <a:spLocks noChangeArrowheads="1"/>
          </p:cNvSpPr>
          <p:nvPr/>
        </p:nvSpPr>
        <p:spPr bwMode="auto">
          <a:xfrm>
            <a:off x="3203575" y="3341688"/>
            <a:ext cx="2970213" cy="354012"/>
          </a:xfrm>
          <a:prstGeom prst="rightArrow">
            <a:avLst>
              <a:gd name="adj1" fmla="val 50000"/>
              <a:gd name="adj2" fmla="val 116569"/>
            </a:avLst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662738" y="2765425"/>
            <a:ext cx="2230437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426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426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26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26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6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426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426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427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27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1" dur="500"/>
                                        <p:tgtEl>
                                          <p:spTgt spid="24269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26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7" grpId="0" animBg="1"/>
      <p:bldP spid="5127" grpId="1" animBg="1"/>
      <p:bldP spid="5128" grpId="0" animBg="1"/>
      <p:bldP spid="24" grpId="0" animBg="1"/>
      <p:bldP spid="27" grpId="0" animBg="1"/>
      <p:bldP spid="28" grpId="0" animBg="1"/>
      <p:bldP spid="28" grpId="1" animBg="1"/>
      <p:bldP spid="2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2"/>
          <p:cNvSpPr>
            <a:spLocks noGrp="1" noChangeArrowheads="1"/>
          </p:cNvSpPr>
          <p:nvPr>
            <p:ph type="title"/>
          </p:nvPr>
        </p:nvSpPr>
        <p:spPr>
          <a:xfrm>
            <a:off x="107950" y="274638"/>
            <a:ext cx="8229600" cy="1143000"/>
          </a:xfrm>
        </p:spPr>
        <p:txBody>
          <a:bodyPr/>
          <a:lstStyle/>
          <a:p>
            <a:r>
              <a:rPr lang="fr-BE" sz="3600" smtClean="0">
                <a:latin typeface="Garamond" pitchFamily="18" charset="0"/>
                <a:cs typeface="Times New Roman" pitchFamily="18" charset="0"/>
              </a:rPr>
              <a:t>5.1. Bis: Aanpassen Model definitie</a:t>
            </a:r>
            <a:endParaRPr lang="en-GB" sz="3600" b="1" smtClean="0"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6150" name="Content Placeholder 4"/>
          <p:cNvSpPr>
            <a:spLocks noGrp="1"/>
          </p:cNvSpPr>
          <p:nvPr>
            <p:ph sz="quarter" idx="4"/>
          </p:nvPr>
        </p:nvSpPr>
        <p:spPr>
          <a:xfrm>
            <a:off x="323850" y="1773238"/>
            <a:ext cx="8640763" cy="4824412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nl-BE" sz="2800" smtClean="0">
                <a:latin typeface="Garamond" pitchFamily="18" charset="0"/>
              </a:rPr>
              <a:t>- Indien vacatures niet ingevuld werden</a:t>
            </a:r>
          </a:p>
          <a:p>
            <a:pPr marL="0" indent="0">
              <a:buFont typeface="Arial" charset="0"/>
              <a:buNone/>
            </a:pPr>
            <a:r>
              <a:rPr lang="nl-BE" sz="2800" smtClean="0">
                <a:latin typeface="Garamond" pitchFamily="18" charset="0"/>
              </a:rPr>
              <a:t>- Mogelijke manieren om te komen tot een betere invulling (per vacature): </a:t>
            </a:r>
          </a:p>
          <a:p>
            <a:pPr marL="0" indent="0"/>
            <a:r>
              <a:rPr lang="nl-BE" b="1" smtClean="0">
                <a:latin typeface="Garamond" pitchFamily="18" charset="0"/>
              </a:rPr>
              <a:t>Norm verlagen: </a:t>
            </a:r>
            <a:r>
              <a:rPr lang="nl-BE" smtClean="0">
                <a:latin typeface="Garamond" pitchFamily="18" charset="0"/>
              </a:rPr>
              <a:t>deliberatieniveau van de proef kan verlaagd worden, maar sowieso boven UD: voldoende garantie op kwaliteit Soll</a:t>
            </a:r>
            <a:endParaRPr lang="nl-BE" smtClean="0">
              <a:solidFill>
                <a:schemeClr val="tx2"/>
              </a:solidFill>
              <a:latin typeface="Garamond" pitchFamily="18" charset="0"/>
            </a:endParaRPr>
          </a:p>
          <a:p>
            <a:pPr marL="0" indent="0"/>
            <a:r>
              <a:rPr lang="nl-BE" smtClean="0">
                <a:latin typeface="Garamond" pitchFamily="18" charset="0"/>
              </a:rPr>
              <a:t>Relatief </a:t>
            </a:r>
            <a:r>
              <a:rPr lang="nl-BE" b="1" smtClean="0">
                <a:latin typeface="Garamond" pitchFamily="18" charset="0"/>
              </a:rPr>
              <a:t>belang wens versus geschiktheid </a:t>
            </a:r>
            <a:r>
              <a:rPr lang="nl-BE" smtClean="0">
                <a:latin typeface="Garamond" pitchFamily="18" charset="0"/>
              </a:rPr>
              <a:t>kan aangepast worden: meer rekening houden met geschiktheid Soll</a:t>
            </a:r>
            <a:endParaRPr lang="nl-BE" smtClean="0">
              <a:solidFill>
                <a:schemeClr val="tx2"/>
              </a:solidFill>
              <a:latin typeface="Garamond" pitchFamily="18" charset="0"/>
            </a:endParaRPr>
          </a:p>
          <a:p>
            <a:pPr marL="0" indent="0"/>
            <a:r>
              <a:rPr lang="nl-BE" b="1" smtClean="0">
                <a:latin typeface="Garamond" pitchFamily="18" charset="0"/>
              </a:rPr>
              <a:t>Prioriteiten</a:t>
            </a:r>
            <a:r>
              <a:rPr lang="nl-BE" smtClean="0">
                <a:latin typeface="Garamond" pitchFamily="18" charset="0"/>
              </a:rPr>
              <a:t> van de organisatie kunnen aangepast worden, waarbij gestreefd wordt naar evenwicht wens organisatie – wens Soll</a:t>
            </a:r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-100013"/>
            <a:ext cx="1955800" cy="1368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1"/>
          <p:cNvSpPr/>
          <p:nvPr/>
        </p:nvSpPr>
        <p:spPr>
          <a:xfrm>
            <a:off x="611188" y="6165850"/>
            <a:ext cx="7705725" cy="647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BE" sz="2000" dirty="0">
                <a:latin typeface="Garamond" pitchFamily="18" charset="0"/>
              </a:rPr>
              <a:t>Sowieso wordt een </a:t>
            </a:r>
            <a:r>
              <a:rPr lang="nl-BE" sz="2000" dirty="0" err="1">
                <a:latin typeface="Garamond" pitchFamily="18" charset="0"/>
              </a:rPr>
              <a:t>Soll</a:t>
            </a:r>
            <a:r>
              <a:rPr lang="nl-BE" sz="2000" dirty="0">
                <a:latin typeface="Garamond" pitchFamily="18" charset="0"/>
              </a:rPr>
              <a:t> </a:t>
            </a:r>
            <a:r>
              <a:rPr lang="nl-BE" sz="2000" dirty="0">
                <a:latin typeface="Garamond" pitchFamily="18" charset="0"/>
              </a:rPr>
              <a:t>nooit toegewezen </a:t>
            </a:r>
            <a:r>
              <a:rPr lang="nl-BE" sz="2000" dirty="0">
                <a:latin typeface="Garamond" pitchFamily="18" charset="0"/>
              </a:rPr>
              <a:t>aan </a:t>
            </a:r>
            <a:endParaRPr lang="nl-BE" sz="2000" dirty="0">
              <a:latin typeface="Garamond" pitchFamily="18" charset="0"/>
            </a:endParaRPr>
          </a:p>
          <a:p>
            <a:pPr algn="ctr">
              <a:defRPr/>
            </a:pPr>
            <a:r>
              <a:rPr lang="nl-BE" sz="2000" dirty="0">
                <a:latin typeface="Garamond" pitchFamily="18" charset="0"/>
              </a:rPr>
              <a:t>een </a:t>
            </a:r>
            <a:r>
              <a:rPr lang="nl-BE" sz="2000" dirty="0">
                <a:latin typeface="Garamond" pitchFamily="18" charset="0"/>
              </a:rPr>
              <a:t>vacature </a:t>
            </a:r>
            <a:r>
              <a:rPr lang="nl-BE" sz="2000" dirty="0">
                <a:latin typeface="Garamond" pitchFamily="18" charset="0"/>
              </a:rPr>
              <a:t>die </a:t>
            </a:r>
            <a:r>
              <a:rPr lang="nl-BE" sz="2000" dirty="0">
                <a:latin typeface="Garamond" pitchFamily="18" charset="0"/>
              </a:rPr>
              <a:t>hij/zij </a:t>
            </a:r>
            <a:r>
              <a:rPr lang="nl-BE" sz="2000" dirty="0">
                <a:latin typeface="Garamond" pitchFamily="18" charset="0"/>
              </a:rPr>
              <a:t>niet wenst!</a:t>
            </a:r>
            <a:endParaRPr lang="en-U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15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615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15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15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Title 1"/>
          <p:cNvSpPr>
            <a:spLocks noGrp="1"/>
          </p:cNvSpPr>
          <p:nvPr>
            <p:ph type="title"/>
          </p:nvPr>
        </p:nvSpPr>
        <p:spPr>
          <a:xfrm>
            <a:off x="663575" y="274638"/>
            <a:ext cx="8229600" cy="1143000"/>
          </a:xfrm>
        </p:spPr>
        <p:txBody>
          <a:bodyPr/>
          <a:lstStyle/>
          <a:p>
            <a:r>
              <a:rPr lang="nl-BE" sz="4000" b="1" smtClean="0">
                <a:latin typeface="Garamond" pitchFamily="18" charset="0"/>
              </a:rPr>
              <a:t>6. Verschillen tussen PMM en PST</a:t>
            </a:r>
            <a:endParaRPr lang="en-US" sz="4000" b="1" smtClean="0">
              <a:latin typeface="Garamon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lang="nl-BE" b="1" dirty="0" smtClean="0">
                <a:latin typeface="Garamond" pitchFamily="18" charset="0"/>
              </a:rPr>
              <a:t>Voordelen PMM </a:t>
            </a:r>
            <a:r>
              <a:rPr lang="nl-BE" b="1" dirty="0" err="1" smtClean="0">
                <a:latin typeface="Garamond" pitchFamily="18" charset="0"/>
              </a:rPr>
              <a:t>tov</a:t>
            </a:r>
            <a:r>
              <a:rPr lang="nl-BE" b="1" dirty="0" smtClean="0">
                <a:latin typeface="Garamond" pitchFamily="18" charset="0"/>
              </a:rPr>
              <a:t> PST:</a:t>
            </a:r>
          </a:p>
          <a:p>
            <a:pPr lvl="1">
              <a:defRPr/>
            </a:pPr>
            <a:r>
              <a:rPr lang="nl-BE" sz="2400" dirty="0" smtClean="0">
                <a:latin typeface="Garamond" pitchFamily="18" charset="0"/>
              </a:rPr>
              <a:t>Betere integratie van geschiktheid en wensen</a:t>
            </a:r>
          </a:p>
          <a:p>
            <a:pPr lvl="1">
              <a:defRPr/>
            </a:pPr>
            <a:r>
              <a:rPr lang="nl-BE" sz="2400" dirty="0" smtClean="0">
                <a:latin typeface="Garamond" pitchFamily="18" charset="0"/>
              </a:rPr>
              <a:t>Verfijning van de geschiktheid met bijkomende informatiebron </a:t>
            </a:r>
            <a:r>
              <a:rPr lang="nl-BE" sz="2400" dirty="0">
                <a:latin typeface="Garamond" pitchFamily="18" charset="0"/>
              </a:rPr>
              <a:t>(bonus voor diploma)</a:t>
            </a:r>
          </a:p>
          <a:p>
            <a:pPr lvl="1">
              <a:defRPr/>
            </a:pPr>
            <a:r>
              <a:rPr lang="nl-BE" sz="2400" dirty="0" smtClean="0">
                <a:latin typeface="Garamond" pitchFamily="18" charset="0"/>
              </a:rPr>
              <a:t>Betere invulling van (knelpunt)vacatures</a:t>
            </a:r>
          </a:p>
          <a:p>
            <a:pPr lvl="1">
              <a:defRPr/>
            </a:pPr>
            <a:r>
              <a:rPr lang="nl-BE" sz="2400" dirty="0" smtClean="0">
                <a:latin typeface="Garamond" pitchFamily="18" charset="0"/>
              </a:rPr>
              <a:t>Flexibiliteit: er kan rekening gehouden worden met de prioriteiten van de organisatie</a:t>
            </a:r>
          </a:p>
          <a:p>
            <a:pPr>
              <a:defRPr/>
            </a:pPr>
            <a:r>
              <a:rPr lang="nl-BE" b="1" dirty="0" smtClean="0">
                <a:latin typeface="Garamond" pitchFamily="18" charset="0"/>
              </a:rPr>
              <a:t>Nadeel PMM </a:t>
            </a:r>
            <a:r>
              <a:rPr lang="nl-BE" b="1" dirty="0" err="1" smtClean="0">
                <a:latin typeface="Garamond" pitchFamily="18" charset="0"/>
              </a:rPr>
              <a:t>tov</a:t>
            </a:r>
            <a:r>
              <a:rPr lang="nl-BE" b="1" dirty="0" smtClean="0">
                <a:latin typeface="Garamond" pitchFamily="18" charset="0"/>
              </a:rPr>
              <a:t> PST:</a:t>
            </a:r>
          </a:p>
          <a:p>
            <a:pPr lvl="1">
              <a:defRPr/>
            </a:pPr>
            <a:r>
              <a:rPr lang="nl-BE" sz="2400" dirty="0" smtClean="0">
                <a:latin typeface="Garamond" pitchFamily="18" charset="0"/>
              </a:rPr>
              <a:t>Meest competente sollicitanten zijn niet zeker om toegewezen te worden aan hun eerste keuze. Maar wel altijd aan een keuze die ze gevraagd hebben.</a:t>
            </a:r>
          </a:p>
          <a:p>
            <a:pPr marL="457200" lvl="1" indent="0">
              <a:buFont typeface="Arial" charset="0"/>
              <a:buNone/>
              <a:defRPr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nl-BE" b="1" smtClean="0">
                <a:latin typeface="Garamond" pitchFamily="18" charset="0"/>
              </a:rPr>
              <a:t>Vragen?</a:t>
            </a:r>
            <a:endParaRPr lang="en-US" b="1" smtClean="0">
              <a:latin typeface="Garamond" pitchFamily="18" charset="0"/>
            </a:endParaRPr>
          </a:p>
        </p:txBody>
      </p:sp>
      <p:pic>
        <p:nvPicPr>
          <p:cNvPr id="36866" name="Picture 3" descr="puntodidomandahom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733800" y="2438400"/>
            <a:ext cx="1647825" cy="1677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7" name="Text Box 4"/>
          <p:cNvSpPr txBox="1">
            <a:spLocks noChangeArrowheads="1"/>
          </p:cNvSpPr>
          <p:nvPr/>
        </p:nvSpPr>
        <p:spPr bwMode="auto">
          <a:xfrm>
            <a:off x="762000" y="5334000"/>
            <a:ext cx="80772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t">
              <a:spcBef>
                <a:spcPct val="50000"/>
              </a:spcBef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n-US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smtClean="0">
                <a:latin typeface="Garamond" pitchFamily="18" charset="0"/>
              </a:rPr>
              <a:t>1. Classificatie</a:t>
            </a:r>
            <a:endParaRPr lang="en-US" b="1" smtClean="0">
              <a:latin typeface="Garamond" pitchFamily="18" charset="0"/>
            </a:endParaRPr>
          </a:p>
        </p:txBody>
      </p:sp>
      <p:grpSp>
        <p:nvGrpSpPr>
          <p:cNvPr id="5" name="Group 19"/>
          <p:cNvGrpSpPr>
            <a:grpSpLocks/>
          </p:cNvGrpSpPr>
          <p:nvPr/>
        </p:nvGrpSpPr>
        <p:grpSpPr bwMode="auto">
          <a:xfrm>
            <a:off x="5200650" y="4513263"/>
            <a:ext cx="2851150" cy="2054225"/>
            <a:chOff x="1056" y="2736"/>
            <a:chExt cx="1920" cy="1392"/>
          </a:xfrm>
        </p:grpSpPr>
        <p:sp>
          <p:nvSpPr>
            <p:cNvPr id="16398" name="Rectangle 20"/>
            <p:cNvSpPr>
              <a:spLocks noChangeArrowheads="1"/>
            </p:cNvSpPr>
            <p:nvPr/>
          </p:nvSpPr>
          <p:spPr bwMode="auto">
            <a:xfrm>
              <a:off x="1056" y="2736"/>
              <a:ext cx="1920" cy="139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333399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6399" name="Group 21"/>
            <p:cNvGrpSpPr>
              <a:grpSpLocks/>
            </p:cNvGrpSpPr>
            <p:nvPr/>
          </p:nvGrpSpPr>
          <p:grpSpPr bwMode="auto">
            <a:xfrm>
              <a:off x="1152" y="2834"/>
              <a:ext cx="1776" cy="1247"/>
              <a:chOff x="1392" y="3026"/>
              <a:chExt cx="1776" cy="1247"/>
            </a:xfrm>
          </p:grpSpPr>
          <p:pic>
            <p:nvPicPr>
              <p:cNvPr id="16400" name="Picture 22" descr="D:\Cois\Pictures &amp; Movies\Powerpoint pictures\aviation mechanics.gif"/>
              <p:cNvPicPr>
                <a:picLocks noChangeAspect="1" noChangeArrowheads="1"/>
              </p:cNvPicPr>
              <p:nvPr/>
            </p:nvPicPr>
            <p:blipFill>
              <a:blip r:embed="rId2"/>
              <a:srcRect/>
              <a:stretch>
                <a:fillRect/>
              </a:stretch>
            </p:blipFill>
            <p:spPr bwMode="auto">
              <a:xfrm>
                <a:off x="1392" y="3402"/>
                <a:ext cx="1776" cy="8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6401" name="Text Box 23"/>
              <p:cNvSpPr txBox="1">
                <a:spLocks noChangeArrowheads="1"/>
              </p:cNvSpPr>
              <p:nvPr/>
            </p:nvSpPr>
            <p:spPr bwMode="auto">
              <a:xfrm>
                <a:off x="1502" y="3026"/>
                <a:ext cx="142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/>
                <a:r>
                  <a:rPr lang="fr-BE">
                    <a:solidFill>
                      <a:schemeClr val="accent1"/>
                    </a:solidFill>
                    <a:latin typeface="Garamond" pitchFamily="18" charset="0"/>
                  </a:rPr>
                  <a:t>2 plaatsen Techn Avn</a:t>
                </a:r>
                <a:endParaRPr lang="en-GB">
                  <a:solidFill>
                    <a:schemeClr val="accent1"/>
                  </a:solidFill>
                  <a:latin typeface="Garamond" pitchFamily="18" charset="0"/>
                </a:endParaRPr>
              </a:p>
            </p:txBody>
          </p:sp>
        </p:grpSp>
      </p:grpSp>
      <p:grpSp>
        <p:nvGrpSpPr>
          <p:cNvPr id="10" name="Group 14"/>
          <p:cNvGrpSpPr>
            <a:grpSpLocks/>
          </p:cNvGrpSpPr>
          <p:nvPr/>
        </p:nvGrpSpPr>
        <p:grpSpPr bwMode="auto">
          <a:xfrm>
            <a:off x="5200650" y="2122488"/>
            <a:ext cx="2827338" cy="2054225"/>
            <a:chOff x="1056" y="1296"/>
            <a:chExt cx="1536" cy="1392"/>
          </a:xfrm>
        </p:grpSpPr>
        <p:sp>
          <p:nvSpPr>
            <p:cNvPr id="16394" name="Rectangle 15"/>
            <p:cNvSpPr>
              <a:spLocks noChangeArrowheads="1"/>
            </p:cNvSpPr>
            <p:nvPr/>
          </p:nvSpPr>
          <p:spPr bwMode="auto">
            <a:xfrm>
              <a:off x="1056" y="1296"/>
              <a:ext cx="1536" cy="1392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333399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6395" name="Group 16"/>
            <p:cNvGrpSpPr>
              <a:grpSpLocks/>
            </p:cNvGrpSpPr>
            <p:nvPr/>
          </p:nvGrpSpPr>
          <p:grpSpPr bwMode="auto">
            <a:xfrm>
              <a:off x="1104" y="1394"/>
              <a:ext cx="1440" cy="1241"/>
              <a:chOff x="1056" y="1394"/>
              <a:chExt cx="1440" cy="1241"/>
            </a:xfrm>
          </p:grpSpPr>
          <p:sp>
            <p:nvSpPr>
              <p:cNvPr id="16396" name="Text Box 17"/>
              <p:cNvSpPr txBox="1">
                <a:spLocks noChangeArrowheads="1"/>
              </p:cNvSpPr>
              <p:nvPr/>
            </p:nvSpPr>
            <p:spPr bwMode="auto">
              <a:xfrm>
                <a:off x="1205" y="1394"/>
                <a:ext cx="1064" cy="25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algn="ctr" eaLnBrk="0" hangingPunct="0"/>
                <a:r>
                  <a:rPr lang="fr-BE">
                    <a:solidFill>
                      <a:schemeClr val="accent1"/>
                    </a:solidFill>
                    <a:latin typeface="Garamond" pitchFamily="18" charset="0"/>
                  </a:rPr>
                  <a:t>2 plaatsen Para Cdo</a:t>
                </a:r>
                <a:endParaRPr lang="en-GB">
                  <a:solidFill>
                    <a:schemeClr val="accent1"/>
                  </a:solidFill>
                  <a:latin typeface="Garamond" pitchFamily="18" charset="0"/>
                </a:endParaRPr>
              </a:p>
            </p:txBody>
          </p:sp>
          <p:pic>
            <p:nvPicPr>
              <p:cNvPr id="16397" name="Picture 18" descr="\\DELL\H\Cois\PICTURES\Mil\helidrop.jpg"/>
              <p:cNvPicPr>
                <a:picLocks noChangeAspect="1" noChangeArrowheads="1"/>
              </p:cNvPicPr>
              <p:nvPr/>
            </p:nvPicPr>
            <p:blipFill>
              <a:blip r:embed="rId3"/>
              <a:srcRect/>
              <a:stretch>
                <a:fillRect/>
              </a:stretch>
            </p:blipFill>
            <p:spPr bwMode="auto">
              <a:xfrm>
                <a:off x="1056" y="1776"/>
                <a:ext cx="1440" cy="85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15" name="Group 3"/>
          <p:cNvGrpSpPr>
            <a:grpSpLocks/>
          </p:cNvGrpSpPr>
          <p:nvPr/>
        </p:nvGrpSpPr>
        <p:grpSpPr bwMode="auto">
          <a:xfrm>
            <a:off x="900113" y="2147888"/>
            <a:ext cx="3276600" cy="4419600"/>
            <a:chOff x="567" y="1353"/>
            <a:chExt cx="2064" cy="2784"/>
          </a:xfrm>
        </p:grpSpPr>
        <p:sp>
          <p:nvSpPr>
            <p:cNvPr id="16390" name="Rectangle 4"/>
            <p:cNvSpPr>
              <a:spLocks noChangeArrowheads="1"/>
            </p:cNvSpPr>
            <p:nvPr/>
          </p:nvSpPr>
          <p:spPr bwMode="auto">
            <a:xfrm>
              <a:off x="567" y="1353"/>
              <a:ext cx="2064" cy="278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rgbClr val="333399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endParaRPr lang="en-US"/>
            </a:p>
          </p:txBody>
        </p:sp>
        <p:grpSp>
          <p:nvGrpSpPr>
            <p:cNvPr id="16391" name="Group 5"/>
            <p:cNvGrpSpPr>
              <a:grpSpLocks/>
            </p:cNvGrpSpPr>
            <p:nvPr/>
          </p:nvGrpSpPr>
          <p:grpSpPr bwMode="auto">
            <a:xfrm>
              <a:off x="920" y="1373"/>
              <a:ext cx="1349" cy="2398"/>
              <a:chOff x="1112" y="1565"/>
              <a:chExt cx="1349" cy="2398"/>
            </a:xfrm>
          </p:grpSpPr>
          <p:sp>
            <p:nvSpPr>
              <p:cNvPr id="16392" name="Text Box 6"/>
              <p:cNvSpPr txBox="1">
                <a:spLocks noChangeArrowheads="1"/>
              </p:cNvSpPr>
              <p:nvPr/>
            </p:nvSpPr>
            <p:spPr bwMode="auto">
              <a:xfrm>
                <a:off x="1112" y="1565"/>
                <a:ext cx="1349" cy="33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r>
                  <a:rPr lang="fr-BE" sz="2800">
                    <a:solidFill>
                      <a:schemeClr val="accent1"/>
                    </a:solidFill>
                    <a:latin typeface="Garamond" pitchFamily="18" charset="0"/>
                  </a:rPr>
                  <a:t>5 Sollicitanten</a:t>
                </a:r>
                <a:endParaRPr lang="en-GB" sz="2800">
                  <a:solidFill>
                    <a:schemeClr val="accent1"/>
                  </a:solidFill>
                  <a:latin typeface="Garamond" pitchFamily="18" charset="0"/>
                </a:endParaRPr>
              </a:p>
            </p:txBody>
          </p:sp>
          <p:sp>
            <p:nvSpPr>
              <p:cNvPr id="16393" name="Text Box 7"/>
              <p:cNvSpPr txBox="1">
                <a:spLocks noChangeArrowheads="1"/>
              </p:cNvSpPr>
              <p:nvPr/>
            </p:nvSpPr>
            <p:spPr bwMode="auto">
              <a:xfrm>
                <a:off x="1394" y="2160"/>
                <a:ext cx="553" cy="180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fr-BE" sz="2400">
                    <a:solidFill>
                      <a:schemeClr val="accent1"/>
                    </a:solidFill>
                    <a:latin typeface="Garamond" pitchFamily="18" charset="0"/>
                  </a:rPr>
                  <a:t>Pieter</a:t>
                </a:r>
              </a:p>
              <a:p>
                <a:pPr>
                  <a:lnSpc>
                    <a:spcPct val="150000"/>
                  </a:lnSpc>
                </a:pPr>
                <a:r>
                  <a:rPr lang="fr-BE" sz="2400">
                    <a:solidFill>
                      <a:schemeClr val="accent1"/>
                    </a:solidFill>
                    <a:latin typeface="Garamond" pitchFamily="18" charset="0"/>
                  </a:rPr>
                  <a:t>Paul</a:t>
                </a:r>
              </a:p>
              <a:p>
                <a:pPr>
                  <a:lnSpc>
                    <a:spcPct val="150000"/>
                  </a:lnSpc>
                </a:pPr>
                <a:r>
                  <a:rPr lang="fr-BE" sz="2400">
                    <a:solidFill>
                      <a:schemeClr val="accent1"/>
                    </a:solidFill>
                    <a:latin typeface="Garamond" pitchFamily="18" charset="0"/>
                  </a:rPr>
                  <a:t>Saïd</a:t>
                </a:r>
              </a:p>
              <a:p>
                <a:pPr>
                  <a:lnSpc>
                    <a:spcPct val="150000"/>
                  </a:lnSpc>
                </a:pPr>
                <a:r>
                  <a:rPr lang="fr-BE" sz="2400">
                    <a:solidFill>
                      <a:schemeClr val="accent1"/>
                    </a:solidFill>
                    <a:latin typeface="Garamond" pitchFamily="18" charset="0"/>
                  </a:rPr>
                  <a:t>Jan</a:t>
                </a:r>
              </a:p>
              <a:p>
                <a:pPr>
                  <a:lnSpc>
                    <a:spcPct val="150000"/>
                  </a:lnSpc>
                </a:pPr>
                <a:r>
                  <a:rPr lang="fr-BE" sz="2400">
                    <a:solidFill>
                      <a:schemeClr val="accent1"/>
                    </a:solidFill>
                    <a:latin typeface="Garamond" pitchFamily="18" charset="0"/>
                  </a:rPr>
                  <a:t>Anna</a:t>
                </a:r>
                <a:endParaRPr lang="en-GB" sz="2400">
                  <a:solidFill>
                    <a:schemeClr val="accent1"/>
                  </a:solidFill>
                  <a:latin typeface="Garamond" pitchFamily="18" charset="0"/>
                </a:endParaRPr>
              </a:p>
            </p:txBody>
          </p:sp>
        </p:grpSp>
      </p:grpSp>
      <p:sp>
        <p:nvSpPr>
          <p:cNvPr id="26" name="Rectangle 25"/>
          <p:cNvSpPr/>
          <p:nvPr/>
        </p:nvSpPr>
        <p:spPr>
          <a:xfrm>
            <a:off x="1042988" y="1268413"/>
            <a:ext cx="7226300" cy="6477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BE" sz="2400" dirty="0">
                <a:latin typeface="Garamond" pitchFamily="18" charset="0"/>
              </a:rPr>
              <a:t>Welke sollicitanten aannemen voor welke vacature?</a:t>
            </a:r>
            <a:endParaRPr lang="en-US" sz="2400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BE" b="1" smtClean="0">
                <a:latin typeface="Garamond" pitchFamily="18" charset="0"/>
              </a:rPr>
              <a:t>1. Classificatie</a:t>
            </a:r>
            <a:endParaRPr lang="en-US" b="1" smtClean="0">
              <a:latin typeface="Garamond" pitchFamily="18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042988" y="1268413"/>
            <a:ext cx="7226300" cy="647700"/>
          </a:xfrm>
          <a:prstGeom prst="rect">
            <a:avLst/>
          </a:prstGeom>
          <a:solidFill>
            <a:schemeClr val="bg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BE" sz="2400" dirty="0">
                <a:latin typeface="Garamond" pitchFamily="18" charset="0"/>
              </a:rPr>
              <a:t>Welke sollicitanten aannemen voor welke vacature?</a:t>
            </a:r>
            <a:endParaRPr lang="en-US" sz="2400" dirty="0">
              <a:latin typeface="Garamond" pitchFamily="18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95288" y="2046288"/>
            <a:ext cx="8497887" cy="45513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nl-BE" sz="2000" b="1" dirty="0">
              <a:solidFill>
                <a:schemeClr val="tx1"/>
              </a:solidFill>
              <a:latin typeface="Garamond" pitchFamily="18" charset="0"/>
            </a:endParaRPr>
          </a:p>
          <a:p>
            <a:pPr algn="ctr">
              <a:defRPr/>
            </a:pPr>
            <a:r>
              <a:rPr lang="nl-BE" sz="2000" b="1" dirty="0">
                <a:solidFill>
                  <a:schemeClr val="tx1"/>
                </a:solidFill>
                <a:latin typeface="Garamond" pitchFamily="18" charset="0"/>
              </a:rPr>
              <a:t>Wat is de wenselijkheid om een </a:t>
            </a:r>
            <a:r>
              <a:rPr lang="nl-BE" sz="2000" b="1" dirty="0" err="1">
                <a:solidFill>
                  <a:schemeClr val="tx1"/>
                </a:solidFill>
                <a:latin typeface="Garamond" pitchFamily="18" charset="0"/>
              </a:rPr>
              <a:t>Soll</a:t>
            </a:r>
            <a:r>
              <a:rPr lang="nl-BE" sz="2000" b="1" dirty="0">
                <a:solidFill>
                  <a:schemeClr val="tx1"/>
                </a:solidFill>
                <a:latin typeface="Garamond" pitchFamily="18" charset="0"/>
              </a:rPr>
              <a:t> aan te nemen voor een vacature? </a:t>
            </a:r>
          </a:p>
          <a:p>
            <a:pPr algn="ctr">
              <a:defRPr/>
            </a:pPr>
            <a:endParaRPr lang="nl-BE" sz="2000" b="1" dirty="0">
              <a:solidFill>
                <a:schemeClr val="tx1"/>
              </a:solidFill>
              <a:latin typeface="Garamond" pitchFamily="18" charset="0"/>
            </a:endParaRPr>
          </a:p>
          <a:p>
            <a:pPr>
              <a:defRPr/>
            </a:pPr>
            <a:r>
              <a:rPr lang="nl-BE" sz="2000" dirty="0">
                <a:solidFill>
                  <a:schemeClr val="tx1"/>
                </a:solidFill>
                <a:latin typeface="Garamond" pitchFamily="18" charset="0"/>
              </a:rPr>
              <a:t>1. Wie zal het best presteren?		</a:t>
            </a:r>
          </a:p>
          <a:p>
            <a:pPr>
              <a:defRPr/>
            </a:pPr>
            <a:endParaRPr lang="nl-BE" sz="2000" dirty="0">
              <a:solidFill>
                <a:schemeClr val="tx1"/>
              </a:solidFill>
              <a:latin typeface="Garamond" pitchFamily="18" charset="0"/>
            </a:endParaRPr>
          </a:p>
          <a:p>
            <a:pPr>
              <a:defRPr/>
            </a:pPr>
            <a:r>
              <a:rPr lang="nl-BE" sz="2000" dirty="0">
                <a:solidFill>
                  <a:schemeClr val="tx1"/>
                </a:solidFill>
                <a:latin typeface="Garamond" pitchFamily="18" charset="0"/>
              </a:rPr>
              <a:t>2. Wie </a:t>
            </a:r>
            <a:r>
              <a:rPr lang="nl-BE" sz="2000" dirty="0">
                <a:solidFill>
                  <a:schemeClr val="tx1"/>
                </a:solidFill>
                <a:latin typeface="Garamond" pitchFamily="18" charset="0"/>
              </a:rPr>
              <a:t>z</a:t>
            </a:r>
            <a:r>
              <a:rPr lang="nl-BE" sz="2000" dirty="0">
                <a:solidFill>
                  <a:schemeClr val="tx1"/>
                </a:solidFill>
                <a:latin typeface="Garamond" pitchFamily="18" charset="0"/>
              </a:rPr>
              <a:t>al er tevreden zijn?			</a:t>
            </a:r>
          </a:p>
          <a:p>
            <a:pPr>
              <a:defRPr/>
            </a:pPr>
            <a:endParaRPr lang="nl-BE" sz="2000" dirty="0">
              <a:solidFill>
                <a:schemeClr val="tx1"/>
              </a:solidFill>
              <a:latin typeface="Garamond" pitchFamily="18" charset="0"/>
            </a:endParaRPr>
          </a:p>
          <a:p>
            <a:pPr>
              <a:defRPr/>
            </a:pPr>
            <a:r>
              <a:rPr lang="nl-BE" sz="2000" dirty="0">
                <a:solidFill>
                  <a:schemeClr val="tx1"/>
                </a:solidFill>
                <a:latin typeface="Garamond" pitchFamily="18" charset="0"/>
              </a:rPr>
              <a:t>3. Is het een knelpuntvacature?                         </a:t>
            </a:r>
            <a:endParaRPr lang="nl-BE" sz="2000" dirty="0">
              <a:solidFill>
                <a:schemeClr val="tx1"/>
              </a:solidFill>
              <a:latin typeface="Garamond" pitchFamily="18" charset="0"/>
            </a:endParaRPr>
          </a:p>
          <a:p>
            <a:pPr>
              <a:defRPr/>
            </a:pPr>
            <a:endParaRPr lang="nl-BE" sz="2000" dirty="0">
              <a:solidFill>
                <a:schemeClr val="tx1"/>
              </a:solidFill>
              <a:latin typeface="Garamond" pitchFamily="18" charset="0"/>
            </a:endParaRPr>
          </a:p>
          <a:p>
            <a:pPr>
              <a:defRPr/>
            </a:pPr>
            <a:endParaRPr lang="nl-BE" sz="2000" b="1" dirty="0">
              <a:solidFill>
                <a:schemeClr val="tx1"/>
              </a:solidFill>
              <a:latin typeface="Garamond" pitchFamily="18" charset="0"/>
            </a:endParaRPr>
          </a:p>
          <a:p>
            <a:pPr>
              <a:defRPr/>
            </a:pPr>
            <a:endParaRPr lang="nl-BE" sz="2000" b="1" dirty="0">
              <a:solidFill>
                <a:schemeClr val="tx1"/>
              </a:solidFill>
              <a:latin typeface="Garamond" pitchFamily="18" charset="0"/>
            </a:endParaRPr>
          </a:p>
          <a:p>
            <a:pPr>
              <a:defRPr/>
            </a:pPr>
            <a:r>
              <a:rPr lang="nl-BE" sz="2000" b="1" dirty="0">
                <a:solidFill>
                  <a:schemeClr val="tx1"/>
                </a:solidFill>
                <a:latin typeface="Garamond" pitchFamily="18" charset="0"/>
              </a:rPr>
              <a:t>Doel PMM</a:t>
            </a:r>
            <a:r>
              <a:rPr lang="nl-BE" sz="2000" dirty="0">
                <a:solidFill>
                  <a:schemeClr val="tx1"/>
                </a:solidFill>
                <a:latin typeface="Garamond" pitchFamily="18" charset="0"/>
              </a:rPr>
              <a:t>: </a:t>
            </a:r>
            <a:endParaRPr lang="nl-BE" sz="2000" dirty="0">
              <a:solidFill>
                <a:schemeClr val="tx1"/>
              </a:solidFill>
              <a:latin typeface="Garamond" pitchFamily="18" charset="0"/>
            </a:endParaRPr>
          </a:p>
          <a:p>
            <a:pPr marL="342900" indent="-342900">
              <a:buFontTx/>
              <a:buChar char="-"/>
              <a:defRPr/>
            </a:pPr>
            <a:r>
              <a:rPr lang="nl-NL" sz="2000" dirty="0">
                <a:solidFill>
                  <a:schemeClr val="tx1"/>
                </a:solidFill>
                <a:latin typeface="Garamond" pitchFamily="18" charset="0"/>
              </a:rPr>
              <a:t>model </a:t>
            </a:r>
            <a:r>
              <a:rPr lang="nl-BE" sz="2000" dirty="0">
                <a:solidFill>
                  <a:schemeClr val="tx1"/>
                </a:solidFill>
                <a:latin typeface="Garamond" pitchFamily="18" charset="0"/>
              </a:rPr>
              <a:t>zoekt naar de beste oplossing om zoveel mogelijk sollicitanten met </a:t>
            </a:r>
            <a:r>
              <a:rPr lang="nl-BE" sz="2000" dirty="0">
                <a:solidFill>
                  <a:schemeClr val="tx1"/>
                </a:solidFill>
                <a:latin typeface="Garamond" pitchFamily="18" charset="0"/>
              </a:rPr>
              <a:t>een zo hoog mogelijke ‘person-job fit’ toe </a:t>
            </a:r>
            <a:r>
              <a:rPr lang="nl-BE" sz="2000" dirty="0">
                <a:solidFill>
                  <a:schemeClr val="tx1"/>
                </a:solidFill>
                <a:latin typeface="Garamond" pitchFamily="18" charset="0"/>
              </a:rPr>
              <a:t>te wijzen aan de </a:t>
            </a:r>
            <a:r>
              <a:rPr lang="nl-BE" sz="2000" dirty="0">
                <a:solidFill>
                  <a:schemeClr val="tx1"/>
                </a:solidFill>
                <a:latin typeface="Garamond" pitchFamily="18" charset="0"/>
              </a:rPr>
              <a:t>vacatures</a:t>
            </a:r>
            <a:endParaRPr lang="en-US" sz="2000" dirty="0">
              <a:solidFill>
                <a:schemeClr val="tx1"/>
              </a:solidFill>
              <a:latin typeface="Garamond" pitchFamily="18" charset="0"/>
            </a:endParaRPr>
          </a:p>
          <a:p>
            <a:pPr marL="342900" indent="-342900">
              <a:buFontTx/>
              <a:buChar char="-"/>
              <a:defRPr/>
            </a:pPr>
            <a:r>
              <a:rPr lang="en-US" sz="2000" dirty="0" err="1">
                <a:solidFill>
                  <a:schemeClr val="tx1"/>
                </a:solidFill>
                <a:latin typeface="Garamond" pitchFamily="18" charset="0"/>
              </a:rPr>
              <a:t>daarenboven</a:t>
            </a:r>
            <a:r>
              <a:rPr lang="en-US" sz="2000" dirty="0">
                <a:solidFill>
                  <a:schemeClr val="tx1"/>
                </a:solidFill>
                <a:latin typeface="Garamond" pitchFamily="18" charset="0"/>
              </a:rPr>
              <a:t> </a:t>
            </a:r>
            <a:r>
              <a:rPr lang="nl-NL" sz="2000" dirty="0">
                <a:solidFill>
                  <a:schemeClr val="tx1"/>
                </a:solidFill>
                <a:latin typeface="Garamond" pitchFamily="18" charset="0"/>
              </a:rPr>
              <a:t>kan het rekening houden met het gevoerde wervingsbeleid</a:t>
            </a:r>
            <a:endParaRPr lang="en-US" sz="2000" dirty="0">
              <a:solidFill>
                <a:schemeClr val="tx1"/>
              </a:solidFill>
              <a:latin typeface="Garamond" pitchFamily="18" charset="0"/>
            </a:endParaRPr>
          </a:p>
          <a:p>
            <a:pPr marL="285750" indent="-285750">
              <a:buFontTx/>
              <a:buChar char="-"/>
              <a:defRPr/>
            </a:pPr>
            <a:endParaRPr lang="en-US" sz="2000" dirty="0">
              <a:latin typeface="Garamond" pitchFamily="18" charset="0"/>
            </a:endParaRPr>
          </a:p>
        </p:txBody>
      </p:sp>
      <p:sp>
        <p:nvSpPr>
          <p:cNvPr id="9" name="Right Arrow 8"/>
          <p:cNvSpPr/>
          <p:nvPr/>
        </p:nvSpPr>
        <p:spPr>
          <a:xfrm>
            <a:off x="3602038" y="2894013"/>
            <a:ext cx="1276350" cy="103187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ight Arrow 9"/>
          <p:cNvSpPr/>
          <p:nvPr/>
        </p:nvSpPr>
        <p:spPr>
          <a:xfrm>
            <a:off x="3263900" y="3532188"/>
            <a:ext cx="1276350" cy="101600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ight Arrow 10"/>
          <p:cNvSpPr/>
          <p:nvPr/>
        </p:nvSpPr>
        <p:spPr>
          <a:xfrm>
            <a:off x="3708400" y="4125913"/>
            <a:ext cx="1276350" cy="103187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5100638" y="2708275"/>
            <a:ext cx="31686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BE" sz="2000">
                <a:latin typeface="Garamond" pitchFamily="18" charset="0"/>
              </a:rPr>
              <a:t>Selectieresultaten</a:t>
            </a:r>
            <a:r>
              <a:rPr lang="nl-BE">
                <a:latin typeface="Garamond" pitchFamily="18" charset="0"/>
              </a:rPr>
              <a:t> van de Soll</a:t>
            </a:r>
            <a:endParaRPr lang="en-US"/>
          </a:p>
        </p:txBody>
      </p:sp>
      <p:sp>
        <p:nvSpPr>
          <p:cNvPr id="13" name="TextBox 12"/>
          <p:cNvSpPr txBox="1">
            <a:spLocks noChangeArrowheads="1"/>
          </p:cNvSpPr>
          <p:nvPr/>
        </p:nvSpPr>
        <p:spPr bwMode="auto">
          <a:xfrm>
            <a:off x="4746625" y="3389313"/>
            <a:ext cx="21288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BE" sz="2000">
                <a:latin typeface="Garamond" pitchFamily="18" charset="0"/>
              </a:rPr>
              <a:t>Wensen van de Soll</a:t>
            </a:r>
          </a:p>
        </p:txBody>
      </p:sp>
      <p:sp>
        <p:nvSpPr>
          <p:cNvPr id="14" name="TextBox 13"/>
          <p:cNvSpPr txBox="1">
            <a:spLocks noChangeArrowheads="1"/>
          </p:cNvSpPr>
          <p:nvPr/>
        </p:nvSpPr>
        <p:spPr bwMode="auto">
          <a:xfrm>
            <a:off x="5148263" y="3965575"/>
            <a:ext cx="251936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BE" sz="2000">
                <a:latin typeface="Garamond" pitchFamily="18" charset="0"/>
              </a:rPr>
              <a:t>Wensen van Defensie</a:t>
            </a:r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5148263" y="2997200"/>
            <a:ext cx="316865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BE" sz="2000">
                <a:latin typeface="Garamond" pitchFamily="18" charset="0"/>
              </a:rPr>
              <a:t>Evt: relevant diploma/attest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0" dur="500"/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5" dur="500"/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BE" b="1" smtClean="0">
                <a:latin typeface="Garamond" pitchFamily="18" charset="0"/>
                <a:cs typeface="Times New Roman" pitchFamily="18" charset="0"/>
              </a:rPr>
              <a:t>1. Classificatie</a:t>
            </a:r>
            <a:endParaRPr lang="en-US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86800" cy="4525963"/>
          </a:xfrm>
        </p:spPr>
        <p:txBody>
          <a:bodyPr/>
          <a:lstStyle/>
          <a:p>
            <a:pPr marL="0" indent="0">
              <a:buFont typeface="Arial" charset="0"/>
              <a:buNone/>
              <a:defRPr/>
            </a:pPr>
            <a:r>
              <a:rPr lang="nl-BE" dirty="0" smtClean="0">
                <a:latin typeface="Garamond" pitchFamily="18" charset="0"/>
              </a:rPr>
              <a:t>Twee classificatiemodellen binnen Defensie:</a:t>
            </a:r>
          </a:p>
          <a:p>
            <a:pPr marL="0" indent="0">
              <a:buFont typeface="Arial" charset="0"/>
              <a:buNone/>
              <a:defRPr/>
            </a:pPr>
            <a:endParaRPr lang="nl-BE" dirty="0" smtClean="0">
              <a:latin typeface="Garamond" pitchFamily="18" charset="0"/>
            </a:endParaRPr>
          </a:p>
          <a:p>
            <a:pPr>
              <a:defRPr/>
            </a:pPr>
            <a:r>
              <a:rPr lang="nl-BE" b="1" dirty="0" smtClean="0">
                <a:latin typeface="Garamond" pitchFamily="18" charset="0"/>
              </a:rPr>
              <a:t>P</a:t>
            </a:r>
            <a:r>
              <a:rPr lang="nl-BE" dirty="0" smtClean="0">
                <a:latin typeface="Garamond" pitchFamily="18" charset="0"/>
              </a:rPr>
              <a:t>arallelle</a:t>
            </a:r>
            <a:r>
              <a:rPr lang="nl-BE" b="1" dirty="0" smtClean="0">
                <a:latin typeface="Garamond" pitchFamily="18" charset="0"/>
              </a:rPr>
              <a:t> S</a:t>
            </a:r>
            <a:r>
              <a:rPr lang="nl-BE" dirty="0" smtClean="0">
                <a:latin typeface="Garamond" pitchFamily="18" charset="0"/>
              </a:rPr>
              <a:t>equentiële</a:t>
            </a:r>
            <a:r>
              <a:rPr lang="nl-BE" b="1" dirty="0" smtClean="0">
                <a:latin typeface="Garamond" pitchFamily="18" charset="0"/>
              </a:rPr>
              <a:t> T</a:t>
            </a:r>
            <a:r>
              <a:rPr lang="nl-BE" dirty="0" smtClean="0">
                <a:latin typeface="Garamond" pitchFamily="18" charset="0"/>
              </a:rPr>
              <a:t>oewijzingsmethode (PST)</a:t>
            </a:r>
          </a:p>
          <a:p>
            <a:pPr>
              <a:defRPr/>
            </a:pPr>
            <a:endParaRPr lang="nl-BE" dirty="0" smtClean="0">
              <a:latin typeface="Garamond" pitchFamily="18" charset="0"/>
            </a:endParaRPr>
          </a:p>
          <a:p>
            <a:pPr>
              <a:defRPr/>
            </a:pPr>
            <a:r>
              <a:rPr lang="nl-BE" b="1" dirty="0" err="1" smtClean="0">
                <a:latin typeface="Garamond" pitchFamily="18" charset="0"/>
              </a:rPr>
              <a:t>P</a:t>
            </a:r>
            <a:r>
              <a:rPr lang="nl-BE" dirty="0" err="1" smtClean="0">
                <a:latin typeface="Garamond" pitchFamily="18" charset="0"/>
              </a:rPr>
              <a:t>sycho</a:t>
            </a:r>
            <a:r>
              <a:rPr lang="nl-BE" b="1" dirty="0" err="1">
                <a:latin typeface="Garamond" pitchFamily="18" charset="0"/>
              </a:rPr>
              <a:t>M</a:t>
            </a:r>
            <a:r>
              <a:rPr lang="nl-BE" dirty="0" err="1" smtClean="0">
                <a:latin typeface="Garamond" pitchFamily="18" charset="0"/>
              </a:rPr>
              <a:t>etrisch</a:t>
            </a:r>
            <a:r>
              <a:rPr lang="nl-BE" b="1" dirty="0" smtClean="0">
                <a:latin typeface="Garamond" pitchFamily="18" charset="0"/>
              </a:rPr>
              <a:t> M</a:t>
            </a:r>
            <a:r>
              <a:rPr lang="nl-BE" dirty="0" smtClean="0">
                <a:latin typeface="Garamond" pitchFamily="18" charset="0"/>
              </a:rPr>
              <a:t>odel</a:t>
            </a:r>
            <a:r>
              <a:rPr lang="nl-BE" b="1" dirty="0" smtClean="0">
                <a:latin typeface="Garamond" pitchFamily="18" charset="0"/>
              </a:rPr>
              <a:t> </a:t>
            </a:r>
            <a:r>
              <a:rPr lang="nl-BE" dirty="0" smtClean="0">
                <a:latin typeface="Garamond" pitchFamily="18" charset="0"/>
              </a:rPr>
              <a:t>(PMM): </a:t>
            </a:r>
            <a:endParaRPr lang="nl-BE" dirty="0">
              <a:latin typeface="Garamond" pitchFamily="18" charset="0"/>
            </a:endParaRPr>
          </a:p>
          <a:p>
            <a:pPr marL="0" indent="0">
              <a:buFont typeface="Arial" charset="0"/>
              <a:buNone/>
              <a:defRPr/>
            </a:pPr>
            <a:r>
              <a:rPr lang="nl-BE" sz="2400" i="1" dirty="0" smtClean="0">
                <a:latin typeface="Garamond" pitchFamily="18" charset="0"/>
              </a:rPr>
              <a:t>	</a:t>
            </a:r>
            <a:r>
              <a:rPr lang="nl-BE" sz="2800" i="1" dirty="0" smtClean="0">
                <a:latin typeface="Garamond" pitchFamily="18" charset="0"/>
              </a:rPr>
              <a:t>voor </a:t>
            </a:r>
            <a:r>
              <a:rPr lang="nl-BE" sz="2800" i="1" dirty="0" err="1" smtClean="0">
                <a:latin typeface="Garamond" pitchFamily="18" charset="0"/>
              </a:rPr>
              <a:t>Soll</a:t>
            </a:r>
            <a:r>
              <a:rPr lang="nl-BE" sz="2800" i="1" dirty="0" smtClean="0">
                <a:latin typeface="Garamond" pitchFamily="18" charset="0"/>
              </a:rPr>
              <a:t> </a:t>
            </a:r>
            <a:r>
              <a:rPr lang="nl-BE" sz="2800" i="1" dirty="0" err="1" smtClean="0">
                <a:latin typeface="Garamond" pitchFamily="18" charset="0"/>
              </a:rPr>
              <a:t>Kand</a:t>
            </a:r>
            <a:r>
              <a:rPr lang="nl-BE" sz="2800" i="1" dirty="0" smtClean="0">
                <a:latin typeface="Garamond" pitchFamily="18" charset="0"/>
              </a:rPr>
              <a:t> </a:t>
            </a:r>
            <a:r>
              <a:rPr lang="nl-BE" sz="2800" i="1" dirty="0" err="1" smtClean="0">
                <a:latin typeface="Garamond" pitchFamily="18" charset="0"/>
              </a:rPr>
              <a:t>Vrijw</a:t>
            </a:r>
            <a:r>
              <a:rPr lang="nl-BE" sz="2800" i="1" dirty="0" smtClean="0">
                <a:latin typeface="Garamond" pitchFamily="18" charset="0"/>
              </a:rPr>
              <a:t> (Niet-EVMI)</a:t>
            </a:r>
            <a:endParaRPr lang="en-US" sz="2800" i="1" dirty="0">
              <a:latin typeface="Garamond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4"/>
          <p:cNvSpPr>
            <a:spLocks noGrp="1" noChangeArrowheads="1"/>
          </p:cNvSpPr>
          <p:nvPr>
            <p:ph type="ctrTitle"/>
          </p:nvPr>
        </p:nvSpPr>
        <p:spPr>
          <a:xfrm>
            <a:off x="684213" y="44450"/>
            <a:ext cx="7772400" cy="1470025"/>
          </a:xfrm>
        </p:spPr>
        <p:txBody>
          <a:bodyPr/>
          <a:lstStyle/>
          <a:p>
            <a:r>
              <a:rPr lang="fr-BE" b="1" smtClean="0">
                <a:latin typeface="Garamond" pitchFamily="18" charset="0"/>
                <a:cs typeface="Times New Roman" pitchFamily="18" charset="0"/>
              </a:rPr>
              <a:t>2. Algemene achtergrond</a:t>
            </a:r>
            <a:endParaRPr lang="en-US" b="1" smtClean="0"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4099" name="Rectangle 6"/>
          <p:cNvSpPr>
            <a:spLocks noChangeArrowheads="1"/>
          </p:cNvSpPr>
          <p:nvPr/>
        </p:nvSpPr>
        <p:spPr bwMode="auto">
          <a:xfrm>
            <a:off x="179388" y="2205038"/>
            <a:ext cx="3816350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 sz="2000">
                <a:solidFill>
                  <a:schemeClr val="bg1"/>
                </a:solidFill>
                <a:latin typeface="Garamond" pitchFamily="18" charset="0"/>
              </a:rPr>
              <a:t>Voor sollicitanten die zich onder </a:t>
            </a:r>
          </a:p>
          <a:p>
            <a:pPr algn="ctr"/>
            <a:r>
              <a:rPr lang="nl-BE" sz="2000">
                <a:solidFill>
                  <a:schemeClr val="bg1"/>
                </a:solidFill>
                <a:latin typeface="Garamond" pitchFamily="18" charset="0"/>
              </a:rPr>
              <a:t>de deliberatiedrempel bevinden op </a:t>
            </a:r>
          </a:p>
          <a:p>
            <a:pPr algn="ctr"/>
            <a:r>
              <a:rPr lang="nl-BE" sz="2000">
                <a:solidFill>
                  <a:schemeClr val="bg1"/>
                </a:solidFill>
                <a:latin typeface="Garamond" pitchFamily="18" charset="0"/>
              </a:rPr>
              <a:t>één of meerdere proeven  </a:t>
            </a:r>
            <a:endParaRPr lang="en-US" sz="200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4100" name="Rectangle 7"/>
          <p:cNvSpPr>
            <a:spLocks noChangeArrowheads="1"/>
          </p:cNvSpPr>
          <p:nvPr/>
        </p:nvSpPr>
        <p:spPr bwMode="auto">
          <a:xfrm>
            <a:off x="179388" y="3789363"/>
            <a:ext cx="3816350" cy="10810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>
                <a:latin typeface="Garamond" pitchFamily="18" charset="0"/>
              </a:rPr>
              <a:t>- Obv selectieresultaten</a:t>
            </a:r>
          </a:p>
          <a:p>
            <a:pPr algn="ctr"/>
            <a:r>
              <a:rPr lang="nl-BE">
                <a:latin typeface="Garamond" pitchFamily="18" charset="0"/>
              </a:rPr>
              <a:t>- Gedelibereerde Soll komen in </a:t>
            </a:r>
          </a:p>
          <a:p>
            <a:pPr algn="ctr"/>
            <a:r>
              <a:rPr lang="nl-BE">
                <a:latin typeface="Garamond" pitchFamily="18" charset="0"/>
              </a:rPr>
              <a:t>aanmerking om geclassificeerd te worden</a:t>
            </a:r>
            <a:endParaRPr lang="en-US">
              <a:latin typeface="Garamond" pitchFamily="18" charset="0"/>
            </a:endParaRPr>
          </a:p>
        </p:txBody>
      </p:sp>
      <p:sp>
        <p:nvSpPr>
          <p:cNvPr id="4101" name="Line 9"/>
          <p:cNvSpPr>
            <a:spLocks noChangeShapeType="1"/>
          </p:cNvSpPr>
          <p:nvPr/>
        </p:nvSpPr>
        <p:spPr bwMode="auto">
          <a:xfrm>
            <a:off x="0" y="4941888"/>
            <a:ext cx="91440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102" name="Rectangle 10"/>
          <p:cNvSpPr>
            <a:spLocks noChangeArrowheads="1"/>
          </p:cNvSpPr>
          <p:nvPr/>
        </p:nvSpPr>
        <p:spPr bwMode="auto">
          <a:xfrm>
            <a:off x="5005388" y="2205038"/>
            <a:ext cx="3959225" cy="10795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 sz="2000">
                <a:solidFill>
                  <a:schemeClr val="bg1"/>
                </a:solidFill>
                <a:latin typeface="Garamond" pitchFamily="18" charset="0"/>
              </a:rPr>
              <a:t>Welke sollicitanten worden aanvaard?</a:t>
            </a:r>
          </a:p>
          <a:p>
            <a:pPr algn="ctr"/>
            <a:r>
              <a:rPr lang="nl-BE" sz="2000">
                <a:solidFill>
                  <a:schemeClr val="bg1"/>
                </a:solidFill>
                <a:latin typeface="Garamond" pitchFamily="18" charset="0"/>
              </a:rPr>
              <a:t>Wie wordt aan welke job toegewezen?</a:t>
            </a:r>
            <a:endParaRPr lang="en-US" sz="200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4103" name="AutoShape 12"/>
          <p:cNvSpPr>
            <a:spLocks noChangeArrowheads="1"/>
          </p:cNvSpPr>
          <p:nvPr/>
        </p:nvSpPr>
        <p:spPr bwMode="auto">
          <a:xfrm>
            <a:off x="1908175" y="3429000"/>
            <a:ext cx="358775" cy="28733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104" name="Rectangle 17"/>
          <p:cNvSpPr>
            <a:spLocks noChangeArrowheads="1"/>
          </p:cNvSpPr>
          <p:nvPr/>
        </p:nvSpPr>
        <p:spPr bwMode="auto">
          <a:xfrm>
            <a:off x="5005388" y="3789363"/>
            <a:ext cx="3959225" cy="1081087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 sz="1600">
                <a:latin typeface="Garamond" pitchFamily="18" charset="0"/>
              </a:rPr>
              <a:t>1. Er wordt een </a:t>
            </a:r>
            <a:r>
              <a:rPr lang="nl-BE" sz="1600" b="1">
                <a:latin typeface="Garamond" pitchFamily="18" charset="0"/>
              </a:rPr>
              <a:t>pay-off</a:t>
            </a:r>
            <a:r>
              <a:rPr lang="nl-BE" sz="1600">
                <a:latin typeface="Garamond" pitchFamily="18" charset="0"/>
              </a:rPr>
              <a:t>  (wenselijkheid)</a:t>
            </a:r>
          </a:p>
          <a:p>
            <a:pPr algn="ctr"/>
            <a:r>
              <a:rPr lang="nl-BE" sz="1600">
                <a:latin typeface="Garamond" pitchFamily="18" charset="0"/>
              </a:rPr>
              <a:t>berekend voor elke combinatie Soll -job. </a:t>
            </a:r>
          </a:p>
          <a:p>
            <a:pPr algn="ctr"/>
            <a:r>
              <a:rPr lang="nl-BE" sz="1600">
                <a:latin typeface="Garamond" pitchFamily="18" charset="0"/>
              </a:rPr>
              <a:t>2. Er wordt een </a:t>
            </a:r>
            <a:r>
              <a:rPr lang="nl-BE" sz="1600" b="1">
                <a:latin typeface="Garamond" pitchFamily="18" charset="0"/>
              </a:rPr>
              <a:t>algoritme</a:t>
            </a:r>
            <a:r>
              <a:rPr lang="nl-BE" sz="1600">
                <a:latin typeface="Garamond" pitchFamily="18" charset="0"/>
              </a:rPr>
              <a:t> </a:t>
            </a:r>
          </a:p>
          <a:p>
            <a:pPr algn="ctr"/>
            <a:r>
              <a:rPr lang="nl-BE" sz="1600">
                <a:latin typeface="Garamond" pitchFamily="18" charset="0"/>
              </a:rPr>
              <a:t>gebruikt voor de toewijzing</a:t>
            </a:r>
            <a:endParaRPr lang="en-US" sz="1600">
              <a:latin typeface="Garamond" pitchFamily="18" charset="0"/>
            </a:endParaRPr>
          </a:p>
        </p:txBody>
      </p:sp>
      <p:sp>
        <p:nvSpPr>
          <p:cNvPr id="4105" name="AutoShape 19"/>
          <p:cNvSpPr>
            <a:spLocks noChangeArrowheads="1"/>
          </p:cNvSpPr>
          <p:nvPr/>
        </p:nvSpPr>
        <p:spPr bwMode="auto">
          <a:xfrm>
            <a:off x="6756400" y="3429000"/>
            <a:ext cx="358775" cy="287338"/>
          </a:xfrm>
          <a:prstGeom prst="downArrow">
            <a:avLst>
              <a:gd name="adj1" fmla="val 50000"/>
              <a:gd name="adj2" fmla="val 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vert="eaVert" wrap="none" anchor="ctr"/>
          <a:lstStyle/>
          <a:p>
            <a:endParaRPr lang="en-US"/>
          </a:p>
        </p:txBody>
      </p:sp>
      <p:sp>
        <p:nvSpPr>
          <p:cNvPr id="4113" name="Rectangle 13"/>
          <p:cNvSpPr>
            <a:spLocks noChangeArrowheads="1"/>
          </p:cNvSpPr>
          <p:nvPr/>
        </p:nvSpPr>
        <p:spPr bwMode="auto">
          <a:xfrm>
            <a:off x="34925" y="5157788"/>
            <a:ext cx="647700" cy="574675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>
                <a:solidFill>
                  <a:schemeClr val="bg1"/>
                </a:solidFill>
                <a:latin typeface="Garamond" pitchFamily="18" charset="0"/>
              </a:rPr>
              <a:t>PST</a:t>
            </a:r>
            <a:endParaRPr lang="en-US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4114" name="Rectangle 14"/>
          <p:cNvSpPr>
            <a:spLocks noChangeArrowheads="1"/>
          </p:cNvSpPr>
          <p:nvPr/>
        </p:nvSpPr>
        <p:spPr bwMode="auto">
          <a:xfrm>
            <a:off x="34925" y="6092825"/>
            <a:ext cx="647700" cy="576263"/>
          </a:xfrm>
          <a:prstGeom prst="rect">
            <a:avLst/>
          </a:prstGeom>
          <a:solidFill>
            <a:schemeClr val="tx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>
                <a:solidFill>
                  <a:schemeClr val="bg1"/>
                </a:solidFill>
                <a:latin typeface="Garamond" pitchFamily="18" charset="0"/>
              </a:rPr>
              <a:t>PMM</a:t>
            </a:r>
            <a:endParaRPr lang="en-US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4115" name="Rectangle 18"/>
          <p:cNvSpPr>
            <a:spLocks noChangeArrowheads="1"/>
          </p:cNvSpPr>
          <p:nvPr/>
        </p:nvSpPr>
        <p:spPr bwMode="auto">
          <a:xfrm>
            <a:off x="827088" y="5084763"/>
            <a:ext cx="3168650" cy="720725"/>
          </a:xfrm>
          <a:prstGeom prst="rect">
            <a:avLst/>
          </a:prstGeom>
          <a:solidFill>
            <a:schemeClr val="accent1">
              <a:alpha val="1019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>
                <a:latin typeface="Garamond" pitchFamily="18" charset="0"/>
              </a:rPr>
              <a:t>Individuele deliberatie, dmv </a:t>
            </a:r>
          </a:p>
          <a:p>
            <a:pPr algn="ctr"/>
            <a:r>
              <a:rPr lang="nl-BE">
                <a:latin typeface="Garamond" pitchFamily="18" charset="0"/>
              </a:rPr>
              <a:t>stemming in wervingscommissie</a:t>
            </a:r>
            <a:endParaRPr lang="en-US">
              <a:latin typeface="Garamond" pitchFamily="18" charset="0"/>
            </a:endParaRPr>
          </a:p>
        </p:txBody>
      </p:sp>
      <p:sp>
        <p:nvSpPr>
          <p:cNvPr id="4116" name="Rectangle 20"/>
          <p:cNvSpPr>
            <a:spLocks noChangeArrowheads="1"/>
          </p:cNvSpPr>
          <p:nvPr/>
        </p:nvSpPr>
        <p:spPr bwMode="auto">
          <a:xfrm>
            <a:off x="827088" y="5949950"/>
            <a:ext cx="3168650" cy="863600"/>
          </a:xfrm>
          <a:prstGeom prst="rect">
            <a:avLst/>
          </a:prstGeom>
          <a:solidFill>
            <a:schemeClr val="accent1">
              <a:alpha val="1019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>
                <a:latin typeface="Garamond" pitchFamily="18" charset="0"/>
              </a:rPr>
              <a:t>Collectieve deliberatie, </a:t>
            </a:r>
          </a:p>
          <a:p>
            <a:pPr algn="ctr"/>
            <a:r>
              <a:rPr lang="nl-BE">
                <a:latin typeface="Garamond" pitchFamily="18" charset="0"/>
              </a:rPr>
              <a:t>Geen commissie  </a:t>
            </a:r>
            <a:endParaRPr lang="en-US">
              <a:latin typeface="Garamond" pitchFamily="18" charset="0"/>
            </a:endParaRPr>
          </a:p>
        </p:txBody>
      </p:sp>
      <p:sp>
        <p:nvSpPr>
          <p:cNvPr id="4117" name="Rectangle 21"/>
          <p:cNvSpPr>
            <a:spLocks noChangeArrowheads="1"/>
          </p:cNvSpPr>
          <p:nvPr/>
        </p:nvSpPr>
        <p:spPr bwMode="auto">
          <a:xfrm>
            <a:off x="4932363" y="5084763"/>
            <a:ext cx="4032250" cy="720725"/>
          </a:xfrm>
          <a:prstGeom prst="rect">
            <a:avLst/>
          </a:prstGeom>
          <a:solidFill>
            <a:schemeClr val="accent1">
              <a:alpha val="1019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 b="1">
                <a:latin typeface="Garamond" pitchFamily="18" charset="0"/>
              </a:rPr>
              <a:t>Pay-off: </a:t>
            </a:r>
            <a:r>
              <a:rPr lang="nl-BE">
                <a:latin typeface="Garamond" pitchFamily="18" charset="0"/>
              </a:rPr>
              <a:t>geschiktheid en wens</a:t>
            </a:r>
          </a:p>
          <a:p>
            <a:pPr algn="ctr"/>
            <a:r>
              <a:rPr lang="nl-BE" b="1">
                <a:latin typeface="Garamond" pitchFamily="18" charset="0"/>
              </a:rPr>
              <a:t>Algoritme</a:t>
            </a:r>
            <a:r>
              <a:rPr lang="nl-BE">
                <a:latin typeface="Garamond" pitchFamily="18" charset="0"/>
              </a:rPr>
              <a:t>: stapsgewijs</a:t>
            </a:r>
            <a:endParaRPr lang="en-US">
              <a:latin typeface="Garamond" pitchFamily="18" charset="0"/>
            </a:endParaRPr>
          </a:p>
        </p:txBody>
      </p:sp>
      <p:sp>
        <p:nvSpPr>
          <p:cNvPr id="4118" name="Rectangle 22"/>
          <p:cNvSpPr>
            <a:spLocks noChangeArrowheads="1"/>
          </p:cNvSpPr>
          <p:nvPr/>
        </p:nvSpPr>
        <p:spPr bwMode="auto">
          <a:xfrm>
            <a:off x="4919663" y="5949950"/>
            <a:ext cx="4032250" cy="863600"/>
          </a:xfrm>
          <a:prstGeom prst="rect">
            <a:avLst/>
          </a:prstGeom>
          <a:solidFill>
            <a:schemeClr val="accent1">
              <a:alpha val="10196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nl-BE" b="1">
                <a:latin typeface="Garamond" pitchFamily="18" charset="0"/>
              </a:rPr>
              <a:t>Pay-off: </a:t>
            </a:r>
            <a:r>
              <a:rPr lang="nl-BE">
                <a:latin typeface="Garamond" pitchFamily="18" charset="0"/>
              </a:rPr>
              <a:t>geschiktheid, wens </a:t>
            </a:r>
          </a:p>
          <a:p>
            <a:pPr algn="ctr"/>
            <a:r>
              <a:rPr lang="nl-BE">
                <a:latin typeface="Garamond" pitchFamily="18" charset="0"/>
              </a:rPr>
              <a:t>&amp; prio Def </a:t>
            </a:r>
          </a:p>
          <a:p>
            <a:pPr algn="ctr"/>
            <a:r>
              <a:rPr lang="nl-BE" b="1">
                <a:latin typeface="Garamond" pitchFamily="18" charset="0"/>
              </a:rPr>
              <a:t>Algoritme</a:t>
            </a:r>
            <a:r>
              <a:rPr lang="nl-BE">
                <a:latin typeface="Garamond" pitchFamily="18" charset="0"/>
              </a:rPr>
              <a:t>: globaal</a:t>
            </a:r>
            <a:endParaRPr lang="en-US">
              <a:latin typeface="Garamond" pitchFamily="18" charset="0"/>
            </a:endParaRPr>
          </a:p>
        </p:txBody>
      </p:sp>
      <p:sp>
        <p:nvSpPr>
          <p:cNvPr id="4110" name="Line 26"/>
          <p:cNvSpPr>
            <a:spLocks noChangeShapeType="1"/>
          </p:cNvSpPr>
          <p:nvPr/>
        </p:nvSpPr>
        <p:spPr bwMode="auto">
          <a:xfrm>
            <a:off x="0" y="5876925"/>
            <a:ext cx="9144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1304925" y="1557338"/>
            <a:ext cx="22860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nl-BE" sz="3200" b="1" kern="0" dirty="0">
                <a:solidFill>
                  <a:srgbClr val="000000"/>
                </a:solidFill>
                <a:latin typeface="Garamond" pitchFamily="18" charset="0"/>
                <a:ea typeface="+mj-ea"/>
                <a:cs typeface="+mj-cs"/>
              </a:rPr>
              <a:t>Deliberatie </a:t>
            </a:r>
            <a:endParaRPr lang="en-US" sz="3200" dirty="0">
              <a:latin typeface="Garamond" pitchFamily="18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5481638" y="1557338"/>
            <a:ext cx="2286000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nl-BE" sz="3200" b="1" kern="0" dirty="0">
                <a:solidFill>
                  <a:srgbClr val="000000"/>
                </a:solidFill>
                <a:latin typeface="Garamond" pitchFamily="18" charset="0"/>
                <a:ea typeface="+mj-ea"/>
                <a:cs typeface="+mj-cs"/>
              </a:rPr>
              <a:t>Classificatie</a:t>
            </a:r>
            <a:endParaRPr lang="en-US" sz="3200" dirty="0">
              <a:latin typeface="Garamond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3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4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4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7" dur="500"/>
                                        <p:tgtEl>
                                          <p:spTgt spid="4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4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7" dur="500"/>
                                        <p:tgtEl>
                                          <p:spTgt spid="4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0" dur="500"/>
                                        <p:tgtEl>
                                          <p:spTgt spid="4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9" grpId="0" animBg="1"/>
      <p:bldP spid="4100" grpId="0" animBg="1"/>
      <p:bldP spid="4101" grpId="0" animBg="1"/>
      <p:bldP spid="4102" grpId="0" animBg="1"/>
      <p:bldP spid="4103" grpId="0" animBg="1"/>
      <p:bldP spid="4104" grpId="0" animBg="1"/>
      <p:bldP spid="4105" grpId="0" animBg="1"/>
      <p:bldP spid="4113" grpId="0" animBg="1"/>
      <p:bldP spid="4114" grpId="0" animBg="1"/>
      <p:bldP spid="4115" grpId="0" animBg="1"/>
      <p:bldP spid="4116" grpId="0" animBg="1"/>
      <p:bldP spid="4117" grpId="0" animBg="1"/>
      <p:bldP spid="4118" grpId="0" animBg="1"/>
      <p:bldP spid="41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itle 1"/>
          <p:cNvSpPr>
            <a:spLocks noGrp="1"/>
          </p:cNvSpPr>
          <p:nvPr>
            <p:ph type="title"/>
          </p:nvPr>
        </p:nvSpPr>
        <p:spPr>
          <a:xfrm>
            <a:off x="611188" y="115888"/>
            <a:ext cx="8229600" cy="1143000"/>
          </a:xfrm>
        </p:spPr>
        <p:txBody>
          <a:bodyPr/>
          <a:lstStyle/>
          <a:p>
            <a:r>
              <a:rPr lang="nl-BE" b="1" smtClean="0">
                <a:latin typeface="Garamond" pitchFamily="18" charset="0"/>
                <a:cs typeface="Times New Roman" pitchFamily="18" charset="0"/>
              </a:rPr>
              <a:t>3. Berekening van de Pay-off</a:t>
            </a:r>
            <a:endParaRPr lang="en-US" b="1" smtClean="0"/>
          </a:p>
        </p:txBody>
      </p:sp>
      <p:sp>
        <p:nvSpPr>
          <p:cNvPr id="20482" name="Text Placeholder 4"/>
          <p:cNvSpPr>
            <a:spLocks noGrp="1"/>
          </p:cNvSpPr>
          <p:nvPr>
            <p:ph type="body" idx="1"/>
          </p:nvPr>
        </p:nvSpPr>
        <p:spPr>
          <a:xfrm>
            <a:off x="4995863" y="1844675"/>
            <a:ext cx="4040187" cy="639763"/>
          </a:xfrm>
        </p:spPr>
        <p:txBody>
          <a:bodyPr/>
          <a:lstStyle/>
          <a:p>
            <a:pPr algn="ctr"/>
            <a:r>
              <a:rPr lang="nl-BE" smtClean="0">
                <a:solidFill>
                  <a:schemeClr val="tx2"/>
                </a:solidFill>
                <a:latin typeface="Garamond" pitchFamily="18" charset="0"/>
              </a:rPr>
              <a:t>PST</a:t>
            </a:r>
            <a:endParaRPr lang="en-US" smtClean="0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half" idx="2"/>
          </p:nvPr>
        </p:nvSpPr>
        <p:spPr>
          <a:xfrm>
            <a:off x="0" y="2420938"/>
            <a:ext cx="4497388" cy="4248150"/>
          </a:xfrm>
        </p:spPr>
        <p:txBody>
          <a:bodyPr/>
          <a:lstStyle/>
          <a:p>
            <a:pPr marL="457200" lvl="1" indent="0" algn="ctr">
              <a:buFont typeface="Arial" charset="0"/>
              <a:buNone/>
              <a:defRPr/>
            </a:pPr>
            <a:r>
              <a:rPr lang="nl-NL" b="1" dirty="0" smtClean="0">
                <a:latin typeface="Garamond" pitchFamily="18" charset="0"/>
                <a:cs typeface="Times New Roman" pitchFamily="18" charset="0"/>
              </a:rPr>
              <a:t>Integratie van 3 gegevens:</a:t>
            </a:r>
          </a:p>
          <a:p>
            <a:pPr marL="457200" lvl="1" indent="0" algn="ctr">
              <a:buFont typeface="Arial" charset="0"/>
              <a:buNone/>
              <a:defRPr/>
            </a:pPr>
            <a:endParaRPr lang="nl-NL" b="1" dirty="0" smtClean="0">
              <a:latin typeface="Garamond" pitchFamily="18" charset="0"/>
              <a:cs typeface="Times New Roman" pitchFamily="18" charset="0"/>
            </a:endParaRPr>
          </a:p>
          <a:p>
            <a:pPr marL="914400" lvl="1" indent="-457200">
              <a:buFontTx/>
              <a:buAutoNum type="arabicPeriod"/>
              <a:defRPr/>
            </a:pPr>
            <a:r>
              <a:rPr lang="nl-NL" b="1" dirty="0" smtClean="0">
                <a:latin typeface="Garamond" pitchFamily="18" charset="0"/>
                <a:cs typeface="Times New Roman" pitchFamily="18" charset="0"/>
              </a:rPr>
              <a:t>Geschiktheid</a:t>
            </a:r>
            <a:r>
              <a:rPr lang="nl-NL" b="1" dirty="0">
                <a:latin typeface="Garamond" pitchFamily="18" charset="0"/>
                <a:cs typeface="Times New Roman" pitchFamily="18" charset="0"/>
              </a:rPr>
              <a:t>:</a:t>
            </a:r>
            <a:r>
              <a:rPr lang="nl-NL" dirty="0">
                <a:latin typeface="Garamond" pitchFamily="18" charset="0"/>
                <a:cs typeface="Times New Roman" pitchFamily="18" charset="0"/>
              </a:rPr>
              <a:t>  </a:t>
            </a:r>
            <a:endParaRPr lang="nl-NL" dirty="0" smtClean="0">
              <a:latin typeface="Garamond" pitchFamily="18" charset="0"/>
              <a:cs typeface="Times New Roman" pitchFamily="18" charset="0"/>
            </a:endParaRPr>
          </a:p>
          <a:p>
            <a:pPr marL="1314450" lvl="2" indent="-457200">
              <a:buFont typeface="+mj-lt"/>
              <a:buAutoNum type="alphaLcPeriod"/>
              <a:defRPr/>
            </a:pPr>
            <a:r>
              <a:rPr lang="nl-NL" u="sng" dirty="0" smtClean="0">
                <a:latin typeface="Garamond" pitchFamily="18" charset="0"/>
                <a:cs typeface="Times New Roman" pitchFamily="18" charset="0"/>
              </a:rPr>
              <a:t>Selectieresultaten</a:t>
            </a:r>
            <a:r>
              <a:rPr lang="nl-NL" dirty="0" smtClean="0">
                <a:latin typeface="Garamond" pitchFamily="18" charset="0"/>
                <a:cs typeface="Times New Roman" pitchFamily="18" charset="0"/>
              </a:rPr>
              <a:t> </a:t>
            </a:r>
            <a:r>
              <a:rPr lang="nl-NL" dirty="0">
                <a:latin typeface="Garamond" pitchFamily="18" charset="0"/>
                <a:cs typeface="Times New Roman" pitchFamily="18" charset="0"/>
              </a:rPr>
              <a:t>van </a:t>
            </a:r>
            <a:r>
              <a:rPr lang="nl-NL" dirty="0" smtClean="0">
                <a:latin typeface="Garamond" pitchFamily="18" charset="0"/>
                <a:cs typeface="Times New Roman" pitchFamily="18" charset="0"/>
              </a:rPr>
              <a:t>de </a:t>
            </a:r>
            <a:r>
              <a:rPr lang="nl-NL" dirty="0">
                <a:latin typeface="Garamond" pitchFamily="18" charset="0"/>
                <a:cs typeface="Times New Roman" pitchFamily="18" charset="0"/>
              </a:rPr>
              <a:t>sollicitant </a:t>
            </a:r>
          </a:p>
          <a:p>
            <a:pPr marL="1314450" lvl="2" indent="-457200">
              <a:buFont typeface="+mj-lt"/>
              <a:buAutoNum type="alphaLcPeriod"/>
              <a:defRPr/>
            </a:pPr>
            <a:r>
              <a:rPr lang="nl-NL" u="sng" dirty="0" smtClean="0">
                <a:latin typeface="Garamond" pitchFamily="18" charset="0"/>
                <a:cs typeface="Times New Roman" pitchFamily="18" charset="0"/>
              </a:rPr>
              <a:t>Diploma</a:t>
            </a:r>
            <a:r>
              <a:rPr lang="nl-NL" dirty="0" smtClean="0">
                <a:latin typeface="Garamond" pitchFamily="18" charset="0"/>
                <a:cs typeface="Times New Roman" pitchFamily="18" charset="0"/>
              </a:rPr>
              <a:t>: </a:t>
            </a:r>
            <a:r>
              <a:rPr lang="nl-NL" dirty="0">
                <a:latin typeface="Garamond" pitchFamily="18" charset="0"/>
                <a:cs typeface="Times New Roman" pitchFamily="18" charset="0"/>
              </a:rPr>
              <a:t>eventuele bonus voor een diploma/attest dat relevant is voor </a:t>
            </a:r>
            <a:r>
              <a:rPr lang="nl-NL" dirty="0" smtClean="0">
                <a:latin typeface="Garamond" pitchFamily="18" charset="0"/>
                <a:cs typeface="Times New Roman" pitchFamily="18" charset="0"/>
              </a:rPr>
              <a:t>geschiktheid van de </a:t>
            </a:r>
            <a:r>
              <a:rPr lang="nl-NL" dirty="0" err="1" smtClean="0">
                <a:latin typeface="Garamond" pitchFamily="18" charset="0"/>
                <a:cs typeface="Times New Roman" pitchFamily="18" charset="0"/>
              </a:rPr>
              <a:t>Soll</a:t>
            </a:r>
            <a:r>
              <a:rPr lang="nl-NL" dirty="0" smtClean="0">
                <a:latin typeface="Garamond" pitchFamily="18" charset="0"/>
                <a:cs typeface="Times New Roman" pitchFamily="18" charset="0"/>
              </a:rPr>
              <a:t> voor de vacature</a:t>
            </a:r>
            <a:endParaRPr lang="nl-NL" dirty="0">
              <a:latin typeface="Garamond" pitchFamily="18" charset="0"/>
              <a:cs typeface="Times New Roman" pitchFamily="18" charset="0"/>
            </a:endParaRPr>
          </a:p>
          <a:p>
            <a:pPr marL="914400" lvl="1" indent="-457200">
              <a:buFontTx/>
              <a:buAutoNum type="arabicPeriod"/>
              <a:defRPr/>
            </a:pPr>
            <a:r>
              <a:rPr lang="nl-NL" b="1" dirty="0">
                <a:latin typeface="Garamond" pitchFamily="18" charset="0"/>
                <a:cs typeface="Times New Roman" pitchFamily="18" charset="0"/>
              </a:rPr>
              <a:t>Wensen</a:t>
            </a:r>
            <a:r>
              <a:rPr lang="nl-NL" dirty="0">
                <a:latin typeface="Garamond" pitchFamily="18" charset="0"/>
                <a:cs typeface="Times New Roman" pitchFamily="18" charset="0"/>
              </a:rPr>
              <a:t>: de mate waarin de sollicitant de </a:t>
            </a:r>
            <a:r>
              <a:rPr lang="nl-NL" dirty="0" smtClean="0">
                <a:latin typeface="Garamond" pitchFamily="18" charset="0"/>
                <a:cs typeface="Times New Roman" pitchFamily="18" charset="0"/>
              </a:rPr>
              <a:t>vacature wenst</a:t>
            </a:r>
            <a:endParaRPr lang="nl-NL" dirty="0">
              <a:latin typeface="Garamond" pitchFamily="18" charset="0"/>
              <a:cs typeface="Times New Roman" pitchFamily="18" charset="0"/>
            </a:endParaRPr>
          </a:p>
          <a:p>
            <a:pPr marL="914400" lvl="1" indent="-457200">
              <a:buFontTx/>
              <a:buAutoNum type="arabicPeriod"/>
              <a:defRPr/>
            </a:pPr>
            <a:r>
              <a:rPr lang="nl-NL" b="1" dirty="0">
                <a:latin typeface="Garamond" pitchFamily="18" charset="0"/>
                <a:cs typeface="Times New Roman" pitchFamily="18" charset="0"/>
              </a:rPr>
              <a:t>Belang</a:t>
            </a:r>
            <a:r>
              <a:rPr lang="nl-NL" dirty="0">
                <a:latin typeface="Garamond" pitchFamily="18" charset="0"/>
                <a:cs typeface="Times New Roman" pitchFamily="18" charset="0"/>
              </a:rPr>
              <a:t>: het belang voor Defensie van de invulling van de </a:t>
            </a:r>
            <a:r>
              <a:rPr lang="nl-NL" dirty="0" smtClean="0">
                <a:latin typeface="Garamond" pitchFamily="18" charset="0"/>
                <a:cs typeface="Times New Roman" pitchFamily="18" charset="0"/>
              </a:rPr>
              <a:t>vacature</a:t>
            </a:r>
            <a:endParaRPr lang="nl-NL" dirty="0">
              <a:latin typeface="Garamond" pitchFamily="18" charset="0"/>
              <a:cs typeface="Times New Roman" pitchFamily="18" charset="0"/>
            </a:endParaRPr>
          </a:p>
          <a:p>
            <a:pPr>
              <a:defRPr/>
            </a:pPr>
            <a:endParaRPr lang="en-US" dirty="0"/>
          </a:p>
        </p:txBody>
      </p:sp>
      <p:sp>
        <p:nvSpPr>
          <p:cNvPr id="20484" name="Text Placeholder 7"/>
          <p:cNvSpPr>
            <a:spLocks noGrp="1"/>
          </p:cNvSpPr>
          <p:nvPr>
            <p:ph type="body" sz="quarter" idx="3"/>
          </p:nvPr>
        </p:nvSpPr>
        <p:spPr>
          <a:xfrm>
            <a:off x="-46038" y="1844675"/>
            <a:ext cx="4041776" cy="639763"/>
          </a:xfrm>
        </p:spPr>
        <p:txBody>
          <a:bodyPr/>
          <a:lstStyle/>
          <a:p>
            <a:pPr algn="ctr"/>
            <a:r>
              <a:rPr lang="nl-BE" smtClean="0">
                <a:solidFill>
                  <a:schemeClr val="tx2"/>
                </a:solidFill>
                <a:latin typeface="Garamond" pitchFamily="18" charset="0"/>
              </a:rPr>
              <a:t>PMM</a:t>
            </a:r>
            <a:endParaRPr lang="en-US" smtClean="0">
              <a:solidFill>
                <a:schemeClr val="tx2"/>
              </a:solidFill>
              <a:latin typeface="Garamond" pitchFamily="18" charset="0"/>
            </a:endParaRPr>
          </a:p>
        </p:txBody>
      </p:sp>
      <p:sp>
        <p:nvSpPr>
          <p:cNvPr id="9" name="Content Placeholder 8"/>
          <p:cNvSpPr>
            <a:spLocks noGrp="1"/>
          </p:cNvSpPr>
          <p:nvPr>
            <p:ph sz="quarter" idx="4"/>
          </p:nvPr>
        </p:nvSpPr>
        <p:spPr>
          <a:xfrm>
            <a:off x="4967288" y="2420938"/>
            <a:ext cx="4041775" cy="2046287"/>
          </a:xfrm>
        </p:spPr>
        <p:txBody>
          <a:bodyPr/>
          <a:lstStyle/>
          <a:p>
            <a:pPr marL="0" lvl="1" indent="0" algn="ctr">
              <a:buFont typeface="Arial" charset="0"/>
              <a:buNone/>
            </a:pPr>
            <a:r>
              <a:rPr lang="nl-BE" b="1" smtClean="0">
                <a:latin typeface="Garamond" pitchFamily="18" charset="0"/>
              </a:rPr>
              <a:t>Geen integratie</a:t>
            </a:r>
          </a:p>
          <a:p>
            <a:pPr marL="0" lvl="1" indent="0" algn="ctr">
              <a:buFont typeface="Arial" charset="0"/>
              <a:buNone/>
            </a:pPr>
            <a:endParaRPr lang="en-US" b="1" smtClean="0">
              <a:latin typeface="Garamond" pitchFamily="18" charset="0"/>
            </a:endParaRPr>
          </a:p>
          <a:p>
            <a:pPr marL="0" lvl="1" indent="0">
              <a:buFont typeface="Arial" charset="0"/>
              <a:buNone/>
            </a:pPr>
            <a:r>
              <a:rPr lang="nl-NL" b="1" smtClean="0">
                <a:latin typeface="Garamond" pitchFamily="18" charset="0"/>
                <a:cs typeface="Times New Roman" pitchFamily="18" charset="0"/>
              </a:rPr>
              <a:t>Geschiktheid:</a:t>
            </a:r>
            <a:r>
              <a:rPr lang="nl-NL" smtClean="0">
                <a:latin typeface="Garamond" pitchFamily="18" charset="0"/>
                <a:cs typeface="Times New Roman" pitchFamily="18" charset="0"/>
              </a:rPr>
              <a:t>  </a:t>
            </a:r>
          </a:p>
          <a:p>
            <a:pPr marL="0" lvl="1" indent="0">
              <a:buFont typeface="Arial" charset="0"/>
              <a:buNone/>
            </a:pPr>
            <a:r>
              <a:rPr lang="nl-NL" smtClean="0">
                <a:latin typeface="Garamond" pitchFamily="18" charset="0"/>
                <a:cs typeface="Times New Roman" pitchFamily="18" charset="0"/>
              </a:rPr>
              <a:t>Selectieresultaten van de sollicitant </a:t>
            </a:r>
          </a:p>
          <a:p>
            <a:pPr marL="0" lvl="1" indent="0">
              <a:buFont typeface="Arial" charset="0"/>
              <a:buNone/>
            </a:pPr>
            <a:endParaRPr lang="nl-NL" b="1" smtClean="0">
              <a:latin typeface="Garamond" pitchFamily="18" charset="0"/>
              <a:cs typeface="Times New Roman" pitchFamily="18" charset="0"/>
            </a:endParaRPr>
          </a:p>
          <a:p>
            <a:pPr marL="0" lvl="1" indent="0">
              <a:buFont typeface="Arial" charset="0"/>
              <a:buNone/>
            </a:pPr>
            <a:endParaRPr lang="nl-NL" b="1" smtClean="0">
              <a:latin typeface="Garamond" pitchFamily="18" charset="0"/>
              <a:cs typeface="Times New Roman" pitchFamily="18" charset="0"/>
            </a:endParaRPr>
          </a:p>
          <a:p>
            <a:pPr marL="0" lvl="1" indent="0">
              <a:buFont typeface="Arial" charset="0"/>
              <a:buNone/>
            </a:pPr>
            <a:endParaRPr lang="nl-NL" b="1" smtClean="0">
              <a:latin typeface="Garamond" pitchFamily="18" charset="0"/>
              <a:cs typeface="Times New Roman" pitchFamily="18" charset="0"/>
            </a:endParaRPr>
          </a:p>
          <a:p>
            <a:pPr marL="0" lvl="1" indent="0">
              <a:buFont typeface="Arial" charset="0"/>
              <a:buNone/>
            </a:pPr>
            <a:endParaRPr lang="nl-NL" smtClean="0"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20486" name="Text Placeholder 3"/>
          <p:cNvSpPr txBox="1">
            <a:spLocks/>
          </p:cNvSpPr>
          <p:nvPr/>
        </p:nvSpPr>
        <p:spPr bwMode="auto">
          <a:xfrm>
            <a:off x="2627313" y="1462088"/>
            <a:ext cx="5040312" cy="814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  <a:buFont typeface="Arial" charset="0"/>
              <a:buNone/>
            </a:pPr>
            <a:endParaRPr lang="en-US" sz="2400" b="1"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4932363" y="5300663"/>
            <a:ext cx="39608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lvl="1"/>
            <a:r>
              <a:rPr lang="nl-NL" sz="2000" b="1">
                <a:latin typeface="Garamond" pitchFamily="18" charset="0"/>
                <a:cs typeface="Times New Roman" pitchFamily="18" charset="0"/>
              </a:rPr>
              <a:t>Wensen</a:t>
            </a:r>
            <a:r>
              <a:rPr lang="nl-NL" sz="2000">
                <a:latin typeface="Garamond" pitchFamily="18" charset="0"/>
                <a:cs typeface="Times New Roman" pitchFamily="18" charset="0"/>
              </a:rPr>
              <a:t>: de mate waarin de sollicitant de vacature wenst</a:t>
            </a:r>
          </a:p>
        </p:txBody>
      </p:sp>
      <p:sp>
        <p:nvSpPr>
          <p:cNvPr id="3" name="Rectangle 2"/>
          <p:cNvSpPr/>
          <p:nvPr/>
        </p:nvSpPr>
        <p:spPr>
          <a:xfrm>
            <a:off x="1403350" y="1196975"/>
            <a:ext cx="6553200" cy="57626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BE" dirty="0" err="1">
                <a:latin typeface="Garamond" pitchFamily="18" charset="0"/>
              </a:rPr>
              <a:t>Pay</a:t>
            </a:r>
            <a:r>
              <a:rPr lang="nl-BE" dirty="0">
                <a:latin typeface="Garamond" pitchFamily="18" charset="0"/>
              </a:rPr>
              <a:t> – off = wenselijkheid om </a:t>
            </a:r>
            <a:r>
              <a:rPr lang="nl-BE" dirty="0" err="1">
                <a:latin typeface="Garamond" pitchFamily="18" charset="0"/>
              </a:rPr>
              <a:t>Soll</a:t>
            </a:r>
            <a:r>
              <a:rPr lang="nl-BE" dirty="0">
                <a:latin typeface="Garamond" pitchFamily="18" charset="0"/>
              </a:rPr>
              <a:t> X aan te nemen voor vacature 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948113" y="2636838"/>
          <a:ext cx="4945062" cy="2225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9872"/>
                <a:gridCol w="1016000"/>
                <a:gridCol w="1016000"/>
                <a:gridCol w="1016000"/>
                <a:gridCol w="1016000"/>
              </a:tblGrid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Pieter</a:t>
                      </a:r>
                      <a:r>
                        <a:rPr lang="nl-BE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Paul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err="1" smtClean="0"/>
                        <a:t>Saïd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Jan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Anna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75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75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85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80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70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50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40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40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50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60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90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BE" dirty="0" smtClean="0"/>
                        <a:t>80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179388" y="2644775"/>
          <a:ext cx="2160587" cy="222408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80120"/>
                <a:gridCol w="1080120"/>
              </a:tblGrid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Para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Tech </a:t>
                      </a:r>
                      <a:r>
                        <a:rPr lang="nl-BE" dirty="0" err="1" smtClean="0"/>
                        <a:t>Avn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0,30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0,45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0,35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0,35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0,10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0,05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0,25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0,15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57375" y="5629275"/>
          <a:ext cx="7107238" cy="11128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39023"/>
                <a:gridCol w="1008112"/>
                <a:gridCol w="1008112"/>
                <a:gridCol w="936104"/>
                <a:gridCol w="1008112"/>
                <a:gridCol w="1008112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Pieter</a:t>
                      </a:r>
                      <a:r>
                        <a:rPr lang="nl-BE" baseline="0" dirty="0" smtClean="0"/>
                        <a:t>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Paul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err="1" smtClean="0"/>
                        <a:t>Saïd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Jan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nl-BE" dirty="0" smtClean="0"/>
                        <a:t>Anna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err="1" smtClean="0"/>
                        <a:t>Pay</a:t>
                      </a:r>
                      <a:r>
                        <a:rPr lang="nl-BE" dirty="0" smtClean="0"/>
                        <a:t>-Off Para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80,75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74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68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67,25</a:t>
                      </a:r>
                    </a:p>
                  </a:txBody>
                  <a:tcPr marL="9525" marR="9525" marT="9525" marB="0" anchor="b"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err="1" smtClean="0"/>
                        <a:t>Pay</a:t>
                      </a:r>
                      <a:r>
                        <a:rPr lang="nl-BE" dirty="0" smtClean="0"/>
                        <a:t>-Off</a:t>
                      </a:r>
                      <a:r>
                        <a:rPr lang="nl-BE" baseline="0" dirty="0" smtClean="0"/>
                        <a:t> Tech </a:t>
                      </a:r>
                      <a:r>
                        <a:rPr lang="nl-BE" baseline="0" dirty="0" err="1" smtClean="0"/>
                        <a:t>Avn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72,25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76,5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80,5</a:t>
                      </a: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</a:t>
                      </a:r>
                    </a:p>
                  </a:txBody>
                  <a:tcPr marL="9525" marR="9525" marT="9525" marB="0" anchor="b"/>
                </a:tc>
              </a:tr>
            </a:tbl>
          </a:graphicData>
        </a:graphic>
      </p:graphicFrame>
      <p:sp>
        <p:nvSpPr>
          <p:cNvPr id="21602" name="Rectangle 30"/>
          <p:cNvSpPr>
            <a:spLocks noChangeArrowheads="1"/>
          </p:cNvSpPr>
          <p:nvPr/>
        </p:nvSpPr>
        <p:spPr bwMode="auto">
          <a:xfrm>
            <a:off x="590550" y="188913"/>
            <a:ext cx="82296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nl-NL" sz="4400" b="1">
                <a:latin typeface="Garamond" pitchFamily="18" charset="0"/>
              </a:rPr>
              <a:t>3. Berekening van de pay-off</a:t>
            </a:r>
            <a:endParaRPr lang="en-US" sz="4400" b="1">
              <a:latin typeface="Garamond" pitchFamily="18" charset="0"/>
            </a:endParaRPr>
          </a:p>
        </p:txBody>
      </p:sp>
      <p:grpSp>
        <p:nvGrpSpPr>
          <p:cNvPr id="6" name="Group 85"/>
          <p:cNvGrpSpPr>
            <a:grpSpLocks/>
          </p:cNvGrpSpPr>
          <p:nvPr/>
        </p:nvGrpSpPr>
        <p:grpSpPr bwMode="auto">
          <a:xfrm>
            <a:off x="2195736" y="1052736"/>
            <a:ext cx="4859932" cy="776288"/>
            <a:chOff x="703" y="1343"/>
            <a:chExt cx="2812" cy="489"/>
          </a:xfrm>
          <a:solidFill>
            <a:schemeClr val="bg2">
              <a:lumMod val="90000"/>
            </a:schemeClr>
          </a:solidFill>
        </p:grpSpPr>
        <p:sp>
          <p:nvSpPr>
            <p:cNvPr id="7" name="Rectangle 14"/>
            <p:cNvSpPr>
              <a:spLocks noChangeArrowheads="1"/>
            </p:cNvSpPr>
            <p:nvPr/>
          </p:nvSpPr>
          <p:spPr bwMode="auto">
            <a:xfrm>
              <a:off x="2120" y="1599"/>
              <a:ext cx="0" cy="233"/>
            </a:xfrm>
            <a:prstGeom prst="rect">
              <a:avLst/>
            </a:prstGeom>
            <a:grpFill/>
            <a:ln w="9525">
              <a:solidFill>
                <a:schemeClr val="tx2">
                  <a:lumMod val="20000"/>
                  <a:lumOff val="80000"/>
                </a:schemeClr>
              </a:solidFill>
              <a:miter lim="800000"/>
              <a:headEnd/>
              <a:tailEnd/>
            </a:ln>
            <a:extLst/>
          </p:spPr>
          <p:txBody>
            <a:bodyPr wrap="none" lIns="0" tIns="0" rIns="0" bIns="0">
              <a:spAutoFit/>
            </a:bodyPr>
            <a:lstStyle/>
            <a:p>
              <a:pPr eaLnBrk="0" hangingPunct="0">
                <a:defRPr/>
              </a:pPr>
              <a:endParaRPr lang="en-US" sz="2400">
                <a:latin typeface="Times New Roman" pitchFamily="18" charset="0"/>
              </a:endParaRPr>
            </a:p>
          </p:txBody>
        </p:sp>
        <p:sp>
          <p:nvSpPr>
            <p:cNvPr id="8" name="Rectangle 77"/>
            <p:cNvSpPr>
              <a:spLocks noChangeArrowheads="1"/>
            </p:cNvSpPr>
            <p:nvPr/>
          </p:nvSpPr>
          <p:spPr bwMode="auto">
            <a:xfrm>
              <a:off x="703" y="1343"/>
              <a:ext cx="2812" cy="454"/>
            </a:xfrm>
            <a:prstGeom prst="rect">
              <a:avLst/>
            </a:prstGeom>
            <a:grpFill/>
            <a:ln w="28575">
              <a:solidFill>
                <a:schemeClr val="tx2">
                  <a:lumMod val="20000"/>
                  <a:lumOff val="80000"/>
                </a:schemeClr>
              </a:solidFill>
              <a:miter lim="800000"/>
              <a:headEnd/>
              <a:tailEnd/>
            </a:ln>
            <a:effectLst/>
            <a:extLst>
              <a:ext uri="{AF507438-7753-43E0-B8FC-AC1667EBCBE1}"/>
            </a:extLst>
          </p:spPr>
          <p:txBody>
            <a:bodyPr wrap="none" anchor="ctr"/>
            <a:lstStyle/>
            <a:p>
              <a:pPr>
                <a:defRPr/>
              </a:pPr>
              <a:r>
                <a:rPr lang="nl-BE" sz="2000" b="1" dirty="0">
                  <a:latin typeface="Garamond" pitchFamily="18" charset="0"/>
                  <a:cs typeface="Times New Roman" pitchFamily="18" charset="0"/>
                </a:rPr>
                <a:t>1. </a:t>
              </a:r>
              <a:r>
                <a:rPr lang="nl-BE" sz="2000" b="1" dirty="0">
                  <a:latin typeface="Garamond" pitchFamily="18" charset="0"/>
                  <a:cs typeface="Times New Roman" pitchFamily="18" charset="0"/>
                </a:rPr>
                <a:t>Geschiktheid:   a. Selectieresultaten</a:t>
              </a:r>
              <a:endParaRPr lang="en-US" sz="2000" b="1" dirty="0">
                <a:latin typeface="Garamond" pitchFamily="18" charset="0"/>
                <a:cs typeface="Times New Roman" pitchFamily="18" charset="0"/>
              </a:endParaRPr>
            </a:p>
          </p:txBody>
        </p:sp>
      </p:grpSp>
      <p:sp>
        <p:nvSpPr>
          <p:cNvPr id="12" name="Rectangle 1"/>
          <p:cNvSpPr>
            <a:spLocks noChangeArrowheads="1"/>
          </p:cNvSpPr>
          <p:nvPr/>
        </p:nvSpPr>
        <p:spPr bwMode="auto">
          <a:xfrm>
            <a:off x="-96838" y="5084763"/>
            <a:ext cx="9180513" cy="392112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algn="ctr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r>
              <a:rPr lang="nl-BE" sz="2000" b="1" dirty="0" err="1">
                <a:latin typeface="Garamond" pitchFamily="18" charset="0"/>
                <a:cs typeface="Times New Roman" pitchFamily="18" charset="0"/>
              </a:rPr>
              <a:t>Pay</a:t>
            </a:r>
            <a:r>
              <a:rPr lang="nl-BE" sz="2000" b="1" dirty="0">
                <a:latin typeface="Garamond" pitchFamily="18" charset="0"/>
                <a:cs typeface="Times New Roman" pitchFamily="18" charset="0"/>
              </a:rPr>
              <a:t>-off Tech </a:t>
            </a:r>
            <a:r>
              <a:rPr lang="nl-BE" sz="2000" b="1" dirty="0" err="1">
                <a:latin typeface="Garamond" pitchFamily="18" charset="0"/>
                <a:cs typeface="Times New Roman" pitchFamily="18" charset="0"/>
              </a:rPr>
              <a:t>Avn</a:t>
            </a:r>
            <a:r>
              <a:rPr lang="nl-BE" sz="2000" b="1" dirty="0">
                <a:latin typeface="Garamond" pitchFamily="18" charset="0"/>
                <a:cs typeface="Times New Roman" pitchFamily="18" charset="0"/>
              </a:rPr>
              <a:t> voor Jan=  </a:t>
            </a:r>
            <a:r>
              <a:rPr lang="nl-BE" sz="2000" dirty="0">
                <a:latin typeface="Garamond" pitchFamily="18" charset="0"/>
                <a:cs typeface="Times New Roman" pitchFamily="18" charset="0"/>
              </a:rPr>
              <a:t>0,45 x </a:t>
            </a:r>
            <a:r>
              <a:rPr lang="nl-BE" sz="2000" dirty="0">
                <a:latin typeface="Garamond" pitchFamily="18" charset="0"/>
                <a:cs typeface="Times New Roman" pitchFamily="18" charset="0"/>
              </a:rPr>
              <a:t>8</a:t>
            </a:r>
            <a:r>
              <a:rPr lang="nl-BE" sz="2000" dirty="0">
                <a:latin typeface="Garamond" pitchFamily="18" charset="0"/>
                <a:cs typeface="Times New Roman" pitchFamily="18" charset="0"/>
              </a:rPr>
              <a:t>0 + 0,35 x 80 + 0,05 x </a:t>
            </a:r>
            <a:r>
              <a:rPr lang="nl-BE" sz="2000" dirty="0">
                <a:latin typeface="Garamond" pitchFamily="18" charset="0"/>
                <a:cs typeface="Times New Roman" pitchFamily="18" charset="0"/>
              </a:rPr>
              <a:t>6</a:t>
            </a:r>
            <a:r>
              <a:rPr lang="nl-BE" sz="2000" dirty="0">
                <a:latin typeface="Garamond" pitchFamily="18" charset="0"/>
                <a:cs typeface="Times New Roman" pitchFamily="18" charset="0"/>
              </a:rPr>
              <a:t>0 + 0,15 x 90</a:t>
            </a:r>
            <a:r>
              <a:rPr lang="nl-BE" sz="2000" i="1" dirty="0">
                <a:latin typeface="Garamond" pitchFamily="18" charset="0"/>
                <a:cs typeface="Times New Roman" pitchFamily="18" charset="0"/>
              </a:rPr>
              <a:t>  = 80,5 </a:t>
            </a:r>
            <a:endParaRPr lang="en-US" sz="2000" i="1" dirty="0"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3995738" y="1892300"/>
            <a:ext cx="4897437" cy="63658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BE" dirty="0">
                <a:solidFill>
                  <a:schemeClr val="tx1"/>
                </a:solidFill>
              </a:rPr>
              <a:t>Scores sollicitanten op de selectietests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107950" y="1917700"/>
            <a:ext cx="2282825" cy="6477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BE" dirty="0">
                <a:solidFill>
                  <a:schemeClr val="tx1"/>
                </a:solidFill>
              </a:rPr>
              <a:t>gewicht van de test (bepaald per functie)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15" name="Table 14"/>
          <p:cNvGraphicFramePr>
            <a:graphicFrameLocks noGrp="1"/>
          </p:cNvGraphicFramePr>
          <p:nvPr/>
        </p:nvGraphicFramePr>
        <p:xfrm>
          <a:off x="2387600" y="2636838"/>
          <a:ext cx="1463675" cy="22256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3824"/>
              </a:tblGrid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Test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Intelligentie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err="1" smtClean="0"/>
                        <a:t>KaHo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Sport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smtClean="0"/>
                        <a:t>Sport Para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nl-BE" dirty="0" err="1" smtClean="0"/>
                        <a:t>Techn</a:t>
                      </a:r>
                      <a:r>
                        <a:rPr lang="nl-BE" dirty="0" smtClean="0"/>
                        <a:t> proef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1623" name="TextBox 15"/>
          <p:cNvSpPr txBox="1">
            <a:spLocks noChangeArrowheads="1"/>
          </p:cNvSpPr>
          <p:nvPr/>
        </p:nvSpPr>
        <p:spPr bwMode="auto">
          <a:xfrm>
            <a:off x="2843213" y="1995488"/>
            <a:ext cx="100806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nl-BE"/>
              <a:t>x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7"/>
          <p:cNvSpPr txBox="1">
            <a:spLocks noChangeArrowheads="1"/>
          </p:cNvSpPr>
          <p:nvPr/>
        </p:nvSpPr>
        <p:spPr bwMode="auto">
          <a:xfrm>
            <a:off x="971550" y="1844675"/>
            <a:ext cx="18415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endParaRPr lang="en-US" sz="2400" b="1"/>
          </a:p>
        </p:txBody>
      </p:sp>
      <p:sp>
        <p:nvSpPr>
          <p:cNvPr id="14" name="Rectangle 77"/>
          <p:cNvSpPr>
            <a:spLocks noChangeArrowheads="1"/>
          </p:cNvSpPr>
          <p:nvPr/>
        </p:nvSpPr>
        <p:spPr bwMode="auto">
          <a:xfrm>
            <a:off x="2386013" y="1125538"/>
            <a:ext cx="4273550" cy="676275"/>
          </a:xfrm>
          <a:prstGeom prst="rect">
            <a:avLst/>
          </a:prstGeom>
          <a:solidFill>
            <a:schemeClr val="bg2">
              <a:lumMod val="75000"/>
            </a:schemeClr>
          </a:soli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nl-BE" sz="2000" b="1" dirty="0">
                <a:latin typeface="Garamond" pitchFamily="18" charset="0"/>
                <a:cs typeface="Times New Roman" pitchFamily="18" charset="0"/>
              </a:rPr>
              <a:t>1. Geschiktheid: b. Diploma/attest</a:t>
            </a:r>
            <a:endParaRPr lang="en-US" sz="2000" b="1" dirty="0"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17" name="Rectangle 77"/>
          <p:cNvSpPr>
            <a:spLocks noChangeArrowheads="1"/>
          </p:cNvSpPr>
          <p:nvPr/>
        </p:nvSpPr>
        <p:spPr bwMode="auto">
          <a:xfrm>
            <a:off x="1979613" y="5229225"/>
            <a:ext cx="5184775" cy="503238"/>
          </a:xfrm>
          <a:prstGeom prst="rect">
            <a:avLst/>
          </a:prstGeom>
          <a:solidFill>
            <a:schemeClr val="bg1"/>
          </a:solidFill>
          <a:ln w="28575">
            <a:noFill/>
            <a:miter lim="800000"/>
            <a:headEnd/>
            <a:tailEnd/>
          </a:ln>
        </p:spPr>
        <p:txBody>
          <a:bodyPr wrap="none" anchor="ctr"/>
          <a:lstStyle/>
          <a:p>
            <a:r>
              <a:rPr lang="nl-BE" sz="2000">
                <a:latin typeface="Garamond" pitchFamily="18" charset="0"/>
                <a:cs typeface="Times New Roman" pitchFamily="18" charset="0"/>
              </a:rPr>
              <a:t>bvb bonus van 1,1 voor attest mechanica in TSO</a:t>
            </a:r>
            <a:endParaRPr lang="en-US" sz="2000"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18" name="Rectangle 1"/>
          <p:cNvSpPr>
            <a:spLocks noChangeArrowheads="1"/>
          </p:cNvSpPr>
          <p:nvPr/>
        </p:nvSpPr>
        <p:spPr bwMode="auto">
          <a:xfrm>
            <a:off x="1619250" y="6092825"/>
            <a:ext cx="7200900" cy="396875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nl-BE" sz="2000" b="1" dirty="0">
                <a:latin typeface="Garamond" pitchFamily="18" charset="0"/>
                <a:cs typeface="Times New Roman" pitchFamily="18" charset="0"/>
              </a:rPr>
              <a:t>Geïntegreerde </a:t>
            </a:r>
            <a:r>
              <a:rPr lang="nl-BE" sz="2000" b="1" dirty="0" err="1">
                <a:latin typeface="Garamond" pitchFamily="18" charset="0"/>
                <a:cs typeface="Times New Roman" pitchFamily="18" charset="0"/>
              </a:rPr>
              <a:t>Pay</a:t>
            </a:r>
            <a:r>
              <a:rPr lang="nl-BE" sz="2000" b="1" dirty="0">
                <a:latin typeface="Garamond" pitchFamily="18" charset="0"/>
                <a:cs typeface="Times New Roman" pitchFamily="18" charset="0"/>
              </a:rPr>
              <a:t>-off:	    </a:t>
            </a:r>
            <a:r>
              <a:rPr lang="nl-BE" sz="2000" dirty="0">
                <a:latin typeface="Garamond" pitchFamily="18" charset="0"/>
                <a:cs typeface="Times New Roman" pitchFamily="18" charset="0"/>
              </a:rPr>
              <a:t>80,5  x  1,1  =                                  </a:t>
            </a:r>
            <a:r>
              <a:rPr lang="nl-BE" sz="2000" b="1" dirty="0">
                <a:latin typeface="Garamond" pitchFamily="18" charset="0"/>
                <a:cs typeface="Times New Roman" pitchFamily="18" charset="0"/>
              </a:rPr>
              <a:t>88,6</a:t>
            </a:r>
            <a:endParaRPr lang="en-US" sz="2000" b="1" i="1" dirty="0"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2" name="Down Arrow 1"/>
          <p:cNvSpPr/>
          <p:nvPr/>
        </p:nvSpPr>
        <p:spPr>
          <a:xfrm>
            <a:off x="8316913" y="5157788"/>
            <a:ext cx="215900" cy="719137"/>
          </a:xfrm>
          <a:prstGeom prst="down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2" name="Rectangle 1"/>
          <p:cNvSpPr>
            <a:spLocks noChangeArrowheads="1"/>
          </p:cNvSpPr>
          <p:nvPr/>
        </p:nvSpPr>
        <p:spPr bwMode="auto">
          <a:xfrm>
            <a:off x="34925" y="4365625"/>
            <a:ext cx="8713788" cy="539750"/>
          </a:xfrm>
          <a:prstGeom prst="rect">
            <a:avLst/>
          </a:prstGeom>
          <a:solidFill>
            <a:schemeClr val="bg2">
              <a:lumMod val="90000"/>
            </a:schemeClr>
          </a:solidFill>
          <a:ln w="9525" algn="ctr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</p:spPr>
        <p:txBody>
          <a:bodyPr/>
          <a:lstStyle/>
          <a:p>
            <a:pPr algn="ctr" eaLnBrk="0" hangingPunct="0">
              <a:defRPr/>
            </a:pPr>
            <a:r>
              <a:rPr lang="nl-BE" sz="2000" b="1" dirty="0" err="1">
                <a:latin typeface="Garamond" pitchFamily="18" charset="0"/>
                <a:cs typeface="Times New Roman" pitchFamily="18" charset="0"/>
              </a:rPr>
              <a:t>Pay</a:t>
            </a:r>
            <a:r>
              <a:rPr lang="nl-BE" sz="2000" b="1" dirty="0">
                <a:latin typeface="Garamond" pitchFamily="18" charset="0"/>
                <a:cs typeface="Times New Roman" pitchFamily="18" charset="0"/>
              </a:rPr>
              <a:t>-off Tech </a:t>
            </a:r>
            <a:r>
              <a:rPr lang="nl-BE" sz="2000" b="1" dirty="0" err="1">
                <a:latin typeface="Garamond" pitchFamily="18" charset="0"/>
                <a:cs typeface="Times New Roman" pitchFamily="18" charset="0"/>
              </a:rPr>
              <a:t>Avn</a:t>
            </a:r>
            <a:r>
              <a:rPr lang="nl-BE" sz="2000" b="1" dirty="0">
                <a:latin typeface="Garamond" pitchFamily="18" charset="0"/>
                <a:cs typeface="Times New Roman" pitchFamily="18" charset="0"/>
              </a:rPr>
              <a:t> voor Jan =  </a:t>
            </a:r>
            <a:r>
              <a:rPr lang="nl-BE" sz="2000" dirty="0">
                <a:latin typeface="Garamond" pitchFamily="18" charset="0"/>
                <a:cs typeface="Times New Roman" pitchFamily="18" charset="0"/>
              </a:rPr>
              <a:t>0,45 x </a:t>
            </a:r>
            <a:r>
              <a:rPr lang="nl-BE" sz="2000" dirty="0">
                <a:latin typeface="Garamond" pitchFamily="18" charset="0"/>
                <a:cs typeface="Times New Roman" pitchFamily="18" charset="0"/>
              </a:rPr>
              <a:t>8</a:t>
            </a:r>
            <a:r>
              <a:rPr lang="nl-BE" sz="2000" dirty="0">
                <a:latin typeface="Garamond" pitchFamily="18" charset="0"/>
                <a:cs typeface="Times New Roman" pitchFamily="18" charset="0"/>
              </a:rPr>
              <a:t>0 + 0,35 x 80 + 0,05 x </a:t>
            </a:r>
            <a:r>
              <a:rPr lang="nl-BE" sz="2000" dirty="0">
                <a:latin typeface="Garamond" pitchFamily="18" charset="0"/>
                <a:cs typeface="Times New Roman" pitchFamily="18" charset="0"/>
              </a:rPr>
              <a:t>6</a:t>
            </a:r>
            <a:r>
              <a:rPr lang="nl-BE" sz="2000" dirty="0">
                <a:latin typeface="Garamond" pitchFamily="18" charset="0"/>
                <a:cs typeface="Times New Roman" pitchFamily="18" charset="0"/>
              </a:rPr>
              <a:t>0 + 0,15 x 90</a:t>
            </a:r>
            <a:r>
              <a:rPr lang="nl-BE" sz="2000" i="1" dirty="0">
                <a:latin typeface="Garamond" pitchFamily="18" charset="0"/>
                <a:cs typeface="Times New Roman" pitchFamily="18" charset="0"/>
              </a:rPr>
              <a:t>  = </a:t>
            </a:r>
            <a:r>
              <a:rPr lang="nl-BE" sz="2000" b="1" i="1" dirty="0">
                <a:latin typeface="Garamond" pitchFamily="18" charset="0"/>
                <a:cs typeface="Times New Roman" pitchFamily="18" charset="0"/>
              </a:rPr>
              <a:t>80,5</a:t>
            </a:r>
            <a:r>
              <a:rPr lang="nl-BE" sz="2000" i="1" dirty="0">
                <a:latin typeface="Garamond" pitchFamily="18" charset="0"/>
                <a:cs typeface="Times New Roman" pitchFamily="18" charset="0"/>
              </a:rPr>
              <a:t> </a:t>
            </a:r>
            <a:endParaRPr lang="en-US" sz="2000" i="1" dirty="0"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22535" name="Rectangle 30"/>
          <p:cNvSpPr>
            <a:spLocks noChangeArrowheads="1"/>
          </p:cNvSpPr>
          <p:nvPr/>
        </p:nvSpPr>
        <p:spPr bwMode="auto">
          <a:xfrm>
            <a:off x="590550" y="188913"/>
            <a:ext cx="82296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nl-NL" sz="4400" b="1">
                <a:latin typeface="Garamond" pitchFamily="18" charset="0"/>
              </a:rPr>
              <a:t>3. Berekening van de pay-off</a:t>
            </a:r>
            <a:endParaRPr lang="en-US" sz="4400" b="1">
              <a:latin typeface="Garamond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763713" y="2349500"/>
            <a:ext cx="5688012" cy="16557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285750" indent="-285750">
              <a:buFont typeface="Arial" pitchFamily="34" charset="0"/>
              <a:buChar char="•"/>
              <a:defRPr/>
            </a:pPr>
            <a:r>
              <a:rPr lang="nl-BE" dirty="0" err="1">
                <a:solidFill>
                  <a:schemeClr val="tx1"/>
                </a:solidFill>
                <a:latin typeface="Garamond" pitchFamily="18" charset="0"/>
              </a:rPr>
              <a:t>Pay</a:t>
            </a:r>
            <a:r>
              <a:rPr lang="nl-BE" dirty="0">
                <a:solidFill>
                  <a:schemeClr val="tx1"/>
                </a:solidFill>
                <a:latin typeface="Garamond" pitchFamily="18" charset="0"/>
              </a:rPr>
              <a:t>-off wordt vermenigvuldigd met bonus voor relevant attest/diploma 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nl-BE" dirty="0">
                <a:solidFill>
                  <a:schemeClr val="tx1"/>
                </a:solidFill>
                <a:latin typeface="Garamond" pitchFamily="18" charset="0"/>
              </a:rPr>
              <a:t>Bonussen worden op voorhand bekend gemaakt</a:t>
            </a:r>
          </a:p>
          <a:p>
            <a:pPr marL="285750" indent="-285750">
              <a:buFont typeface="Arial" pitchFamily="34" charset="0"/>
              <a:buChar char="•"/>
              <a:defRPr/>
            </a:pPr>
            <a:r>
              <a:rPr lang="nl-BE" dirty="0">
                <a:solidFill>
                  <a:schemeClr val="tx1"/>
                </a:solidFill>
                <a:latin typeface="Garamond" pitchFamily="18" charset="0"/>
              </a:rPr>
              <a:t>Model laat toe om bonussen toe te kennen, maar wordt nog niet voorzien in volgend wervingsjaar</a:t>
            </a:r>
            <a:endParaRPr lang="en-US" dirty="0">
              <a:solidFill>
                <a:schemeClr val="tx1"/>
              </a:solidFill>
              <a:latin typeface="Garamond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" grpId="0" animBg="1"/>
      <p:bldP spid="22" grpId="0" animBg="1"/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Text Box 7"/>
          <p:cNvSpPr txBox="1">
            <a:spLocks noChangeArrowheads="1"/>
          </p:cNvSpPr>
          <p:nvPr/>
        </p:nvSpPr>
        <p:spPr bwMode="auto">
          <a:xfrm>
            <a:off x="971550" y="1844675"/>
            <a:ext cx="18415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150000"/>
              </a:lnSpc>
            </a:pPr>
            <a:endParaRPr lang="en-US" sz="2400" b="1"/>
          </a:p>
        </p:txBody>
      </p:sp>
      <p:sp>
        <p:nvSpPr>
          <p:cNvPr id="2" name="Down Arrow 1"/>
          <p:cNvSpPr/>
          <p:nvPr/>
        </p:nvSpPr>
        <p:spPr>
          <a:xfrm>
            <a:off x="7092950" y="3471863"/>
            <a:ext cx="215900" cy="749300"/>
          </a:xfrm>
          <a:prstGeom prst="down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Rectangle 75"/>
          <p:cNvSpPr>
            <a:spLocks noChangeArrowheads="1"/>
          </p:cNvSpPr>
          <p:nvPr/>
        </p:nvSpPr>
        <p:spPr bwMode="auto">
          <a:xfrm>
            <a:off x="2843213" y="1179513"/>
            <a:ext cx="2006600" cy="647700"/>
          </a:xfrm>
          <a:prstGeom prst="rect">
            <a:avLst/>
          </a:prstGeom>
          <a:solidFill>
            <a:schemeClr val="bg2">
              <a:lumMod val="50000"/>
            </a:schemeClr>
          </a:solidFill>
          <a:ln w="2857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r>
              <a:rPr lang="nl-BE" sz="2000" b="1" dirty="0">
                <a:solidFill>
                  <a:schemeClr val="bg1"/>
                </a:solidFill>
                <a:latin typeface="Garamond" pitchFamily="18" charset="0"/>
              </a:rPr>
              <a:t>2</a:t>
            </a:r>
            <a:r>
              <a:rPr lang="nl-BE" sz="2000" b="1" dirty="0">
                <a:solidFill>
                  <a:schemeClr val="bg1"/>
                </a:solidFill>
                <a:latin typeface="Garamond" pitchFamily="18" charset="0"/>
              </a:rPr>
              <a:t>.  Wensen</a:t>
            </a:r>
            <a:endParaRPr lang="en-US" sz="2000" b="1" dirty="0">
              <a:solidFill>
                <a:schemeClr val="bg1"/>
              </a:solidFill>
              <a:latin typeface="Garamond" pitchFamily="18" charset="0"/>
            </a:endParaRPr>
          </a:p>
        </p:txBody>
      </p:sp>
      <p:sp>
        <p:nvSpPr>
          <p:cNvPr id="13" name="Rectangle 30"/>
          <p:cNvSpPr>
            <a:spLocks noChangeArrowheads="1"/>
          </p:cNvSpPr>
          <p:nvPr/>
        </p:nvSpPr>
        <p:spPr bwMode="auto">
          <a:xfrm>
            <a:off x="971550" y="5157788"/>
            <a:ext cx="7129463" cy="792162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nl-BE" sz="2000" b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Jan heeft een </a:t>
            </a:r>
            <a:r>
              <a:rPr lang="nl-BE" sz="2000" b="1" u="sng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tweede</a:t>
            </a:r>
            <a:r>
              <a:rPr lang="nl-BE" sz="2000" b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 keuze voor Tech </a:t>
            </a:r>
            <a:r>
              <a:rPr lang="nl-BE" sz="2000" b="1" dirty="0" err="1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Avn</a:t>
            </a:r>
            <a:endParaRPr lang="nl-BE" sz="2000" b="1" dirty="0">
              <a:solidFill>
                <a:schemeClr val="bg1"/>
              </a:solidFill>
              <a:latin typeface="Garamond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((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90/99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) 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x 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0,60 )+ 0,40 = 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0,945   	</a:t>
            </a:r>
            <a:r>
              <a:rPr lang="nl-BE" sz="2000" i="1" dirty="0" err="1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Pay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-off: 88,6 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x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 0,945 =  </a:t>
            </a:r>
            <a:r>
              <a:rPr lang="nl-BE" sz="2000" b="1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83,7</a:t>
            </a:r>
            <a:endParaRPr lang="nl-BE" sz="2000" b="1" i="1" dirty="0">
              <a:solidFill>
                <a:schemeClr val="bg1"/>
              </a:solidFill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5237163" y="1241425"/>
            <a:ext cx="3600450" cy="122396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BE" dirty="0">
                <a:solidFill>
                  <a:schemeClr val="tx1"/>
                </a:solidFill>
                <a:latin typeface="Garamond" pitchFamily="18" charset="0"/>
              </a:rPr>
              <a:t>Standaard: </a:t>
            </a:r>
          </a:p>
          <a:p>
            <a:pPr algn="ctr">
              <a:defRPr/>
            </a:pPr>
            <a:r>
              <a:rPr lang="nl-BE" dirty="0">
                <a:solidFill>
                  <a:schemeClr val="tx1"/>
                </a:solidFill>
                <a:latin typeface="Garamond" pitchFamily="18" charset="0"/>
              </a:rPr>
              <a:t>Belang wens </a:t>
            </a:r>
            <a:r>
              <a:rPr lang="nl-BE" dirty="0" err="1">
                <a:solidFill>
                  <a:schemeClr val="tx1"/>
                </a:solidFill>
                <a:latin typeface="Garamond" pitchFamily="18" charset="0"/>
              </a:rPr>
              <a:t>Soll</a:t>
            </a:r>
            <a:r>
              <a:rPr lang="nl-BE" dirty="0">
                <a:solidFill>
                  <a:schemeClr val="tx1"/>
                </a:solidFill>
                <a:latin typeface="Garamond" pitchFamily="18" charset="0"/>
              </a:rPr>
              <a:t> = 60%</a:t>
            </a:r>
          </a:p>
          <a:p>
            <a:pPr algn="ctr">
              <a:defRPr/>
            </a:pPr>
            <a:r>
              <a:rPr lang="nl-BE" dirty="0">
                <a:solidFill>
                  <a:schemeClr val="tx1"/>
                </a:solidFill>
                <a:latin typeface="Garamond" pitchFamily="18" charset="0"/>
              </a:rPr>
              <a:t>Belang geschiktheid  </a:t>
            </a:r>
            <a:r>
              <a:rPr lang="nl-BE" dirty="0" err="1">
                <a:solidFill>
                  <a:schemeClr val="tx1"/>
                </a:solidFill>
                <a:latin typeface="Garamond" pitchFamily="18" charset="0"/>
              </a:rPr>
              <a:t>Soll</a:t>
            </a:r>
            <a:r>
              <a:rPr lang="nl-BE" dirty="0">
                <a:solidFill>
                  <a:schemeClr val="tx1"/>
                </a:solidFill>
                <a:latin typeface="Garamond" pitchFamily="18" charset="0"/>
              </a:rPr>
              <a:t>= 40%</a:t>
            </a:r>
            <a:endParaRPr lang="en-US" dirty="0">
              <a:solidFill>
                <a:schemeClr val="tx1"/>
              </a:solidFill>
              <a:latin typeface="Garamond" pitchFamily="18" charset="0"/>
            </a:endParaRPr>
          </a:p>
        </p:txBody>
      </p:sp>
      <p:sp>
        <p:nvSpPr>
          <p:cNvPr id="15" name="Rectangle 30"/>
          <p:cNvSpPr>
            <a:spLocks noChangeArrowheads="1"/>
          </p:cNvSpPr>
          <p:nvPr/>
        </p:nvSpPr>
        <p:spPr bwMode="auto">
          <a:xfrm>
            <a:off x="971550" y="4292600"/>
            <a:ext cx="7129463" cy="792163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nl-BE" sz="2000" b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Jan </a:t>
            </a:r>
            <a:r>
              <a:rPr lang="nl-BE" sz="2000" b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heeft </a:t>
            </a:r>
            <a:r>
              <a:rPr lang="nl-BE" sz="2000" b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een </a:t>
            </a:r>
            <a:r>
              <a:rPr lang="nl-BE" sz="2000" b="1" u="sng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eerste</a:t>
            </a:r>
            <a:r>
              <a:rPr lang="nl-BE" sz="2000" b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 keuze voor Tech </a:t>
            </a:r>
            <a:r>
              <a:rPr lang="nl-BE" sz="2000" b="1" dirty="0" err="1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Avn</a:t>
            </a:r>
            <a:endParaRPr lang="nl-BE" sz="2000" b="1" dirty="0">
              <a:solidFill>
                <a:schemeClr val="bg1"/>
              </a:solidFill>
              <a:latin typeface="Garamond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((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99/99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) 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x 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0,60 )+ 0,40 = 1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      	</a:t>
            </a:r>
            <a:r>
              <a:rPr lang="nl-BE" sz="2000" i="1" dirty="0" err="1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Pay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-off:  88,6x 1  =       </a:t>
            </a:r>
            <a:r>
              <a:rPr lang="nl-BE" sz="2000" b="1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88,6</a:t>
            </a:r>
            <a:endParaRPr lang="nl-BE" sz="2000" b="1" i="1" dirty="0">
              <a:solidFill>
                <a:schemeClr val="bg1"/>
              </a:solidFill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21" name="Rectangle 30"/>
          <p:cNvSpPr>
            <a:spLocks noChangeArrowheads="1"/>
          </p:cNvSpPr>
          <p:nvPr/>
        </p:nvSpPr>
        <p:spPr bwMode="auto">
          <a:xfrm>
            <a:off x="971550" y="6021388"/>
            <a:ext cx="7129463" cy="792162"/>
          </a:xfrm>
          <a:prstGeom prst="rect">
            <a:avLst/>
          </a:prstGeom>
          <a:solidFill>
            <a:schemeClr val="bg2">
              <a:lumMod val="50000"/>
            </a:schemeClr>
          </a:solidFill>
          <a:ln w="9525" algn="ctr">
            <a:noFill/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nl-BE" sz="2000" b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Jan </a:t>
            </a:r>
            <a:r>
              <a:rPr lang="nl-BE" sz="2000" b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heeft </a:t>
            </a:r>
            <a:r>
              <a:rPr lang="nl-BE" sz="2000" b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een </a:t>
            </a:r>
            <a:r>
              <a:rPr lang="nl-BE" sz="2000" b="1" u="sng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derde</a:t>
            </a:r>
            <a:r>
              <a:rPr lang="nl-BE" sz="2000" b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 keuze voor Tech </a:t>
            </a:r>
            <a:r>
              <a:rPr lang="nl-BE" sz="2000" b="1" dirty="0" err="1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Avn</a:t>
            </a:r>
            <a:endParaRPr lang="nl-BE" sz="2000" b="1" dirty="0">
              <a:solidFill>
                <a:schemeClr val="bg1"/>
              </a:solidFill>
              <a:latin typeface="Garamond" pitchFamily="18" charset="0"/>
              <a:cs typeface="Times New Roman" pitchFamily="18" charset="0"/>
            </a:endParaRPr>
          </a:p>
          <a:p>
            <a:pPr eaLnBrk="0" hangingPunct="0">
              <a:defRPr/>
            </a:pP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((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8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0/99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) 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x 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0,60 )+ 0,40 = 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0,885   	</a:t>
            </a:r>
            <a:r>
              <a:rPr lang="nl-BE" sz="2000" i="1" dirty="0" err="1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Pay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-off: 88,6 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x</a:t>
            </a:r>
            <a:r>
              <a:rPr lang="nl-BE" sz="2000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 0,885 =  </a:t>
            </a:r>
            <a:r>
              <a:rPr lang="nl-BE" sz="2000" b="1" i="1" dirty="0">
                <a:solidFill>
                  <a:schemeClr val="bg1"/>
                </a:solidFill>
                <a:latin typeface="Garamond" pitchFamily="18" charset="0"/>
                <a:cs typeface="Times New Roman" pitchFamily="18" charset="0"/>
              </a:rPr>
              <a:t>78,4</a:t>
            </a:r>
            <a:endParaRPr lang="nl-BE" sz="2000" b="1" i="1" dirty="0">
              <a:solidFill>
                <a:schemeClr val="bg1"/>
              </a:solidFill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14" name="Rectangle 1"/>
          <p:cNvSpPr>
            <a:spLocks noChangeArrowheads="1"/>
          </p:cNvSpPr>
          <p:nvPr/>
        </p:nvSpPr>
        <p:spPr bwMode="auto">
          <a:xfrm>
            <a:off x="1366838" y="2924175"/>
            <a:ext cx="6337300" cy="396875"/>
          </a:xfrm>
          <a:prstGeom prst="rect">
            <a:avLst/>
          </a:prstGeom>
          <a:solidFill>
            <a:schemeClr val="bg2">
              <a:lumMod val="75000"/>
            </a:schemeClr>
          </a:solidFill>
          <a:ln w="9525" algn="ctr">
            <a:solidFill>
              <a:schemeClr val="tx2">
                <a:lumMod val="20000"/>
                <a:lumOff val="80000"/>
              </a:schemeClr>
            </a:solidFill>
            <a:round/>
            <a:headEnd/>
            <a:tailEnd/>
          </a:ln>
        </p:spPr>
        <p:txBody>
          <a:bodyPr/>
          <a:lstStyle/>
          <a:p>
            <a:pPr eaLnBrk="0" hangingPunct="0">
              <a:defRPr/>
            </a:pPr>
            <a:r>
              <a:rPr lang="nl-BE" sz="2000" b="1" dirty="0">
                <a:latin typeface="Garamond" pitchFamily="18" charset="0"/>
                <a:cs typeface="Times New Roman" pitchFamily="18" charset="0"/>
              </a:rPr>
              <a:t>Geïntegreerde </a:t>
            </a:r>
            <a:r>
              <a:rPr lang="nl-BE" sz="2000" b="1" dirty="0" err="1">
                <a:latin typeface="Garamond" pitchFamily="18" charset="0"/>
                <a:cs typeface="Times New Roman" pitchFamily="18" charset="0"/>
              </a:rPr>
              <a:t>Pay</a:t>
            </a:r>
            <a:r>
              <a:rPr lang="nl-BE" sz="2000" b="1" dirty="0">
                <a:latin typeface="Garamond" pitchFamily="18" charset="0"/>
                <a:cs typeface="Times New Roman" pitchFamily="18" charset="0"/>
              </a:rPr>
              <a:t>-off Tech </a:t>
            </a:r>
            <a:r>
              <a:rPr lang="nl-BE" sz="2000" b="1" dirty="0" err="1">
                <a:latin typeface="Garamond" pitchFamily="18" charset="0"/>
                <a:cs typeface="Times New Roman" pitchFamily="18" charset="0"/>
              </a:rPr>
              <a:t>Avn</a:t>
            </a:r>
            <a:r>
              <a:rPr lang="nl-BE" sz="2000" b="1" dirty="0">
                <a:latin typeface="Garamond" pitchFamily="18" charset="0"/>
                <a:cs typeface="Times New Roman" pitchFamily="18" charset="0"/>
              </a:rPr>
              <a:t> – Jan :	</a:t>
            </a:r>
            <a:r>
              <a:rPr lang="nl-BE" sz="2000" dirty="0">
                <a:latin typeface="Garamond" pitchFamily="18" charset="0"/>
                <a:cs typeface="Times New Roman" pitchFamily="18" charset="0"/>
              </a:rPr>
              <a:t>               </a:t>
            </a:r>
            <a:r>
              <a:rPr lang="nl-BE" sz="2000" b="1" dirty="0">
                <a:latin typeface="Garamond" pitchFamily="18" charset="0"/>
                <a:cs typeface="Times New Roman" pitchFamily="18" charset="0"/>
              </a:rPr>
              <a:t>88,6</a:t>
            </a:r>
            <a:endParaRPr lang="en-US" sz="2000" b="1" i="1" dirty="0">
              <a:latin typeface="Garamond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476375" y="3603625"/>
            <a:ext cx="5399088" cy="48577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nl-BE" dirty="0" err="1">
                <a:solidFill>
                  <a:schemeClr val="tx1"/>
                </a:solidFill>
              </a:rPr>
              <a:t>Pay</a:t>
            </a:r>
            <a:r>
              <a:rPr lang="nl-BE" dirty="0">
                <a:solidFill>
                  <a:schemeClr val="tx1"/>
                </a:solidFill>
              </a:rPr>
              <a:t>-off * ((wens </a:t>
            </a:r>
            <a:r>
              <a:rPr lang="nl-BE" dirty="0" err="1">
                <a:solidFill>
                  <a:schemeClr val="tx1"/>
                </a:solidFill>
              </a:rPr>
              <a:t>Soll</a:t>
            </a:r>
            <a:r>
              <a:rPr lang="nl-BE" dirty="0">
                <a:solidFill>
                  <a:schemeClr val="tx1"/>
                </a:solidFill>
              </a:rPr>
              <a:t>/99) x 0,60) + 0,40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3562" name="Rectangle 30"/>
          <p:cNvSpPr>
            <a:spLocks noChangeArrowheads="1"/>
          </p:cNvSpPr>
          <p:nvPr/>
        </p:nvSpPr>
        <p:spPr bwMode="auto">
          <a:xfrm>
            <a:off x="590550" y="188913"/>
            <a:ext cx="8229600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nl-NL" sz="4400" b="1">
                <a:latin typeface="Garamond" pitchFamily="18" charset="0"/>
              </a:rPr>
              <a:t>3. Berekening van de pay-off</a:t>
            </a:r>
            <a:endParaRPr lang="en-US" sz="4400" b="1">
              <a:latin typeface="Garamond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" grpId="0" animBg="1"/>
      <p:bldP spid="15" grpId="0" animBg="1"/>
      <p:bldP spid="21" grpId="0" animBg="1"/>
      <p:bldP spid="14" grpId="0" animBg="1"/>
      <p:bldP spid="4" grpId="0" animBg="1"/>
    </p:bldLst>
  </p:timing>
</p:sld>
</file>

<file path=ppt/theme/theme1.xml><?xml version="1.0" encoding="utf-8"?>
<a:theme xmlns:a="http://schemas.openxmlformats.org/drawingml/2006/main" name="PowerPointPresentatio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1046</TotalTime>
  <Words>1041</Words>
  <Application>Microsoft Office PowerPoint</Application>
  <PresentationFormat>On-screen Show (4:3)</PresentationFormat>
  <Paragraphs>367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Design Template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Calibri</vt:lpstr>
      <vt:lpstr>Arial</vt:lpstr>
      <vt:lpstr>Courier New</vt:lpstr>
      <vt:lpstr>Garamond</vt:lpstr>
      <vt:lpstr>Times New Roman</vt:lpstr>
      <vt:lpstr>PowerPointPresentation</vt:lpstr>
      <vt:lpstr>Slide 1</vt:lpstr>
      <vt:lpstr>1. Classificatie</vt:lpstr>
      <vt:lpstr>1. Classificatie</vt:lpstr>
      <vt:lpstr>1. Classificatie</vt:lpstr>
      <vt:lpstr>2. Algemene achtergrond</vt:lpstr>
      <vt:lpstr>3. Berekening van de Pay-off</vt:lpstr>
      <vt:lpstr>Slide 7</vt:lpstr>
      <vt:lpstr>Slide 8</vt:lpstr>
      <vt:lpstr>Slide 9</vt:lpstr>
      <vt:lpstr>Slide 10</vt:lpstr>
      <vt:lpstr>Slide 11</vt:lpstr>
      <vt:lpstr>Slide 12</vt:lpstr>
      <vt:lpstr>Slide 13</vt:lpstr>
      <vt:lpstr>5. Werking PMM</vt:lpstr>
      <vt:lpstr>5.1.  Model definitie</vt:lpstr>
      <vt:lpstr>5. Werking PMM</vt:lpstr>
      <vt:lpstr>5.1. Bis: Aanpassen Model definitie</vt:lpstr>
      <vt:lpstr>6. Verschillen tussen PMM en PST</vt:lpstr>
      <vt:lpstr>Vragen?</vt:lpstr>
    </vt:vector>
  </TitlesOfParts>
  <Company>IDCN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communicate</dc:title>
  <dc:creator>Van Doorslaer.W</dc:creator>
  <cp:lastModifiedBy>Calmant.D</cp:lastModifiedBy>
  <cp:revision>97</cp:revision>
  <cp:lastPrinted>2012-09-14T08:15:09Z</cp:lastPrinted>
  <dcterms:created xsi:type="dcterms:W3CDTF">2012-07-06T11:46:02Z</dcterms:created>
  <dcterms:modified xsi:type="dcterms:W3CDTF">2012-09-14T14:49:46Z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lang">
    <vt:lpwstr>NF</vt:lpwstr>
  </property>
  <property fmtid="{D5CDD505-2E9C-101B-9397-08002B2CF9AE}" pid="3" name="ContentType">
    <vt:lpwstr>Document</vt:lpwstr>
  </property>
  <property fmtid="{D5CDD505-2E9C-101B-9397-08002B2CF9AE}" pid="4" name="Beschrijving">
    <vt:lpwstr>Power Point Presentatie (Template)</vt:lpwstr>
  </property>
  <property fmtid="{D5CDD505-2E9C-101B-9397-08002B2CF9AE}" pid="5" name="ImageCreateDate">
    <vt:lpwstr/>
  </property>
  <property fmtid="{D5CDD505-2E9C-101B-9397-08002B2CF9AE}" pid="6" name="Description">
    <vt:lpwstr/>
  </property>
  <property fmtid="{D5CDD505-2E9C-101B-9397-08002B2CF9AE}" pid="7" name="Publiek">
    <vt:lpwstr>;#All;#</vt:lpwstr>
  </property>
</Properties>
</file>