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462" r:id="rId2"/>
    <p:sldId id="585" r:id="rId3"/>
    <p:sldId id="617" r:id="rId4"/>
    <p:sldId id="618" r:id="rId5"/>
    <p:sldId id="621" r:id="rId6"/>
    <p:sldId id="620" r:id="rId7"/>
    <p:sldId id="619" r:id="rId8"/>
    <p:sldId id="625" r:id="rId9"/>
    <p:sldId id="622" r:id="rId10"/>
    <p:sldId id="623" r:id="rId11"/>
    <p:sldId id="624" r:id="rId1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FF00"/>
    <a:srgbClr val="00CC00"/>
    <a:srgbClr val="CC0000"/>
    <a:srgbClr val="000099"/>
    <a:srgbClr val="99CCFF"/>
    <a:srgbClr val="33CC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359" autoAdjust="0"/>
    <p:restoredTop sz="93554" autoAdjust="0"/>
  </p:normalViewPr>
  <p:slideViewPr>
    <p:cSldViewPr>
      <p:cViewPr>
        <p:scale>
          <a:sx n="50" d="100"/>
          <a:sy n="50" d="100"/>
        </p:scale>
        <p:origin x="-72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notesViewPr>
    <p:cSldViewPr>
      <p:cViewPr>
        <p:scale>
          <a:sx n="66" d="100"/>
          <a:sy n="66" d="100"/>
        </p:scale>
        <p:origin x="-1686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115DAD2C-AA05-453B-90DF-620BAB631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70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27478944-5234-45A9-907C-39B5696CBE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3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35307A-0658-4EBF-9646-7E654FE2DF3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4734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3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41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46B2939-2D24-4695-9B3B-AEEFD10856BF}" type="slidenum">
              <a:rPr lang="en-US" sz="1200"/>
              <a:pPr algn="r"/>
              <a:t>10</a:t>
            </a:fld>
            <a:endParaRPr lang="en-US" sz="1200"/>
          </a:p>
        </p:txBody>
      </p:sp>
      <p:sp>
        <p:nvSpPr>
          <p:cNvPr id="34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3889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C0300C3-6D12-46E0-BAF0-6FCE9C883A65}" type="slidenum">
              <a:rPr lang="en-US" sz="1200"/>
              <a:pPr algn="r"/>
              <a:t>11</a:t>
            </a:fld>
            <a:endParaRPr lang="en-US" sz="1200"/>
          </a:p>
        </p:txBody>
      </p:sp>
      <p:sp>
        <p:nvSpPr>
          <p:cNvPr id="34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3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5457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C9B5C59-04A1-4170-9430-689703BFCB0D}" type="slidenum">
              <a:rPr lang="en-US" sz="1200"/>
              <a:pPr algn="r"/>
              <a:t>2</a:t>
            </a:fld>
            <a:endParaRPr lang="en-US" sz="1200"/>
          </a:p>
        </p:txBody>
      </p:sp>
      <p:sp>
        <p:nvSpPr>
          <p:cNvPr id="34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5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750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7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9553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84A606E-5197-4A2C-A59D-DDA1C76E4C00}" type="slidenum">
              <a:rPr lang="en-US" sz="1200"/>
              <a:pPr algn="r"/>
              <a:t>4</a:t>
            </a:fld>
            <a:endParaRPr lang="en-US" sz="1200"/>
          </a:p>
        </p:txBody>
      </p:sp>
      <p:sp>
        <p:nvSpPr>
          <p:cNvPr id="34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9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01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C479F81-C55D-4F6F-B6F3-1603F2562CC2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34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649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7D1D539-D5A7-4FB2-A3C5-2EE1BF66B920}" type="slidenum">
              <a:rPr lang="en-US" sz="1200"/>
              <a:pPr algn="r"/>
              <a:t>6</a:t>
            </a:fld>
            <a:endParaRPr lang="en-US" sz="1200"/>
          </a:p>
        </p:txBody>
      </p:sp>
      <p:sp>
        <p:nvSpPr>
          <p:cNvPr id="34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3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5697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9F77727-BDAF-4D02-B601-0FEA5585A923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34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5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774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1E164E-9230-4B06-B58C-77F8BF83591E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34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7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9793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E1DCD6A-C5F5-480A-828D-7BE9F3EABF6C}" type="slidenum">
              <a:rPr lang="en-US" sz="1200"/>
              <a:pPr algn="r"/>
              <a:t>9</a:t>
            </a:fld>
            <a:endParaRPr lang="en-US" sz="1200"/>
          </a:p>
        </p:txBody>
      </p:sp>
      <p:sp>
        <p:nvSpPr>
          <p:cNvPr id="34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9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6659563" y="2900363"/>
          <a:ext cx="936625" cy="673100"/>
        </p:xfrm>
        <a:graphic>
          <a:graphicData uri="http://schemas.openxmlformats.org/presentationml/2006/ole">
            <p:oleObj spid="_x0000_s3509249" name="Photo Editor Photo" r:id="rId4" imgW="2619048" imgH="1886213" progId="">
              <p:embed/>
            </p:oleObj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24075" y="1844675"/>
            <a:ext cx="5616575" cy="792163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24075" y="2708275"/>
            <a:ext cx="4248150" cy="865188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2124075" y="3644900"/>
            <a:ext cx="4176713" cy="2889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10D1E84F-4EEE-4E22-829B-BA335F598412}" type="datetime1">
              <a:rPr lang="en-US"/>
              <a:pPr>
                <a:defRPr/>
              </a:pPr>
              <a:t>03/05/2012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258888" y="3644900"/>
            <a:ext cx="803275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0031E-A9E8-412A-9FB5-57F4BFA36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589F2-B560-4A34-8216-E44C08C7A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274638"/>
            <a:ext cx="2057400" cy="5880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274638"/>
            <a:ext cx="6019800" cy="5880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2D1BD-E3F6-4905-B7C9-AEF645B14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427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3" y="3967163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87AB0-2A7A-4E1B-B019-4CDEDD2B8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427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8313" y="1628775"/>
            <a:ext cx="8229600" cy="4525963"/>
          </a:xfrm>
        </p:spPr>
        <p:txBody>
          <a:bodyPr wrap="square"/>
          <a:lstStyle/>
          <a:p>
            <a:pPr lvl="0"/>
            <a:endParaRPr lang="nl-B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375D0-5565-41F7-A65B-ACFE3E137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427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7C407-F93C-46CB-BD33-8F1E52209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09650-237C-45DD-8BB9-88FAF1B94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44531-5809-4223-9306-4CB7A6342C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44FDD-18A2-4981-8A39-0D1B25DDB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47B85-0262-48E3-9136-0DEEC99FC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80A6A-197F-4804-B03C-77387914E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14F30-EA35-4CDD-88BA-F996FA290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FA70E-4567-45DC-9867-25999B998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wrap="square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5A6AC-A0D3-4ABF-9A57-1E87F25A4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274638"/>
            <a:ext cx="74279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8027988" y="260350"/>
          <a:ext cx="936625" cy="673100"/>
        </p:xfrm>
        <a:graphic>
          <a:graphicData uri="http://schemas.openxmlformats.org/presentationml/2006/ole">
            <p:oleObj spid="_x0000_s1026" name="Photo Editor Photo" r:id="rId18" imgW="2619048" imgH="1886213" progId="">
              <p:embed/>
            </p:oleObj>
          </a:graphicData>
        </a:graphic>
      </p:graphicFrame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3CD9456C-9FDD-4BE5-905B-17B0FF854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2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BE" sz="2400" smtClean="0"/>
              <a:t>Beheersprincipes Professionele Wacht</a:t>
            </a:r>
            <a:endParaRPr lang="en-US" sz="2400" smtClean="0"/>
          </a:p>
        </p:txBody>
      </p:sp>
      <p:sp>
        <p:nvSpPr>
          <p:cNvPr id="3472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24075" y="2924175"/>
            <a:ext cx="4248150" cy="649288"/>
          </a:xfrm>
        </p:spPr>
        <p:txBody>
          <a:bodyPr wrap="square"/>
          <a:lstStyle/>
          <a:p>
            <a:pPr eaLnBrk="1" hangingPunct="1"/>
            <a:r>
              <a:rPr lang="fr-BE" smtClean="0"/>
              <a:t>27 Apr 12</a:t>
            </a:r>
            <a:endParaRPr lang="en-US" smtClean="0"/>
          </a:p>
        </p:txBody>
      </p:sp>
      <p:sp>
        <p:nvSpPr>
          <p:cNvPr id="3472387" name="Text Box 4"/>
          <p:cNvSpPr txBox="1">
            <a:spLocks noChangeArrowheads="1"/>
          </p:cNvSpPr>
          <p:nvPr/>
        </p:nvSpPr>
        <p:spPr bwMode="auto">
          <a:xfrm>
            <a:off x="2124075" y="3665538"/>
            <a:ext cx="15890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200"/>
              <a:t>Maj SBH GABRIELS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0817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8842F19-E543-4E9B-965F-DC240B1F9225}" type="slidenum">
              <a:rPr lang="en-US" sz="1400"/>
              <a:pPr algn="r"/>
              <a:t>10</a:t>
            </a:fld>
            <a:endParaRPr lang="en-US" sz="1400"/>
          </a:p>
        </p:txBody>
      </p:sp>
      <p:sp>
        <p:nvSpPr>
          <p:cNvPr id="3490818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9C98FA3-B185-495B-8821-5D4D1C052FF8}" type="slidenum">
              <a:rPr lang="en-US" sz="1400"/>
              <a:pPr algn="r"/>
              <a:t>10</a:t>
            </a:fld>
            <a:endParaRPr lang="en-US" sz="1400"/>
          </a:p>
        </p:txBody>
      </p:sp>
      <p:sp>
        <p:nvSpPr>
          <p:cNvPr id="3330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844675"/>
            <a:ext cx="8229600" cy="4895850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Tx/>
              <a:buNone/>
            </a:pPr>
            <a:r>
              <a:rPr lang="fr-BE" sz="1800" b="1" u="sng" smtClean="0"/>
              <a:t>Werkwijze voor vervanging :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Vacant plaatsen van de post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Jaar X-1 (vijfde jaar dat iemand op post zit)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Interne oproep (actie eenheid) : Jan jaar X-1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Externe oproep (DG HR) begin Mar jaar X-1 (= globaal voor Defensie !)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Affectatie nieuw lid professionele wacht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Begin Jul jaar X-1 : aanduiding + message mutatie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IPS a priori Jan jaar X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Affectatie Mil die professionele wacht verlaat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Wensen via Mod B (03 keuzes) (zowel intern/extern eenheid)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GEEN post vrij : mutatie volgens encadreringsbehoefte</a:t>
            </a:r>
          </a:p>
          <a:p>
            <a:pPr marL="800100" lvl="1" indent="-258763" eaLnBrk="1" hangingPunct="1">
              <a:spcBef>
                <a:spcPct val="50000"/>
              </a:spcBef>
            </a:pPr>
            <a:r>
              <a:rPr lang="fr-BE" sz="1600" smtClean="0"/>
              <a:t>GM post indien betrokken Mil geen specifieke competenties (meer) heeft</a:t>
            </a:r>
          </a:p>
          <a:p>
            <a:pPr marL="800100" lvl="1" indent="-258763" eaLnBrk="1" hangingPunct="1">
              <a:buFontTx/>
              <a:buNone/>
            </a:pPr>
            <a:endParaRPr lang="fr-BE" sz="1800" smtClean="0"/>
          </a:p>
          <a:p>
            <a:pPr marL="361950" indent="-361950" eaLnBrk="1" hangingPunct="1"/>
            <a:endParaRPr lang="en-US" sz="1800" smtClean="0"/>
          </a:p>
        </p:txBody>
      </p:sp>
      <p:sp>
        <p:nvSpPr>
          <p:cNvPr id="3330053" name="Text Box 5"/>
          <p:cNvSpPr txBox="1">
            <a:spLocks noChangeArrowheads="1"/>
          </p:cNvSpPr>
          <p:nvPr/>
        </p:nvSpPr>
        <p:spPr bwMode="auto">
          <a:xfrm>
            <a:off x="1476375" y="568325"/>
            <a:ext cx="6750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Aanvullende richtlijnen DGHR – Apr 12</a:t>
            </a:r>
            <a:endParaRPr lang="en-US" sz="2800" b="1"/>
          </a:p>
        </p:txBody>
      </p:sp>
      <p:sp>
        <p:nvSpPr>
          <p:cNvPr id="349082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6454775"/>
            <a:ext cx="504825" cy="287338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330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3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3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330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330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0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30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2865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1322DC3-057B-43A8-91A7-DCB9E9568618}" type="slidenum">
              <a:rPr lang="en-US" sz="1400"/>
              <a:pPr algn="r"/>
              <a:t>11</a:t>
            </a:fld>
            <a:endParaRPr lang="en-US" sz="1400"/>
          </a:p>
        </p:txBody>
      </p:sp>
      <p:sp>
        <p:nvSpPr>
          <p:cNvPr id="3492866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498E6BD-1E90-4DC7-9501-0663C6252477}" type="slidenum">
              <a:rPr lang="en-US" sz="1400"/>
              <a:pPr algn="r"/>
              <a:t>11</a:t>
            </a:fld>
            <a:endParaRPr lang="en-US" sz="1400"/>
          </a:p>
        </p:txBody>
      </p:sp>
      <p:sp>
        <p:nvSpPr>
          <p:cNvPr id="3492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62150"/>
            <a:ext cx="8229600" cy="4895850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Tx/>
              <a:buNone/>
            </a:pPr>
            <a:r>
              <a:rPr lang="fr-BE" sz="1800" b="1" u="sng" smtClean="0"/>
              <a:t>Transitieperiode 2013-2015 :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probleem : grootste deel professionele wacht te vervangen in 2013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Bekommernis : continuïteit en goede werking niet in gevaar brengen</a:t>
            </a:r>
          </a:p>
          <a:p>
            <a:pPr marL="361950" indent="-361950" eaLnBrk="1" hangingPunct="1">
              <a:spcBef>
                <a:spcPct val="50000"/>
              </a:spcBef>
            </a:pPr>
            <a:r>
              <a:rPr lang="fr-BE" sz="1800" smtClean="0"/>
              <a:t>Oplossing : 1/3 vervangen per jaar in periode 2013-2015</a:t>
            </a:r>
          </a:p>
          <a:p>
            <a:pPr marL="800100" lvl="1" indent="-258763" eaLnBrk="1" hangingPunct="1">
              <a:spcBef>
                <a:spcPct val="50000"/>
              </a:spcBef>
            </a:pPr>
            <a:endParaRPr lang="fr-BE" sz="1600" smtClean="0"/>
          </a:p>
          <a:p>
            <a:pPr marL="800100" lvl="1" indent="-258763" eaLnBrk="1" hangingPunct="1">
              <a:buFontTx/>
              <a:buNone/>
            </a:pPr>
            <a:endParaRPr lang="fr-BE" sz="1800" smtClean="0"/>
          </a:p>
          <a:p>
            <a:pPr marL="361950" indent="-361950" eaLnBrk="1" hangingPunct="1"/>
            <a:endParaRPr lang="en-US" sz="1800" smtClean="0"/>
          </a:p>
        </p:txBody>
      </p:sp>
      <p:sp>
        <p:nvSpPr>
          <p:cNvPr id="3332101" name="Text Box 5"/>
          <p:cNvSpPr txBox="1">
            <a:spLocks noChangeArrowheads="1"/>
          </p:cNvSpPr>
          <p:nvPr/>
        </p:nvSpPr>
        <p:spPr bwMode="auto">
          <a:xfrm>
            <a:off x="1476375" y="568325"/>
            <a:ext cx="6750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Aanvullende richtlijnen DGHR – Apr 12</a:t>
            </a:r>
            <a:endParaRPr lang="en-US" sz="2800" b="1"/>
          </a:p>
        </p:txBody>
      </p:sp>
      <p:sp>
        <p:nvSpPr>
          <p:cNvPr id="3492869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6453188"/>
            <a:ext cx="504825" cy="287337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4433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DE6EEDD-47AD-4D05-B0A9-FF7F90E94280}" type="slidenum">
              <a:rPr lang="en-US" sz="1400"/>
              <a:pPr algn="r"/>
              <a:t>2</a:t>
            </a:fld>
            <a:endParaRPr lang="en-US" sz="1400"/>
          </a:p>
        </p:txBody>
      </p:sp>
      <p:sp>
        <p:nvSpPr>
          <p:cNvPr id="3474434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D29CE86-3F1F-4E12-9C79-C4F5BDDC6BBD}" type="slidenum">
              <a:rPr lang="en-US" sz="1400"/>
              <a:pPr algn="r"/>
              <a:t>2</a:t>
            </a:fld>
            <a:endParaRPr lang="en-US" sz="1400"/>
          </a:p>
        </p:txBody>
      </p:sp>
      <p:sp>
        <p:nvSpPr>
          <p:cNvPr id="347443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mtClean="0"/>
              <a:t>Inhoud briefing</a:t>
            </a:r>
            <a:endParaRPr lang="en-US" smtClean="0"/>
          </a:p>
        </p:txBody>
      </p:sp>
      <p:sp>
        <p:nvSpPr>
          <p:cNvPr id="347443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420938"/>
            <a:ext cx="8229600" cy="4895850"/>
          </a:xfrm>
        </p:spPr>
        <p:txBody>
          <a:bodyPr wrap="square"/>
          <a:lstStyle/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fr-BE" smtClean="0"/>
              <a:t>Bestaande richtlijnen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fr-BE" smtClean="0"/>
              <a:t>Verduidelijkingen beheersprincipes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endParaRPr lang="fr-BE" smtClean="0"/>
          </a:p>
          <a:p>
            <a:pPr marL="990600" lvl="1" indent="-533400" eaLnBrk="1" hangingPunct="1">
              <a:buFontTx/>
              <a:buNone/>
            </a:pPr>
            <a:endParaRPr lang="fr-BE" sz="3200" smtClean="0"/>
          </a:p>
          <a:p>
            <a:pPr marL="609600" indent="-60960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648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525962"/>
          </a:xfrm>
        </p:spPr>
        <p:txBody>
          <a:bodyPr wrap="square"/>
          <a:lstStyle/>
          <a:p>
            <a:pPr marL="609600" indent="-609600">
              <a:buFontTx/>
              <a:buAutoNum type="arabicPeriod"/>
            </a:pPr>
            <a:r>
              <a:rPr lang="nl-BE" sz="1800" smtClean="0"/>
              <a:t>ACOT-SDP-DEFINST-CCSE-001 (Ed 002 van 22 Apr 08) : de bewaking en de beveiliging van de Kw op het nationaal grondgebied </a:t>
            </a:r>
            <a:br>
              <a:rPr lang="nl-BE" sz="1800" smtClean="0"/>
            </a:br>
            <a:r>
              <a:rPr lang="nl-BE" sz="1800" smtClean="0"/>
              <a:t>(Organisatie – opdrachten – verantwoordelijkheden – bewapening – vorming en training) </a:t>
            </a:r>
            <a:br>
              <a:rPr lang="nl-BE" sz="1800" smtClean="0"/>
            </a:br>
            <a:r>
              <a:rPr lang="nl-BE" sz="1800" smtClean="0"/>
              <a:t>=&gt; essentie Doc = </a:t>
            </a:r>
            <a:r>
              <a:rPr lang="nl-BE" sz="1800" b="1" smtClean="0">
                <a:solidFill>
                  <a:srgbClr val="006600"/>
                </a:solidFill>
              </a:rPr>
              <a:t>Ops richtlijnen</a:t>
            </a:r>
          </a:p>
          <a:p>
            <a:pPr marL="609600" indent="-609600">
              <a:buFontTx/>
              <a:buAutoNum type="arabicPeriod"/>
            </a:pPr>
            <a:endParaRPr lang="nl-BE" sz="1800" smtClean="0"/>
          </a:p>
          <a:p>
            <a:pPr marL="609600" indent="-609600">
              <a:buFontTx/>
              <a:buAutoNum type="arabicPeriod"/>
            </a:pPr>
            <a:r>
              <a:rPr lang="nl-BE" sz="1800" smtClean="0"/>
              <a:t>HRG-C MITS 10-00705090 van 23 Nov 10 : inplaatsstelling van het professioneel wachtpersoneel</a:t>
            </a:r>
            <a:br>
              <a:rPr lang="nl-BE" sz="1800" smtClean="0"/>
            </a:br>
            <a:r>
              <a:rPr lang="nl-BE" sz="1800" smtClean="0"/>
              <a:t>doel : verduidelijking door DG HR van de beheersregels </a:t>
            </a:r>
            <a:br>
              <a:rPr lang="nl-BE" sz="1800" smtClean="0"/>
            </a:br>
            <a:r>
              <a:rPr lang="nl-BE" sz="1800" smtClean="0"/>
              <a:t>=&gt; essentie Doc = </a:t>
            </a:r>
            <a:r>
              <a:rPr lang="nl-BE" sz="1800" b="1" smtClean="0">
                <a:solidFill>
                  <a:srgbClr val="006600"/>
                </a:solidFill>
              </a:rPr>
              <a:t>beheersprincipes voor wachtpersoneel</a:t>
            </a:r>
            <a:endParaRPr lang="en-US" sz="1800" b="1" smtClean="0">
              <a:solidFill>
                <a:srgbClr val="006600"/>
              </a:solidFill>
            </a:endParaRPr>
          </a:p>
        </p:txBody>
      </p:sp>
      <p:sp>
        <p:nvSpPr>
          <p:cNvPr id="3310596" name="Text Box 4"/>
          <p:cNvSpPr txBox="1">
            <a:spLocks noChangeArrowheads="1"/>
          </p:cNvSpPr>
          <p:nvPr/>
        </p:nvSpPr>
        <p:spPr bwMode="auto">
          <a:xfrm>
            <a:off x="1908175" y="568325"/>
            <a:ext cx="3786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Bestaande richtlijnen</a:t>
            </a:r>
            <a:endParaRPr lang="en-US" sz="2800" b="1"/>
          </a:p>
        </p:txBody>
      </p:sp>
      <p:sp>
        <p:nvSpPr>
          <p:cNvPr id="3310597" name="Text Box 5"/>
          <p:cNvSpPr txBox="1">
            <a:spLocks noChangeArrowheads="1"/>
          </p:cNvSpPr>
          <p:nvPr/>
        </p:nvSpPr>
        <p:spPr bwMode="auto">
          <a:xfrm>
            <a:off x="971550" y="4941888"/>
            <a:ext cx="6799263" cy="1368425"/>
          </a:xfrm>
          <a:prstGeom prst="rect">
            <a:avLst/>
          </a:prstGeom>
          <a:solidFill>
            <a:srgbClr val="FFCC99"/>
          </a:solidFill>
          <a:ln w="57150" algn="ctr">
            <a:solidFill>
              <a:srgbClr val="003399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nl-BE" b="1" u="sng"/>
              <a:t>Richtlijnen DG HR </a:t>
            </a:r>
          </a:p>
          <a:p>
            <a:pPr eaLnBrk="0" hangingPunct="0">
              <a:spcBef>
                <a:spcPct val="20000"/>
              </a:spcBef>
            </a:pPr>
            <a:r>
              <a:rPr lang="nl-BE"/>
              <a:t>de beheersprincipes voor het wachtpersoneel :</a:t>
            </a:r>
          </a:p>
          <a:p>
            <a:pPr eaLnBrk="0" hangingPunct="0">
              <a:spcBef>
                <a:spcPct val="20000"/>
              </a:spcBef>
            </a:pPr>
            <a:r>
              <a:rPr lang="nl-BE"/>
              <a:t>=&gt; zijn de bevoegdheid van DG HR en dienen los gezien te worden van de Ops richtlijnen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05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8529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03A6119-D0DD-4950-8069-A7E78429E18C}" type="slidenum">
              <a:rPr lang="en-US" sz="1400"/>
              <a:pPr algn="r"/>
              <a:t>4</a:t>
            </a:fld>
            <a:endParaRPr lang="en-US" sz="1400"/>
          </a:p>
        </p:txBody>
      </p:sp>
      <p:sp>
        <p:nvSpPr>
          <p:cNvPr id="3478530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011DAD9-4B89-4232-AA25-CDEB8A8D7D67}" type="slidenum">
              <a:rPr lang="en-US" sz="1400"/>
              <a:pPr algn="r"/>
              <a:t>4</a:t>
            </a:fld>
            <a:endParaRPr lang="en-US" sz="1400"/>
          </a:p>
        </p:txBody>
      </p:sp>
      <p:sp>
        <p:nvSpPr>
          <p:cNvPr id="3478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844675"/>
            <a:ext cx="8229600" cy="4895850"/>
          </a:xfrm>
        </p:spPr>
        <p:txBody>
          <a:bodyPr wrap="square"/>
          <a:lstStyle/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fr-BE" sz="1800" smtClean="0"/>
              <a:t>Functies Prof W = doorstroomfuncties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fr-BE" sz="1800" smtClean="0"/>
              <a:t>Kandidaten moeten voldoen aan de voorwaarden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BE" sz="1800" smtClean="0"/>
              <a:t>	=&gt; medisch, fysiek (MTLG), professioneel (TGS, JICCS, ….)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 startAt="3"/>
            </a:pPr>
            <a:r>
              <a:rPr lang="fr-BE" sz="1800" smtClean="0"/>
              <a:t>IPS voor een duur van Max 05 jaar (uitz voor WHM)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Voldoende rotatiemogelijkheden bieden aan andere Mil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Routinegedrag vermijden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fr-BE" sz="1800" smtClean="0"/>
              <a:t>! Referentiedatum voor berekening 05 jaar = 01 Jan 08 !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4"/>
            </a:pPr>
            <a:r>
              <a:rPr lang="fr-BE" sz="1800" smtClean="0"/>
              <a:t>Na afloop dienstbeurt 05 jaar :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Post wordt vacant verklaard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Eerst oproep intern eenheid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fr-BE" sz="1800" smtClean="0"/>
              <a:t>Indien geen kandidaat : externe oproep</a:t>
            </a:r>
          </a:p>
          <a:p>
            <a:pPr marL="1322388" lvl="1" indent="-5334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fr-BE" sz="1800" b="1" smtClean="0"/>
              <a:t>GEEN verlenging</a:t>
            </a:r>
            <a:r>
              <a:rPr lang="fr-BE" sz="1800" smtClean="0"/>
              <a:t>, tenzij zich geen enkele kandidaat aanbiedt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4"/>
            </a:pPr>
            <a:endParaRPr lang="fr-BE" sz="1800" smtClean="0"/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4"/>
            </a:pPr>
            <a:endParaRPr lang="fr-BE" sz="1800" smtClean="0"/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1322388" lvl="1" indent="-533400" eaLnBrk="1" hangingPunct="1">
              <a:lnSpc>
                <a:spcPct val="90000"/>
              </a:lnSpc>
              <a:buFontTx/>
              <a:buNone/>
            </a:pPr>
            <a:endParaRPr lang="fr-BE" sz="1800" smtClean="0"/>
          </a:p>
          <a:p>
            <a:pPr marL="609600" indent="-609600" eaLnBrk="1" hangingPunct="1">
              <a:lnSpc>
                <a:spcPct val="90000"/>
              </a:lnSpc>
            </a:pPr>
            <a:endParaRPr lang="en-US" sz="1800" smtClean="0"/>
          </a:p>
        </p:txBody>
      </p:sp>
      <p:sp>
        <p:nvSpPr>
          <p:cNvPr id="3319814" name="Text Box 6"/>
          <p:cNvSpPr txBox="1">
            <a:spLocks noChangeArrowheads="1"/>
          </p:cNvSpPr>
          <p:nvPr/>
        </p:nvSpPr>
        <p:spPr bwMode="auto">
          <a:xfrm>
            <a:off x="1908175" y="568325"/>
            <a:ext cx="5053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Bestaande richtlijnen beheer</a:t>
            </a:r>
            <a:endParaRPr lang="en-US" sz="2800" b="1"/>
          </a:p>
        </p:txBody>
      </p:sp>
      <p:sp>
        <p:nvSpPr>
          <p:cNvPr id="3478533" name="Text Box 6"/>
          <p:cNvSpPr txBox="1">
            <a:spLocks noChangeArrowheads="1"/>
          </p:cNvSpPr>
          <p:nvPr/>
        </p:nvSpPr>
        <p:spPr bwMode="auto">
          <a:xfrm>
            <a:off x="2360613" y="1144588"/>
            <a:ext cx="401161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609600" indent="-609600" eaLnBrk="0" hangingPunct="0">
              <a:spcBef>
                <a:spcPct val="20000"/>
              </a:spcBef>
            </a:pPr>
            <a:r>
              <a:rPr lang="nl-BE"/>
              <a:t>HRG-C MITS 10-00705090 van 23 Nov 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0577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491EBDE-E513-4729-87A4-BC4F3BC78DB9}" type="slidenum">
              <a:rPr lang="en-US" sz="1400"/>
              <a:pPr algn="r"/>
              <a:t>5</a:t>
            </a:fld>
            <a:endParaRPr lang="en-US" sz="1400"/>
          </a:p>
        </p:txBody>
      </p:sp>
      <p:sp>
        <p:nvSpPr>
          <p:cNvPr id="3480578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332573F-BCD9-4968-B719-129E0595B992}" type="slidenum">
              <a:rPr lang="en-US" sz="1400"/>
              <a:pPr algn="r"/>
              <a:t>5</a:t>
            </a:fld>
            <a:endParaRPr lang="en-US" sz="1400"/>
          </a:p>
        </p:txBody>
      </p:sp>
      <p:sp>
        <p:nvSpPr>
          <p:cNvPr id="3480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07950" y="2278063"/>
            <a:ext cx="8229600" cy="4895850"/>
          </a:xfrm>
        </p:spPr>
        <p:txBody>
          <a:bodyPr wrap="square"/>
          <a:lstStyle/>
          <a:p>
            <a:pPr marL="1322388" lvl="1" indent="-533400" eaLnBrk="1" hangingPunct="1">
              <a:spcBef>
                <a:spcPct val="50000"/>
              </a:spcBef>
              <a:buFontTx/>
              <a:buAutoNum type="arabicPeriod" startAt="4"/>
            </a:pPr>
            <a:r>
              <a:rPr lang="fr-BE" sz="1800" smtClean="0"/>
              <a:t>Indien geen kandidaat bij interne en externe oproep : DG HR staat een verlenging toe van </a:t>
            </a:r>
            <a:r>
              <a:rPr lang="fr-BE" sz="1800" b="1" u="sng" smtClean="0"/>
              <a:t>Max EEN jaar</a:t>
            </a:r>
          </a:p>
          <a:p>
            <a:pPr marL="1322388" lvl="1" indent="-533400" eaLnBrk="1" hangingPunct="1">
              <a:spcBef>
                <a:spcPct val="50000"/>
              </a:spcBef>
              <a:buFontTx/>
              <a:buAutoNum type="arabicPeriod" startAt="4"/>
            </a:pPr>
            <a:r>
              <a:rPr lang="fr-BE" sz="1800" smtClean="0"/>
              <a:t>Eenheden met opheffing professioneel wachtsysteem </a:t>
            </a:r>
            <a:br>
              <a:rPr lang="fr-BE" sz="1800" smtClean="0"/>
            </a:br>
            <a:r>
              <a:rPr lang="fr-BE" sz="1800" smtClean="0"/>
              <a:t>(Plan transformatie)</a:t>
            </a:r>
          </a:p>
          <a:p>
            <a:pPr marL="1901825" lvl="2" indent="-457200" eaLnBrk="1" hangingPunct="1">
              <a:spcBef>
                <a:spcPct val="50000"/>
              </a:spcBef>
            </a:pPr>
            <a:r>
              <a:rPr lang="fr-BE" sz="1600" smtClean="0"/>
              <a:t>Uitdoofscenario tot 01 Jan 13</a:t>
            </a:r>
          </a:p>
          <a:p>
            <a:pPr marL="1901825" lvl="2" indent="-457200" eaLnBrk="1" hangingPunct="1">
              <a:spcBef>
                <a:spcPct val="50000"/>
              </a:spcBef>
            </a:pPr>
            <a:r>
              <a:rPr lang="fr-BE" sz="1600" smtClean="0"/>
              <a:t>Personeel dat vertrekt (VOP, pensioen, mutatie, …) wordt NIET vervangen</a:t>
            </a:r>
          </a:p>
          <a:p>
            <a:pPr marL="1901825" lvl="2" indent="-457200" eaLnBrk="1" hangingPunct="1">
              <a:spcBef>
                <a:spcPct val="50000"/>
              </a:spcBef>
            </a:pPr>
            <a:r>
              <a:rPr lang="fr-BE" sz="1600" smtClean="0"/>
              <a:t>Aanpassing norm Prof W : 7 &gt; 6</a:t>
            </a:r>
          </a:p>
          <a:p>
            <a:pPr marL="609600" indent="-609600" eaLnBrk="1" hangingPunct="1">
              <a:spcBef>
                <a:spcPct val="50000"/>
              </a:spcBef>
              <a:buFont typeface="Wingdings" pitchFamily="2" charset="2"/>
              <a:buAutoNum type="arabicPeriod" startAt="4"/>
            </a:pPr>
            <a:endParaRPr lang="fr-BE" sz="1800" smtClean="0"/>
          </a:p>
          <a:p>
            <a:pPr marL="609600" indent="-609600" eaLnBrk="1" hangingPunct="1">
              <a:spcBef>
                <a:spcPct val="50000"/>
              </a:spcBef>
              <a:buFont typeface="Wingdings" pitchFamily="2" charset="2"/>
              <a:buAutoNum type="arabicPeriod" startAt="4"/>
            </a:pPr>
            <a:endParaRPr lang="fr-BE" sz="1800" smtClean="0"/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1322388" lvl="1" indent="-533400" eaLnBrk="1" hangingPunct="1">
              <a:buFontTx/>
              <a:buNone/>
            </a:pPr>
            <a:endParaRPr lang="fr-BE" sz="1800" smtClean="0"/>
          </a:p>
          <a:p>
            <a:pPr marL="609600" indent="-609600" eaLnBrk="1" hangingPunct="1"/>
            <a:endParaRPr lang="en-US" sz="1800" smtClean="0"/>
          </a:p>
        </p:txBody>
      </p:sp>
      <p:sp>
        <p:nvSpPr>
          <p:cNvPr id="3325957" name="Text Box 5"/>
          <p:cNvSpPr txBox="1">
            <a:spLocks noChangeArrowheads="1"/>
          </p:cNvSpPr>
          <p:nvPr/>
        </p:nvSpPr>
        <p:spPr bwMode="auto">
          <a:xfrm>
            <a:off x="1908175" y="568325"/>
            <a:ext cx="5053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Bestaande richtlijnen beheer</a:t>
            </a:r>
            <a:endParaRPr lang="en-US" sz="2800" b="1"/>
          </a:p>
        </p:txBody>
      </p:sp>
      <p:sp>
        <p:nvSpPr>
          <p:cNvPr id="3480581" name="Text Box 6"/>
          <p:cNvSpPr txBox="1">
            <a:spLocks noChangeArrowheads="1"/>
          </p:cNvSpPr>
          <p:nvPr/>
        </p:nvSpPr>
        <p:spPr bwMode="auto">
          <a:xfrm>
            <a:off x="2360613" y="1144588"/>
            <a:ext cx="401161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609600" indent="-609600" eaLnBrk="0" hangingPunct="0">
              <a:spcBef>
                <a:spcPct val="20000"/>
              </a:spcBef>
            </a:pPr>
            <a:r>
              <a:rPr lang="nl-BE"/>
              <a:t>HRG-C MITS 10-00705090 van 23 Nov 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625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1D7F067-2001-4C7E-8DDD-35298F9A4955}" type="slidenum">
              <a:rPr lang="en-US" sz="1400"/>
              <a:pPr algn="r"/>
              <a:t>6</a:t>
            </a:fld>
            <a:endParaRPr lang="en-US" sz="1400"/>
          </a:p>
        </p:txBody>
      </p:sp>
      <p:sp>
        <p:nvSpPr>
          <p:cNvPr id="3482626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2058A24-5D72-45B6-AB31-945F112B7A2E}" type="slidenum">
              <a:rPr lang="en-US" sz="1400"/>
              <a:pPr algn="r"/>
              <a:t>6</a:t>
            </a:fld>
            <a:endParaRPr lang="en-US" sz="1400"/>
          </a:p>
        </p:txBody>
      </p:sp>
      <p:sp>
        <p:nvSpPr>
          <p:cNvPr id="3482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781300"/>
            <a:ext cx="8229600" cy="2735263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fr-BE" sz="1800" smtClean="0"/>
              <a:t>Interpretatie van de terminologie « maximum VIJF jaar »</a:t>
            </a:r>
          </a:p>
          <a:p>
            <a:pPr marL="361950" indent="-361950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fr-BE" sz="1800" smtClean="0"/>
              <a:t>Hoe de vervanging organiseren</a:t>
            </a:r>
          </a:p>
          <a:p>
            <a:pPr marL="361950" indent="-361950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fr-BE" sz="1800" smtClean="0"/>
          </a:p>
          <a:p>
            <a:pPr marL="361950" indent="-361950" eaLnBrk="1" hangingPunct="1">
              <a:spcBef>
                <a:spcPct val="50000"/>
              </a:spcBef>
            </a:pPr>
            <a:endParaRPr lang="fr-BE" sz="1800" smtClean="0"/>
          </a:p>
          <a:p>
            <a:pPr marL="361950" indent="-361950" eaLnBrk="1" hangingPunct="1">
              <a:spcBef>
                <a:spcPct val="50000"/>
              </a:spcBef>
            </a:pPr>
            <a:endParaRPr lang="fr-BE" sz="1800" smtClean="0"/>
          </a:p>
          <a:p>
            <a:pPr marL="1341438" lvl="1" indent="-533400" eaLnBrk="1" hangingPunct="1"/>
            <a:endParaRPr lang="fr-BE" sz="1800" smtClean="0"/>
          </a:p>
          <a:p>
            <a:pPr marL="361950" indent="-361950" eaLnBrk="1" hangingPunct="1"/>
            <a:endParaRPr lang="en-US" sz="1800" smtClean="0"/>
          </a:p>
        </p:txBody>
      </p:sp>
      <p:sp>
        <p:nvSpPr>
          <p:cNvPr id="3323909" name="Text Box 5"/>
          <p:cNvSpPr txBox="1">
            <a:spLocks noChangeArrowheads="1"/>
          </p:cNvSpPr>
          <p:nvPr/>
        </p:nvSpPr>
        <p:spPr bwMode="auto">
          <a:xfrm>
            <a:off x="1908175" y="568325"/>
            <a:ext cx="5053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Bestaande richtlijnen beheer</a:t>
            </a:r>
            <a:endParaRPr lang="en-US" sz="2800" b="1"/>
          </a:p>
        </p:txBody>
      </p:sp>
      <p:sp>
        <p:nvSpPr>
          <p:cNvPr id="3482629" name="Text Box 6"/>
          <p:cNvSpPr txBox="1">
            <a:spLocks noChangeArrowheads="1"/>
          </p:cNvSpPr>
          <p:nvPr/>
        </p:nvSpPr>
        <p:spPr bwMode="auto">
          <a:xfrm>
            <a:off x="611188" y="1844675"/>
            <a:ext cx="2482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609600" indent="-609600" eaLnBrk="0" hangingPunct="0">
              <a:spcBef>
                <a:spcPct val="20000"/>
              </a:spcBef>
            </a:pPr>
            <a:r>
              <a:rPr lang="nl-BE" sz="1800"/>
              <a:t>Vastgestelde lacunes :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4673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452AB63-4DE0-46C1-A667-641DC13FC2FA}" type="slidenum">
              <a:rPr lang="en-US" sz="1400"/>
              <a:pPr algn="r"/>
              <a:t>7</a:t>
            </a:fld>
            <a:endParaRPr lang="en-US" sz="1400"/>
          </a:p>
        </p:txBody>
      </p:sp>
      <p:sp>
        <p:nvSpPr>
          <p:cNvPr id="3484674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42DBCDB-48A9-47BE-92E7-AAA24307E84B}" type="slidenum">
              <a:rPr lang="en-US" sz="1400"/>
              <a:pPr algn="r"/>
              <a:t>7</a:t>
            </a:fld>
            <a:endParaRPr lang="en-US" sz="1400"/>
          </a:p>
        </p:txBody>
      </p:sp>
      <p:sp>
        <p:nvSpPr>
          <p:cNvPr id="3484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205038"/>
            <a:ext cx="8229600" cy="4895850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Tx/>
              <a:buAutoNum type="arabicPeriod"/>
            </a:pPr>
            <a:r>
              <a:rPr lang="fr-BE" sz="1800" smtClean="0"/>
              <a:t>Nieuwe verantwoordelijke voor het wachtpersoneel binnen DG HR = </a:t>
            </a:r>
            <a:br>
              <a:rPr lang="fr-BE" sz="1800" smtClean="0"/>
            </a:br>
            <a:r>
              <a:rPr lang="fr-BE" sz="1800" smtClean="0"/>
              <a:t>HRB-CP/SpM/GM (1LV HESBOIS)</a:t>
            </a:r>
            <a:br>
              <a:rPr lang="fr-BE" sz="1800" smtClean="0"/>
            </a:br>
            <a:r>
              <a:rPr lang="fr-BE" sz="1800" smtClean="0"/>
              <a:t>Uitz : WHM = HRB-VR/JSp/SU (Lt d’Avi JABAKH)</a:t>
            </a:r>
          </a:p>
          <a:p>
            <a:pPr marL="361950" indent="-361950" eaLnBrk="1" hangingPunct="1">
              <a:spcBef>
                <a:spcPct val="50000"/>
              </a:spcBef>
              <a:buFontTx/>
              <a:buAutoNum type="arabicPeriod"/>
            </a:pPr>
            <a:r>
              <a:rPr lang="fr-BE" sz="1800" smtClean="0"/>
              <a:t>Verduidelijkingen mbt de Max termijn van VIJF jaar</a:t>
            </a:r>
          </a:p>
          <a:p>
            <a:pPr marL="361950" indent="-361950" eaLnBrk="1" hangingPunct="1">
              <a:spcBef>
                <a:spcPct val="50000"/>
              </a:spcBef>
              <a:buFontTx/>
              <a:buAutoNum type="arabicPeriod" startAt="3"/>
            </a:pPr>
            <a:r>
              <a:rPr lang="fr-BE" sz="1800" smtClean="0"/>
              <a:t>De werkwijze voor vervanging</a:t>
            </a:r>
          </a:p>
          <a:p>
            <a:pPr marL="800100" lvl="1" indent="-258763" eaLnBrk="1" hangingPunct="1">
              <a:spcBef>
                <a:spcPct val="50000"/>
              </a:spcBef>
              <a:buFontTx/>
              <a:buChar char="•"/>
            </a:pPr>
            <a:r>
              <a:rPr lang="fr-BE" sz="1600" smtClean="0"/>
              <a:t>Vacant plaatsen van de post</a:t>
            </a:r>
          </a:p>
          <a:p>
            <a:pPr marL="800100" lvl="1" indent="-258763" eaLnBrk="1" hangingPunct="1">
              <a:spcBef>
                <a:spcPct val="50000"/>
              </a:spcBef>
              <a:buFontTx/>
              <a:buChar char="•"/>
            </a:pPr>
            <a:r>
              <a:rPr lang="fr-BE" sz="1600" smtClean="0"/>
              <a:t>Affectatie nieuw lid professionele wacht</a:t>
            </a:r>
          </a:p>
          <a:p>
            <a:pPr marL="800100" lvl="1" indent="-258763" eaLnBrk="1" hangingPunct="1">
              <a:spcBef>
                <a:spcPct val="50000"/>
              </a:spcBef>
              <a:buFontTx/>
              <a:buChar char="•"/>
            </a:pPr>
            <a:r>
              <a:rPr lang="fr-BE" sz="1600" smtClean="0"/>
              <a:t>Affectatie van een Mil die de professionele wacht verlaat</a:t>
            </a:r>
          </a:p>
          <a:p>
            <a:pPr marL="361950" indent="-361950" eaLnBrk="1" hangingPunct="1">
              <a:spcBef>
                <a:spcPct val="50000"/>
              </a:spcBef>
              <a:buFontTx/>
              <a:buNone/>
            </a:pPr>
            <a:r>
              <a:rPr lang="fr-BE" sz="1800" smtClean="0"/>
              <a:t>4. 	Transitieperiode 2013-2015</a:t>
            </a:r>
          </a:p>
          <a:p>
            <a:pPr marL="361950" indent="-361950" eaLnBrk="1" hangingPunct="1">
              <a:spcBef>
                <a:spcPct val="50000"/>
              </a:spcBef>
              <a:buFontTx/>
              <a:buAutoNum type="arabicPeriod"/>
            </a:pPr>
            <a:endParaRPr lang="fr-BE" sz="1800" smtClean="0"/>
          </a:p>
          <a:p>
            <a:pPr marL="800100" lvl="1" indent="-258763" eaLnBrk="1" hangingPunct="1">
              <a:buFontTx/>
              <a:buNone/>
            </a:pPr>
            <a:endParaRPr lang="fr-BE" sz="1800" smtClean="0"/>
          </a:p>
          <a:p>
            <a:pPr marL="361950" indent="-361950" eaLnBrk="1" hangingPunct="1"/>
            <a:endParaRPr lang="en-US" sz="1800" smtClean="0"/>
          </a:p>
        </p:txBody>
      </p:sp>
      <p:sp>
        <p:nvSpPr>
          <p:cNvPr id="3321862" name="Text Box 6"/>
          <p:cNvSpPr txBox="1">
            <a:spLocks noChangeArrowheads="1"/>
          </p:cNvSpPr>
          <p:nvPr/>
        </p:nvSpPr>
        <p:spPr bwMode="auto">
          <a:xfrm>
            <a:off x="1890713" y="568325"/>
            <a:ext cx="53451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nl-BE" sz="2800" b="1"/>
              <a:t>Aanvullende richtlijnen DGHR </a:t>
            </a:r>
          </a:p>
          <a:p>
            <a:pPr algn="ctr">
              <a:defRPr/>
            </a:pPr>
            <a:r>
              <a:rPr lang="nl-BE" sz="2800" b="1"/>
              <a:t>Apr 12</a:t>
            </a:r>
            <a:endParaRPr lang="en-US" sz="2800" b="1"/>
          </a:p>
        </p:txBody>
      </p:sp>
      <p:sp>
        <p:nvSpPr>
          <p:cNvPr id="348467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16688" y="3213100"/>
            <a:ext cx="719137" cy="287338"/>
          </a:xfrm>
          <a:prstGeom prst="actionButtonForwardNex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  <p:sp>
        <p:nvSpPr>
          <p:cNvPr id="3484678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16463" y="3716338"/>
            <a:ext cx="719137" cy="287337"/>
          </a:xfrm>
          <a:prstGeom prst="actionButtonForwardNex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  <p:sp>
        <p:nvSpPr>
          <p:cNvPr id="3484679" name="AutoShape 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95738" y="5157788"/>
            <a:ext cx="719137" cy="287337"/>
          </a:xfrm>
          <a:prstGeom prst="actionButtonForwardNex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6721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5F8BC27-E20F-41A9-969C-42F4BCAA9E35}" type="slidenum">
              <a:rPr lang="en-US" sz="1400"/>
              <a:pPr algn="r"/>
              <a:t>8</a:t>
            </a:fld>
            <a:endParaRPr lang="en-US" sz="1400"/>
          </a:p>
        </p:txBody>
      </p:sp>
      <p:sp>
        <p:nvSpPr>
          <p:cNvPr id="3486722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0E17FB9-B409-4A8E-B90A-F3D56E9D52EB}" type="slidenum">
              <a:rPr lang="en-US" sz="1400"/>
              <a:pPr algn="r"/>
              <a:t>8</a:t>
            </a:fld>
            <a:endParaRPr lang="en-US" sz="1400"/>
          </a:p>
        </p:txBody>
      </p:sp>
      <p:sp>
        <p:nvSpPr>
          <p:cNvPr id="3486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43213" y="2781300"/>
            <a:ext cx="3887787" cy="674688"/>
          </a:xfrm>
        </p:spPr>
        <p:txBody>
          <a:bodyPr wrap="square"/>
          <a:lstStyle/>
          <a:p>
            <a:pPr marL="361950" indent="-361950" eaLnBrk="1" hangingPunct="1">
              <a:spcBef>
                <a:spcPct val="50000"/>
              </a:spcBef>
              <a:buFontTx/>
              <a:buNone/>
            </a:pPr>
            <a:r>
              <a:rPr lang="fr-BE" sz="4000" b="1" u="sng" smtClean="0"/>
              <a:t>QUESTIONS ?</a:t>
            </a:r>
            <a:endParaRPr lang="fr-BE" sz="4000" smtClean="0"/>
          </a:p>
          <a:p>
            <a:pPr marL="800100" lvl="1" indent="-258763" eaLnBrk="1" hangingPunct="1">
              <a:spcBef>
                <a:spcPct val="50000"/>
              </a:spcBef>
            </a:pPr>
            <a:endParaRPr lang="fr-BE" sz="4000" smtClean="0"/>
          </a:p>
          <a:p>
            <a:pPr marL="800100" lvl="1" indent="-258763" eaLnBrk="1" hangingPunct="1">
              <a:buFontTx/>
              <a:buNone/>
            </a:pPr>
            <a:endParaRPr lang="fr-BE" sz="4000" smtClean="0"/>
          </a:p>
          <a:p>
            <a:pPr marL="361950" indent="-361950" eaLnBrk="1" hangingPunct="1"/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8769" name="Rectangle 4"/>
          <p:cNvSpPr txBox="1">
            <a:spLocks noGrp="1" noChangeArrowheads="1"/>
          </p:cNvSpPr>
          <p:nvPr/>
        </p:nvSpPr>
        <p:spPr bwMode="auto">
          <a:xfrm>
            <a:off x="7945438" y="1270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D8FF648-442D-40A2-B335-A45FC49A55D5}" type="slidenum">
              <a:rPr lang="en-US" sz="1400"/>
              <a:pPr algn="r"/>
              <a:t>9</a:t>
            </a:fld>
            <a:endParaRPr lang="en-US" sz="1400"/>
          </a:p>
        </p:txBody>
      </p:sp>
      <p:sp>
        <p:nvSpPr>
          <p:cNvPr id="3488770" name="Slide Number Placeholder 3"/>
          <p:cNvSpPr txBox="1">
            <a:spLocks noGrp="1"/>
          </p:cNvSpPr>
          <p:nvPr/>
        </p:nvSpPr>
        <p:spPr bwMode="auto">
          <a:xfrm>
            <a:off x="7945438" y="0"/>
            <a:ext cx="1198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F8FF4E9-5FC8-420D-9ED3-993A06C7A969}" type="slidenum">
              <a:rPr lang="en-US" sz="1400"/>
              <a:pPr algn="r"/>
              <a:t>9</a:t>
            </a:fld>
            <a:endParaRPr lang="en-US" sz="1400"/>
          </a:p>
        </p:txBody>
      </p:sp>
      <p:sp>
        <p:nvSpPr>
          <p:cNvPr id="3488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73238"/>
            <a:ext cx="8229600" cy="4895850"/>
          </a:xfrm>
        </p:spPr>
        <p:txBody>
          <a:bodyPr wrap="square"/>
          <a:lstStyle/>
          <a:p>
            <a:pPr marL="361950" indent="-361950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BE" sz="1800" b="1" u="sng" smtClean="0"/>
              <a:t>Principes Max termijn van VIJF jaar :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800" smtClean="0"/>
              <a:t>Doel :  - rotatie mogelijk maken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BE" sz="1800" smtClean="0"/>
              <a:t>                 - routine uitsluiten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800" smtClean="0"/>
              <a:t>Referentiedatum : 01 Jan 08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800" smtClean="0"/>
              <a:t>TOTAAL van vijf jaar vanaf de referentiedatum</a:t>
            </a:r>
          </a:p>
          <a:p>
            <a:pPr marL="800100" lvl="1" indent="-258763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600" smtClean="0"/>
              <a:t> =&gt; uitsluiten van hopping tussen eenheden</a:t>
            </a:r>
          </a:p>
          <a:p>
            <a:pPr marL="800100" lvl="1" indent="-258763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600" smtClean="0"/>
              <a:t>optelling periodes (=/= ononderbroken)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800" smtClean="0"/>
              <a:t>Verlenging : EEN jaar indien geen vervanger gevonden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800" smtClean="0"/>
              <a:t>A priori =&gt; andere functie gedurende van termijn 05 jaar </a:t>
            </a:r>
          </a:p>
          <a:p>
            <a:pPr marL="800100" lvl="1" indent="-258763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600" smtClean="0"/>
              <a:t>Mod B voor opname in wervingsreserve (locatie(s)) =&gt; GEEN reactie op appels</a:t>
            </a:r>
          </a:p>
          <a:p>
            <a:pPr marL="800100" lvl="1" indent="-258763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600" smtClean="0"/>
              <a:t>GEEN prioriteit bij opvulling plaatsen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50000"/>
              </a:spcBef>
            </a:pPr>
            <a:r>
              <a:rPr lang="fr-BE" sz="1800" smtClean="0"/>
              <a:t>NIET van toepassing voor WHM</a:t>
            </a:r>
          </a:p>
          <a:p>
            <a:pPr marL="800100" lvl="1" indent="-258763" eaLnBrk="1" hangingPunct="1">
              <a:lnSpc>
                <a:spcPct val="90000"/>
              </a:lnSpc>
              <a:buFontTx/>
              <a:buNone/>
            </a:pPr>
            <a:endParaRPr lang="fr-BE" sz="1800" smtClean="0"/>
          </a:p>
          <a:p>
            <a:pPr marL="361950" indent="-361950" eaLnBrk="1" hangingPunct="1">
              <a:lnSpc>
                <a:spcPct val="90000"/>
              </a:lnSpc>
            </a:pPr>
            <a:endParaRPr lang="en-US" sz="1800" smtClean="0"/>
          </a:p>
        </p:txBody>
      </p:sp>
      <p:sp>
        <p:nvSpPr>
          <p:cNvPr id="3328005" name="Text Box 5"/>
          <p:cNvSpPr txBox="1">
            <a:spLocks noChangeArrowheads="1"/>
          </p:cNvSpPr>
          <p:nvPr/>
        </p:nvSpPr>
        <p:spPr bwMode="auto">
          <a:xfrm>
            <a:off x="1476375" y="568325"/>
            <a:ext cx="6750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800" b="1"/>
              <a:t>Aanvullende richtlijnen DGHR – Apr 12</a:t>
            </a:r>
            <a:endParaRPr lang="en-US" sz="2800" b="1"/>
          </a:p>
        </p:txBody>
      </p:sp>
      <p:sp>
        <p:nvSpPr>
          <p:cNvPr id="3488773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6453188"/>
            <a:ext cx="504825" cy="287337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ctiecartografie">
  <a:themeElements>
    <a:clrScheme name="Functiecartograf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unctiecartograf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unctiecartograf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nctiecartograf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nctiecartograf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Functiecartografie</Template>
  <TotalTime>32418</TotalTime>
  <Words>526</Words>
  <Application>Microsoft Office PowerPoint</Application>
  <PresentationFormat>On-screen Show (4:3)</PresentationFormat>
  <Paragraphs>122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Wingdings</vt:lpstr>
      <vt:lpstr>Functiecartografie</vt:lpstr>
      <vt:lpstr>Functiecartografie</vt:lpstr>
      <vt:lpstr>Photo Editor Photo</vt:lpstr>
      <vt:lpstr>Beheersprincipes Professionele Wacht</vt:lpstr>
      <vt:lpstr>Inhoud briefing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IDCN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HRO-N</dc:title>
  <dc:creator>Vandepoele.K</dc:creator>
  <cp:lastModifiedBy>Gabriels.G</cp:lastModifiedBy>
  <cp:revision>295</cp:revision>
  <dcterms:created xsi:type="dcterms:W3CDTF">2010-02-19T09:54:41Z</dcterms:created>
  <dcterms:modified xsi:type="dcterms:W3CDTF">2012-05-03T08:09:27Z</dcterms:modified>
</cp:coreProperties>
</file>