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9" r:id="rId1"/>
  </p:sldMasterIdLst>
  <p:notesMasterIdLst>
    <p:notesMasterId r:id="rId13"/>
  </p:notesMasterIdLst>
  <p:handoutMasterIdLst>
    <p:handoutMasterId r:id="rId14"/>
  </p:handoutMasterIdLst>
  <p:sldIdLst>
    <p:sldId id="462" r:id="rId2"/>
    <p:sldId id="585" r:id="rId3"/>
    <p:sldId id="617" r:id="rId4"/>
    <p:sldId id="618" r:id="rId5"/>
    <p:sldId id="621" r:id="rId6"/>
    <p:sldId id="620" r:id="rId7"/>
    <p:sldId id="619" r:id="rId8"/>
    <p:sldId id="625" r:id="rId9"/>
    <p:sldId id="622" r:id="rId10"/>
    <p:sldId id="623" r:id="rId11"/>
    <p:sldId id="624" r:id="rId12"/>
  </p:sldIdLst>
  <p:sldSz cx="9144000" cy="6858000" type="screen4x3"/>
  <p:notesSz cx="6797675" cy="9926638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99"/>
    <a:srgbClr val="FFFF00"/>
    <a:srgbClr val="00CC00"/>
    <a:srgbClr val="CC0000"/>
    <a:srgbClr val="000099"/>
    <a:srgbClr val="99CCFF"/>
    <a:srgbClr val="33CCFF"/>
    <a:srgbClr val="0066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snapVertSplitter="1" vertBarState="minimized" horzBarState="maximized">
    <p:restoredLeft sz="18359" autoAdjust="0"/>
    <p:restoredTop sz="93554" autoAdjust="0"/>
  </p:normalViewPr>
  <p:slideViewPr>
    <p:cSldViewPr>
      <p:cViewPr>
        <p:scale>
          <a:sx n="50" d="100"/>
          <a:sy n="50" d="100"/>
        </p:scale>
        <p:origin x="-438" y="-51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>
        <p:scale>
          <a:sx n="66" d="100"/>
          <a:sy n="66" d="100"/>
        </p:scale>
        <p:origin x="-1686" y="-72"/>
      </p:cViewPr>
      <p:guideLst>
        <p:guide orient="horz" pos="3127"/>
        <p:guide pos="2141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7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spcBef>
                <a:spcPct val="0"/>
              </a:spcBef>
              <a:buFontTx/>
              <a:buNone/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8774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spcBef>
                <a:spcPct val="0"/>
              </a:spcBef>
              <a:buFontTx/>
              <a:buNone/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8774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spcBef>
                <a:spcPct val="0"/>
              </a:spcBef>
              <a:buFontTx/>
              <a:buNone/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8774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spcBef>
                <a:spcPct val="0"/>
              </a:spcBef>
              <a:buFontTx/>
              <a:buNone/>
              <a:defRPr sz="1200"/>
            </a:lvl1pPr>
          </a:lstStyle>
          <a:p>
            <a:pPr>
              <a:defRPr/>
            </a:pPr>
            <a:fld id="{EAE7420B-6A34-4ADA-80A7-609263BD0BF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spcBef>
                <a:spcPct val="0"/>
              </a:spcBef>
              <a:buFontTx/>
              <a:buNone/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spcBef>
                <a:spcPct val="0"/>
              </a:spcBef>
              <a:buFontTx/>
              <a:buNone/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737604" name="Rectangle 4"/>
          <p:cNvSpPr>
            <a:spLocks noGrp="1" noRo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4113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4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14875"/>
            <a:ext cx="5438775" cy="446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1434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spcBef>
                <a:spcPct val="0"/>
              </a:spcBef>
              <a:buFontTx/>
              <a:buNone/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34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spcBef>
                <a:spcPct val="0"/>
              </a:spcBef>
              <a:buFontTx/>
              <a:buNone/>
              <a:defRPr sz="1200"/>
            </a:lvl1pPr>
          </a:lstStyle>
          <a:p>
            <a:pPr>
              <a:defRPr/>
            </a:pPr>
            <a:fld id="{5786EBBE-90C0-4470-B967-8313884B4F8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4067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6317888-9729-42A2-B8ED-AF8979044943}" type="slidenum">
              <a:rPr lang="en-US" smtClean="0"/>
              <a:pPr/>
              <a:t>1</a:t>
            </a:fld>
            <a:endParaRPr lang="en-US" smtClean="0"/>
          </a:p>
        </p:txBody>
      </p:sp>
      <p:sp>
        <p:nvSpPr>
          <p:cNvPr id="3740674" name="Rectangle 2"/>
          <p:cNvSpPr>
            <a:spLocks noGrp="1"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4067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nl-BE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59105" name="Rectangle 7"/>
          <p:cNvSpPr txBox="1">
            <a:spLocks noGrp="1" noChangeArrowheads="1"/>
          </p:cNvSpPr>
          <p:nvPr/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300490A3-3F62-4F34-B85F-276B18FA81D4}" type="slidenum">
              <a:rPr lang="en-US" sz="1200"/>
              <a:pPr algn="r"/>
              <a:t>10</a:t>
            </a:fld>
            <a:endParaRPr lang="en-US" sz="1200"/>
          </a:p>
        </p:txBody>
      </p:sp>
      <p:sp>
        <p:nvSpPr>
          <p:cNvPr id="37591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5910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nl-BE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61153" name="Rectangle 7"/>
          <p:cNvSpPr txBox="1">
            <a:spLocks noGrp="1" noChangeArrowheads="1"/>
          </p:cNvSpPr>
          <p:nvPr/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A7747894-F36A-492D-A8F1-22FA6AC4AD48}" type="slidenum">
              <a:rPr lang="en-US" sz="1200"/>
              <a:pPr algn="r"/>
              <a:t>11</a:t>
            </a:fld>
            <a:endParaRPr lang="en-US" sz="1200"/>
          </a:p>
        </p:txBody>
      </p:sp>
      <p:sp>
        <p:nvSpPr>
          <p:cNvPr id="37611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6115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nl-BE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42721" name="Rectangle 7"/>
          <p:cNvSpPr txBox="1">
            <a:spLocks noGrp="1" noChangeArrowheads="1"/>
          </p:cNvSpPr>
          <p:nvPr/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19FCAFB7-3C4E-45A0-9482-4804C12FDD94}" type="slidenum">
              <a:rPr lang="en-US" sz="1200"/>
              <a:pPr algn="r"/>
              <a:t>2</a:t>
            </a:fld>
            <a:endParaRPr lang="en-US" sz="1200"/>
          </a:p>
        </p:txBody>
      </p:sp>
      <p:sp>
        <p:nvSpPr>
          <p:cNvPr id="37427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4272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nl-BE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44769" name="Rectangle 2"/>
          <p:cNvSpPr>
            <a:spLocks noGrp="1"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4477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1038" y="4716463"/>
            <a:ext cx="5435600" cy="4465637"/>
          </a:xfrm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46817" name="Rectangle 7"/>
          <p:cNvSpPr txBox="1">
            <a:spLocks noGrp="1" noChangeArrowheads="1"/>
          </p:cNvSpPr>
          <p:nvPr/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A4C12A42-1755-4581-8A7D-86778D872EC2}" type="slidenum">
              <a:rPr lang="en-US" sz="1200"/>
              <a:pPr algn="r"/>
              <a:t>4</a:t>
            </a:fld>
            <a:endParaRPr lang="en-US" sz="1200"/>
          </a:p>
        </p:txBody>
      </p:sp>
      <p:sp>
        <p:nvSpPr>
          <p:cNvPr id="37468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4681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nl-BE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48865" name="Rectangle 7"/>
          <p:cNvSpPr txBox="1">
            <a:spLocks noGrp="1" noChangeArrowheads="1"/>
          </p:cNvSpPr>
          <p:nvPr/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241E072D-EBE6-4132-A877-B04C8F8BE823}" type="slidenum">
              <a:rPr lang="en-US" sz="1200"/>
              <a:pPr algn="r"/>
              <a:t>5</a:t>
            </a:fld>
            <a:endParaRPr lang="en-US" sz="1200"/>
          </a:p>
        </p:txBody>
      </p:sp>
      <p:sp>
        <p:nvSpPr>
          <p:cNvPr id="37488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4886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nl-BE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50913" name="Rectangle 7"/>
          <p:cNvSpPr txBox="1">
            <a:spLocks noGrp="1" noChangeArrowheads="1"/>
          </p:cNvSpPr>
          <p:nvPr/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3D7EAB68-4BA0-4EB4-8391-FD1DECFE444D}" type="slidenum">
              <a:rPr lang="en-US" sz="1200"/>
              <a:pPr algn="r"/>
              <a:t>6</a:t>
            </a:fld>
            <a:endParaRPr lang="en-US" sz="1200"/>
          </a:p>
        </p:txBody>
      </p:sp>
      <p:sp>
        <p:nvSpPr>
          <p:cNvPr id="37509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5091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nl-BE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52961" name="Rectangle 7"/>
          <p:cNvSpPr txBox="1">
            <a:spLocks noGrp="1" noChangeArrowheads="1"/>
          </p:cNvSpPr>
          <p:nvPr/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D977C983-D89A-4890-B69A-0971D001B646}" type="slidenum">
              <a:rPr lang="en-US" sz="1200"/>
              <a:pPr algn="r"/>
              <a:t>7</a:t>
            </a:fld>
            <a:endParaRPr lang="en-US" sz="1200"/>
          </a:p>
        </p:txBody>
      </p:sp>
      <p:sp>
        <p:nvSpPr>
          <p:cNvPr id="37529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5296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nl-BE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55009" name="Rectangle 7"/>
          <p:cNvSpPr txBox="1">
            <a:spLocks noGrp="1" noChangeArrowheads="1"/>
          </p:cNvSpPr>
          <p:nvPr/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8A89D76D-F4C3-462B-87A2-1BF72154B2E1}" type="slidenum">
              <a:rPr lang="en-US" sz="1200"/>
              <a:pPr algn="r"/>
              <a:t>8</a:t>
            </a:fld>
            <a:endParaRPr lang="en-US" sz="1200"/>
          </a:p>
        </p:txBody>
      </p:sp>
      <p:sp>
        <p:nvSpPr>
          <p:cNvPr id="37550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550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nl-BE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57057" name="Rectangle 7"/>
          <p:cNvSpPr txBox="1">
            <a:spLocks noGrp="1" noChangeArrowheads="1"/>
          </p:cNvSpPr>
          <p:nvPr/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5385FEC1-F179-4E69-A0A9-7C9B4A740936}" type="slidenum">
              <a:rPr lang="en-US" sz="1200"/>
              <a:pPr algn="r"/>
              <a:t>9</a:t>
            </a:fld>
            <a:endParaRPr lang="en-US" sz="1200"/>
          </a:p>
        </p:txBody>
      </p:sp>
      <p:sp>
        <p:nvSpPr>
          <p:cNvPr id="37570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5705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nl-BE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Master" Target="../slideMasters/slideMaster1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oleObject2.bin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6"/>
          <p:cNvGraphicFramePr>
            <a:graphicFrameLocks noChangeAspect="1"/>
          </p:cNvGraphicFramePr>
          <p:nvPr/>
        </p:nvGraphicFramePr>
        <p:xfrm>
          <a:off x="6659563" y="2900363"/>
          <a:ext cx="936625" cy="673100"/>
        </p:xfrm>
        <a:graphic>
          <a:graphicData uri="http://schemas.openxmlformats.org/presentationml/2006/ole">
            <p:oleObj spid="_x0000_s3776513" name="Photo Editor Photo" r:id="rId4" imgW="2619048" imgH="1886213" progId="">
              <p:embed/>
            </p:oleObj>
          </a:graphicData>
        </a:graphic>
      </p:graphicFrame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124075" y="1844675"/>
            <a:ext cx="5616575" cy="792163"/>
          </a:xfrm>
        </p:spPr>
        <p:txBody>
          <a:bodyPr/>
          <a:lstStyle>
            <a:lvl1pPr>
              <a:defRPr sz="28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124075" y="2708275"/>
            <a:ext cx="4248150" cy="865188"/>
          </a:xfrm>
        </p:spPr>
        <p:txBody>
          <a:bodyPr/>
          <a:lstStyle>
            <a:lvl1pPr marL="0" indent="0" algn="ctr">
              <a:buFontTx/>
              <a:buNone/>
              <a:defRPr sz="1800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2124075" y="3644900"/>
            <a:ext cx="4176713" cy="288925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spcBef>
                <a:spcPct val="0"/>
              </a:spcBef>
              <a:buFontTx/>
              <a:buNone/>
              <a:defRPr sz="1400"/>
            </a:lvl1pPr>
          </a:lstStyle>
          <a:p>
            <a:pPr>
              <a:defRPr/>
            </a:pPr>
            <a:fld id="{8EC8F1B9-5FDD-4B45-81F5-05E6DF7E1F5D}" type="datetime1">
              <a:rPr lang="en-US"/>
              <a:pPr>
                <a:defRPr/>
              </a:pPr>
              <a:t>03/05/2012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1258888" y="3644900"/>
            <a:ext cx="803275" cy="2889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7FFA38-47F6-47E0-9C2A-AAC265A6B38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3CBECE-F23E-4994-8A41-9EA44B4E3A9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40513" y="274638"/>
            <a:ext cx="2057400" cy="58801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68313" y="274638"/>
            <a:ext cx="6019800" cy="58801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3F08AA-C9AE-430B-8768-8C50BFDD22F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 preserve="1">
  <p:cSld name="Title and Tex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888" y="274638"/>
            <a:ext cx="7427912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68313" y="1628775"/>
            <a:ext cx="8229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313" y="3967163"/>
            <a:ext cx="8229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5566D1-B706-4596-8F71-5605EC91822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888" y="274638"/>
            <a:ext cx="7427912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68313" y="1628775"/>
            <a:ext cx="8229600" cy="4525963"/>
          </a:xfrm>
        </p:spPr>
        <p:txBody>
          <a:bodyPr wrap="square"/>
          <a:lstStyle/>
          <a:p>
            <a:pPr lvl="0"/>
            <a:endParaRPr lang="nl-BE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B32503-E7E1-451D-A050-5C80604D9D3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888" y="274638"/>
            <a:ext cx="7427912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68313" y="1628775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9313" y="1628775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8C3AB5-75BD-4750-8B78-64D6BD2FEB2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8D1912-DF23-4757-81E2-087FD7D4EC8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B5151D-9490-400D-93DB-90D266D06A1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8313" y="1628775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9313" y="1628775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4450E8-02A2-4A82-8404-10AE4C10C0B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332505-812A-44AA-AB4A-692DB60B4F7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829234-60CD-441E-9D89-FF0C97033C8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13156D-5D54-4CB3-B170-80BE2DBC044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20A063-AEC4-400E-B9D2-2FAFDDF2CAD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wrap="square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nl-BE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891384-4A7B-4923-96A4-EF74D428648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oleObject" Target="../embeddings/oleObject1.bin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6" Type="http://schemas.openxmlformats.org/officeDocument/2006/relationships/vmlDrawing" Target="../drawings/vmlDrawing1.v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7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258888" y="274638"/>
            <a:ext cx="7427912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68313" y="1628775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graphicFrame>
        <p:nvGraphicFramePr>
          <p:cNvPr id="1026" name="Object 5"/>
          <p:cNvGraphicFramePr>
            <a:graphicFrameLocks noChangeAspect="1"/>
          </p:cNvGraphicFramePr>
          <p:nvPr/>
        </p:nvGraphicFramePr>
        <p:xfrm>
          <a:off x="8027988" y="260350"/>
          <a:ext cx="936625" cy="673100"/>
        </p:xfrm>
        <a:graphic>
          <a:graphicData uri="http://schemas.openxmlformats.org/presentationml/2006/ole">
            <p:oleObj spid="_x0000_s1026" name="Photo Editor Photo" r:id="rId18" imgW="2619048" imgH="1886213" progId="">
              <p:embed/>
            </p:oleObj>
          </a:graphicData>
        </a:graphic>
      </p:graphicFrame>
      <p:sp>
        <p:nvSpPr>
          <p:cNvPr id="4100" name="Rectangle 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945438" y="12700"/>
            <a:ext cx="1198562" cy="503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spcBef>
                <a:spcPct val="0"/>
              </a:spcBef>
              <a:buFontTx/>
              <a:buNone/>
              <a:defRPr sz="1400"/>
            </a:lvl1pPr>
          </a:lstStyle>
          <a:p>
            <a:pPr>
              <a:defRPr/>
            </a:pPr>
            <a:fld id="{912F6CEC-DF1E-473C-9958-27A21A24595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3" r:id="rId2"/>
    <p:sldLayoutId id="2147483662" r:id="rId3"/>
    <p:sldLayoutId id="2147483661" r:id="rId4"/>
    <p:sldLayoutId id="2147483660" r:id="rId5"/>
    <p:sldLayoutId id="2147483659" r:id="rId6"/>
    <p:sldLayoutId id="2147483658" r:id="rId7"/>
    <p:sldLayoutId id="2147483657" r:id="rId8"/>
    <p:sldLayoutId id="2147483656" r:id="rId9"/>
    <p:sldLayoutId id="2147483655" r:id="rId10"/>
    <p:sldLayoutId id="2147483654" r:id="rId11"/>
    <p:sldLayoutId id="2147483653" r:id="rId12"/>
    <p:sldLayoutId id="2147483652" r:id="rId13"/>
    <p:sldLayoutId id="2147483651" r:id="rId14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nl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9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5" Type="http://schemas.openxmlformats.org/officeDocument/2006/relationships/slide" Target="slide11.xml"/><Relationship Id="rId4" Type="http://schemas.openxmlformats.org/officeDocument/2006/relationships/slide" Target="slide10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39649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fr-BE" sz="2400" smtClean="0"/>
              <a:t>Principes de gestion de la garde professionnelle</a:t>
            </a:r>
            <a:endParaRPr lang="en-US" sz="2400" smtClean="0"/>
          </a:p>
        </p:txBody>
      </p:sp>
      <p:sp>
        <p:nvSpPr>
          <p:cNvPr id="3739650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124075" y="2924175"/>
            <a:ext cx="4248150" cy="649288"/>
          </a:xfrm>
        </p:spPr>
        <p:txBody>
          <a:bodyPr wrap="square"/>
          <a:lstStyle/>
          <a:p>
            <a:pPr eaLnBrk="1" hangingPunct="1"/>
            <a:r>
              <a:rPr lang="fr-BE" smtClean="0"/>
              <a:t>27 Avr 12</a:t>
            </a:r>
            <a:endParaRPr lang="en-US" smtClean="0"/>
          </a:p>
        </p:txBody>
      </p:sp>
      <p:sp>
        <p:nvSpPr>
          <p:cNvPr id="3739651" name="Text Box 4"/>
          <p:cNvSpPr txBox="1">
            <a:spLocks noChangeArrowheads="1"/>
          </p:cNvSpPr>
          <p:nvPr/>
        </p:nvSpPr>
        <p:spPr bwMode="auto">
          <a:xfrm>
            <a:off x="2124075" y="3665538"/>
            <a:ext cx="1589088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BE" sz="1200"/>
              <a:t>Maj SBH GABRIELS</a:t>
            </a:r>
            <a:endParaRPr lang="en-US" sz="12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58081" name="Rectangle 4"/>
          <p:cNvSpPr txBox="1">
            <a:spLocks noGrp="1" noChangeArrowheads="1"/>
          </p:cNvSpPr>
          <p:nvPr/>
        </p:nvSpPr>
        <p:spPr bwMode="auto">
          <a:xfrm>
            <a:off x="7945438" y="12700"/>
            <a:ext cx="1198562" cy="503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C7CB0543-BA8B-439F-A869-3F117E65106E}" type="slidenum">
              <a:rPr lang="en-US" sz="1400"/>
              <a:pPr algn="r"/>
              <a:t>10</a:t>
            </a:fld>
            <a:endParaRPr lang="en-US" sz="1400"/>
          </a:p>
        </p:txBody>
      </p:sp>
      <p:sp>
        <p:nvSpPr>
          <p:cNvPr id="3758082" name="Slide Number Placeholder 3"/>
          <p:cNvSpPr txBox="1">
            <a:spLocks noGrp="1"/>
          </p:cNvSpPr>
          <p:nvPr/>
        </p:nvSpPr>
        <p:spPr bwMode="auto">
          <a:xfrm>
            <a:off x="7945438" y="0"/>
            <a:ext cx="1198562" cy="503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803D09CA-19D2-48F6-B1FC-C5CBAC4CFC28}" type="slidenum">
              <a:rPr lang="en-US" sz="1400"/>
              <a:pPr algn="r"/>
              <a:t>10</a:t>
            </a:fld>
            <a:endParaRPr lang="en-US" sz="1400"/>
          </a:p>
        </p:txBody>
      </p:sp>
      <p:sp>
        <p:nvSpPr>
          <p:cNvPr id="3330052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95288" y="1773238"/>
            <a:ext cx="8229600" cy="4895850"/>
          </a:xfrm>
        </p:spPr>
        <p:txBody>
          <a:bodyPr wrap="square"/>
          <a:lstStyle/>
          <a:p>
            <a:pPr marL="361950" indent="-361950" eaLnBrk="1" hangingPunct="1">
              <a:spcBef>
                <a:spcPct val="50000"/>
              </a:spcBef>
              <a:buFontTx/>
              <a:buNone/>
            </a:pPr>
            <a:r>
              <a:rPr lang="fr-BE" sz="1800" b="1" u="sng" smtClean="0"/>
              <a:t>Méthode de travail pour le remplacement :</a:t>
            </a:r>
          </a:p>
          <a:p>
            <a:pPr marL="361950" indent="-361950" eaLnBrk="1" hangingPunct="1">
              <a:spcBef>
                <a:spcPct val="50000"/>
              </a:spcBef>
            </a:pPr>
            <a:r>
              <a:rPr lang="fr-BE" sz="1800" smtClean="0"/>
              <a:t>Places vacantes du poste</a:t>
            </a:r>
          </a:p>
          <a:p>
            <a:pPr marL="800100" lvl="1" indent="-258763" eaLnBrk="1" hangingPunct="1">
              <a:spcBef>
                <a:spcPct val="50000"/>
              </a:spcBef>
            </a:pPr>
            <a:r>
              <a:rPr lang="fr-BE" sz="1600" smtClean="0"/>
              <a:t>Année X-1 (la cinquième année d’occupation du poste par qqu’un)</a:t>
            </a:r>
          </a:p>
          <a:p>
            <a:pPr marL="800100" lvl="1" indent="-258763" eaLnBrk="1" hangingPunct="1">
              <a:spcBef>
                <a:spcPct val="50000"/>
              </a:spcBef>
            </a:pPr>
            <a:r>
              <a:rPr lang="fr-BE" sz="1600" smtClean="0"/>
              <a:t>Appel en interne (action de l’unité) : Jan année X-1</a:t>
            </a:r>
          </a:p>
          <a:p>
            <a:pPr marL="800100" lvl="1" indent="-258763" eaLnBrk="1" hangingPunct="1">
              <a:spcBef>
                <a:spcPct val="50000"/>
              </a:spcBef>
            </a:pPr>
            <a:r>
              <a:rPr lang="fr-BE" sz="1600" smtClean="0"/>
              <a:t>Appel externe (DG HR) début Mar année X-1 (= pour toute la Défense !)</a:t>
            </a:r>
          </a:p>
          <a:p>
            <a:pPr marL="361950" indent="-361950" eaLnBrk="1" hangingPunct="1">
              <a:spcBef>
                <a:spcPct val="50000"/>
              </a:spcBef>
            </a:pPr>
            <a:r>
              <a:rPr lang="fr-BE" sz="1800" smtClean="0"/>
              <a:t>Affectation du nouveau membre de la garde</a:t>
            </a:r>
          </a:p>
          <a:p>
            <a:pPr marL="800100" lvl="1" indent="-258763" eaLnBrk="1" hangingPunct="1">
              <a:spcBef>
                <a:spcPct val="50000"/>
              </a:spcBef>
            </a:pPr>
            <a:r>
              <a:rPr lang="fr-BE" sz="1600" smtClean="0"/>
              <a:t>Début Jul année X-1 : désignation + message de mutation</a:t>
            </a:r>
          </a:p>
          <a:p>
            <a:pPr marL="800100" lvl="1" indent="-258763" eaLnBrk="1" hangingPunct="1">
              <a:spcBef>
                <a:spcPct val="50000"/>
              </a:spcBef>
            </a:pPr>
            <a:r>
              <a:rPr lang="fr-BE" sz="1600" smtClean="0"/>
              <a:t>MEP a priori Jan année X</a:t>
            </a:r>
          </a:p>
          <a:p>
            <a:pPr marL="361950" indent="-361950" eaLnBrk="1" hangingPunct="1">
              <a:spcBef>
                <a:spcPct val="50000"/>
              </a:spcBef>
            </a:pPr>
            <a:r>
              <a:rPr lang="fr-BE" sz="1800" smtClean="0"/>
              <a:t>Affectation du Mil quittant la garde professionnelle</a:t>
            </a:r>
          </a:p>
          <a:p>
            <a:pPr marL="800100" lvl="1" indent="-258763" eaLnBrk="1" hangingPunct="1">
              <a:spcBef>
                <a:spcPct val="50000"/>
              </a:spcBef>
            </a:pPr>
            <a:r>
              <a:rPr lang="fr-BE" sz="1600" smtClean="0"/>
              <a:t>Souhaits via Mod B (03 choix) (aussi bien au sein qu’en dehors de l’unité)</a:t>
            </a:r>
          </a:p>
          <a:p>
            <a:pPr marL="800100" lvl="1" indent="-258763" eaLnBrk="1" hangingPunct="1">
              <a:spcBef>
                <a:spcPct val="50000"/>
              </a:spcBef>
            </a:pPr>
            <a:r>
              <a:rPr lang="fr-BE" sz="1600" smtClean="0"/>
              <a:t>PAS de postes libres : mutation en fonction du besoin d’encadrement</a:t>
            </a:r>
          </a:p>
          <a:p>
            <a:pPr marL="800100" lvl="1" indent="-258763" eaLnBrk="1" hangingPunct="1">
              <a:spcBef>
                <a:spcPct val="50000"/>
              </a:spcBef>
            </a:pPr>
            <a:r>
              <a:rPr lang="fr-BE" sz="1600" smtClean="0"/>
              <a:t>Postes GM si l’intéressé ne possède pas (plus) de compétences spécifiques</a:t>
            </a:r>
          </a:p>
          <a:p>
            <a:pPr marL="800100" lvl="1" indent="-258763" eaLnBrk="1" hangingPunct="1">
              <a:buFontTx/>
              <a:buNone/>
            </a:pPr>
            <a:endParaRPr lang="fr-BE" sz="1800" smtClean="0"/>
          </a:p>
          <a:p>
            <a:pPr marL="361950" indent="-361950" eaLnBrk="1" hangingPunct="1"/>
            <a:endParaRPr lang="en-US" sz="1800" smtClean="0"/>
          </a:p>
        </p:txBody>
      </p:sp>
      <p:sp>
        <p:nvSpPr>
          <p:cNvPr id="3330053" name="Text Box 5"/>
          <p:cNvSpPr txBox="1">
            <a:spLocks noChangeArrowheads="1"/>
          </p:cNvSpPr>
          <p:nvPr/>
        </p:nvSpPr>
        <p:spPr bwMode="auto">
          <a:xfrm>
            <a:off x="1581150" y="606425"/>
            <a:ext cx="615950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nl-BE" sz="2800" b="1"/>
              <a:t>Directives complémentaires DGHR </a:t>
            </a:r>
          </a:p>
          <a:p>
            <a:pPr algn="ctr">
              <a:defRPr/>
            </a:pPr>
            <a:r>
              <a:rPr lang="nl-BE" sz="2800" b="1"/>
              <a:t>Avr 12</a:t>
            </a:r>
            <a:endParaRPr lang="en-US" sz="2800" b="1"/>
          </a:p>
        </p:txBody>
      </p:sp>
      <p:sp>
        <p:nvSpPr>
          <p:cNvPr id="3758085" name="AutoShape 7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596188" y="6454775"/>
            <a:ext cx="504825" cy="287338"/>
          </a:xfrm>
          <a:prstGeom prst="actionButtonHome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0" hangingPunct="0">
              <a:spcBef>
                <a:spcPct val="20000"/>
              </a:spcBef>
              <a:buFontTx/>
              <a:buChar char="•"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3005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33005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3005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333005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3005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333005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3005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333005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3005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1" dur="500"/>
                                        <p:tgtEl>
                                          <p:spTgt spid="333005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3005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4" dur="500"/>
                                        <p:tgtEl>
                                          <p:spTgt spid="333005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3005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333005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60129" name="Rectangle 4"/>
          <p:cNvSpPr txBox="1">
            <a:spLocks noGrp="1" noChangeArrowheads="1"/>
          </p:cNvSpPr>
          <p:nvPr/>
        </p:nvSpPr>
        <p:spPr bwMode="auto">
          <a:xfrm>
            <a:off x="7945438" y="12700"/>
            <a:ext cx="1198562" cy="503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F3389E7D-D701-4293-8692-A786C7F55763}" type="slidenum">
              <a:rPr lang="en-US" sz="1400"/>
              <a:pPr algn="r"/>
              <a:t>11</a:t>
            </a:fld>
            <a:endParaRPr lang="en-US" sz="1400"/>
          </a:p>
        </p:txBody>
      </p:sp>
      <p:sp>
        <p:nvSpPr>
          <p:cNvPr id="3760130" name="Slide Number Placeholder 3"/>
          <p:cNvSpPr txBox="1">
            <a:spLocks noGrp="1"/>
          </p:cNvSpPr>
          <p:nvPr/>
        </p:nvSpPr>
        <p:spPr bwMode="auto">
          <a:xfrm>
            <a:off x="7945438" y="0"/>
            <a:ext cx="1198562" cy="503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D3ABDF6C-D432-481A-BFDB-66B10BD4EAEF}" type="slidenum">
              <a:rPr lang="en-US" sz="1400"/>
              <a:pPr algn="r"/>
              <a:t>11</a:t>
            </a:fld>
            <a:endParaRPr lang="en-US" sz="1400"/>
          </a:p>
        </p:txBody>
      </p:sp>
      <p:sp>
        <p:nvSpPr>
          <p:cNvPr id="376013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95288" y="1962150"/>
            <a:ext cx="8229600" cy="4895850"/>
          </a:xfrm>
        </p:spPr>
        <p:txBody>
          <a:bodyPr wrap="square"/>
          <a:lstStyle/>
          <a:p>
            <a:pPr marL="361950" indent="-361950" eaLnBrk="1" hangingPunct="1">
              <a:spcBef>
                <a:spcPct val="50000"/>
              </a:spcBef>
              <a:buFontTx/>
              <a:buNone/>
            </a:pPr>
            <a:r>
              <a:rPr lang="fr-BE" sz="1800" b="1" u="sng" smtClean="0"/>
              <a:t>Période de transition 2013-2015 :</a:t>
            </a:r>
          </a:p>
          <a:p>
            <a:pPr marL="361950" indent="-361950" eaLnBrk="1" hangingPunct="1">
              <a:spcBef>
                <a:spcPct val="50000"/>
              </a:spcBef>
            </a:pPr>
            <a:r>
              <a:rPr lang="fr-BE" sz="1800" smtClean="0"/>
              <a:t>Problème : majorité de la garde Prof remplacée en 2013</a:t>
            </a:r>
          </a:p>
          <a:p>
            <a:pPr marL="361950" indent="-361950" eaLnBrk="1" hangingPunct="1">
              <a:spcBef>
                <a:spcPct val="50000"/>
              </a:spcBef>
            </a:pPr>
            <a:r>
              <a:rPr lang="fr-BE" sz="1800" smtClean="0"/>
              <a:t>Soucis : ne pas mettre en danger la continuité et le bon fonctionnement</a:t>
            </a:r>
          </a:p>
          <a:p>
            <a:pPr marL="361950" indent="-361950" eaLnBrk="1" hangingPunct="1">
              <a:spcBef>
                <a:spcPct val="50000"/>
              </a:spcBef>
            </a:pPr>
            <a:r>
              <a:rPr lang="fr-BE" sz="1800" smtClean="0"/>
              <a:t>Solution : remplacer 1/3 annuellement durant la période 2013-2015</a:t>
            </a:r>
          </a:p>
          <a:p>
            <a:pPr marL="800100" lvl="1" indent="-258763" eaLnBrk="1" hangingPunct="1">
              <a:spcBef>
                <a:spcPct val="50000"/>
              </a:spcBef>
              <a:buFontTx/>
              <a:buNone/>
            </a:pPr>
            <a:endParaRPr lang="fr-BE" sz="1600" smtClean="0"/>
          </a:p>
          <a:p>
            <a:pPr marL="800100" lvl="1" indent="-258763" eaLnBrk="1" hangingPunct="1">
              <a:buFontTx/>
              <a:buNone/>
            </a:pPr>
            <a:endParaRPr lang="fr-BE" sz="1800" smtClean="0"/>
          </a:p>
          <a:p>
            <a:pPr marL="361950" indent="-361950" eaLnBrk="1" hangingPunct="1"/>
            <a:endParaRPr lang="en-US" sz="1800" smtClean="0"/>
          </a:p>
        </p:txBody>
      </p:sp>
      <p:sp>
        <p:nvSpPr>
          <p:cNvPr id="3332101" name="Text Box 5"/>
          <p:cNvSpPr txBox="1">
            <a:spLocks noChangeArrowheads="1"/>
          </p:cNvSpPr>
          <p:nvPr/>
        </p:nvSpPr>
        <p:spPr bwMode="auto">
          <a:xfrm>
            <a:off x="1652588" y="611188"/>
            <a:ext cx="615950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nl-BE" sz="2800" b="1"/>
              <a:t>Directives complémentaires DGHR </a:t>
            </a:r>
          </a:p>
          <a:p>
            <a:pPr algn="ctr">
              <a:defRPr/>
            </a:pPr>
            <a:r>
              <a:rPr lang="nl-BE" sz="2800" b="1"/>
              <a:t>Avr 12</a:t>
            </a:r>
            <a:r>
              <a:rPr lang="nl-BE"/>
              <a:t> </a:t>
            </a:r>
            <a:endParaRPr lang="en-US" sz="2800" b="1"/>
          </a:p>
        </p:txBody>
      </p:sp>
      <p:sp>
        <p:nvSpPr>
          <p:cNvPr id="3760133" name="AutoShape 6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596188" y="6453188"/>
            <a:ext cx="504825" cy="287337"/>
          </a:xfrm>
          <a:prstGeom prst="actionButtonHome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0" hangingPunct="0">
              <a:spcBef>
                <a:spcPct val="20000"/>
              </a:spcBef>
              <a:buFontTx/>
              <a:buChar char="•"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41697" name="Rectangle 4"/>
          <p:cNvSpPr txBox="1">
            <a:spLocks noGrp="1" noChangeArrowheads="1"/>
          </p:cNvSpPr>
          <p:nvPr/>
        </p:nvSpPr>
        <p:spPr bwMode="auto">
          <a:xfrm>
            <a:off x="7945438" y="12700"/>
            <a:ext cx="1198562" cy="503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9866E3EF-A81D-4CD4-AA2E-F9873D731B7E}" type="slidenum">
              <a:rPr lang="en-US" sz="1400"/>
              <a:pPr algn="r"/>
              <a:t>2</a:t>
            </a:fld>
            <a:endParaRPr lang="en-US" sz="1400"/>
          </a:p>
        </p:txBody>
      </p:sp>
      <p:sp>
        <p:nvSpPr>
          <p:cNvPr id="3741698" name="Slide Number Placeholder 3"/>
          <p:cNvSpPr txBox="1">
            <a:spLocks noGrp="1"/>
          </p:cNvSpPr>
          <p:nvPr/>
        </p:nvSpPr>
        <p:spPr bwMode="auto">
          <a:xfrm>
            <a:off x="7945438" y="0"/>
            <a:ext cx="1198562" cy="503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69F9E08F-14E1-40C4-9A1C-507D04104A5A}" type="slidenum">
              <a:rPr lang="en-US" sz="1400"/>
              <a:pPr algn="r"/>
              <a:t>2</a:t>
            </a:fld>
            <a:endParaRPr lang="en-US" sz="1400"/>
          </a:p>
        </p:txBody>
      </p:sp>
      <p:sp>
        <p:nvSpPr>
          <p:cNvPr id="3741699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fr-BE" smtClean="0"/>
              <a:t>Contenu du briefing</a:t>
            </a:r>
            <a:endParaRPr lang="en-US" smtClean="0"/>
          </a:p>
        </p:txBody>
      </p:sp>
      <p:sp>
        <p:nvSpPr>
          <p:cNvPr id="3741700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68313" y="2420938"/>
            <a:ext cx="8229600" cy="4895850"/>
          </a:xfrm>
        </p:spPr>
        <p:txBody>
          <a:bodyPr wrap="square"/>
          <a:lstStyle/>
          <a:p>
            <a:pPr marL="609600" indent="-609600" eaLnBrk="1" hangingPunct="1">
              <a:spcBef>
                <a:spcPct val="50000"/>
              </a:spcBef>
              <a:buFontTx/>
              <a:buAutoNum type="arabicPeriod"/>
            </a:pPr>
            <a:r>
              <a:rPr lang="fr-BE" smtClean="0"/>
              <a:t>Directives existantes</a:t>
            </a:r>
          </a:p>
          <a:p>
            <a:pPr marL="609600" indent="-609600" eaLnBrk="1" hangingPunct="1">
              <a:spcBef>
                <a:spcPct val="50000"/>
              </a:spcBef>
              <a:buFontTx/>
              <a:buAutoNum type="arabicPeriod"/>
            </a:pPr>
            <a:r>
              <a:rPr lang="fr-BE" smtClean="0"/>
              <a:t>Éclaircissements des principes de gestion</a:t>
            </a:r>
          </a:p>
          <a:p>
            <a:pPr marL="609600" indent="-609600" eaLnBrk="1" hangingPunct="1">
              <a:spcBef>
                <a:spcPct val="50000"/>
              </a:spcBef>
              <a:buFontTx/>
              <a:buAutoNum type="arabicPeriod"/>
            </a:pPr>
            <a:endParaRPr lang="fr-BE" smtClean="0"/>
          </a:p>
          <a:p>
            <a:pPr marL="990600" lvl="1" indent="-533400" eaLnBrk="1" hangingPunct="1">
              <a:buFontTx/>
              <a:buNone/>
            </a:pPr>
            <a:endParaRPr lang="fr-BE" sz="3200" smtClean="0"/>
          </a:p>
          <a:p>
            <a:pPr marL="609600" indent="-609600" eaLnBrk="1" hangingPunct="1"/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43745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68313" y="1700213"/>
            <a:ext cx="8229600" cy="4525962"/>
          </a:xfrm>
        </p:spPr>
        <p:txBody>
          <a:bodyPr wrap="square"/>
          <a:lstStyle/>
          <a:p>
            <a:pPr marL="609600" indent="-609600">
              <a:buFontTx/>
              <a:buAutoNum type="arabicPeriod"/>
            </a:pPr>
            <a:r>
              <a:rPr lang="fr-BE" sz="1800" smtClean="0"/>
              <a:t>ACOT-SDP-DEFINST-CCSE-001 (Ed 002 du 22 Apr 08) : la garde et la protection des Qu sur le territoire national</a:t>
            </a:r>
            <a:br>
              <a:rPr lang="fr-BE" sz="1800" smtClean="0"/>
            </a:br>
            <a:r>
              <a:rPr lang="fr-BE" sz="1800" smtClean="0"/>
              <a:t>(Organisation – missions – responsabilités – l’armement – formation et entraînement =&gt; l’essence du Doc = </a:t>
            </a:r>
            <a:r>
              <a:rPr lang="fr-BE" sz="1800" b="1" smtClean="0">
                <a:solidFill>
                  <a:srgbClr val="006600"/>
                </a:solidFill>
              </a:rPr>
              <a:t>directives Ops</a:t>
            </a:r>
          </a:p>
          <a:p>
            <a:pPr marL="609600" indent="-609600">
              <a:buFontTx/>
              <a:buAutoNum type="arabicPeriod"/>
            </a:pPr>
            <a:endParaRPr lang="fr-BE" sz="1800" smtClean="0"/>
          </a:p>
          <a:p>
            <a:pPr marL="609600" indent="-609600">
              <a:buFontTx/>
              <a:buAutoNum type="arabicPeriod"/>
            </a:pPr>
            <a:r>
              <a:rPr lang="fr-BE" sz="1800" smtClean="0"/>
              <a:t>HRG-C MITS 10-00705090 du 23 Nov 10 : mise en place du personnel de la garde professionnelle</a:t>
            </a:r>
            <a:br>
              <a:rPr lang="fr-BE" sz="1800" smtClean="0"/>
            </a:br>
            <a:r>
              <a:rPr lang="fr-BE" sz="1800" smtClean="0"/>
              <a:t>But : éclaircissement par DG HR sur les règles de gestion </a:t>
            </a:r>
            <a:br>
              <a:rPr lang="fr-BE" sz="1800" smtClean="0"/>
            </a:br>
            <a:r>
              <a:rPr lang="fr-BE" sz="1800" smtClean="0"/>
              <a:t>=&gt; l’essence du Doc = </a:t>
            </a:r>
            <a:r>
              <a:rPr lang="fr-BE" sz="1800" b="1" smtClean="0">
                <a:solidFill>
                  <a:srgbClr val="006600"/>
                </a:solidFill>
              </a:rPr>
              <a:t>principes de gestion du Pers de la garde</a:t>
            </a:r>
          </a:p>
        </p:txBody>
      </p:sp>
      <p:sp>
        <p:nvSpPr>
          <p:cNvPr id="3310596" name="Text Box 4"/>
          <p:cNvSpPr txBox="1">
            <a:spLocks noChangeArrowheads="1"/>
          </p:cNvSpPr>
          <p:nvPr/>
        </p:nvSpPr>
        <p:spPr bwMode="auto">
          <a:xfrm>
            <a:off x="1908175" y="568325"/>
            <a:ext cx="373062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nl-BE" sz="2800" b="1"/>
              <a:t>Directives existantes</a:t>
            </a:r>
            <a:endParaRPr lang="en-US" sz="2800" b="1"/>
          </a:p>
        </p:txBody>
      </p:sp>
      <p:sp>
        <p:nvSpPr>
          <p:cNvPr id="3310597" name="Text Box 5"/>
          <p:cNvSpPr txBox="1">
            <a:spLocks noChangeArrowheads="1"/>
          </p:cNvSpPr>
          <p:nvPr/>
        </p:nvSpPr>
        <p:spPr bwMode="auto">
          <a:xfrm>
            <a:off x="971550" y="4941888"/>
            <a:ext cx="6799263" cy="1368425"/>
          </a:xfrm>
          <a:prstGeom prst="rect">
            <a:avLst/>
          </a:prstGeom>
          <a:solidFill>
            <a:srgbClr val="FFCC99"/>
          </a:solidFill>
          <a:ln w="57150" algn="ctr">
            <a:solidFill>
              <a:srgbClr val="003399"/>
            </a:solidFill>
            <a:miter lim="800000"/>
            <a:headEnd/>
            <a:tailEnd/>
          </a:ln>
        </p:spPr>
        <p:txBody>
          <a:bodyPr/>
          <a:lstStyle/>
          <a:p>
            <a:pPr eaLnBrk="0" hangingPunct="0">
              <a:spcBef>
                <a:spcPct val="20000"/>
              </a:spcBef>
            </a:pPr>
            <a:r>
              <a:rPr lang="nl-BE" b="1" u="sng"/>
              <a:t>Directives DG HR </a:t>
            </a:r>
          </a:p>
          <a:p>
            <a:pPr eaLnBrk="0" hangingPunct="0">
              <a:spcBef>
                <a:spcPct val="20000"/>
              </a:spcBef>
            </a:pPr>
            <a:r>
              <a:rPr lang="nl-BE"/>
              <a:t>Les principes de gestion du Pers de la garde :</a:t>
            </a:r>
          </a:p>
          <a:p>
            <a:pPr eaLnBrk="0" hangingPunct="0">
              <a:spcBef>
                <a:spcPct val="20000"/>
              </a:spcBef>
            </a:pPr>
            <a:r>
              <a:rPr lang="nl-BE"/>
              <a:t>=&gt; sont une compétence de DG HR et doivent être considérées à part des directives Ops</a:t>
            </a:r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105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3105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1059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45793" name="Rectangle 4"/>
          <p:cNvSpPr txBox="1">
            <a:spLocks noGrp="1" noChangeArrowheads="1"/>
          </p:cNvSpPr>
          <p:nvPr/>
        </p:nvSpPr>
        <p:spPr bwMode="auto">
          <a:xfrm>
            <a:off x="7945438" y="12700"/>
            <a:ext cx="1198562" cy="503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7AB6DA4E-3C53-4612-A5C1-CC3A4B6DD3DE}" type="slidenum">
              <a:rPr lang="en-US" sz="1400"/>
              <a:pPr algn="r"/>
              <a:t>4</a:t>
            </a:fld>
            <a:endParaRPr lang="en-US" sz="1400"/>
          </a:p>
        </p:txBody>
      </p:sp>
      <p:sp>
        <p:nvSpPr>
          <p:cNvPr id="3745794" name="Slide Number Placeholder 3"/>
          <p:cNvSpPr txBox="1">
            <a:spLocks noGrp="1"/>
          </p:cNvSpPr>
          <p:nvPr/>
        </p:nvSpPr>
        <p:spPr bwMode="auto">
          <a:xfrm>
            <a:off x="7945438" y="0"/>
            <a:ext cx="1198562" cy="503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A5FB7332-0DC7-46D5-9D7F-F21E8959AC9D}" type="slidenum">
              <a:rPr lang="en-US" sz="1400"/>
              <a:pPr algn="r"/>
              <a:t>4</a:t>
            </a:fld>
            <a:endParaRPr lang="en-US" sz="1400"/>
          </a:p>
        </p:txBody>
      </p:sp>
      <p:sp>
        <p:nvSpPr>
          <p:cNvPr id="374579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68313" y="1773238"/>
            <a:ext cx="8229600" cy="4895850"/>
          </a:xfrm>
        </p:spPr>
        <p:txBody>
          <a:bodyPr wrap="square"/>
          <a:lstStyle/>
          <a:p>
            <a:pPr marL="609600" indent="-609600" eaLnBrk="1" hangingPunct="1">
              <a:lnSpc>
                <a:spcPct val="90000"/>
              </a:lnSpc>
              <a:spcBef>
                <a:spcPct val="50000"/>
              </a:spcBef>
              <a:buFontTx/>
              <a:buAutoNum type="arabicPeriod"/>
            </a:pPr>
            <a:r>
              <a:rPr lang="fr-BE" sz="1800" smtClean="0"/>
              <a:t>Fonctions de la garde Prof = fonctions d’évolution</a:t>
            </a:r>
          </a:p>
          <a:p>
            <a:pPr marL="609600" indent="-609600" eaLnBrk="1" hangingPunct="1">
              <a:lnSpc>
                <a:spcPct val="90000"/>
              </a:lnSpc>
              <a:spcBef>
                <a:spcPct val="50000"/>
              </a:spcBef>
              <a:buFontTx/>
              <a:buAutoNum type="arabicPeriod"/>
            </a:pPr>
            <a:r>
              <a:rPr lang="fr-BE" sz="1800" smtClean="0"/>
              <a:t>Les Cand doivent satisfaire aux conditions </a:t>
            </a:r>
          </a:p>
          <a:p>
            <a:pPr marL="609600" indent="-609600" eaLnBrk="1" hangingPunct="1">
              <a:lnSpc>
                <a:spcPct val="90000"/>
              </a:lnSpc>
              <a:spcBef>
                <a:spcPct val="50000"/>
              </a:spcBef>
              <a:buFontTx/>
              <a:buNone/>
            </a:pPr>
            <a:r>
              <a:rPr lang="fr-BE" sz="1800" smtClean="0"/>
              <a:t>	=&gt; médicales, physiques (TMAP), professionnelles (TTC, JICCS, ….)</a:t>
            </a:r>
          </a:p>
          <a:p>
            <a:pPr marL="609600" indent="-609600" eaLnBrk="1" hangingPunct="1">
              <a:lnSpc>
                <a:spcPct val="90000"/>
              </a:lnSpc>
              <a:spcBef>
                <a:spcPct val="50000"/>
              </a:spcBef>
              <a:buFontTx/>
              <a:buAutoNum type="arabicPeriod" startAt="3"/>
            </a:pPr>
            <a:r>
              <a:rPr lang="fr-BE" sz="1800" smtClean="0"/>
              <a:t>MEP pour une durée Max de 05 ans (exclus les VMC)</a:t>
            </a:r>
          </a:p>
          <a:p>
            <a:pPr marL="1322388" lvl="1" indent="-533400" eaLnBrk="1" hangingPunct="1">
              <a:lnSpc>
                <a:spcPct val="90000"/>
              </a:lnSpc>
              <a:spcBef>
                <a:spcPct val="50000"/>
              </a:spcBef>
              <a:buFont typeface="Wingdings" pitchFamily="2" charset="2"/>
              <a:buChar char="Ø"/>
            </a:pPr>
            <a:r>
              <a:rPr lang="fr-BE" sz="1800" smtClean="0"/>
              <a:t>Offrir des possibilités suffisantes de rotation aux autres Mil</a:t>
            </a:r>
          </a:p>
          <a:p>
            <a:pPr marL="1322388" lvl="1" indent="-533400" eaLnBrk="1" hangingPunct="1">
              <a:lnSpc>
                <a:spcPct val="90000"/>
              </a:lnSpc>
              <a:spcBef>
                <a:spcPct val="50000"/>
              </a:spcBef>
              <a:buFont typeface="Wingdings" pitchFamily="2" charset="2"/>
              <a:buChar char="Ø"/>
            </a:pPr>
            <a:r>
              <a:rPr lang="fr-BE" sz="1800" smtClean="0"/>
              <a:t>Eviter des comportements routiniers</a:t>
            </a:r>
          </a:p>
          <a:p>
            <a:pPr marL="1322388" lvl="1" indent="-533400" eaLnBrk="1" hangingPunct="1">
              <a:lnSpc>
                <a:spcPct val="90000"/>
              </a:lnSpc>
              <a:spcBef>
                <a:spcPct val="50000"/>
              </a:spcBef>
              <a:buFont typeface="Wingdings" pitchFamily="2" charset="2"/>
              <a:buNone/>
            </a:pPr>
            <a:r>
              <a:rPr lang="fr-BE" sz="1800" smtClean="0"/>
              <a:t>! Date de Ref pour le calcul des 05 ans = 01 Jan 08 !</a:t>
            </a:r>
          </a:p>
          <a:p>
            <a:pPr marL="609600" indent="-609600" eaLnBrk="1" hangingPunct="1">
              <a:lnSpc>
                <a:spcPct val="90000"/>
              </a:lnSpc>
              <a:spcBef>
                <a:spcPct val="50000"/>
              </a:spcBef>
              <a:buFont typeface="Wingdings" pitchFamily="2" charset="2"/>
              <a:buAutoNum type="arabicPeriod" startAt="4"/>
            </a:pPr>
            <a:r>
              <a:rPr lang="fr-BE" sz="1800" smtClean="0"/>
              <a:t>A l’issue du tour de Sv de 05 ans :</a:t>
            </a:r>
          </a:p>
          <a:p>
            <a:pPr marL="1322388" lvl="1" indent="-533400" eaLnBrk="1" hangingPunct="1">
              <a:lnSpc>
                <a:spcPct val="90000"/>
              </a:lnSpc>
              <a:spcBef>
                <a:spcPct val="50000"/>
              </a:spcBef>
              <a:buFont typeface="Wingdings" pitchFamily="2" charset="2"/>
              <a:buChar char="Ø"/>
            </a:pPr>
            <a:r>
              <a:rPr lang="fr-BE" sz="1800" smtClean="0"/>
              <a:t>le poste est déclaré vacant</a:t>
            </a:r>
          </a:p>
          <a:p>
            <a:pPr marL="1322388" lvl="1" indent="-533400" eaLnBrk="1" hangingPunct="1">
              <a:lnSpc>
                <a:spcPct val="90000"/>
              </a:lnSpc>
              <a:spcBef>
                <a:spcPct val="50000"/>
              </a:spcBef>
              <a:buFont typeface="Wingdings" pitchFamily="2" charset="2"/>
              <a:buChar char="Ø"/>
            </a:pPr>
            <a:r>
              <a:rPr lang="fr-BE" sz="1800" smtClean="0"/>
              <a:t>un appel interne est initié en première instance</a:t>
            </a:r>
          </a:p>
          <a:p>
            <a:pPr marL="1322388" lvl="1" indent="-533400" eaLnBrk="1" hangingPunct="1">
              <a:lnSpc>
                <a:spcPct val="90000"/>
              </a:lnSpc>
              <a:spcBef>
                <a:spcPct val="50000"/>
              </a:spcBef>
              <a:buFont typeface="Wingdings" pitchFamily="2" charset="2"/>
              <a:buChar char="Ø"/>
            </a:pPr>
            <a:r>
              <a:rPr lang="fr-BE" sz="1800" smtClean="0"/>
              <a:t>un appel externe est ensuite lancé s’il n’y a pas de Cand en interne</a:t>
            </a:r>
          </a:p>
          <a:p>
            <a:pPr marL="1322388" lvl="1" indent="-533400" eaLnBrk="1" hangingPunct="1">
              <a:lnSpc>
                <a:spcPct val="90000"/>
              </a:lnSpc>
              <a:spcBef>
                <a:spcPct val="50000"/>
              </a:spcBef>
              <a:buFont typeface="Wingdings" pitchFamily="2" charset="2"/>
              <a:buNone/>
            </a:pPr>
            <a:r>
              <a:rPr lang="fr-BE" sz="1800" b="1" smtClean="0"/>
              <a:t>PAS de prolongation</a:t>
            </a:r>
            <a:r>
              <a:rPr lang="fr-BE" sz="1800" smtClean="0"/>
              <a:t>, sauf si aucun autre Cand ne se présente</a:t>
            </a:r>
          </a:p>
          <a:p>
            <a:pPr marL="609600" indent="-609600" eaLnBrk="1" hangingPunct="1">
              <a:lnSpc>
                <a:spcPct val="90000"/>
              </a:lnSpc>
              <a:spcBef>
                <a:spcPct val="50000"/>
              </a:spcBef>
              <a:buFont typeface="Wingdings" pitchFamily="2" charset="2"/>
              <a:buAutoNum type="arabicPeriod" startAt="4"/>
            </a:pPr>
            <a:endParaRPr lang="fr-BE" sz="1800" smtClean="0"/>
          </a:p>
          <a:p>
            <a:pPr marL="609600" indent="-609600" eaLnBrk="1" hangingPunct="1">
              <a:lnSpc>
                <a:spcPct val="90000"/>
              </a:lnSpc>
              <a:spcBef>
                <a:spcPct val="50000"/>
              </a:spcBef>
              <a:buFont typeface="Wingdings" pitchFamily="2" charset="2"/>
              <a:buAutoNum type="arabicPeriod" startAt="4"/>
            </a:pPr>
            <a:endParaRPr lang="fr-BE" sz="1800" smtClean="0"/>
          </a:p>
          <a:p>
            <a:pPr marL="609600" indent="-609600" eaLnBrk="1" hangingPunct="1">
              <a:lnSpc>
                <a:spcPct val="90000"/>
              </a:lnSpc>
              <a:spcBef>
                <a:spcPct val="50000"/>
              </a:spcBef>
              <a:buFontTx/>
              <a:buAutoNum type="arabicPeriod"/>
            </a:pPr>
            <a:endParaRPr lang="fr-BE" sz="1800" smtClean="0"/>
          </a:p>
          <a:p>
            <a:pPr marL="609600" indent="-609600" eaLnBrk="1" hangingPunct="1">
              <a:lnSpc>
                <a:spcPct val="90000"/>
              </a:lnSpc>
              <a:spcBef>
                <a:spcPct val="50000"/>
              </a:spcBef>
              <a:buFontTx/>
              <a:buAutoNum type="arabicPeriod"/>
            </a:pPr>
            <a:endParaRPr lang="fr-BE" sz="1800" smtClean="0"/>
          </a:p>
          <a:p>
            <a:pPr marL="1322388" lvl="1" indent="-533400" eaLnBrk="1" hangingPunct="1">
              <a:lnSpc>
                <a:spcPct val="90000"/>
              </a:lnSpc>
              <a:buFontTx/>
              <a:buNone/>
            </a:pPr>
            <a:endParaRPr lang="fr-BE" sz="1800" smtClean="0"/>
          </a:p>
          <a:p>
            <a:pPr marL="609600" indent="-609600" eaLnBrk="1" hangingPunct="1">
              <a:lnSpc>
                <a:spcPct val="90000"/>
              </a:lnSpc>
            </a:pPr>
            <a:endParaRPr lang="en-US" sz="1800" smtClean="0"/>
          </a:p>
        </p:txBody>
      </p:sp>
      <p:sp>
        <p:nvSpPr>
          <p:cNvPr id="3319814" name="Text Box 6"/>
          <p:cNvSpPr txBox="1">
            <a:spLocks noChangeArrowheads="1"/>
          </p:cNvSpPr>
          <p:nvPr/>
        </p:nvSpPr>
        <p:spPr bwMode="auto">
          <a:xfrm>
            <a:off x="1908175" y="568325"/>
            <a:ext cx="509587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nl-BE" sz="2800" b="1"/>
              <a:t>Directives existantes gestion</a:t>
            </a:r>
            <a:endParaRPr lang="en-US" sz="2800" b="1"/>
          </a:p>
        </p:txBody>
      </p:sp>
      <p:sp>
        <p:nvSpPr>
          <p:cNvPr id="3745797" name="Text Box 6"/>
          <p:cNvSpPr txBox="1">
            <a:spLocks noChangeArrowheads="1"/>
          </p:cNvSpPr>
          <p:nvPr/>
        </p:nvSpPr>
        <p:spPr bwMode="auto">
          <a:xfrm>
            <a:off x="2390775" y="1144588"/>
            <a:ext cx="3910013" cy="336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609600" indent="-609600" eaLnBrk="0" hangingPunct="0">
              <a:spcBef>
                <a:spcPct val="20000"/>
              </a:spcBef>
            </a:pPr>
            <a:r>
              <a:rPr lang="nl-BE"/>
              <a:t>HRG-C MITS 10-00705090 du 23 Nov 10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47841" name="Rectangle 4"/>
          <p:cNvSpPr txBox="1">
            <a:spLocks noGrp="1" noChangeArrowheads="1"/>
          </p:cNvSpPr>
          <p:nvPr/>
        </p:nvSpPr>
        <p:spPr bwMode="auto">
          <a:xfrm>
            <a:off x="7945438" y="12700"/>
            <a:ext cx="1198562" cy="503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4A06201F-55EA-4C5B-9173-7978B1296817}" type="slidenum">
              <a:rPr lang="en-US" sz="1400"/>
              <a:pPr algn="r"/>
              <a:t>5</a:t>
            </a:fld>
            <a:endParaRPr lang="en-US" sz="1400"/>
          </a:p>
        </p:txBody>
      </p:sp>
      <p:sp>
        <p:nvSpPr>
          <p:cNvPr id="3747842" name="Slide Number Placeholder 3"/>
          <p:cNvSpPr txBox="1">
            <a:spLocks noGrp="1"/>
          </p:cNvSpPr>
          <p:nvPr/>
        </p:nvSpPr>
        <p:spPr bwMode="auto">
          <a:xfrm>
            <a:off x="7945438" y="0"/>
            <a:ext cx="1198562" cy="503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82F70081-BD00-44E7-B223-C4C8CBC1E825}" type="slidenum">
              <a:rPr lang="en-US" sz="1400"/>
              <a:pPr algn="r"/>
              <a:t>5</a:t>
            </a:fld>
            <a:endParaRPr lang="en-US" sz="1400"/>
          </a:p>
        </p:txBody>
      </p:sp>
      <p:sp>
        <p:nvSpPr>
          <p:cNvPr id="374784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-180975" y="2278063"/>
            <a:ext cx="8229600" cy="4895850"/>
          </a:xfrm>
        </p:spPr>
        <p:txBody>
          <a:bodyPr wrap="square"/>
          <a:lstStyle/>
          <a:p>
            <a:pPr marL="1322388" lvl="1" indent="-533400" eaLnBrk="1" hangingPunct="1">
              <a:spcBef>
                <a:spcPct val="50000"/>
              </a:spcBef>
              <a:buFontTx/>
              <a:buAutoNum type="arabicPeriod" startAt="4"/>
            </a:pPr>
            <a:r>
              <a:rPr lang="fr-BE" sz="1800" smtClean="0"/>
              <a:t>Si aucun Cand lors des appels en interne et externes : DG HR permet une prolongation de </a:t>
            </a:r>
            <a:r>
              <a:rPr lang="fr-BE" sz="1800" b="1" u="sng" smtClean="0"/>
              <a:t>Max UN an</a:t>
            </a:r>
          </a:p>
          <a:p>
            <a:pPr marL="1322388" lvl="1" indent="-533400" eaLnBrk="1" hangingPunct="1">
              <a:spcBef>
                <a:spcPct val="50000"/>
              </a:spcBef>
              <a:buFontTx/>
              <a:buAutoNum type="arabicPeriod" startAt="4"/>
            </a:pPr>
            <a:r>
              <a:rPr lang="fr-BE" sz="1800" smtClean="0"/>
              <a:t>Unités dont le système de garde Prof est supprimé</a:t>
            </a:r>
            <a:br>
              <a:rPr lang="fr-BE" sz="1800" smtClean="0"/>
            </a:br>
            <a:r>
              <a:rPr lang="fr-BE" sz="1800" smtClean="0"/>
              <a:t>(Plan de transformation)</a:t>
            </a:r>
          </a:p>
          <a:p>
            <a:pPr marL="1901825" lvl="2" indent="-457200" eaLnBrk="1" hangingPunct="1">
              <a:spcBef>
                <a:spcPct val="50000"/>
              </a:spcBef>
            </a:pPr>
            <a:r>
              <a:rPr lang="fr-BE" sz="1600" smtClean="0"/>
              <a:t>Scénario d’extinction jusqu’au 01 Jan 13</a:t>
            </a:r>
          </a:p>
          <a:p>
            <a:pPr marL="1901825" lvl="2" indent="-457200" eaLnBrk="1" hangingPunct="1">
              <a:spcBef>
                <a:spcPct val="50000"/>
              </a:spcBef>
            </a:pPr>
            <a:r>
              <a:rPr lang="fr-BE" sz="1600" smtClean="0"/>
              <a:t>Le Pers qui quitte la garde (SVP, pension, mutation, …) n’est PAS remplacé</a:t>
            </a:r>
          </a:p>
          <a:p>
            <a:pPr marL="1901825" lvl="2" indent="-457200" eaLnBrk="1" hangingPunct="1">
              <a:spcBef>
                <a:spcPct val="50000"/>
              </a:spcBef>
            </a:pPr>
            <a:r>
              <a:rPr lang="fr-BE" sz="1600" smtClean="0"/>
              <a:t>Application des normes de la Garde Prof : 7 &gt; 6</a:t>
            </a:r>
          </a:p>
          <a:p>
            <a:pPr marL="609600" indent="-609600" eaLnBrk="1" hangingPunct="1">
              <a:spcBef>
                <a:spcPct val="50000"/>
              </a:spcBef>
              <a:buFont typeface="Wingdings" pitchFamily="2" charset="2"/>
              <a:buAutoNum type="arabicPeriod" startAt="4"/>
            </a:pPr>
            <a:endParaRPr lang="fr-BE" sz="1800" smtClean="0"/>
          </a:p>
          <a:p>
            <a:pPr marL="609600" indent="-609600" eaLnBrk="1" hangingPunct="1">
              <a:spcBef>
                <a:spcPct val="50000"/>
              </a:spcBef>
              <a:buFont typeface="Wingdings" pitchFamily="2" charset="2"/>
              <a:buAutoNum type="arabicPeriod" startAt="4"/>
            </a:pPr>
            <a:endParaRPr lang="fr-BE" sz="1800" smtClean="0"/>
          </a:p>
          <a:p>
            <a:pPr marL="609600" indent="-609600" eaLnBrk="1" hangingPunct="1">
              <a:spcBef>
                <a:spcPct val="50000"/>
              </a:spcBef>
              <a:buFontTx/>
              <a:buAutoNum type="arabicPeriod"/>
            </a:pPr>
            <a:endParaRPr lang="fr-BE" sz="1800" smtClean="0"/>
          </a:p>
          <a:p>
            <a:pPr marL="609600" indent="-609600" eaLnBrk="1" hangingPunct="1">
              <a:spcBef>
                <a:spcPct val="50000"/>
              </a:spcBef>
              <a:buFontTx/>
              <a:buAutoNum type="arabicPeriod"/>
            </a:pPr>
            <a:endParaRPr lang="fr-BE" sz="1800" smtClean="0"/>
          </a:p>
          <a:p>
            <a:pPr marL="1322388" lvl="1" indent="-533400" eaLnBrk="1" hangingPunct="1">
              <a:buFontTx/>
              <a:buNone/>
            </a:pPr>
            <a:endParaRPr lang="fr-BE" sz="1800" smtClean="0"/>
          </a:p>
          <a:p>
            <a:pPr marL="609600" indent="-609600" eaLnBrk="1" hangingPunct="1"/>
            <a:endParaRPr lang="en-US" sz="1800" smtClean="0"/>
          </a:p>
        </p:txBody>
      </p:sp>
      <p:sp>
        <p:nvSpPr>
          <p:cNvPr id="3325957" name="Text Box 5"/>
          <p:cNvSpPr txBox="1">
            <a:spLocks noChangeArrowheads="1"/>
          </p:cNvSpPr>
          <p:nvPr/>
        </p:nvSpPr>
        <p:spPr bwMode="auto">
          <a:xfrm>
            <a:off x="1908175" y="568325"/>
            <a:ext cx="509587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nl-BE" sz="2800" b="1"/>
              <a:t>Directives existantes gestion</a:t>
            </a:r>
            <a:endParaRPr lang="en-US" sz="2800" b="1"/>
          </a:p>
        </p:txBody>
      </p:sp>
      <p:sp>
        <p:nvSpPr>
          <p:cNvPr id="3747845" name="Text Box 6"/>
          <p:cNvSpPr txBox="1">
            <a:spLocks noChangeArrowheads="1"/>
          </p:cNvSpPr>
          <p:nvPr/>
        </p:nvSpPr>
        <p:spPr bwMode="auto">
          <a:xfrm>
            <a:off x="2533650" y="1144588"/>
            <a:ext cx="3910013" cy="336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609600" indent="-609600" eaLnBrk="0" hangingPunct="0">
              <a:spcBef>
                <a:spcPct val="20000"/>
              </a:spcBef>
            </a:pPr>
            <a:r>
              <a:rPr lang="nl-BE"/>
              <a:t>HRG-C MITS 10-00705090 du 23 Nov 10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49889" name="Rectangle 4"/>
          <p:cNvSpPr txBox="1">
            <a:spLocks noGrp="1" noChangeArrowheads="1"/>
          </p:cNvSpPr>
          <p:nvPr/>
        </p:nvSpPr>
        <p:spPr bwMode="auto">
          <a:xfrm>
            <a:off x="7945438" y="12700"/>
            <a:ext cx="1198562" cy="503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FCD580A8-4A57-43C2-A1FA-0911FC06DFC3}" type="slidenum">
              <a:rPr lang="en-US" sz="1400"/>
              <a:pPr algn="r"/>
              <a:t>6</a:t>
            </a:fld>
            <a:endParaRPr lang="en-US" sz="1400"/>
          </a:p>
        </p:txBody>
      </p:sp>
      <p:sp>
        <p:nvSpPr>
          <p:cNvPr id="3749890" name="Slide Number Placeholder 3"/>
          <p:cNvSpPr txBox="1">
            <a:spLocks noGrp="1"/>
          </p:cNvSpPr>
          <p:nvPr/>
        </p:nvSpPr>
        <p:spPr bwMode="auto">
          <a:xfrm>
            <a:off x="7945438" y="0"/>
            <a:ext cx="1198562" cy="503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7C1F9397-11B8-4ACA-B150-BD93059D2395}" type="slidenum">
              <a:rPr lang="en-US" sz="1400"/>
              <a:pPr algn="r"/>
              <a:t>6</a:t>
            </a:fld>
            <a:endParaRPr lang="en-US" sz="1400"/>
          </a:p>
        </p:txBody>
      </p:sp>
      <p:sp>
        <p:nvSpPr>
          <p:cNvPr id="374989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539750" y="2781300"/>
            <a:ext cx="8229600" cy="2735263"/>
          </a:xfrm>
        </p:spPr>
        <p:txBody>
          <a:bodyPr wrap="square"/>
          <a:lstStyle/>
          <a:p>
            <a:pPr marL="361950" indent="-361950" eaLnBrk="1" hangingPunct="1">
              <a:spcBef>
                <a:spcPct val="50000"/>
              </a:spcBef>
              <a:buFont typeface="Wingdings" pitchFamily="2" charset="2"/>
              <a:buChar char="§"/>
            </a:pPr>
            <a:r>
              <a:rPr lang="fr-BE" sz="1800" smtClean="0"/>
              <a:t>Interprétation de la terminologie de « maximum CINQ ans »</a:t>
            </a:r>
          </a:p>
          <a:p>
            <a:pPr marL="361950" indent="-361950" eaLnBrk="1" hangingPunct="1">
              <a:spcBef>
                <a:spcPct val="50000"/>
              </a:spcBef>
              <a:buFont typeface="Wingdings" pitchFamily="2" charset="2"/>
              <a:buChar char="§"/>
            </a:pPr>
            <a:r>
              <a:rPr lang="fr-BE" sz="1800" smtClean="0"/>
              <a:t>Comment organiser le remplacement</a:t>
            </a:r>
          </a:p>
          <a:p>
            <a:pPr marL="361950" indent="-361950" eaLnBrk="1" hangingPunct="1">
              <a:spcBef>
                <a:spcPct val="50000"/>
              </a:spcBef>
              <a:buFont typeface="Wingdings" pitchFamily="2" charset="2"/>
              <a:buChar char="Ø"/>
            </a:pPr>
            <a:endParaRPr lang="fr-BE" sz="1800" smtClean="0"/>
          </a:p>
          <a:p>
            <a:pPr marL="361950" indent="-361950" eaLnBrk="1" hangingPunct="1">
              <a:spcBef>
                <a:spcPct val="50000"/>
              </a:spcBef>
            </a:pPr>
            <a:endParaRPr lang="fr-BE" sz="1800" smtClean="0"/>
          </a:p>
          <a:p>
            <a:pPr marL="361950" indent="-361950" eaLnBrk="1" hangingPunct="1">
              <a:spcBef>
                <a:spcPct val="50000"/>
              </a:spcBef>
            </a:pPr>
            <a:endParaRPr lang="fr-BE" sz="1800" smtClean="0"/>
          </a:p>
          <a:p>
            <a:pPr marL="1341438" lvl="1" indent="-533400" eaLnBrk="1" hangingPunct="1"/>
            <a:endParaRPr lang="fr-BE" sz="1800" smtClean="0"/>
          </a:p>
          <a:p>
            <a:pPr marL="361950" indent="-361950" eaLnBrk="1" hangingPunct="1"/>
            <a:endParaRPr lang="en-US" sz="1800" smtClean="0"/>
          </a:p>
        </p:txBody>
      </p:sp>
      <p:sp>
        <p:nvSpPr>
          <p:cNvPr id="3323909" name="Text Box 5"/>
          <p:cNvSpPr txBox="1">
            <a:spLocks noChangeArrowheads="1"/>
          </p:cNvSpPr>
          <p:nvPr/>
        </p:nvSpPr>
        <p:spPr bwMode="auto">
          <a:xfrm>
            <a:off x="1908175" y="568325"/>
            <a:ext cx="373062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nl-BE" sz="2800" b="1"/>
              <a:t>Directives existantes</a:t>
            </a:r>
            <a:endParaRPr lang="en-US" sz="2800" b="1"/>
          </a:p>
        </p:txBody>
      </p:sp>
      <p:sp>
        <p:nvSpPr>
          <p:cNvPr id="3749893" name="Text Box 6"/>
          <p:cNvSpPr txBox="1">
            <a:spLocks noChangeArrowheads="1"/>
          </p:cNvSpPr>
          <p:nvPr/>
        </p:nvSpPr>
        <p:spPr bwMode="auto">
          <a:xfrm>
            <a:off x="611188" y="1844675"/>
            <a:ext cx="2343150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609600" indent="-609600" eaLnBrk="0" hangingPunct="0">
              <a:spcBef>
                <a:spcPct val="20000"/>
              </a:spcBef>
            </a:pPr>
            <a:r>
              <a:rPr lang="nl-BE" sz="1800"/>
              <a:t>Lacunes constatées :</a:t>
            </a:r>
            <a:endParaRPr lang="en-US" sz="18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51937" name="Rectangle 4"/>
          <p:cNvSpPr txBox="1">
            <a:spLocks noGrp="1" noChangeArrowheads="1"/>
          </p:cNvSpPr>
          <p:nvPr/>
        </p:nvSpPr>
        <p:spPr bwMode="auto">
          <a:xfrm>
            <a:off x="7945438" y="12700"/>
            <a:ext cx="1198562" cy="503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4F57D3D4-67A4-452D-957C-9CA57C17856A}" type="slidenum">
              <a:rPr lang="en-US" sz="1400"/>
              <a:pPr algn="r"/>
              <a:t>7</a:t>
            </a:fld>
            <a:endParaRPr lang="en-US" sz="1400"/>
          </a:p>
        </p:txBody>
      </p:sp>
      <p:sp>
        <p:nvSpPr>
          <p:cNvPr id="3751938" name="Slide Number Placeholder 3"/>
          <p:cNvSpPr txBox="1">
            <a:spLocks noGrp="1"/>
          </p:cNvSpPr>
          <p:nvPr/>
        </p:nvSpPr>
        <p:spPr bwMode="auto">
          <a:xfrm>
            <a:off x="7945438" y="0"/>
            <a:ext cx="1198562" cy="503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B6B5D34D-1465-4093-8241-F24CB3B4CC98}" type="slidenum">
              <a:rPr lang="en-US" sz="1400"/>
              <a:pPr algn="r"/>
              <a:t>7</a:t>
            </a:fld>
            <a:endParaRPr lang="en-US" sz="1400"/>
          </a:p>
        </p:txBody>
      </p:sp>
      <p:sp>
        <p:nvSpPr>
          <p:cNvPr id="375193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95288" y="2205038"/>
            <a:ext cx="8229600" cy="4895850"/>
          </a:xfrm>
        </p:spPr>
        <p:txBody>
          <a:bodyPr wrap="square"/>
          <a:lstStyle/>
          <a:p>
            <a:pPr marL="361950" indent="-361950" eaLnBrk="1" hangingPunct="1">
              <a:spcBef>
                <a:spcPct val="50000"/>
              </a:spcBef>
              <a:buFontTx/>
              <a:buAutoNum type="arabicPeriod"/>
            </a:pPr>
            <a:r>
              <a:rPr lang="fr-BE" sz="1800" smtClean="0"/>
              <a:t>Le nouveau responsable à DG HR pour le Pers de la garde = </a:t>
            </a:r>
            <a:br>
              <a:rPr lang="fr-BE" sz="1800" smtClean="0"/>
            </a:br>
            <a:r>
              <a:rPr lang="fr-BE" sz="1800" smtClean="0"/>
              <a:t>HRB-CP/SpM/GM (1LV HESBOIS)</a:t>
            </a:r>
            <a:br>
              <a:rPr lang="fr-BE" sz="1800" smtClean="0"/>
            </a:br>
            <a:r>
              <a:rPr lang="fr-BE" sz="1800" smtClean="0"/>
              <a:t>Sauf : VMC = HRB-VR/JSp/SU (Lt d’Avi JABAKH)</a:t>
            </a:r>
          </a:p>
          <a:p>
            <a:pPr marL="361950" indent="-361950" eaLnBrk="1" hangingPunct="1">
              <a:spcBef>
                <a:spcPct val="50000"/>
              </a:spcBef>
              <a:buFontTx/>
              <a:buAutoNum type="arabicPeriod"/>
            </a:pPr>
            <a:r>
              <a:rPr lang="fr-BE" sz="1800" smtClean="0"/>
              <a:t>Eclaircissements au sujet de la ‘durée Max de CINQ ans’</a:t>
            </a:r>
          </a:p>
          <a:p>
            <a:pPr marL="361950" indent="-361950" eaLnBrk="1" hangingPunct="1">
              <a:spcBef>
                <a:spcPct val="50000"/>
              </a:spcBef>
              <a:buFontTx/>
              <a:buAutoNum type="arabicPeriod" startAt="3"/>
            </a:pPr>
            <a:r>
              <a:rPr lang="fr-BE" sz="1800" smtClean="0"/>
              <a:t>La méthode de travail pour le remplacement</a:t>
            </a:r>
          </a:p>
          <a:p>
            <a:pPr marL="800100" lvl="1" indent="-258763" eaLnBrk="1" hangingPunct="1">
              <a:spcBef>
                <a:spcPct val="50000"/>
              </a:spcBef>
              <a:buFontTx/>
              <a:buChar char="•"/>
            </a:pPr>
            <a:r>
              <a:rPr lang="fr-BE" sz="1600" smtClean="0"/>
              <a:t>Places vacantes du poste</a:t>
            </a:r>
          </a:p>
          <a:p>
            <a:pPr marL="800100" lvl="1" indent="-258763" eaLnBrk="1" hangingPunct="1">
              <a:spcBef>
                <a:spcPct val="50000"/>
              </a:spcBef>
              <a:buFontTx/>
              <a:buChar char="•"/>
            </a:pPr>
            <a:r>
              <a:rPr lang="fr-BE" sz="1600" smtClean="0"/>
              <a:t>Affectation du nouveau membre de la garde Prof</a:t>
            </a:r>
          </a:p>
          <a:p>
            <a:pPr marL="800100" lvl="1" indent="-258763" eaLnBrk="1" hangingPunct="1">
              <a:spcBef>
                <a:spcPct val="50000"/>
              </a:spcBef>
              <a:buFontTx/>
              <a:buChar char="•"/>
            </a:pPr>
            <a:r>
              <a:rPr lang="fr-BE" sz="1600" smtClean="0"/>
              <a:t>Affectation du Mil qui quitte la garde Prof</a:t>
            </a:r>
          </a:p>
          <a:p>
            <a:pPr marL="361950" indent="-361950" eaLnBrk="1" hangingPunct="1">
              <a:spcBef>
                <a:spcPct val="50000"/>
              </a:spcBef>
              <a:buFontTx/>
              <a:buNone/>
            </a:pPr>
            <a:r>
              <a:rPr lang="fr-BE" sz="1800" smtClean="0"/>
              <a:t>4. 	Période de transition 2013-2015</a:t>
            </a:r>
          </a:p>
          <a:p>
            <a:pPr marL="361950" indent="-361950" eaLnBrk="1" hangingPunct="1">
              <a:spcBef>
                <a:spcPct val="50000"/>
              </a:spcBef>
              <a:buFontTx/>
              <a:buAutoNum type="arabicPeriod"/>
            </a:pPr>
            <a:endParaRPr lang="fr-BE" sz="1800" smtClean="0"/>
          </a:p>
          <a:p>
            <a:pPr marL="800100" lvl="1" indent="-258763" eaLnBrk="1" hangingPunct="1">
              <a:buFontTx/>
              <a:buNone/>
            </a:pPr>
            <a:endParaRPr lang="fr-BE" sz="1800" smtClean="0"/>
          </a:p>
          <a:p>
            <a:pPr marL="361950" indent="-361950" eaLnBrk="1" hangingPunct="1"/>
            <a:endParaRPr lang="en-US" sz="1800" smtClean="0"/>
          </a:p>
        </p:txBody>
      </p:sp>
      <p:sp>
        <p:nvSpPr>
          <p:cNvPr id="3321862" name="Text Box 6"/>
          <p:cNvSpPr txBox="1">
            <a:spLocks noChangeArrowheads="1"/>
          </p:cNvSpPr>
          <p:nvPr/>
        </p:nvSpPr>
        <p:spPr bwMode="auto">
          <a:xfrm>
            <a:off x="1498600" y="568325"/>
            <a:ext cx="615950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nl-BE" sz="2800" b="1"/>
              <a:t>Directives complémentaires DGHR </a:t>
            </a:r>
          </a:p>
          <a:p>
            <a:pPr algn="ctr">
              <a:defRPr/>
            </a:pPr>
            <a:r>
              <a:rPr lang="nl-BE" sz="2800" b="1"/>
              <a:t>Avr 12</a:t>
            </a:r>
            <a:endParaRPr lang="en-US" sz="2800" b="1"/>
          </a:p>
        </p:txBody>
      </p:sp>
      <p:sp>
        <p:nvSpPr>
          <p:cNvPr id="3751941" name="AutoShape 7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6805613" y="3213100"/>
            <a:ext cx="719137" cy="287338"/>
          </a:xfrm>
          <a:prstGeom prst="actionButtonForwardNex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0" hangingPunct="0">
              <a:spcBef>
                <a:spcPct val="20000"/>
              </a:spcBef>
              <a:buFontTx/>
              <a:buChar char="•"/>
            </a:pPr>
            <a:endParaRPr lang="en-US"/>
          </a:p>
        </p:txBody>
      </p:sp>
      <p:sp>
        <p:nvSpPr>
          <p:cNvPr id="3751942" name="AutoShape 8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5435600" y="3644900"/>
            <a:ext cx="719138" cy="287338"/>
          </a:xfrm>
          <a:prstGeom prst="actionButtonForwardNex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0" hangingPunct="0">
              <a:spcBef>
                <a:spcPct val="20000"/>
              </a:spcBef>
              <a:buFontTx/>
              <a:buChar char="•"/>
            </a:pPr>
            <a:endParaRPr lang="en-US"/>
          </a:p>
        </p:txBody>
      </p:sp>
      <p:sp>
        <p:nvSpPr>
          <p:cNvPr id="3751943" name="AutoShape 9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4284663" y="5157788"/>
            <a:ext cx="719137" cy="287337"/>
          </a:xfrm>
          <a:prstGeom prst="actionButtonForwardNex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0" hangingPunct="0">
              <a:spcBef>
                <a:spcPct val="20000"/>
              </a:spcBef>
              <a:buFontTx/>
              <a:buChar char="•"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53985" name="Rectangle 4"/>
          <p:cNvSpPr txBox="1">
            <a:spLocks noGrp="1" noChangeArrowheads="1"/>
          </p:cNvSpPr>
          <p:nvPr/>
        </p:nvSpPr>
        <p:spPr bwMode="auto">
          <a:xfrm>
            <a:off x="7945438" y="12700"/>
            <a:ext cx="1198562" cy="503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AC209AAE-64E5-4B98-A6C4-FBB8D40F9A49}" type="slidenum">
              <a:rPr lang="en-US" sz="1400"/>
              <a:pPr algn="r"/>
              <a:t>8</a:t>
            </a:fld>
            <a:endParaRPr lang="en-US" sz="1400"/>
          </a:p>
        </p:txBody>
      </p:sp>
      <p:sp>
        <p:nvSpPr>
          <p:cNvPr id="3753986" name="Slide Number Placeholder 3"/>
          <p:cNvSpPr txBox="1">
            <a:spLocks noGrp="1"/>
          </p:cNvSpPr>
          <p:nvPr/>
        </p:nvSpPr>
        <p:spPr bwMode="auto">
          <a:xfrm>
            <a:off x="7945438" y="0"/>
            <a:ext cx="1198562" cy="503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2E794488-3DAB-4C4B-90A1-C2C143A7AAC2}" type="slidenum">
              <a:rPr lang="en-US" sz="1400"/>
              <a:pPr algn="r"/>
              <a:t>8</a:t>
            </a:fld>
            <a:endParaRPr lang="en-US" sz="1400"/>
          </a:p>
        </p:txBody>
      </p:sp>
      <p:sp>
        <p:nvSpPr>
          <p:cNvPr id="375398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2843213" y="2781300"/>
            <a:ext cx="3887787" cy="674688"/>
          </a:xfrm>
        </p:spPr>
        <p:txBody>
          <a:bodyPr wrap="square"/>
          <a:lstStyle/>
          <a:p>
            <a:pPr marL="361950" indent="-361950" eaLnBrk="1" hangingPunct="1">
              <a:spcBef>
                <a:spcPct val="50000"/>
              </a:spcBef>
              <a:buFontTx/>
              <a:buNone/>
            </a:pPr>
            <a:r>
              <a:rPr lang="fr-BE" sz="4000" b="1" u="sng" smtClean="0"/>
              <a:t>QUESTIONS ?</a:t>
            </a:r>
            <a:endParaRPr lang="fr-BE" sz="4000" smtClean="0"/>
          </a:p>
          <a:p>
            <a:pPr marL="800100" lvl="1" indent="-258763" eaLnBrk="1" hangingPunct="1">
              <a:spcBef>
                <a:spcPct val="50000"/>
              </a:spcBef>
            </a:pPr>
            <a:endParaRPr lang="fr-BE" sz="4000" smtClean="0"/>
          </a:p>
          <a:p>
            <a:pPr marL="800100" lvl="1" indent="-258763" eaLnBrk="1" hangingPunct="1">
              <a:buFontTx/>
              <a:buNone/>
            </a:pPr>
            <a:endParaRPr lang="fr-BE" sz="4000" smtClean="0"/>
          </a:p>
          <a:p>
            <a:pPr marL="361950" indent="-361950" eaLnBrk="1" hangingPunct="1"/>
            <a:endParaRPr lang="en-US" sz="40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56033" name="Rectangle 4"/>
          <p:cNvSpPr txBox="1">
            <a:spLocks noGrp="1" noChangeArrowheads="1"/>
          </p:cNvSpPr>
          <p:nvPr/>
        </p:nvSpPr>
        <p:spPr bwMode="auto">
          <a:xfrm>
            <a:off x="7945438" y="12700"/>
            <a:ext cx="1198562" cy="503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2454B78C-0E7F-4FF3-9868-AB61CB1CDE45}" type="slidenum">
              <a:rPr lang="en-US" sz="1400"/>
              <a:pPr algn="r"/>
              <a:t>9</a:t>
            </a:fld>
            <a:endParaRPr lang="en-US" sz="1400"/>
          </a:p>
        </p:txBody>
      </p:sp>
      <p:sp>
        <p:nvSpPr>
          <p:cNvPr id="3756034" name="Slide Number Placeholder 3"/>
          <p:cNvSpPr txBox="1">
            <a:spLocks noGrp="1"/>
          </p:cNvSpPr>
          <p:nvPr/>
        </p:nvSpPr>
        <p:spPr bwMode="auto">
          <a:xfrm>
            <a:off x="7945438" y="0"/>
            <a:ext cx="1198562" cy="503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353EA4EF-8048-49C6-BB5F-14D50E942BB6}" type="slidenum">
              <a:rPr lang="en-US" sz="1400"/>
              <a:pPr algn="r"/>
              <a:t>9</a:t>
            </a:fld>
            <a:endParaRPr lang="en-US" sz="1400"/>
          </a:p>
        </p:txBody>
      </p:sp>
      <p:sp>
        <p:nvSpPr>
          <p:cNvPr id="375603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95288" y="1773238"/>
            <a:ext cx="8229600" cy="4895850"/>
          </a:xfrm>
        </p:spPr>
        <p:txBody>
          <a:bodyPr wrap="square"/>
          <a:lstStyle/>
          <a:p>
            <a:pPr marL="361950" indent="-361950" eaLnBrk="1" hangingPunct="1">
              <a:lnSpc>
                <a:spcPct val="80000"/>
              </a:lnSpc>
              <a:spcBef>
                <a:spcPct val="50000"/>
              </a:spcBef>
              <a:buFontTx/>
              <a:buNone/>
            </a:pPr>
            <a:r>
              <a:rPr lang="fr-BE" sz="2000" b="1" u="sng" smtClean="0"/>
              <a:t>Principes sur la durée Max de CINQ ans :</a:t>
            </a:r>
          </a:p>
          <a:p>
            <a:pPr marL="361950" indent="-361950" eaLnBrk="1" hangingPunct="1">
              <a:lnSpc>
                <a:spcPct val="80000"/>
              </a:lnSpc>
              <a:spcBef>
                <a:spcPct val="50000"/>
              </a:spcBef>
            </a:pPr>
            <a:r>
              <a:rPr lang="fr-BE" sz="2000" smtClean="0"/>
              <a:t>But :    - créer des possibilités de rotation</a:t>
            </a:r>
          </a:p>
          <a:p>
            <a:pPr marL="361950" indent="-361950" eaLnBrk="1" hangingPunct="1">
              <a:lnSpc>
                <a:spcPct val="80000"/>
              </a:lnSpc>
              <a:spcBef>
                <a:spcPct val="50000"/>
              </a:spcBef>
              <a:buFontTx/>
              <a:buNone/>
            </a:pPr>
            <a:r>
              <a:rPr lang="fr-BE" sz="2000" smtClean="0"/>
              <a:t>                 - exclure la routine </a:t>
            </a:r>
          </a:p>
          <a:p>
            <a:pPr marL="361950" indent="-361950" eaLnBrk="1" hangingPunct="1">
              <a:lnSpc>
                <a:spcPct val="80000"/>
              </a:lnSpc>
              <a:spcBef>
                <a:spcPct val="50000"/>
              </a:spcBef>
            </a:pPr>
            <a:r>
              <a:rPr lang="fr-BE" sz="2000" smtClean="0"/>
              <a:t>Date de référence : 01 Jan 08</a:t>
            </a:r>
          </a:p>
          <a:p>
            <a:pPr marL="361950" indent="-361950" eaLnBrk="1" hangingPunct="1">
              <a:lnSpc>
                <a:spcPct val="80000"/>
              </a:lnSpc>
              <a:spcBef>
                <a:spcPct val="50000"/>
              </a:spcBef>
            </a:pPr>
            <a:r>
              <a:rPr lang="fr-BE" sz="2000" smtClean="0"/>
              <a:t>TOTAL de cinq ans à partir de la date de Ref</a:t>
            </a:r>
          </a:p>
          <a:p>
            <a:pPr marL="800100" lvl="1" indent="-258763" eaLnBrk="1" hangingPunct="1">
              <a:lnSpc>
                <a:spcPct val="80000"/>
              </a:lnSpc>
              <a:spcBef>
                <a:spcPct val="50000"/>
              </a:spcBef>
            </a:pPr>
            <a:r>
              <a:rPr lang="fr-BE" sz="1800" smtClean="0"/>
              <a:t> =&gt; exclusion de ‘hopping’ entre les unités</a:t>
            </a:r>
          </a:p>
          <a:p>
            <a:pPr marL="800100" lvl="1" indent="-258763" eaLnBrk="1" hangingPunct="1">
              <a:lnSpc>
                <a:spcPct val="80000"/>
              </a:lnSpc>
              <a:spcBef>
                <a:spcPct val="50000"/>
              </a:spcBef>
            </a:pPr>
            <a:r>
              <a:rPr lang="fr-BE" sz="1800" smtClean="0"/>
              <a:t>Addition des périodes (=/= ininterrompu)</a:t>
            </a:r>
          </a:p>
          <a:p>
            <a:pPr marL="361950" indent="-361950" eaLnBrk="1" hangingPunct="1">
              <a:lnSpc>
                <a:spcPct val="80000"/>
              </a:lnSpc>
              <a:spcBef>
                <a:spcPct val="50000"/>
              </a:spcBef>
            </a:pPr>
            <a:r>
              <a:rPr lang="fr-BE" sz="2000" smtClean="0"/>
              <a:t>Prolongation : UN an si aucun remplaçant n’est trouvé</a:t>
            </a:r>
          </a:p>
          <a:p>
            <a:pPr marL="361950" indent="-361950" eaLnBrk="1" hangingPunct="1">
              <a:lnSpc>
                <a:spcPct val="80000"/>
              </a:lnSpc>
              <a:spcBef>
                <a:spcPct val="50000"/>
              </a:spcBef>
            </a:pPr>
            <a:r>
              <a:rPr lang="fr-BE" sz="2000" smtClean="0"/>
              <a:t>A priori =&gt; autre fonction pour une durée de 05 ans </a:t>
            </a:r>
          </a:p>
          <a:p>
            <a:pPr marL="800100" lvl="1" indent="-258763" eaLnBrk="1" hangingPunct="1">
              <a:lnSpc>
                <a:spcPct val="80000"/>
              </a:lnSpc>
              <a:spcBef>
                <a:spcPct val="50000"/>
              </a:spcBef>
            </a:pPr>
            <a:r>
              <a:rPr lang="fr-BE" sz="1800" smtClean="0"/>
              <a:t>Mod B pour reprise dans une réserve de recrutement (location(s)) =&gt; AUCUNE réactions aux appels</a:t>
            </a:r>
          </a:p>
          <a:p>
            <a:pPr marL="800100" lvl="1" indent="-258763" eaLnBrk="1" hangingPunct="1">
              <a:lnSpc>
                <a:spcPct val="80000"/>
              </a:lnSpc>
              <a:spcBef>
                <a:spcPct val="50000"/>
              </a:spcBef>
            </a:pPr>
            <a:r>
              <a:rPr lang="fr-BE" sz="1800" smtClean="0"/>
              <a:t>PAS prioritaire pour le remplissage des places</a:t>
            </a:r>
          </a:p>
          <a:p>
            <a:pPr marL="361950" indent="-361950" eaLnBrk="1" hangingPunct="1">
              <a:lnSpc>
                <a:spcPct val="80000"/>
              </a:lnSpc>
              <a:spcBef>
                <a:spcPct val="50000"/>
              </a:spcBef>
            </a:pPr>
            <a:r>
              <a:rPr lang="fr-BE" sz="2000" smtClean="0"/>
              <a:t>PAS d’application pour les VMC</a:t>
            </a:r>
          </a:p>
          <a:p>
            <a:pPr marL="800100" lvl="1" indent="-258763" eaLnBrk="1" hangingPunct="1">
              <a:lnSpc>
                <a:spcPct val="80000"/>
              </a:lnSpc>
              <a:buFontTx/>
              <a:buNone/>
            </a:pPr>
            <a:endParaRPr lang="fr-BE" sz="2000" smtClean="0"/>
          </a:p>
          <a:p>
            <a:pPr marL="361950" indent="-361950" eaLnBrk="1" hangingPunct="1">
              <a:lnSpc>
                <a:spcPct val="80000"/>
              </a:lnSpc>
            </a:pPr>
            <a:endParaRPr lang="en-US" sz="2000" smtClean="0"/>
          </a:p>
        </p:txBody>
      </p:sp>
      <p:sp>
        <p:nvSpPr>
          <p:cNvPr id="3328005" name="Text Box 5"/>
          <p:cNvSpPr txBox="1">
            <a:spLocks noChangeArrowheads="1"/>
          </p:cNvSpPr>
          <p:nvPr/>
        </p:nvSpPr>
        <p:spPr bwMode="auto">
          <a:xfrm>
            <a:off x="1679575" y="568325"/>
            <a:ext cx="6061075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nl-BE" sz="2800" b="1"/>
              <a:t>Directives complémentaires DGHR</a:t>
            </a:r>
          </a:p>
          <a:p>
            <a:pPr algn="ctr">
              <a:defRPr/>
            </a:pPr>
            <a:r>
              <a:rPr lang="nl-BE" sz="2800" b="1"/>
              <a:t>Avr 12</a:t>
            </a:r>
            <a:endParaRPr lang="en-US" sz="2800" b="1"/>
          </a:p>
        </p:txBody>
      </p:sp>
      <p:sp>
        <p:nvSpPr>
          <p:cNvPr id="3756037" name="AutoShape 6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596188" y="6453188"/>
            <a:ext cx="504825" cy="287337"/>
          </a:xfrm>
          <a:prstGeom prst="actionButtonHome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0" hangingPunct="0">
              <a:spcBef>
                <a:spcPct val="20000"/>
              </a:spcBef>
              <a:buFontTx/>
              <a:buChar char="•"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unctiecartografie">
  <a:themeElements>
    <a:clrScheme name="Functiecartografi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Functiecartografi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Functiecartografi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unctiecartografi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unctiecartografi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unctiecartografi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unctiecartografi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unctiecartografi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unctiecartografi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unctiecartografi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unctiecartografi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unctiecartografi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unctiecartografi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unctiecartografi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Functiecartografie</Template>
  <TotalTime>32526</TotalTime>
  <Words>652</Words>
  <Application>Microsoft Office PowerPoint</Application>
  <PresentationFormat>On-screen Show (4:3)</PresentationFormat>
  <Paragraphs>125</Paragraphs>
  <Slides>11</Slides>
  <Notes>11</Notes>
  <HiddenSlides>0</HiddenSlides>
  <MMClips>0</MMClips>
  <ScaleCrop>false</ScaleCrop>
  <HeadingPairs>
    <vt:vector size="8" baseType="variant">
      <vt:variant>
        <vt:lpstr>Fonts Used</vt:lpstr>
      </vt:variant>
      <vt:variant>
        <vt:i4>2</vt:i4>
      </vt:variant>
      <vt:variant>
        <vt:lpstr>Design Template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Arial</vt:lpstr>
      <vt:lpstr>Wingdings</vt:lpstr>
      <vt:lpstr>Functiecartografie</vt:lpstr>
      <vt:lpstr>Functiecartografie</vt:lpstr>
      <vt:lpstr>Photo Editor Photo</vt:lpstr>
      <vt:lpstr>Principes de gestion de la garde professionnelle</vt:lpstr>
      <vt:lpstr>Contenu du briefing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</vt:vector>
  </TitlesOfParts>
  <Company>IDCN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HRO-N</dc:title>
  <dc:creator>Vandepoele.K</dc:creator>
  <cp:lastModifiedBy>Gabriels.G</cp:lastModifiedBy>
  <cp:revision>307</cp:revision>
  <dcterms:created xsi:type="dcterms:W3CDTF">2010-02-19T09:54:41Z</dcterms:created>
  <dcterms:modified xsi:type="dcterms:W3CDTF">2012-05-03T08:09:30Z</dcterms:modified>
</cp:coreProperties>
</file>