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55" r:id="rId2"/>
    <p:sldId id="540" r:id="rId3"/>
    <p:sldId id="530" r:id="rId4"/>
    <p:sldId id="512" r:id="rId5"/>
    <p:sldId id="514" r:id="rId6"/>
    <p:sldId id="515" r:id="rId7"/>
    <p:sldId id="516" r:id="rId8"/>
    <p:sldId id="517" r:id="rId9"/>
    <p:sldId id="518" r:id="rId10"/>
    <p:sldId id="519" r:id="rId11"/>
    <p:sldId id="548" r:id="rId12"/>
    <p:sldId id="543" r:id="rId13"/>
    <p:sldId id="521" r:id="rId14"/>
    <p:sldId id="522" r:id="rId15"/>
    <p:sldId id="524" r:id="rId16"/>
    <p:sldId id="552" r:id="rId17"/>
    <p:sldId id="553" r:id="rId18"/>
    <p:sldId id="526" r:id="rId19"/>
    <p:sldId id="528" r:id="rId20"/>
    <p:sldId id="554" r:id="rId21"/>
    <p:sldId id="544" r:id="rId22"/>
    <p:sldId id="529" r:id="rId2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126" autoAdjust="0"/>
    <p:restoredTop sz="94660"/>
  </p:normalViewPr>
  <p:slideViewPr>
    <p:cSldViewPr>
      <p:cViewPr>
        <p:scale>
          <a:sx n="108" d="100"/>
          <a:sy n="108" d="100"/>
        </p:scale>
        <p:origin x="-17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1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442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2442" b="1" i="0" u="none" strike="noStrike" baseline="0">
                <a:solidFill>
                  <a:srgbClr val="000000"/>
                </a:solidFill>
                <a:latin typeface="Calibri"/>
                <a:cs typeface="Calibri"/>
              </a:rPr>
              <a:t>Overzicht</a:t>
            </a:r>
            <a:r>
              <a:rPr lang="en-US" sz="1998" b="1" i="0" u="sng" strike="noStrike" baseline="0">
                <a:solidFill>
                  <a:srgbClr val="000000"/>
                </a:solidFill>
                <a:latin typeface="Calibri"/>
                <a:cs typeface="Calibri"/>
              </a:rPr>
              <a:t> </a:t>
            </a:r>
          </a:p>
        </c:rich>
      </c:tx>
      <c:spPr>
        <a:noFill/>
        <a:ln w="28190">
          <a:noFill/>
        </a:ln>
      </c:spPr>
    </c:title>
    <c:plotArea>
      <c:layout>
        <c:manualLayout>
          <c:layoutTarget val="inner"/>
          <c:xMode val="edge"/>
          <c:yMode val="edge"/>
          <c:x val="8.4210526315789555E-2"/>
          <c:y val="0.19491525423728831"/>
          <c:w val="0.84093567251462076"/>
          <c:h val="0.6508474576271196"/>
        </c:manualLayout>
      </c:layout>
      <c:lineChart>
        <c:grouping val="standard"/>
        <c:ser>
          <c:idx val="1"/>
          <c:order val="0"/>
          <c:tx>
            <c:strRef>
              <c:f>Feuil1!$O$2</c:f>
              <c:strCache>
                <c:ptCount val="1"/>
                <c:pt idx="0">
                  <c:v>Light</c:v>
                </c:pt>
              </c:strCache>
            </c:strRef>
          </c:tx>
          <c:spPr>
            <a:ln w="28190">
              <a:solidFill>
                <a:srgbClr val="FF9900"/>
              </a:solidFill>
              <a:prstDash val="solid"/>
            </a:ln>
          </c:spPr>
          <c:marker>
            <c:symbol val="none"/>
          </c:marker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layout>
                <c:manualLayout>
                  <c:x val="-1.4310360081394318E-2"/>
                  <c:y val="-1.5108332530870138E-2"/>
                </c:manualLayout>
              </c:layout>
              <c:tx>
                <c:rich>
                  <a:bodyPr/>
                  <a:lstStyle/>
                  <a:p>
                    <a:pPr>
                      <a:defRPr sz="1221" b="1" i="0" u="none" strike="noStrike" baseline="0">
                        <a:solidFill>
                          <a:srgbClr val="FF66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39 (</a:t>
                    </a:r>
                    <a:r>
                      <a:rPr lang="en-US" dirty="0" smtClean="0"/>
                      <a:t>13'31")</a:t>
                    </a:r>
                    <a:endParaRPr lang="en-US" dirty="0"/>
                  </a:p>
                </c:rich>
              </c:tx>
              <c:spPr>
                <a:noFill/>
                <a:ln w="28190">
                  <a:noFill/>
                </a:ln>
              </c:spPr>
              <c:dLblPos val="r"/>
            </c:dLbl>
            <c:spPr>
              <a:noFill/>
              <a:ln w="28190">
                <a:noFill/>
              </a:ln>
            </c:spPr>
            <c:txPr>
              <a:bodyPr/>
              <a:lstStyle/>
              <a:p>
                <a:pPr>
                  <a:defRPr sz="1221" b="1">
                    <a:solidFill>
                      <a:schemeClr val="accent2"/>
                    </a:solidFill>
                  </a:defRPr>
                </a:pPr>
                <a:endParaRPr lang="en-US"/>
              </a:p>
            </c:txPr>
            <c:dLblPos val="t"/>
            <c:showVal val="1"/>
          </c:dLbls>
          <c:trendline>
            <c:spPr>
              <a:ln w="28575" cmpd="sng">
                <a:solidFill>
                  <a:srgbClr val="FF9900"/>
                </a:solidFill>
              </a:ln>
            </c:spPr>
            <c:trendlineType val="linear"/>
          </c:trendline>
          <c:cat>
            <c:strRef>
              <c:f>Feuil1!$L$3:$L$7</c:f>
              <c:strCache>
                <c:ptCount val="5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60+</c:v>
                </c:pt>
              </c:strCache>
            </c:strRef>
          </c:cat>
          <c:val>
            <c:numRef>
              <c:f>Feuil1!$O$3:$O$7</c:f>
              <c:numCache>
                <c:formatCode>General</c:formatCode>
                <c:ptCount val="5"/>
                <c:pt idx="1">
                  <c:v>39</c:v>
                </c:pt>
                <c:pt idx="2">
                  <c:v>39</c:v>
                </c:pt>
                <c:pt idx="3">
                  <c:v>39</c:v>
                </c:pt>
                <c:pt idx="4">
                  <c:v>39</c:v>
                </c:pt>
              </c:numCache>
            </c:numRef>
          </c:val>
        </c:ser>
        <c:ser>
          <c:idx val="2"/>
          <c:order val="1"/>
          <c:tx>
            <c:strRef>
              <c:f>Feuil1!$P$2</c:f>
              <c:strCache>
                <c:ptCount val="1"/>
                <c:pt idx="0">
                  <c:v>Medium</c:v>
                </c:pt>
              </c:strCache>
            </c:strRef>
          </c:tx>
          <c:spPr>
            <a:ln>
              <a:solidFill>
                <a:schemeClr val="accent5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1.8767367820891139E-3"/>
                  <c:y val="1.81184646592072E-2"/>
                </c:manualLayout>
              </c:layout>
              <c:dLblPos val="r"/>
              <c:showVal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layout>
                <c:manualLayout>
                  <c:x val="-8.171724320976733E-3"/>
                  <c:y val="-1.502092577092022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42 (</a:t>
                    </a:r>
                    <a:r>
                      <a:rPr lang="en-US" dirty="0" smtClean="0"/>
                      <a:t>12‘28")</a:t>
                    </a:r>
                    <a:endParaRPr lang="en-US" dirty="0"/>
                  </a:p>
                </c:rich>
              </c:tx>
              <c:dLblPos val="r"/>
            </c:dLbl>
            <c:spPr>
              <a:noFill/>
              <a:ln w="28190">
                <a:noFill/>
              </a:ln>
            </c:spPr>
            <c:txPr>
              <a:bodyPr/>
              <a:lstStyle/>
              <a:p>
                <a:pPr>
                  <a:defRPr sz="1332" b="1" i="0" u="none" strike="noStrike" baseline="0">
                    <a:solidFill>
                      <a:srgbClr val="339966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t"/>
            <c:showVal val="1"/>
          </c:dLbls>
          <c:cat>
            <c:strRef>
              <c:f>Feuil1!$L$3:$L$7</c:f>
              <c:strCache>
                <c:ptCount val="5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60+</c:v>
                </c:pt>
              </c:strCache>
            </c:strRef>
          </c:cat>
          <c:val>
            <c:numRef>
              <c:f>Feuil1!$P$3:$P$7</c:f>
              <c:numCache>
                <c:formatCode>General</c:formatCode>
                <c:ptCount val="5"/>
                <c:pt idx="0">
                  <c:v>42</c:v>
                </c:pt>
                <c:pt idx="1">
                  <c:v>42</c:v>
                </c:pt>
                <c:pt idx="2">
                  <c:v>42</c:v>
                </c:pt>
                <c:pt idx="3">
                  <c:v>42</c:v>
                </c:pt>
                <c:pt idx="4">
                  <c:v>42</c:v>
                </c:pt>
              </c:numCache>
            </c:numRef>
          </c:val>
        </c:ser>
        <c:ser>
          <c:idx val="3"/>
          <c:order val="2"/>
          <c:tx>
            <c:strRef>
              <c:f>Feuil1!$Q$2</c:f>
              <c:strCache>
                <c:ptCount val="1"/>
                <c:pt idx="0">
                  <c:v>Heavy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7.0714613881425335E-4"/>
                  <c:y val="7.9490308860235871E-3"/>
                </c:manualLayout>
              </c:layout>
              <c:spPr>
                <a:noFill/>
                <a:ln w="28190">
                  <a:noFill/>
                </a:ln>
              </c:spPr>
              <c:txPr>
                <a:bodyPr/>
                <a:lstStyle/>
                <a:p>
                  <a:pPr algn="ctr">
                    <a:defRPr lang="en-US" sz="1332" b="1" i="0" u="none" strike="noStrike" kern="1200" baseline="0">
                      <a:solidFill>
                        <a:srgbClr val="333399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layout>
                <c:manualLayout>
                  <c:x val="-8.171724320976733E-3"/>
                  <c:y val="-2.0009185117147287E-2"/>
                </c:manualLayout>
              </c:layout>
              <c:tx>
                <c:rich>
                  <a:bodyPr/>
                  <a:lstStyle/>
                  <a:p>
                    <a:pPr>
                      <a:defRPr sz="1332" b="1" i="0" u="none" strike="noStrike" baseline="0">
                        <a:solidFill>
                          <a:srgbClr val="003366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45 (</a:t>
                    </a:r>
                    <a:r>
                      <a:rPr lang="en-US" dirty="0" smtClean="0"/>
                      <a:t>11‘32")</a:t>
                    </a:r>
                    <a:endParaRPr lang="en-US" dirty="0"/>
                  </a:p>
                </c:rich>
              </c:tx>
              <c:spPr>
                <a:noFill/>
                <a:ln w="28190">
                  <a:noFill/>
                </a:ln>
              </c:spPr>
              <c:dLblPos val="r"/>
            </c:dLbl>
            <c:spPr>
              <a:noFill/>
              <a:ln w="28190">
                <a:noFill/>
              </a:ln>
            </c:spPr>
            <c:txPr>
              <a:bodyPr/>
              <a:lstStyle/>
              <a:p>
                <a:pPr>
                  <a:defRPr sz="1332" b="1" i="0" u="none" strike="noStrike" baseline="0">
                    <a:solidFill>
                      <a:srgbClr val="333399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t"/>
            <c:showVal val="1"/>
          </c:dLbls>
          <c:cat>
            <c:strRef>
              <c:f>Feuil1!$L$3:$L$7</c:f>
              <c:strCache>
                <c:ptCount val="5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60+</c:v>
                </c:pt>
              </c:strCache>
            </c:strRef>
          </c:cat>
          <c:val>
            <c:numRef>
              <c:f>Feuil1!$Q$3:$Q$7</c:f>
              <c:numCache>
                <c:formatCode>General</c:formatCode>
                <c:ptCount val="5"/>
                <c:pt idx="0">
                  <c:v>45</c:v>
                </c:pt>
                <c:pt idx="1">
                  <c:v>45</c:v>
                </c:pt>
                <c:pt idx="2">
                  <c:v>45</c:v>
                </c:pt>
                <c:pt idx="3">
                  <c:v>45</c:v>
                </c:pt>
                <c:pt idx="4">
                  <c:v>45</c:v>
                </c:pt>
              </c:numCache>
            </c:numRef>
          </c:val>
        </c:ser>
        <c:ser>
          <c:idx val="4"/>
          <c:order val="3"/>
          <c:tx>
            <c:strRef>
              <c:f>Feuil1!$R$2</c:f>
              <c:strCache>
                <c:ptCount val="1"/>
                <c:pt idx="0">
                  <c:v>Very Heavy</c:v>
                </c:pt>
              </c:strCache>
            </c:strRef>
          </c:tx>
          <c:spPr>
            <a:ln>
              <a:solidFill>
                <a:schemeClr val="accent1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1.8767367820891139E-3"/>
                  <c:y val="1.8118550032083902E-2"/>
                </c:manualLayout>
              </c:layout>
              <c:tx>
                <c:rich>
                  <a:bodyPr/>
                  <a:lstStyle/>
                  <a:p>
                    <a:pPr>
                      <a:defRPr sz="1332" b="1" i="0" u="none" strike="noStrike" baseline="0">
                        <a:solidFill>
                          <a:srgbClr val="33CCCC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defRPr>
                    </a:pPr>
                    <a:r>
                      <a:rPr lang="en-US">
                        <a:latin typeface="Calibri" pitchFamily="34" charset="0"/>
                        <a:cs typeface="Calibri" pitchFamily="34" charset="0"/>
                      </a:rPr>
                      <a:t>49</a:t>
                    </a:r>
                    <a:endParaRPr lang="en-US"/>
                  </a:p>
                </c:rich>
              </c:tx>
              <c:spPr>
                <a:noFill/>
                <a:ln w="28190">
                  <a:noFill/>
                </a:ln>
              </c:spPr>
              <c:dLblPos val="r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layout>
                <c:manualLayout>
                  <c:x val="-1.4673537998761397E-2"/>
                  <c:y val="-1.9469929852371465E-2"/>
                </c:manualLayout>
              </c:layout>
              <c:tx>
                <c:rich>
                  <a:bodyPr/>
                  <a:lstStyle/>
                  <a:p>
                    <a:pPr>
                      <a:defRPr sz="1221" b="1" i="0" u="none" strike="noStrike" baseline="0">
                        <a:solidFill>
                          <a:srgbClr val="33CCCC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defRPr>
                    </a:pPr>
                    <a:r>
                      <a:rPr lang="en-US" dirty="0">
                        <a:latin typeface="Calibri" pitchFamily="34" charset="0"/>
                        <a:cs typeface="Calibri" pitchFamily="34" charset="0"/>
                      </a:rPr>
                      <a:t>49 (</a:t>
                    </a:r>
                    <a:r>
                      <a:rPr lang="en-US" dirty="0" smtClean="0">
                        <a:latin typeface="Calibri" pitchFamily="34" charset="0"/>
                        <a:cs typeface="Calibri" pitchFamily="34" charset="0"/>
                      </a:rPr>
                      <a:t>10'01")</a:t>
                    </a:r>
                    <a:endParaRPr lang="en-US" dirty="0"/>
                  </a:p>
                </c:rich>
              </c:tx>
              <c:spPr>
                <a:noFill/>
                <a:ln w="28190">
                  <a:noFill/>
                </a:ln>
              </c:spPr>
              <c:dLblPos val="r"/>
            </c:dLbl>
            <c:spPr>
              <a:noFill/>
              <a:ln w="28190">
                <a:noFill/>
              </a:ln>
            </c:spPr>
            <c:txPr>
              <a:bodyPr/>
              <a:lstStyle/>
              <a:p>
                <a:pPr>
                  <a:defRPr sz="1221" b="1">
                    <a:solidFill>
                      <a:schemeClr val="accent1"/>
                    </a:solidFill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dLblPos val="t"/>
            <c:showVal val="1"/>
          </c:dLbls>
          <c:cat>
            <c:strRef>
              <c:f>Feuil1!$L$3:$L$7</c:f>
              <c:strCache>
                <c:ptCount val="5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60+</c:v>
                </c:pt>
              </c:strCache>
            </c:strRef>
          </c:cat>
          <c:val>
            <c:numRef>
              <c:f>Feuil1!$R$3:$R$7</c:f>
              <c:numCache>
                <c:formatCode>General</c:formatCode>
                <c:ptCount val="5"/>
                <c:pt idx="0">
                  <c:v>49</c:v>
                </c:pt>
                <c:pt idx="1">
                  <c:v>49</c:v>
                </c:pt>
                <c:pt idx="2">
                  <c:v>49</c:v>
                </c:pt>
                <c:pt idx="3">
                  <c:v>49</c:v>
                </c:pt>
                <c:pt idx="4">
                  <c:v>49</c:v>
                </c:pt>
              </c:numCache>
            </c:numRef>
          </c:val>
        </c:ser>
        <c:dLbls>
          <c:showVal val="1"/>
        </c:dLbls>
        <c:marker val="1"/>
        <c:axId val="34348416"/>
        <c:axId val="34514432"/>
      </c:lineChart>
      <c:catAx>
        <c:axId val="3434841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sz="1554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Leeftijd</a:t>
                </a:r>
              </a:p>
            </c:rich>
          </c:tx>
          <c:spPr>
            <a:noFill/>
            <a:ln w="28190">
              <a:noFill/>
            </a:ln>
          </c:spPr>
        </c:title>
        <c:numFmt formatCode="General" sourceLinked="1"/>
        <c:majorTickMark val="none"/>
        <c:minorTickMark val="out"/>
        <c:tickLblPos val="nextTo"/>
        <c:crossAx val="34514432"/>
        <c:crosses val="autoZero"/>
        <c:auto val="1"/>
        <c:lblAlgn val="ctr"/>
        <c:lblOffset val="50"/>
        <c:tickMarkSkip val="1"/>
      </c:catAx>
      <c:valAx>
        <c:axId val="34514432"/>
        <c:scaling>
          <c:orientation val="minMax"/>
          <c:max val="51"/>
          <c:min val="27"/>
        </c:scaling>
        <c:axPos val="l"/>
        <c:title>
          <c:tx>
            <c:rich>
              <a:bodyPr/>
              <a:lstStyle/>
              <a:p>
                <a:pPr>
                  <a:defRPr sz="1554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554" b="1" i="0" u="none" strike="noStrike" baseline="0">
                    <a:solidFill>
                      <a:srgbClr val="000000"/>
                    </a:solidFill>
                    <a:latin typeface="Calibri"/>
                    <a:cs typeface="Calibri"/>
                  </a:rPr>
                  <a:t>VO</a:t>
                </a:r>
                <a:r>
                  <a:rPr lang="en-US" sz="1554" b="1" i="0" u="none" strike="noStrike" baseline="-25000">
                    <a:solidFill>
                      <a:srgbClr val="000000"/>
                    </a:solidFill>
                    <a:latin typeface="Calibri"/>
                    <a:cs typeface="Calibri"/>
                  </a:rPr>
                  <a:t>²</a:t>
                </a:r>
                <a:r>
                  <a:rPr lang="en-US" sz="1554" b="1" i="0" u="none" strike="noStrike" baseline="0">
                    <a:solidFill>
                      <a:srgbClr val="000000"/>
                    </a:solidFill>
                    <a:latin typeface="Calibri"/>
                    <a:cs typeface="Calibri"/>
                  </a:rPr>
                  <a:t>max</a:t>
                </a:r>
              </a:p>
            </c:rich>
          </c:tx>
          <c:spPr>
            <a:noFill/>
            <a:ln w="28190">
              <a:noFill/>
            </a:ln>
          </c:spPr>
        </c:title>
        <c:numFmt formatCode="General" sourceLinked="0"/>
        <c:majorTickMark val="none"/>
        <c:tickLblPos val="nextTo"/>
        <c:crossAx val="34348416"/>
        <c:crosses val="autoZero"/>
        <c:crossBetween val="midCat"/>
        <c:majorUnit val="3"/>
        <c:minorUnit val="0.5"/>
      </c:valAx>
      <c:spPr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10571" cap="flat" cmpd="sng" algn="ctr">
          <a:solidFill>
            <a:schemeClr val="tx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plotArea>
    <c:plotVisOnly val="1"/>
    <c:dispBlanksAs val="gap"/>
  </c:chart>
  <c:spPr>
    <a:solidFill>
      <a:schemeClr val="lt1"/>
    </a:solidFill>
    <a:ln w="2819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0.25087</cdr:x>
      <cdr:y>0.31054</cdr:y>
    </cdr:from>
    <cdr:to>
      <cdr:x>0.28917</cdr:x>
      <cdr:y>0.33761</cdr:y>
    </cdr:to>
    <cdr:sp macro="" textlink="">
      <cdr:nvSpPr>
        <cdr:cNvPr id="2061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100282" y="1897164"/>
          <a:ext cx="323386" cy="1732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strike="noStrike">
              <a:solidFill>
                <a:srgbClr val="FF0000"/>
              </a:solidFill>
              <a:latin typeface="Calibri"/>
            </a:rPr>
            <a:t>45,7</a:t>
          </a:r>
        </a:p>
      </cdr:txBody>
    </cdr:sp>
  </cdr:relSizeAnchor>
  <cdr:relSizeAnchor xmlns:cdr="http://schemas.openxmlformats.org/drawingml/2006/chartDrawing">
    <cdr:from>
      <cdr:x>0.45222</cdr:x>
      <cdr:y>0.35112</cdr:y>
    </cdr:from>
    <cdr:to>
      <cdr:x>0.49423</cdr:x>
      <cdr:y>0.37548</cdr:y>
    </cdr:to>
    <cdr:sp macro="" textlink="">
      <cdr:nvSpPr>
        <cdr:cNvPr id="2062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089152" y="2370088"/>
          <a:ext cx="379871" cy="1644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strike="noStrike" dirty="0">
              <a:solidFill>
                <a:srgbClr val="FF0000"/>
              </a:solidFill>
              <a:latin typeface="Calibri"/>
            </a:rPr>
            <a:t>44,4</a:t>
          </a:r>
        </a:p>
      </cdr:txBody>
    </cdr:sp>
  </cdr:relSizeAnchor>
  <cdr:relSizeAnchor xmlns:cdr="http://schemas.openxmlformats.org/drawingml/2006/chartDrawing">
    <cdr:from>
      <cdr:x>0.66705</cdr:x>
      <cdr:y>0.39839</cdr:y>
    </cdr:from>
    <cdr:to>
      <cdr:x>0.70882</cdr:x>
      <cdr:y>0.42669</cdr:y>
    </cdr:to>
    <cdr:sp macro="" textlink="">
      <cdr:nvSpPr>
        <cdr:cNvPr id="2064" name="Text Box 1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77193" y="2459968"/>
          <a:ext cx="343984" cy="1809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strike="noStrike" dirty="0">
              <a:solidFill>
                <a:srgbClr val="FF0000"/>
              </a:solidFill>
              <a:latin typeface="Calibri"/>
            </a:rPr>
            <a:t>42,4</a:t>
          </a:r>
        </a:p>
      </cdr:txBody>
    </cdr:sp>
  </cdr:relSizeAnchor>
  <cdr:relSizeAnchor xmlns:cdr="http://schemas.openxmlformats.org/drawingml/2006/chartDrawing">
    <cdr:from>
      <cdr:x>0.71501</cdr:x>
      <cdr:y>0.54314</cdr:y>
    </cdr:from>
    <cdr:to>
      <cdr:x>0.92753</cdr:x>
      <cdr:y>0.54314</cdr:y>
    </cdr:to>
    <cdr:sp macro="" textlink="">
      <cdr:nvSpPr>
        <cdr:cNvPr id="2057" name="Line 17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6465416" y="3666232"/>
          <a:ext cx="1921691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8575">
          <a:solidFill>
            <a:srgbClr val="FF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0.0859</cdr:x>
      <cdr:y>0.50047</cdr:y>
    </cdr:from>
    <cdr:to>
      <cdr:x>0.28723</cdr:x>
      <cdr:y>0.5022</cdr:y>
    </cdr:to>
    <cdr:sp macro="" textlink="">
      <cdr:nvSpPr>
        <cdr:cNvPr id="2067" name="Line 19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776784" y="3378200"/>
          <a:ext cx="1820507" cy="11677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8575">
          <a:solidFill>
            <a:srgbClr val="FF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0.29295</cdr:x>
      <cdr:y>0.58581</cdr:y>
    </cdr:from>
    <cdr:to>
      <cdr:x>0.5035</cdr:x>
      <cdr:y>0.58656</cdr:y>
    </cdr:to>
    <cdr:sp macro="" textlink="">
      <cdr:nvSpPr>
        <cdr:cNvPr id="2068" name="Line 20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2648993" y="3954264"/>
          <a:ext cx="1903824" cy="506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8575">
          <a:solidFill>
            <a:srgbClr val="FF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0.50737</cdr:x>
      <cdr:y>0.63915</cdr:y>
    </cdr:from>
    <cdr:to>
      <cdr:x>0.71662</cdr:x>
      <cdr:y>0.63915</cdr:y>
    </cdr:to>
    <cdr:sp macro="" textlink="">
      <cdr:nvSpPr>
        <cdr:cNvPr id="3083" name="Line 22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4587876" y="4314304"/>
          <a:ext cx="1892122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8575">
          <a:solidFill>
            <a:srgbClr val="FF0000"/>
          </a:solidFill>
          <a:round/>
          <a:headEnd/>
          <a:tailEnd/>
        </a:ln>
        <a:extLst xmlns:a="http://schemas.openxmlformats.org/drawingml/2006/main">
          <a:ext uri="{909E8E84-426E-40DD-AFC4-6F175D3DCCD1}"/>
        </a:extLst>
      </cdr:spPr>
    </cdr:sp>
  </cdr:relSizeAnchor>
  <cdr:relSizeAnchor xmlns:cdr="http://schemas.openxmlformats.org/drawingml/2006/chartDrawing">
    <cdr:from>
      <cdr:x>0.71501</cdr:x>
      <cdr:y>0.73516</cdr:y>
    </cdr:from>
    <cdr:to>
      <cdr:x>0.92657</cdr:x>
      <cdr:y>0.73516</cdr:y>
    </cdr:to>
    <cdr:sp macro="" textlink="">
      <cdr:nvSpPr>
        <cdr:cNvPr id="2071" name="Line 23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6465416" y="4962376"/>
          <a:ext cx="1913010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8575">
          <a:solidFill>
            <a:srgbClr val="FF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0.8749</cdr:x>
      <cdr:y>0.71484</cdr:y>
    </cdr:from>
    <cdr:to>
      <cdr:x>0.91988</cdr:x>
      <cdr:y>0.74731</cdr:y>
    </cdr:to>
    <cdr:sp macro="" textlink="">
      <cdr:nvSpPr>
        <cdr:cNvPr id="2075" name="Text Box 2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309469" y="4487288"/>
          <a:ext cx="370761" cy="2100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</cdr:sp>
  </cdr:relSizeAnchor>
  <cdr:relSizeAnchor xmlns:cdr="http://schemas.openxmlformats.org/drawingml/2006/chartDrawing">
    <cdr:from>
      <cdr:x>0.67224</cdr:x>
      <cdr:y>0.59155</cdr:y>
    </cdr:from>
    <cdr:to>
      <cdr:x>0.7145</cdr:x>
      <cdr:y>0.62453</cdr:y>
    </cdr:to>
    <cdr:sp macro="" textlink="">
      <cdr:nvSpPr>
        <cdr:cNvPr id="2077" name="Text Box 2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620449" y="3699056"/>
          <a:ext cx="350162" cy="2100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strike="noStrike">
              <a:solidFill>
                <a:srgbClr val="FF0000"/>
              </a:solidFill>
              <a:latin typeface="Calibri"/>
            </a:rPr>
            <a:t>35,1</a:t>
          </a:r>
        </a:p>
      </cdr:txBody>
    </cdr:sp>
  </cdr:relSizeAnchor>
  <cdr:relSizeAnchor xmlns:cdr="http://schemas.openxmlformats.org/drawingml/2006/chartDrawing">
    <cdr:from>
      <cdr:x>0.85039</cdr:x>
      <cdr:y>0.70316</cdr:y>
    </cdr:from>
    <cdr:to>
      <cdr:x>0.96239</cdr:x>
      <cdr:y>0.73816</cdr:y>
    </cdr:to>
    <cdr:sp macro="" textlink="">
      <cdr:nvSpPr>
        <cdr:cNvPr id="3087" name="Text Box 3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689552" y="4746352"/>
          <a:ext cx="1012748" cy="2362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/>
          <a:ext uri="{91240B29-F687-4F45-9708-019B960494DF}"/>
        </a:extLst>
      </cdr:spPr>
      <cdr:txBody>
        <a:bodyPr xmlns:a="http://schemas.openxmlformats.org/drawingml/2006/main" vertOverflow="clip" wrap="square" lIns="27432" tIns="22860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 dirty="0">
              <a:solidFill>
                <a:srgbClr val="FF0000"/>
              </a:solidFill>
              <a:latin typeface="Calibri"/>
              <a:cs typeface="Calibri"/>
            </a:rPr>
            <a:t>31,4  (</a:t>
          </a:r>
          <a:r>
            <a:rPr lang="en-US" sz="1000" b="1" i="0" u="none" strike="noStrike" baseline="0" dirty="0" smtClean="0">
              <a:solidFill>
                <a:srgbClr val="FF0000"/>
              </a:solidFill>
              <a:latin typeface="Calibri"/>
              <a:cs typeface="Calibri"/>
            </a:rPr>
            <a:t>17'13")</a:t>
          </a:r>
          <a:endParaRPr lang="en-US" sz="1000" b="1" i="0" u="none" strike="noStrike" baseline="0" dirty="0">
            <a:solidFill>
              <a:srgbClr val="FF0000"/>
            </a:solidFill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0.29295</cdr:x>
      <cdr:y>0.34045</cdr:y>
    </cdr:from>
    <cdr:to>
      <cdr:x>0.29295</cdr:x>
      <cdr:y>0.38165</cdr:y>
    </cdr:to>
    <cdr:sp macro="" textlink="">
      <cdr:nvSpPr>
        <cdr:cNvPr id="2081" name="Line 33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2648992" y="2298080"/>
          <a:ext cx="0" cy="27810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FF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0.50737</cdr:x>
      <cdr:y>0.38312</cdr:y>
    </cdr:from>
    <cdr:to>
      <cdr:x>0.50737</cdr:x>
      <cdr:y>0.42887</cdr:y>
    </cdr:to>
    <cdr:sp macro="" textlink="">
      <cdr:nvSpPr>
        <cdr:cNvPr id="3090" name="Line 3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4587876" y="2586112"/>
          <a:ext cx="0" cy="308815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FF0000"/>
          </a:solidFill>
          <a:round/>
          <a:headEnd/>
          <a:tailEnd/>
        </a:ln>
        <a:extLst xmlns:a="http://schemas.openxmlformats.org/drawingml/2006/main">
          <a:ext uri="{909E8E84-426E-40DD-AFC4-6F175D3DCCD1}"/>
        </a:extLst>
      </cdr:spPr>
    </cdr:sp>
  </cdr:relSizeAnchor>
  <cdr:relSizeAnchor xmlns:cdr="http://schemas.openxmlformats.org/drawingml/2006/chartDrawing">
    <cdr:from>
      <cdr:x>0.29295</cdr:x>
      <cdr:y>0.50047</cdr:y>
    </cdr:from>
    <cdr:to>
      <cdr:x>0.29295</cdr:x>
      <cdr:y>0.57935</cdr:y>
    </cdr:to>
    <cdr:sp macro="" textlink="">
      <cdr:nvSpPr>
        <cdr:cNvPr id="2084" name="Line 3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2648992" y="3378200"/>
          <a:ext cx="0" cy="532444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FF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0.50697</cdr:x>
      <cdr:y>0.58581</cdr:y>
    </cdr:from>
    <cdr:to>
      <cdr:x>0.50697</cdr:x>
      <cdr:y>0.62986</cdr:y>
    </cdr:to>
    <cdr:sp macro="" textlink="">
      <cdr:nvSpPr>
        <cdr:cNvPr id="2085" name="Line 37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4584214" y="3954264"/>
          <a:ext cx="0" cy="29734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FF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0.71501</cdr:x>
      <cdr:y>0.63915</cdr:y>
    </cdr:from>
    <cdr:to>
      <cdr:x>0.71501</cdr:x>
      <cdr:y>0.73516</cdr:y>
    </cdr:to>
    <cdr:sp macro="" textlink="">
      <cdr:nvSpPr>
        <cdr:cNvPr id="3093" name="Line 3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6465415" y="4314304"/>
          <a:ext cx="1" cy="64807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FF0000"/>
          </a:solidFill>
          <a:round/>
          <a:headEnd/>
          <a:tailEnd/>
        </a:ln>
        <a:extLst xmlns:a="http://schemas.openxmlformats.org/drawingml/2006/main">
          <a:ext uri="{909E8E84-426E-40DD-AFC4-6F175D3DCCD1}"/>
        </a:extLst>
      </cdr:spPr>
    </cdr:sp>
  </cdr:relSizeAnchor>
  <cdr:relSizeAnchor xmlns:cdr="http://schemas.openxmlformats.org/drawingml/2006/chartDrawing">
    <cdr:from>
      <cdr:x>0.45376</cdr:x>
      <cdr:y>0.54579</cdr:y>
    </cdr:from>
    <cdr:to>
      <cdr:x>0.49552</cdr:x>
      <cdr:y>0.58072</cdr:y>
    </cdr:to>
    <cdr:sp macro="" textlink="">
      <cdr:nvSpPr>
        <cdr:cNvPr id="2087" name="Text Box 3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824319" y="3404619"/>
          <a:ext cx="352223" cy="22082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strike="noStrike">
              <a:solidFill>
                <a:srgbClr val="FF0000"/>
              </a:solidFill>
              <a:latin typeface="Calibri"/>
            </a:rPr>
            <a:t>36,7</a:t>
          </a:r>
        </a:p>
      </cdr:txBody>
    </cdr:sp>
  </cdr:relSizeAnchor>
  <cdr:relSizeAnchor xmlns:cdr="http://schemas.openxmlformats.org/drawingml/2006/chartDrawing">
    <cdr:from>
      <cdr:x>0.25285</cdr:x>
      <cdr:y>0.4727</cdr:y>
    </cdr:from>
    <cdr:to>
      <cdr:x>0.29115</cdr:x>
      <cdr:y>0.49633</cdr:y>
    </cdr:to>
    <cdr:sp macro="" textlink="">
      <cdr:nvSpPr>
        <cdr:cNvPr id="2088" name="Text Box 4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100282" y="2935361"/>
          <a:ext cx="323386" cy="1518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strike="noStrike">
              <a:solidFill>
                <a:srgbClr val="FF0000"/>
              </a:solidFill>
              <a:latin typeface="Calibri"/>
            </a:rPr>
            <a:t>39,5</a:t>
          </a:r>
        </a:p>
      </cdr:txBody>
    </cdr:sp>
  </cdr:relSizeAnchor>
  <cdr:relSizeAnchor xmlns:cdr="http://schemas.openxmlformats.org/drawingml/2006/chartDrawing">
    <cdr:from>
      <cdr:x>0.0855</cdr:x>
      <cdr:y>0.74583</cdr:y>
    </cdr:from>
    <cdr:to>
      <cdr:x>0.92925</cdr:x>
      <cdr:y>0.74583</cdr:y>
    </cdr:to>
    <cdr:sp macro="" textlink="">
      <cdr:nvSpPr>
        <cdr:cNvPr id="3107" name="Line 5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773113" y="5034384"/>
          <a:ext cx="762952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000000"/>
          </a:solidFill>
          <a:prstDash val="sysDot"/>
          <a:round/>
          <a:headEnd/>
          <a:tailEnd/>
        </a:ln>
        <a:extLst xmlns:a="http://schemas.openxmlformats.org/drawingml/2006/main">
          <a:ext uri="{909E8E84-426E-40DD-AFC4-6F175D3DCCD1}"/>
        </a:extLst>
      </cdr:spPr>
    </cdr:sp>
  </cdr:relSizeAnchor>
  <cdr:relSizeAnchor xmlns:cdr="http://schemas.openxmlformats.org/drawingml/2006/chartDrawing">
    <cdr:from>
      <cdr:x>0.899</cdr:x>
      <cdr:y>0.7565</cdr:y>
    </cdr:from>
    <cdr:to>
      <cdr:x>1</cdr:x>
      <cdr:y>0.79625</cdr:y>
    </cdr:to>
    <cdr:sp macro="" textlink="">
      <cdr:nvSpPr>
        <cdr:cNvPr id="3110" name="Text Box 4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29118" y="5106392"/>
          <a:ext cx="913282" cy="2683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/>
          <a:ext uri="{91240B29-F687-4F45-9708-019B960494DF}"/>
        </a:extLst>
      </cdr:spPr>
      <cdr:txBody>
        <a:bodyPr xmlns:a="http://schemas.openxmlformats.org/drawingml/2006/main" vertOverflow="clip" wrap="square" lIns="27432" tIns="22860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200" b="1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31  (</a:t>
          </a:r>
          <a:r>
            <a:rPr lang="en-US" sz="1200" b="1" i="0" u="none" strike="noStrike" baseline="0" dirty="0" smtClean="0">
              <a:solidFill>
                <a:srgbClr val="000000"/>
              </a:solidFill>
              <a:latin typeface="Calibri"/>
              <a:cs typeface="Calibri"/>
            </a:rPr>
            <a:t>17’27")</a:t>
          </a:r>
          <a:endParaRPr lang="en-US" sz="1200" b="1" i="0" u="none" strike="noStrike" baseline="0" dirty="0">
            <a:solidFill>
              <a:srgbClr val="000000"/>
            </a:solidFill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0.64575</cdr:x>
      <cdr:y>0.0275</cdr:y>
    </cdr:from>
    <cdr:to>
      <cdr:x>0.93475</cdr:x>
      <cdr:y>0.14475</cdr:y>
    </cdr:to>
    <cdr:sp macro="" textlink="">
      <cdr:nvSpPr>
        <cdr:cNvPr id="3111" name="Text Box 4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58907" y="154543"/>
          <a:ext cx="2353580" cy="6589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/>
          <a:ext uri="{91240B29-F687-4F45-9708-019B960494DF}"/>
        </a:extLst>
      </cdr:spPr>
      <cdr:txBody>
        <a:bodyPr xmlns:a="http://schemas.openxmlformats.org/drawingml/2006/main" vertOverflow="clip" wrap="square" lIns="27432" tIns="22860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0" i="0" u="none" strike="noStrike" baseline="0">
              <a:solidFill>
                <a:srgbClr val="000000"/>
              </a:solidFill>
              <a:latin typeface="Calibri"/>
              <a:cs typeface="Calibri"/>
            </a:rPr>
            <a:t>                 </a:t>
          </a:r>
          <a:r>
            <a:rPr lang="en-US" sz="1200" b="0" i="0" u="none" strike="noStrike" baseline="0">
              <a:solidFill>
                <a:srgbClr val="000000"/>
              </a:solidFill>
              <a:latin typeface="Calibri"/>
              <a:cs typeface="Calibri"/>
            </a:rPr>
            <a:t> </a:t>
          </a:r>
          <a:r>
            <a:rPr lang="en-US" sz="1400" b="1" i="0" u="none" strike="noStrike" baseline="0">
              <a:solidFill>
                <a:srgbClr val="000000"/>
              </a:solidFill>
              <a:latin typeface="Calibri"/>
              <a:cs typeface="Calibri"/>
            </a:rPr>
            <a:t>Gezondheidslijn</a:t>
          </a:r>
          <a:r>
            <a:rPr lang="en-US" sz="1400" b="0" i="0" u="none" strike="noStrike" baseline="0">
              <a:solidFill>
                <a:srgbClr val="000000"/>
              </a:solidFill>
              <a:latin typeface="Calibri"/>
              <a:cs typeface="Calibri"/>
            </a:rPr>
            <a:t> </a:t>
          </a:r>
          <a:r>
            <a:rPr lang="en-US" sz="1400" b="1" i="0" u="none" strike="noStrike" baseline="0">
              <a:solidFill>
                <a:srgbClr val="000000"/>
              </a:solidFill>
              <a:latin typeface="Calibri"/>
              <a:cs typeface="Calibri"/>
            </a:rPr>
            <a:t>M &amp; V</a:t>
          </a:r>
        </a:p>
        <a:p xmlns:a="http://schemas.openxmlformats.org/drawingml/2006/main">
          <a:pPr algn="l" rtl="0">
            <a:defRPr sz="1000"/>
          </a:pPr>
          <a:r>
            <a:rPr lang="en-US" sz="1400" b="1" i="0" u="none" strike="noStrike" baseline="0">
              <a:solidFill>
                <a:srgbClr val="000000"/>
              </a:solidFill>
              <a:latin typeface="Calibri"/>
              <a:cs typeface="Calibri"/>
            </a:rPr>
            <a:t>               =  Min Ops</a:t>
          </a:r>
          <a:endParaRPr lang="en-US" sz="1200" b="0" i="0" u="none" strike="noStrike" baseline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l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Calibri"/>
              <a:cs typeface="Calibri"/>
            </a:rPr>
            <a:t>    </a:t>
          </a:r>
        </a:p>
      </cdr:txBody>
    </cdr:sp>
  </cdr:relSizeAnchor>
  <cdr:relSizeAnchor xmlns:cdr="http://schemas.openxmlformats.org/drawingml/2006/chartDrawing">
    <cdr:from>
      <cdr:x>0.62421</cdr:x>
      <cdr:y>0.06725</cdr:y>
    </cdr:from>
    <cdr:to>
      <cdr:x>0.6808</cdr:x>
      <cdr:y>0.06725</cdr:y>
    </cdr:to>
    <cdr:sp macro="" textlink="">
      <cdr:nvSpPr>
        <cdr:cNvPr id="5" name="Line 4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5278525" y="308432"/>
          <a:ext cx="477869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>
          <a:solidFill>
            <a:srgbClr val="FF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0.71501</cdr:x>
      <cdr:y>0.4258</cdr:y>
    </cdr:from>
    <cdr:to>
      <cdr:x>0.71501</cdr:x>
      <cdr:y>0.54906</cdr:y>
    </cdr:to>
    <cdr:sp macro="" textlink="">
      <cdr:nvSpPr>
        <cdr:cNvPr id="2083" name="Line 3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6465416" y="2874144"/>
          <a:ext cx="0" cy="832011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2700">
          <a:solidFill>
            <a:srgbClr val="FF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0.09387</cdr:x>
      <cdr:y>0.7565</cdr:y>
    </cdr:from>
    <cdr:to>
      <cdr:x>0.12562</cdr:x>
      <cdr:y>0.806</cdr:y>
    </cdr:to>
    <cdr:sp macro="" textlink="">
      <cdr:nvSpPr>
        <cdr:cNvPr id="3123" name="Text Box 5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48792" y="5106392"/>
          <a:ext cx="287096" cy="33412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/>
          <a:ext uri="{91240B29-F687-4F45-9708-019B960494DF}"/>
        </a:extLst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200" b="1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31</a:t>
          </a:r>
        </a:p>
      </cdr:txBody>
    </cdr:sp>
  </cdr:relSizeAnchor>
  <cdr:relSizeAnchor xmlns:cdr="http://schemas.openxmlformats.org/drawingml/2006/chartDrawing">
    <cdr:from>
      <cdr:x>0.01423</cdr:x>
      <cdr:y>0.02042</cdr:y>
    </cdr:from>
    <cdr:to>
      <cdr:x>0.19444</cdr:x>
      <cdr:y>0.21167</cdr:y>
    </cdr:to>
    <cdr:sp macro="" textlink="">
      <cdr:nvSpPr>
        <cdr:cNvPr id="3104" name="Text Box 5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8712" y="137840"/>
          <a:ext cx="1629519" cy="1290947"/>
        </a:xfrm>
        <a:prstGeom xmlns:a="http://schemas.openxmlformats.org/drawingml/2006/main" prst="rect">
          <a:avLst/>
        </a:prstGeom>
        <a:solidFill xmlns:a="http://schemas.openxmlformats.org/drawingml/2006/main">
          <a:srgbClr val="0070C0">
            <a:alpha val="31000"/>
          </a:srgbClr>
        </a:solidFill>
        <a:ln xmlns:a="http://schemas.openxmlformats.org/drawingml/2006/main">
          <a:solidFill>
            <a:schemeClr val="accent2">
              <a:lumMod val="50000"/>
            </a:schemeClr>
          </a:solidFill>
        </a:ln>
        <a:extLst xmlns:a="http://schemas.openxmlformats.org/drawingml/2006/main"/>
      </cdr:spPr>
      <cdr:txBody>
        <a:bodyPr xmlns:a="http://schemas.openxmlformats.org/drawingml/2006/main" vertOverflow="clip" wrap="square" lIns="27432" tIns="22860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   </a:t>
          </a:r>
          <a:r>
            <a:rPr lang="en-US" sz="1000" b="1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   </a:t>
          </a:r>
          <a:r>
            <a:rPr lang="en-US" sz="1200" b="1" i="0" u="none" strike="noStrike" baseline="0" dirty="0" err="1">
              <a:solidFill>
                <a:srgbClr val="000000"/>
              </a:solidFill>
              <a:latin typeface="Calibri"/>
              <a:cs typeface="Calibri"/>
            </a:rPr>
            <a:t>Functielijnen</a:t>
          </a:r>
          <a:endParaRPr lang="en-US" sz="1000" b="0" i="0" u="none" strike="noStrike" baseline="0" dirty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l" rtl="0">
            <a:defRPr sz="1000"/>
          </a:pP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         49 Special forces</a:t>
          </a:r>
        </a:p>
        <a:p xmlns:a="http://schemas.openxmlformats.org/drawingml/2006/main">
          <a:pPr algn="l" rtl="0">
            <a:defRPr sz="1000"/>
          </a:pP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         45 Para / </a:t>
          </a:r>
          <a:r>
            <a:rPr lang="en-US" sz="1000" b="0" i="0" u="none" strike="noStrike" baseline="0" dirty="0" err="1">
              <a:solidFill>
                <a:srgbClr val="000000"/>
              </a:solidFill>
              <a:latin typeface="Calibri"/>
              <a:cs typeface="Calibri"/>
            </a:rPr>
            <a:t>Inf</a:t>
          </a: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/ </a:t>
          </a:r>
          <a:r>
            <a:rPr lang="en-US" sz="1000" b="0" i="0" u="none" strike="noStrike" baseline="0" dirty="0" err="1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</a:t>
          </a:r>
          <a:r>
            <a:rPr lang="en-US" sz="1000" b="0" i="0" u="none" strike="noStrike" baseline="0" dirty="0" err="1">
              <a:solidFill>
                <a:srgbClr val="000000"/>
              </a:solidFill>
              <a:latin typeface="Calibri"/>
              <a:cs typeface="Calibri"/>
            </a:rPr>
            <a:t>Gn</a:t>
          </a: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…</a:t>
          </a:r>
        </a:p>
        <a:p xmlns:a="http://schemas.openxmlformats.org/drawingml/2006/main">
          <a:pPr algn="l" rtl="0">
            <a:defRPr sz="1000"/>
          </a:pP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         42 </a:t>
          </a:r>
          <a:r>
            <a:rPr lang="en-US" sz="1000" b="0" i="0" u="none" strike="noStrike" baseline="0" dirty="0" err="1">
              <a:solidFill>
                <a:srgbClr val="000000"/>
              </a:solidFill>
              <a:latin typeface="Calibri"/>
              <a:cs typeface="Calibri"/>
            </a:rPr>
            <a:t>Amb</a:t>
          </a: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/ FF / Ops </a:t>
          </a:r>
          <a:r>
            <a:rPr lang="en-US" sz="1000" b="0" i="0" u="none" strike="noStrike" baseline="0" dirty="0" err="1">
              <a:solidFill>
                <a:srgbClr val="000000"/>
              </a:solidFill>
              <a:latin typeface="Calibri"/>
              <a:cs typeface="Calibri"/>
            </a:rPr>
            <a:t>Avn</a:t>
          </a: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…</a:t>
          </a:r>
        </a:p>
        <a:p xmlns:a="http://schemas.openxmlformats.org/drawingml/2006/main">
          <a:pPr algn="l" rtl="0">
            <a:defRPr sz="1000"/>
          </a:pP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         39 Tech …</a:t>
          </a:r>
        </a:p>
        <a:p xmlns:a="http://schemas.openxmlformats.org/drawingml/2006/main">
          <a:pPr algn="l" rtl="0">
            <a:defRPr sz="1000"/>
          </a:pP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         31 </a:t>
          </a:r>
          <a:r>
            <a:rPr lang="en-US" sz="1000" b="0" i="0" u="none" strike="noStrike" baseline="0" dirty="0" err="1">
              <a:solidFill>
                <a:srgbClr val="000000"/>
              </a:solidFill>
              <a:latin typeface="Calibri"/>
              <a:cs typeface="Calibri"/>
            </a:rPr>
            <a:t>Adm</a:t>
          </a: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&amp; </a:t>
          </a:r>
          <a:r>
            <a:rPr lang="en-US" sz="1000" b="0" i="0" u="none" strike="noStrike" baseline="0" dirty="0" err="1">
              <a:solidFill>
                <a:srgbClr val="000000"/>
              </a:solidFill>
              <a:latin typeface="Calibri"/>
              <a:cs typeface="Calibri"/>
            </a:rPr>
            <a:t>Terr</a:t>
          </a:r>
          <a:r>
            <a:rPr lang="en-US" sz="10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                                                       </a:t>
          </a:r>
        </a:p>
      </cdr:txBody>
    </cdr:sp>
  </cdr:relSizeAnchor>
  <cdr:relSizeAnchor xmlns:cdr="http://schemas.openxmlformats.org/drawingml/2006/chartDrawing">
    <cdr:from>
      <cdr:x>0.19739</cdr:x>
      <cdr:y>0.1591</cdr:y>
    </cdr:from>
    <cdr:to>
      <cdr:x>0.22433</cdr:x>
      <cdr:y>0.1591</cdr:y>
    </cdr:to>
    <cdr:sp macro="" textlink="">
      <cdr:nvSpPr>
        <cdr:cNvPr id="2103" name="Line 5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784896" y="1073944"/>
          <a:ext cx="243602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>
          <a:solidFill>
            <a:srgbClr val="00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0.19739</cdr:x>
      <cdr:y>0.1271</cdr:y>
    </cdr:from>
    <cdr:to>
      <cdr:x>0.22433</cdr:x>
      <cdr:y>0.1271</cdr:y>
    </cdr:to>
    <cdr:sp macro="" textlink="">
      <cdr:nvSpPr>
        <cdr:cNvPr id="2102" name="Line 5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784896" y="857920"/>
          <a:ext cx="243602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>
          <a:solidFill>
            <a:srgbClr val="FF66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0.19739</cdr:x>
      <cdr:y>0.10576</cdr:y>
    </cdr:from>
    <cdr:to>
      <cdr:x>0.22358</cdr:x>
      <cdr:y>0.10576</cdr:y>
    </cdr:to>
    <cdr:sp macro="" textlink="">
      <cdr:nvSpPr>
        <cdr:cNvPr id="2101" name="Line 53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784896" y="713904"/>
          <a:ext cx="236820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>
          <a:solidFill>
            <a:srgbClr val="008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0.19739</cdr:x>
      <cdr:y>0.08443</cdr:y>
    </cdr:from>
    <cdr:to>
      <cdr:x>0.22358</cdr:x>
      <cdr:y>0.08443</cdr:y>
    </cdr:to>
    <cdr:sp macro="" textlink="">
      <cdr:nvSpPr>
        <cdr:cNvPr id="2100" name="Line 52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784896" y="569888"/>
          <a:ext cx="236820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>
          <a:solidFill>
            <a:srgbClr val="003366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0.19739</cdr:x>
      <cdr:y>0.06309</cdr:y>
    </cdr:from>
    <cdr:to>
      <cdr:x>0.22358</cdr:x>
      <cdr:y>0.06309</cdr:y>
    </cdr:to>
    <cdr:sp macro="" textlink="">
      <cdr:nvSpPr>
        <cdr:cNvPr id="2099" name="Line 51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784896" y="425872"/>
          <a:ext cx="236820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>
          <a:solidFill>
            <a:srgbClr val="33CCCC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0.2975</cdr:x>
      <cdr:y>0.1715</cdr:y>
    </cdr:from>
    <cdr:to>
      <cdr:x>0.389</cdr:x>
      <cdr:y>0.1715</cdr:y>
    </cdr:to>
    <cdr:sp macro="" textlink="">
      <cdr:nvSpPr>
        <cdr:cNvPr id="3124" name="Line 52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2422803" y="963787"/>
          <a:ext cx="745164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/>
          <a:ext uri="{91240B29-F687-4F45-9708-019B960494DF}"/>
        </a:extLst>
      </cdr:spPr>
    </cdr:sp>
  </cdr:relSizeAnchor>
  <cdr:relSizeAnchor xmlns:cdr="http://schemas.openxmlformats.org/drawingml/2006/chartDrawing">
    <cdr:from>
      <cdr:x>0.083</cdr:x>
      <cdr:y>0.6825</cdr:y>
    </cdr:from>
    <cdr:to>
      <cdr:x>0.08525</cdr:x>
      <cdr:y>0.713</cdr:y>
    </cdr:to>
    <cdr:sp macro="" textlink="">
      <cdr:nvSpPr>
        <cdr:cNvPr id="3126" name="Text Box 5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75942" y="3835479"/>
          <a:ext cx="18323" cy="1714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/>
          <a:ext uri="{91240B29-F687-4F45-9708-019B960494DF}"/>
        </a:extLst>
      </cdr:spPr>
    </cdr:sp>
  </cdr:relSizeAnchor>
  <cdr:relSizeAnchor xmlns:cdr="http://schemas.openxmlformats.org/drawingml/2006/chartDrawing">
    <cdr:from>
      <cdr:x>0.85325</cdr:x>
      <cdr:y>0.5135</cdr:y>
    </cdr:from>
    <cdr:to>
      <cdr:x>0.9865</cdr:x>
      <cdr:y>0.54725</cdr:y>
    </cdr:to>
    <cdr:sp macro="" textlink="">
      <cdr:nvSpPr>
        <cdr:cNvPr id="3132" name="Text Box 3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48761" y="2885742"/>
          <a:ext cx="1085172" cy="1896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/>
          <a:ext uri="{91240B29-F687-4F45-9708-019B960494DF}"/>
        </a:extLst>
      </cdr:spPr>
      <cdr:txBody>
        <a:bodyPr xmlns:a="http://schemas.openxmlformats.org/drawingml/2006/main" vertOverflow="clip" wrap="square" lIns="27432" tIns="22860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 dirty="0">
              <a:solidFill>
                <a:srgbClr val="FF0000"/>
              </a:solidFill>
              <a:latin typeface="Calibri"/>
              <a:cs typeface="Calibri"/>
            </a:rPr>
            <a:t>38,3  (</a:t>
          </a:r>
          <a:r>
            <a:rPr lang="en-US" sz="1000" b="1" i="0" u="none" strike="noStrike" baseline="0" dirty="0" smtClean="0">
              <a:solidFill>
                <a:srgbClr val="FF0000"/>
              </a:solidFill>
              <a:latin typeface="Calibri"/>
              <a:cs typeface="Calibri"/>
            </a:rPr>
            <a:t>13‘48")</a:t>
          </a:r>
          <a:endParaRPr lang="en-US" sz="1000" b="1" i="0" u="none" strike="noStrike" baseline="0" dirty="0">
            <a:solidFill>
              <a:srgbClr val="FF0000"/>
            </a:solidFill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0.0859</cdr:x>
      <cdr:y>0.50047</cdr:y>
    </cdr:from>
    <cdr:to>
      <cdr:x>0.29293</cdr:x>
      <cdr:y>0.50047</cdr:y>
    </cdr:to>
    <cdr:cxnSp macro="">
      <cdr:nvCxnSpPr>
        <cdr:cNvPr id="7" name="Straight Connector 6"/>
        <cdr:cNvCxnSpPr>
          <a:stCxn xmlns:a="http://schemas.openxmlformats.org/drawingml/2006/main" id="2067" idx="0"/>
          <a:endCxn xmlns:a="http://schemas.openxmlformats.org/drawingml/2006/main" id="2084" idx="0"/>
        </cdr:cNvCxnSpPr>
      </cdr:nvCxnSpPr>
      <cdr:spPr bwMode="auto">
        <a:xfrm xmlns:a="http://schemas.openxmlformats.org/drawingml/2006/main" flipV="1">
          <a:off x="776784" y="3378199"/>
          <a:ext cx="1872000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0.29295</cdr:x>
      <cdr:y>0.50047</cdr:y>
    </cdr:from>
    <cdr:to>
      <cdr:x>0.29295</cdr:x>
      <cdr:y>0.58581</cdr:y>
    </cdr:to>
    <cdr:cxnSp macro="">
      <cdr:nvCxnSpPr>
        <cdr:cNvPr id="10" name="Straight Connector 9"/>
        <cdr:cNvCxnSpPr>
          <a:stCxn xmlns:a="http://schemas.openxmlformats.org/drawingml/2006/main" id="2084" idx="0"/>
          <a:endCxn xmlns:a="http://schemas.openxmlformats.org/drawingml/2006/main" id="2068" idx="0"/>
        </cdr:cNvCxnSpPr>
      </cdr:nvCxnSpPr>
      <cdr:spPr bwMode="auto">
        <a:xfrm xmlns:a="http://schemas.openxmlformats.org/drawingml/2006/main">
          <a:off x="2648992" y="3378200"/>
          <a:ext cx="1" cy="576064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0.29295</cdr:x>
      <cdr:y>0.58581</cdr:y>
    </cdr:from>
    <cdr:to>
      <cdr:x>0.50697</cdr:x>
      <cdr:y>0.58581</cdr:y>
    </cdr:to>
    <cdr:cxnSp macro="">
      <cdr:nvCxnSpPr>
        <cdr:cNvPr id="13" name="Straight Connector 12"/>
        <cdr:cNvCxnSpPr>
          <a:stCxn xmlns:a="http://schemas.openxmlformats.org/drawingml/2006/main" id="2068" idx="0"/>
          <a:endCxn xmlns:a="http://schemas.openxmlformats.org/drawingml/2006/main" id="2085" idx="0"/>
        </cdr:cNvCxnSpPr>
      </cdr:nvCxnSpPr>
      <cdr:spPr bwMode="auto">
        <a:xfrm xmlns:a="http://schemas.openxmlformats.org/drawingml/2006/main">
          <a:off x="2648993" y="3954264"/>
          <a:ext cx="1935221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0.50697</cdr:x>
      <cdr:y>0.58581</cdr:y>
    </cdr:from>
    <cdr:to>
      <cdr:x>0.50737</cdr:x>
      <cdr:y>0.63915</cdr:y>
    </cdr:to>
    <cdr:cxnSp macro="">
      <cdr:nvCxnSpPr>
        <cdr:cNvPr id="16" name="Straight Connector 15"/>
        <cdr:cNvCxnSpPr>
          <a:stCxn xmlns:a="http://schemas.openxmlformats.org/drawingml/2006/main" id="2085" idx="0"/>
          <a:endCxn xmlns:a="http://schemas.openxmlformats.org/drawingml/2006/main" id="3083" idx="0"/>
        </cdr:cNvCxnSpPr>
      </cdr:nvCxnSpPr>
      <cdr:spPr bwMode="auto">
        <a:xfrm xmlns:a="http://schemas.openxmlformats.org/drawingml/2006/main">
          <a:off x="4584214" y="3954264"/>
          <a:ext cx="3662" cy="36004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0.50737</cdr:x>
      <cdr:y>0.63915</cdr:y>
    </cdr:from>
    <cdr:to>
      <cdr:x>0.71501</cdr:x>
      <cdr:y>0.63915</cdr:y>
    </cdr:to>
    <cdr:cxnSp macro="">
      <cdr:nvCxnSpPr>
        <cdr:cNvPr id="21" name="Straight Connector 20"/>
        <cdr:cNvCxnSpPr>
          <a:endCxn xmlns:a="http://schemas.openxmlformats.org/drawingml/2006/main" id="3093" idx="0"/>
        </cdr:cNvCxnSpPr>
      </cdr:nvCxnSpPr>
      <cdr:spPr bwMode="auto">
        <a:xfrm xmlns:a="http://schemas.openxmlformats.org/drawingml/2006/main">
          <a:off x="4587876" y="4314304"/>
          <a:ext cx="1877540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0.71501</cdr:x>
      <cdr:y>0.63915</cdr:y>
    </cdr:from>
    <cdr:to>
      <cdr:x>0.71501</cdr:x>
      <cdr:y>0.73516</cdr:y>
    </cdr:to>
    <cdr:cxnSp macro="">
      <cdr:nvCxnSpPr>
        <cdr:cNvPr id="24" name="Straight Connector 23"/>
        <cdr:cNvCxnSpPr>
          <a:stCxn xmlns:a="http://schemas.openxmlformats.org/drawingml/2006/main" id="3093" idx="0"/>
          <a:endCxn xmlns:a="http://schemas.openxmlformats.org/drawingml/2006/main" id="2071" idx="0"/>
        </cdr:cNvCxnSpPr>
      </cdr:nvCxnSpPr>
      <cdr:spPr bwMode="auto">
        <a:xfrm xmlns:a="http://schemas.openxmlformats.org/drawingml/2006/main">
          <a:off x="6465416" y="4314304"/>
          <a:ext cx="0" cy="64807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0.71501</cdr:x>
      <cdr:y>0.73516</cdr:y>
    </cdr:from>
    <cdr:to>
      <cdr:x>0.92206</cdr:x>
      <cdr:y>0.73516</cdr:y>
    </cdr:to>
    <cdr:cxnSp macro="">
      <cdr:nvCxnSpPr>
        <cdr:cNvPr id="27" name="Straight Connector 26"/>
        <cdr:cNvCxnSpPr>
          <a:stCxn xmlns:a="http://schemas.openxmlformats.org/drawingml/2006/main" id="2071" idx="0"/>
        </cdr:cNvCxnSpPr>
      </cdr:nvCxnSpPr>
      <cdr:spPr bwMode="auto">
        <a:xfrm xmlns:a="http://schemas.openxmlformats.org/drawingml/2006/main">
          <a:off x="6465406" y="4962367"/>
          <a:ext cx="1872218" cy="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0.0859</cdr:x>
      <cdr:y>0.34045</cdr:y>
    </cdr:from>
    <cdr:to>
      <cdr:x>0.29295</cdr:x>
      <cdr:y>0.34045</cdr:y>
    </cdr:to>
    <cdr:cxnSp macro="">
      <cdr:nvCxnSpPr>
        <cdr:cNvPr id="30" name="Straight Connector 29"/>
        <cdr:cNvCxnSpPr/>
      </cdr:nvCxnSpPr>
      <cdr:spPr bwMode="auto">
        <a:xfrm xmlns:a="http://schemas.openxmlformats.org/drawingml/2006/main">
          <a:off x="776784" y="2298080"/>
          <a:ext cx="1872208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0.29295</cdr:x>
      <cdr:y>0.34045</cdr:y>
    </cdr:from>
    <cdr:to>
      <cdr:x>0.29295</cdr:x>
      <cdr:y>0.38312</cdr:y>
    </cdr:to>
    <cdr:cxnSp macro="">
      <cdr:nvCxnSpPr>
        <cdr:cNvPr id="2049" name="Straight Connector 2048"/>
        <cdr:cNvCxnSpPr/>
      </cdr:nvCxnSpPr>
      <cdr:spPr bwMode="auto">
        <a:xfrm xmlns:a="http://schemas.openxmlformats.org/drawingml/2006/main">
          <a:off x="2648992" y="2298080"/>
          <a:ext cx="0" cy="28803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0.29295</cdr:x>
      <cdr:y>0.38312</cdr:y>
    </cdr:from>
    <cdr:to>
      <cdr:x>0.50737</cdr:x>
      <cdr:y>0.38312</cdr:y>
    </cdr:to>
    <cdr:cxnSp macro="">
      <cdr:nvCxnSpPr>
        <cdr:cNvPr id="2053" name="Straight Connector 2052"/>
        <cdr:cNvCxnSpPr/>
      </cdr:nvCxnSpPr>
      <cdr:spPr bwMode="auto">
        <a:xfrm xmlns:a="http://schemas.openxmlformats.org/drawingml/2006/main">
          <a:off x="2648992" y="2586112"/>
          <a:ext cx="1938884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0.50737</cdr:x>
      <cdr:y>0.4258</cdr:y>
    </cdr:from>
    <cdr:to>
      <cdr:x>0.71501</cdr:x>
      <cdr:y>0.42887</cdr:y>
    </cdr:to>
    <cdr:cxnSp macro="">
      <cdr:nvCxnSpPr>
        <cdr:cNvPr id="2058" name="Straight Connector 2057"/>
        <cdr:cNvCxnSpPr/>
      </cdr:nvCxnSpPr>
      <cdr:spPr bwMode="auto">
        <a:xfrm xmlns:a="http://schemas.openxmlformats.org/drawingml/2006/main" flipV="1">
          <a:off x="4587876" y="2874144"/>
          <a:ext cx="1877541" cy="20783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0.71501</cdr:x>
      <cdr:y>0.4258</cdr:y>
    </cdr:from>
    <cdr:to>
      <cdr:x>0.71501</cdr:x>
      <cdr:y>0.54314</cdr:y>
    </cdr:to>
    <cdr:cxnSp macro="">
      <cdr:nvCxnSpPr>
        <cdr:cNvPr id="2065" name="Straight Connector 2064"/>
        <cdr:cNvCxnSpPr>
          <a:stCxn xmlns:a="http://schemas.openxmlformats.org/drawingml/2006/main" id="2083" idx="0"/>
          <a:endCxn xmlns:a="http://schemas.openxmlformats.org/drawingml/2006/main" id="2057" idx="0"/>
        </cdr:cNvCxnSpPr>
      </cdr:nvCxnSpPr>
      <cdr:spPr bwMode="auto">
        <a:xfrm xmlns:a="http://schemas.openxmlformats.org/drawingml/2006/main">
          <a:off x="6465416" y="2874144"/>
          <a:ext cx="0" cy="79208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0.50737</cdr:x>
      <cdr:y>0.38312</cdr:y>
    </cdr:from>
    <cdr:to>
      <cdr:x>0.50737</cdr:x>
      <cdr:y>0.43646</cdr:y>
    </cdr:to>
    <cdr:cxnSp macro="">
      <cdr:nvCxnSpPr>
        <cdr:cNvPr id="2070" name="Straight Connector 2069"/>
        <cdr:cNvCxnSpPr/>
      </cdr:nvCxnSpPr>
      <cdr:spPr bwMode="auto">
        <a:xfrm xmlns:a="http://schemas.openxmlformats.org/drawingml/2006/main">
          <a:off x="4587876" y="2586112"/>
          <a:ext cx="0" cy="36004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0.0859</cdr:x>
      <cdr:y>0.52181</cdr:y>
    </cdr:from>
    <cdr:to>
      <cdr:x>0.12572</cdr:x>
      <cdr:y>0.57514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76784" y="3522216"/>
          <a:ext cx="36004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nl-BE" sz="1200" b="1" dirty="0" smtClean="0">
              <a:solidFill>
                <a:srgbClr val="FFC000"/>
              </a:solidFill>
              <a:latin typeface="Calibri" pitchFamily="34" charset="0"/>
              <a:cs typeface="Calibri" pitchFamily="34" charset="0"/>
            </a:rPr>
            <a:t>39</a:t>
          </a:r>
          <a:endParaRPr lang="en-US" sz="1200" b="1" dirty="0">
            <a:solidFill>
              <a:srgbClr val="FFC000"/>
            </a:solidFill>
            <a:latin typeface="Calibri" pitchFamily="34" charset="0"/>
            <a:cs typeface="Calibri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2284DAA9-F4B3-412A-8767-CDB83C63664F}" type="datetimeFigureOut">
              <a:rPr lang="en-US"/>
              <a:pPr>
                <a:defRPr/>
              </a:pPr>
              <a:t>25/06/2012</a:t>
            </a:fld>
            <a:endParaRPr lang="en-US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A65CC22C-BD69-4142-82F9-A7AC3192E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1C669B84-B26E-4E49-8D4D-69F2161E6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CC1FD4-B682-44DF-A42B-75E7A1D6B284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50000"/>
              </a:spcBef>
            </a:pPr>
            <a:fld id="{0A94DFDF-0E83-4B0A-ABDD-611EF981B735}" type="slidenum">
              <a:rPr lang="fr-FR" sz="1200">
                <a:cs typeface="Arial" charset="0"/>
              </a:rPr>
              <a:pPr algn="r">
                <a:spcBef>
                  <a:spcPct val="50000"/>
                </a:spcBef>
              </a:pPr>
              <a:t>21</a:t>
            </a:fld>
            <a:endParaRPr lang="fr-FR" sz="1200">
              <a:cs typeface="Arial" charset="0"/>
            </a:endParaRPr>
          </a:p>
        </p:txBody>
      </p:sp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50000"/>
              </a:spcBef>
            </a:pPr>
            <a:fld id="{60D8024E-3E6A-46B8-9F40-4F7D3B282120}" type="slidenum">
              <a:rPr lang="fr-FR" sz="1200">
                <a:cs typeface="Arial" charset="0"/>
              </a:rPr>
              <a:pPr algn="r">
                <a:spcBef>
                  <a:spcPct val="50000"/>
                </a:spcBef>
              </a:pPr>
              <a:t>21</a:t>
            </a:fld>
            <a:endParaRPr lang="fr-FR" sz="1200">
              <a:cs typeface="Arial" charset="0"/>
            </a:endParaRPr>
          </a:p>
        </p:txBody>
      </p:sp>
      <p:sp>
        <p:nvSpPr>
          <p:cNvPr id="44035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50000"/>
              </a:spcBef>
            </a:pPr>
            <a:fld id="{F37D7DE0-8046-4B89-B451-8D4B98AC9323}" type="slidenum">
              <a:rPr lang="fr-FR" sz="1200">
                <a:cs typeface="Arial" charset="0"/>
              </a:rPr>
              <a:pPr algn="r">
                <a:spcBef>
                  <a:spcPct val="50000"/>
                </a:spcBef>
              </a:pPr>
              <a:t>21</a:t>
            </a:fld>
            <a:endParaRPr lang="fr-FR" sz="1200">
              <a:cs typeface="Arial" charset="0"/>
            </a:endParaRPr>
          </a:p>
        </p:txBody>
      </p:sp>
      <p:sp>
        <p:nvSpPr>
          <p:cNvPr id="44036" name="Rectangle 3"/>
          <p:cNvSpPr txBox="1">
            <a:spLocks noGrp="1" noChangeArrowheads="1"/>
          </p:cNvSpPr>
          <p:nvPr/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50000"/>
              </a:spcBef>
            </a:pPr>
            <a:fld id="{F2DBA81E-7F60-4E9A-A036-2A0EAD18803F}" type="datetime1">
              <a:rPr lang="fr-FR" sz="1200">
                <a:cs typeface="Arial" charset="0"/>
              </a:rPr>
              <a:pPr algn="r">
                <a:spcBef>
                  <a:spcPct val="50000"/>
                </a:spcBef>
              </a:pPr>
              <a:t>25/06/2012</a:t>
            </a:fld>
            <a:endParaRPr lang="fr-FR" sz="1200">
              <a:cs typeface="Arial" charset="0"/>
            </a:endParaRPr>
          </a:p>
        </p:txBody>
      </p:sp>
      <p:sp>
        <p:nvSpPr>
          <p:cNvPr id="44037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50000"/>
              </a:spcBef>
            </a:pPr>
            <a:fld id="{5AD4EBA7-D5F2-49D7-81C7-C081B64EC690}" type="slidenum">
              <a:rPr lang="fr-FR" sz="1200">
                <a:cs typeface="Arial" charset="0"/>
              </a:rPr>
              <a:pPr algn="r">
                <a:spcBef>
                  <a:spcPct val="50000"/>
                </a:spcBef>
              </a:pPr>
              <a:t>21</a:t>
            </a:fld>
            <a:endParaRPr lang="fr-FR" sz="1200">
              <a:cs typeface="Arial" charset="0"/>
            </a:endParaRPr>
          </a:p>
        </p:txBody>
      </p:sp>
      <p:sp>
        <p:nvSpPr>
          <p:cNvPr id="44038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50000"/>
              </a:spcBef>
            </a:pPr>
            <a:fld id="{3358C3E7-2C1B-4BF1-8C0B-62FDFF3D5112}" type="slidenum">
              <a:rPr lang="fr-FR" sz="1200">
                <a:cs typeface="Arial" charset="0"/>
              </a:rPr>
              <a:pPr algn="r">
                <a:spcBef>
                  <a:spcPct val="50000"/>
                </a:spcBef>
              </a:pPr>
              <a:t>21</a:t>
            </a:fld>
            <a:endParaRPr lang="fr-FR" sz="1200">
              <a:cs typeface="Arial" charset="0"/>
            </a:endParaRPr>
          </a:p>
        </p:txBody>
      </p:sp>
      <p:sp>
        <p:nvSpPr>
          <p:cNvPr id="440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0938" cy="3721100"/>
          </a:xfrm>
          <a:ln/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5600" cy="4467225"/>
          </a:xfrm>
          <a:noFill/>
          <a:ln/>
        </p:spPr>
        <p:txBody>
          <a:bodyPr/>
          <a:lstStyle/>
          <a:p>
            <a:endParaRPr lang="nl-B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lid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0"/>
          <p:cNvSpPr txBox="1">
            <a:spLocks noChangeArrowheads="1"/>
          </p:cNvSpPr>
          <p:nvPr userDrawn="1"/>
        </p:nvSpPr>
        <p:spPr bwMode="auto">
          <a:xfrm>
            <a:off x="7943850" y="981075"/>
            <a:ext cx="12366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fr-BE" sz="1000" smtClean="0">
                <a:latin typeface="Arial Black" pitchFamily="34" charset="0"/>
              </a:rPr>
              <a:t>ACOS Ops&amp;Trg</a:t>
            </a:r>
          </a:p>
          <a:p>
            <a:pPr algn="ctr" eaLnBrk="1" hangingPunct="1">
              <a:defRPr/>
            </a:pPr>
            <a:r>
              <a:rPr lang="fr-BE" sz="1000" smtClean="0">
                <a:latin typeface="Arial Black" pitchFamily="34" charset="0"/>
              </a:rPr>
              <a:t>Div Trg</a:t>
            </a:r>
            <a:endParaRPr lang="en-US" sz="1000" smtClean="0">
              <a:latin typeface="Arial Black" pitchFamily="34" charset="0"/>
            </a:endParaRPr>
          </a:p>
        </p:txBody>
      </p:sp>
      <p:pic>
        <p:nvPicPr>
          <p:cNvPr id="6" name="Picture 1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101013" y="115888"/>
            <a:ext cx="871537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70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270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 algn="l"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B0CD8-00F0-4CFF-BA58-C54E0A3B1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E380D-C2A5-4F0B-93F1-249B430785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A0696-F5D8-42A6-A9B3-8FB04004BB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en diagram of organi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1628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nl-B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51EBC-07C1-461E-B243-4618B505DD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1628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nl-B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29B32-6356-4ACB-BE55-DBEFDE5E1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2C5F-AC2F-49BB-A3D4-9C2BA7DA6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6013" y="115888"/>
            <a:ext cx="6696075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9E408-FC03-45D8-80ED-C8F883559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en vier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1116013" y="115888"/>
            <a:ext cx="6696075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C466F-5BED-4501-B6AB-1081DF4ED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907E2-6197-4E13-AD27-E408B39C9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115888"/>
            <a:ext cx="6480720" cy="1143000"/>
          </a:xfrm>
        </p:spPr>
        <p:txBody>
          <a:bodyPr/>
          <a:lstStyle/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CC533-5186-438A-81F4-3743C6A1C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B5BA6-D9A6-405C-868A-EBAF2378E0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AC254-5905-478E-8E80-814A86562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DBBBD-F580-4E7C-A8F8-820097E37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ED25E-7910-4F92-8A52-4F4A1227F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C2BAD-4A32-47ED-AC66-FB6FD6703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0214E-2819-40E2-81CA-1DBD5A6C4E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Slide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115888"/>
            <a:ext cx="6696075" cy="1143000"/>
          </a:xfrm>
          <a:prstGeom prst="rect">
            <a:avLst/>
          </a:prstGeom>
          <a:solidFill>
            <a:srgbClr val="3366FF">
              <a:alpha val="50195"/>
            </a:srgbClr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1" name="Text Box 10"/>
          <p:cNvSpPr txBox="1">
            <a:spLocks noChangeArrowheads="1"/>
          </p:cNvSpPr>
          <p:nvPr userDrawn="1"/>
        </p:nvSpPr>
        <p:spPr bwMode="auto">
          <a:xfrm>
            <a:off x="7943850" y="981075"/>
            <a:ext cx="12366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fr-BE" sz="1000" smtClean="0">
                <a:latin typeface="Arial Black" pitchFamily="34" charset="0"/>
              </a:rPr>
              <a:t>ACOS Ops&amp;Trg</a:t>
            </a:r>
          </a:p>
          <a:p>
            <a:pPr algn="ctr" eaLnBrk="1" hangingPunct="1">
              <a:defRPr/>
            </a:pPr>
            <a:r>
              <a:rPr lang="fr-BE" sz="1000" smtClean="0">
                <a:latin typeface="Arial Black" pitchFamily="34" charset="0"/>
              </a:rPr>
              <a:t>Div Trg</a:t>
            </a:r>
            <a:endParaRPr lang="en-US" sz="1000" smtClean="0">
              <a:latin typeface="Arial Black" pitchFamily="34" charset="0"/>
            </a:endParaRPr>
          </a:p>
        </p:txBody>
      </p:sp>
      <p:pic>
        <p:nvPicPr>
          <p:cNvPr id="1032" name="Picture 12"/>
          <p:cNvPicPr>
            <a:picLocks noChangeAspect="1" noChangeArrowheads="1"/>
          </p:cNvPicPr>
          <p:nvPr userDrawn="1"/>
        </p:nvPicPr>
        <p:blipFill>
          <a:blip r:embed="rId20"/>
          <a:srcRect/>
          <a:stretch>
            <a:fillRect/>
          </a:stretch>
        </p:blipFill>
        <p:spPr bwMode="auto">
          <a:xfrm>
            <a:off x="8101013" y="115888"/>
            <a:ext cx="871537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447FD0AC-14B0-41EA-85BD-99C11CD89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55" r:id="rId12"/>
    <p:sldLayoutId id="2147483654" r:id="rId13"/>
    <p:sldLayoutId id="2147483653" r:id="rId14"/>
    <p:sldLayoutId id="2147483652" r:id="rId15"/>
    <p:sldLayoutId id="2147483651" r:id="rId16"/>
    <p:sldLayoutId id="2147483650" r:id="rId17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38250" y="1484313"/>
            <a:ext cx="6646863" cy="2808287"/>
          </a:xfrm>
        </p:spPr>
        <p:txBody>
          <a:bodyPr/>
          <a:lstStyle/>
          <a:p>
            <a:r>
              <a:rPr lang="fr-BE"/>
              <a:t>PHYSICAL TRAINING &amp; SPORTS</a:t>
            </a:r>
            <a:br>
              <a:rPr lang="fr-BE"/>
            </a:br>
            <a:r>
              <a:rPr lang="fr-BE"/>
              <a:t>‘Het vernieuwde sportbeleid binnen defensie’</a:t>
            </a:r>
            <a:endParaRPr lang="en-US" sz="2800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1238250" y="188913"/>
            <a:ext cx="6646863" cy="965200"/>
          </a:xfrm>
          <a:prstGeom prst="rect">
            <a:avLst/>
          </a:prstGeom>
          <a:solidFill>
            <a:srgbClr val="3366FF">
              <a:alpha val="50195"/>
            </a:srgbClr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nl-BE" sz="2000" dirty="0">
                <a:solidFill>
                  <a:schemeClr val="bg1"/>
                </a:solidFill>
                <a:ea typeface="+mj-ea"/>
                <a:cs typeface="+mj-cs"/>
              </a:rPr>
              <a:t>Tech </a:t>
            </a:r>
            <a:r>
              <a:rPr lang="nl-BE" sz="2000" dirty="0" err="1">
                <a:solidFill>
                  <a:schemeClr val="bg1"/>
                </a:solidFill>
                <a:ea typeface="+mj-ea"/>
                <a:cs typeface="+mj-cs"/>
              </a:rPr>
              <a:t>Bfg</a:t>
            </a:r>
            <a:r>
              <a:rPr lang="nl-BE" sz="2000" dirty="0">
                <a:solidFill>
                  <a:schemeClr val="bg1"/>
                </a:solidFill>
                <a:ea typeface="+mj-ea"/>
                <a:cs typeface="+mj-cs"/>
              </a:rPr>
              <a:t> aan de syndicale partners</a:t>
            </a:r>
          </a:p>
          <a:p>
            <a:pPr algn="ctr">
              <a:spcBef>
                <a:spcPct val="50000"/>
              </a:spcBef>
              <a:defRPr/>
            </a:pPr>
            <a:r>
              <a:rPr lang="nl-BE" sz="2000" dirty="0">
                <a:solidFill>
                  <a:schemeClr val="bg1"/>
                </a:solidFill>
                <a:ea typeface="+mj-ea"/>
                <a:cs typeface="+mj-cs"/>
              </a:rPr>
              <a:t>251000Mei 12</a:t>
            </a:r>
          </a:p>
        </p:txBody>
      </p:sp>
      <p:pic>
        <p:nvPicPr>
          <p:cNvPr id="8" name="Picture 2" descr="http://www.soulsofdistortion.nl/images/vitruvi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4495800"/>
            <a:ext cx="1905000" cy="1957388"/>
          </a:xfrm>
          <a:prstGeom prst="rect">
            <a:avLst/>
          </a:prstGeom>
          <a:noFill/>
          <a:ln w="25400">
            <a:solidFill>
              <a:schemeClr val="accent2">
                <a:lumMod val="50000"/>
              </a:schemeClr>
            </a:solidFill>
          </a:ln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5"/>
          <p:cNvSpPr txBox="1">
            <a:spLocks noGrp="1" noChangeArrowheads="1"/>
          </p:cNvSpPr>
          <p:nvPr/>
        </p:nvSpPr>
        <p:spPr bwMode="auto">
          <a:xfrm>
            <a:off x="2844800" y="6248400"/>
            <a:ext cx="358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nl-BE" sz="1400">
                <a:latin typeface="Courier New" pitchFamily="49" charset="0"/>
                <a:cs typeface="Arial" charset="0"/>
              </a:rPr>
              <a:t>Adjt Chef Johan Druwé</a:t>
            </a:r>
          </a:p>
        </p:txBody>
      </p:sp>
      <p:grpSp>
        <p:nvGrpSpPr>
          <p:cNvPr id="31746" name="Group 300"/>
          <p:cNvGrpSpPr>
            <a:grpSpLocks/>
          </p:cNvGrpSpPr>
          <p:nvPr/>
        </p:nvGrpSpPr>
        <p:grpSpPr bwMode="auto">
          <a:xfrm>
            <a:off x="0" y="-212725"/>
            <a:ext cx="9158288" cy="7070725"/>
            <a:chOff x="0" y="-134"/>
            <a:chExt cx="6250" cy="4454"/>
          </a:xfrm>
        </p:grpSpPr>
        <p:sp>
          <p:nvSpPr>
            <p:cNvPr id="31747" name="AutoShape 152"/>
            <p:cNvSpPr>
              <a:spLocks noChangeAspect="1" noChangeArrowheads="1" noTextEdit="1"/>
            </p:cNvSpPr>
            <p:nvPr/>
          </p:nvSpPr>
          <p:spPr bwMode="auto">
            <a:xfrm>
              <a:off x="0" y="-134"/>
              <a:ext cx="6250" cy="4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48" name="Rectangle 154"/>
            <p:cNvSpPr>
              <a:spLocks noChangeArrowheads="1"/>
            </p:cNvSpPr>
            <p:nvPr/>
          </p:nvSpPr>
          <p:spPr bwMode="auto">
            <a:xfrm>
              <a:off x="37" y="-94"/>
              <a:ext cx="6169" cy="4374"/>
            </a:xfrm>
            <a:prstGeom prst="rect">
              <a:avLst/>
            </a:prstGeom>
            <a:solidFill>
              <a:srgbClr val="FFFFFF"/>
            </a:solidFill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49" name="Rectangle 155"/>
            <p:cNvSpPr>
              <a:spLocks noChangeArrowheads="1"/>
            </p:cNvSpPr>
            <p:nvPr/>
          </p:nvSpPr>
          <p:spPr bwMode="auto">
            <a:xfrm>
              <a:off x="555" y="784"/>
              <a:ext cx="5199" cy="87"/>
            </a:xfrm>
            <a:prstGeom prst="rect">
              <a:avLst/>
            </a:prstGeom>
            <a:solidFill>
              <a:srgbClr val="F5FF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50" name="Rectangle 156"/>
            <p:cNvSpPr>
              <a:spLocks noChangeArrowheads="1"/>
            </p:cNvSpPr>
            <p:nvPr/>
          </p:nvSpPr>
          <p:spPr bwMode="auto">
            <a:xfrm>
              <a:off x="555" y="871"/>
              <a:ext cx="5199" cy="118"/>
            </a:xfrm>
            <a:prstGeom prst="rect">
              <a:avLst/>
            </a:prstGeom>
            <a:solidFill>
              <a:srgbClr val="F4FF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51" name="Rectangle 157"/>
            <p:cNvSpPr>
              <a:spLocks noChangeArrowheads="1"/>
            </p:cNvSpPr>
            <p:nvPr/>
          </p:nvSpPr>
          <p:spPr bwMode="auto">
            <a:xfrm>
              <a:off x="555" y="989"/>
              <a:ext cx="5199" cy="111"/>
            </a:xfrm>
            <a:prstGeom prst="rect">
              <a:avLst/>
            </a:prstGeom>
            <a:solidFill>
              <a:srgbClr val="F3FF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52" name="Rectangle 158"/>
            <p:cNvSpPr>
              <a:spLocks noChangeArrowheads="1"/>
            </p:cNvSpPr>
            <p:nvPr/>
          </p:nvSpPr>
          <p:spPr bwMode="auto">
            <a:xfrm>
              <a:off x="555" y="1100"/>
              <a:ext cx="5199" cy="95"/>
            </a:xfrm>
            <a:prstGeom prst="rect">
              <a:avLst/>
            </a:prstGeom>
            <a:solidFill>
              <a:srgbClr val="F2FF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53" name="Rectangle 159"/>
            <p:cNvSpPr>
              <a:spLocks noChangeArrowheads="1"/>
            </p:cNvSpPr>
            <p:nvPr/>
          </p:nvSpPr>
          <p:spPr bwMode="auto">
            <a:xfrm>
              <a:off x="555" y="1195"/>
              <a:ext cx="5199" cy="87"/>
            </a:xfrm>
            <a:prstGeom prst="rect">
              <a:avLst/>
            </a:prstGeom>
            <a:solidFill>
              <a:srgbClr val="F1FF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54" name="Rectangle 160"/>
            <p:cNvSpPr>
              <a:spLocks noChangeArrowheads="1"/>
            </p:cNvSpPr>
            <p:nvPr/>
          </p:nvSpPr>
          <p:spPr bwMode="auto">
            <a:xfrm>
              <a:off x="555" y="1282"/>
              <a:ext cx="5199" cy="111"/>
            </a:xfrm>
            <a:prstGeom prst="rect">
              <a:avLst/>
            </a:prstGeom>
            <a:solidFill>
              <a:srgbClr val="F0FE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55" name="Rectangle 161"/>
            <p:cNvSpPr>
              <a:spLocks noChangeArrowheads="1"/>
            </p:cNvSpPr>
            <p:nvPr/>
          </p:nvSpPr>
          <p:spPr bwMode="auto">
            <a:xfrm>
              <a:off x="555" y="1393"/>
              <a:ext cx="5199" cy="119"/>
            </a:xfrm>
            <a:prstGeom prst="rect">
              <a:avLst/>
            </a:prstGeom>
            <a:solidFill>
              <a:srgbClr val="EFF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56" name="Rectangle 162"/>
            <p:cNvSpPr>
              <a:spLocks noChangeArrowheads="1"/>
            </p:cNvSpPr>
            <p:nvPr/>
          </p:nvSpPr>
          <p:spPr bwMode="auto">
            <a:xfrm>
              <a:off x="555" y="1512"/>
              <a:ext cx="5199" cy="102"/>
            </a:xfrm>
            <a:prstGeom prst="rect">
              <a:avLst/>
            </a:prstGeom>
            <a:solidFill>
              <a:srgbClr val="EFFE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57" name="Rectangle 163"/>
            <p:cNvSpPr>
              <a:spLocks noChangeArrowheads="1"/>
            </p:cNvSpPr>
            <p:nvPr/>
          </p:nvSpPr>
          <p:spPr bwMode="auto">
            <a:xfrm>
              <a:off x="555" y="1614"/>
              <a:ext cx="5199" cy="64"/>
            </a:xfrm>
            <a:prstGeom prst="rect">
              <a:avLst/>
            </a:prstGeom>
            <a:solidFill>
              <a:srgbClr val="EDFE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58" name="Rectangle 164"/>
            <p:cNvSpPr>
              <a:spLocks noChangeArrowheads="1"/>
            </p:cNvSpPr>
            <p:nvPr/>
          </p:nvSpPr>
          <p:spPr bwMode="auto">
            <a:xfrm>
              <a:off x="555" y="1678"/>
              <a:ext cx="5199" cy="87"/>
            </a:xfrm>
            <a:prstGeom prst="rect">
              <a:avLst/>
            </a:prstGeom>
            <a:solidFill>
              <a:srgbClr val="EDFE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59" name="Rectangle 165"/>
            <p:cNvSpPr>
              <a:spLocks noChangeArrowheads="1"/>
            </p:cNvSpPr>
            <p:nvPr/>
          </p:nvSpPr>
          <p:spPr bwMode="auto">
            <a:xfrm>
              <a:off x="555" y="1765"/>
              <a:ext cx="5199" cy="95"/>
            </a:xfrm>
            <a:prstGeom prst="rect">
              <a:avLst/>
            </a:prstGeom>
            <a:solidFill>
              <a:srgbClr val="ECFE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60" name="Rectangle 166"/>
            <p:cNvSpPr>
              <a:spLocks noChangeArrowheads="1"/>
            </p:cNvSpPr>
            <p:nvPr/>
          </p:nvSpPr>
          <p:spPr bwMode="auto">
            <a:xfrm>
              <a:off x="555" y="1860"/>
              <a:ext cx="5199" cy="110"/>
            </a:xfrm>
            <a:prstGeom prst="rect">
              <a:avLst/>
            </a:prstGeom>
            <a:solidFill>
              <a:srgbClr val="EBFE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61" name="Rectangle 167"/>
            <p:cNvSpPr>
              <a:spLocks noChangeArrowheads="1"/>
            </p:cNvSpPr>
            <p:nvPr/>
          </p:nvSpPr>
          <p:spPr bwMode="auto">
            <a:xfrm>
              <a:off x="555" y="1970"/>
              <a:ext cx="5199" cy="95"/>
            </a:xfrm>
            <a:prstGeom prst="rect">
              <a:avLst/>
            </a:prstGeom>
            <a:solidFill>
              <a:srgbClr val="EAFE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62" name="Rectangle 168"/>
            <p:cNvSpPr>
              <a:spLocks noChangeArrowheads="1"/>
            </p:cNvSpPr>
            <p:nvPr/>
          </p:nvSpPr>
          <p:spPr bwMode="auto">
            <a:xfrm>
              <a:off x="555" y="2065"/>
              <a:ext cx="5199" cy="87"/>
            </a:xfrm>
            <a:prstGeom prst="rect">
              <a:avLst/>
            </a:prstGeom>
            <a:solidFill>
              <a:srgbClr val="E9FE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63" name="Rectangle 169"/>
            <p:cNvSpPr>
              <a:spLocks noChangeArrowheads="1"/>
            </p:cNvSpPr>
            <p:nvPr/>
          </p:nvSpPr>
          <p:spPr bwMode="auto">
            <a:xfrm>
              <a:off x="555" y="2152"/>
              <a:ext cx="5199" cy="87"/>
            </a:xfrm>
            <a:prstGeom prst="rect">
              <a:avLst/>
            </a:prstGeom>
            <a:solidFill>
              <a:srgbClr val="E8FD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64" name="Rectangle 170"/>
            <p:cNvSpPr>
              <a:spLocks noChangeArrowheads="1"/>
            </p:cNvSpPr>
            <p:nvPr/>
          </p:nvSpPr>
          <p:spPr bwMode="auto">
            <a:xfrm>
              <a:off x="555" y="2239"/>
              <a:ext cx="5199" cy="87"/>
            </a:xfrm>
            <a:prstGeom prst="rect">
              <a:avLst/>
            </a:prstGeom>
            <a:solidFill>
              <a:srgbClr val="E7FD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65" name="Rectangle 171"/>
            <p:cNvSpPr>
              <a:spLocks noChangeArrowheads="1"/>
            </p:cNvSpPr>
            <p:nvPr/>
          </p:nvSpPr>
          <p:spPr bwMode="auto">
            <a:xfrm>
              <a:off x="555" y="2326"/>
              <a:ext cx="5199" cy="87"/>
            </a:xfrm>
            <a:prstGeom prst="rect">
              <a:avLst/>
            </a:prstGeom>
            <a:solidFill>
              <a:srgbClr val="E6FD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66" name="Rectangle 172"/>
            <p:cNvSpPr>
              <a:spLocks noChangeArrowheads="1"/>
            </p:cNvSpPr>
            <p:nvPr/>
          </p:nvSpPr>
          <p:spPr bwMode="auto">
            <a:xfrm>
              <a:off x="555" y="2413"/>
              <a:ext cx="5199" cy="87"/>
            </a:xfrm>
            <a:prstGeom prst="rect">
              <a:avLst/>
            </a:prstGeom>
            <a:solidFill>
              <a:srgbClr val="E6FD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67" name="Rectangle 173"/>
            <p:cNvSpPr>
              <a:spLocks noChangeArrowheads="1"/>
            </p:cNvSpPr>
            <p:nvPr/>
          </p:nvSpPr>
          <p:spPr bwMode="auto">
            <a:xfrm>
              <a:off x="555" y="2500"/>
              <a:ext cx="5199" cy="87"/>
            </a:xfrm>
            <a:prstGeom prst="rect">
              <a:avLst/>
            </a:prstGeom>
            <a:solidFill>
              <a:srgbClr val="E5FD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68" name="Rectangle 174"/>
            <p:cNvSpPr>
              <a:spLocks noChangeArrowheads="1"/>
            </p:cNvSpPr>
            <p:nvPr/>
          </p:nvSpPr>
          <p:spPr bwMode="auto">
            <a:xfrm>
              <a:off x="555" y="2587"/>
              <a:ext cx="5199" cy="87"/>
            </a:xfrm>
            <a:prstGeom prst="rect">
              <a:avLst/>
            </a:prstGeom>
            <a:solidFill>
              <a:srgbClr val="E4FD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69" name="Rectangle 175"/>
            <p:cNvSpPr>
              <a:spLocks noChangeArrowheads="1"/>
            </p:cNvSpPr>
            <p:nvPr/>
          </p:nvSpPr>
          <p:spPr bwMode="auto">
            <a:xfrm>
              <a:off x="555" y="2674"/>
              <a:ext cx="5199" cy="87"/>
            </a:xfrm>
            <a:prstGeom prst="rect">
              <a:avLst/>
            </a:prstGeom>
            <a:solidFill>
              <a:srgbClr val="E3FD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70" name="Rectangle 176"/>
            <p:cNvSpPr>
              <a:spLocks noChangeArrowheads="1"/>
            </p:cNvSpPr>
            <p:nvPr/>
          </p:nvSpPr>
          <p:spPr bwMode="auto">
            <a:xfrm>
              <a:off x="555" y="2761"/>
              <a:ext cx="5199" cy="87"/>
            </a:xfrm>
            <a:prstGeom prst="rect">
              <a:avLst/>
            </a:prstGeom>
            <a:solidFill>
              <a:srgbClr val="E2FD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71" name="Rectangle 177"/>
            <p:cNvSpPr>
              <a:spLocks noChangeArrowheads="1"/>
            </p:cNvSpPr>
            <p:nvPr/>
          </p:nvSpPr>
          <p:spPr bwMode="auto">
            <a:xfrm>
              <a:off x="555" y="2848"/>
              <a:ext cx="5199" cy="80"/>
            </a:xfrm>
            <a:prstGeom prst="rect">
              <a:avLst/>
            </a:prstGeom>
            <a:solidFill>
              <a:srgbClr val="E1FD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72" name="Rectangle 178"/>
            <p:cNvSpPr>
              <a:spLocks noChangeArrowheads="1"/>
            </p:cNvSpPr>
            <p:nvPr/>
          </p:nvSpPr>
          <p:spPr bwMode="auto">
            <a:xfrm>
              <a:off x="555" y="2928"/>
              <a:ext cx="5199" cy="63"/>
            </a:xfrm>
            <a:prstGeom prst="rect">
              <a:avLst/>
            </a:prstGeom>
            <a:solidFill>
              <a:srgbClr val="E0FD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73" name="Rectangle 179"/>
            <p:cNvSpPr>
              <a:spLocks noChangeArrowheads="1"/>
            </p:cNvSpPr>
            <p:nvPr/>
          </p:nvSpPr>
          <p:spPr bwMode="auto">
            <a:xfrm>
              <a:off x="555" y="2991"/>
              <a:ext cx="5199" cy="71"/>
            </a:xfrm>
            <a:prstGeom prst="rect">
              <a:avLst/>
            </a:prstGeom>
            <a:solidFill>
              <a:srgbClr val="E0FD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74" name="Rectangle 180"/>
            <p:cNvSpPr>
              <a:spLocks noChangeArrowheads="1"/>
            </p:cNvSpPr>
            <p:nvPr/>
          </p:nvSpPr>
          <p:spPr bwMode="auto">
            <a:xfrm>
              <a:off x="555" y="3062"/>
              <a:ext cx="5199" cy="71"/>
            </a:xfrm>
            <a:prstGeom prst="rect">
              <a:avLst/>
            </a:prstGeom>
            <a:solidFill>
              <a:srgbClr val="DFFD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75" name="Rectangle 181"/>
            <p:cNvSpPr>
              <a:spLocks noChangeArrowheads="1"/>
            </p:cNvSpPr>
            <p:nvPr/>
          </p:nvSpPr>
          <p:spPr bwMode="auto">
            <a:xfrm>
              <a:off x="555" y="3133"/>
              <a:ext cx="5199" cy="71"/>
            </a:xfrm>
            <a:prstGeom prst="rect">
              <a:avLst/>
            </a:prstGeom>
            <a:solidFill>
              <a:srgbClr val="DEFD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76" name="Rectangle 182"/>
            <p:cNvSpPr>
              <a:spLocks noChangeArrowheads="1"/>
            </p:cNvSpPr>
            <p:nvPr/>
          </p:nvSpPr>
          <p:spPr bwMode="auto">
            <a:xfrm>
              <a:off x="555" y="3204"/>
              <a:ext cx="5199" cy="72"/>
            </a:xfrm>
            <a:prstGeom prst="rect">
              <a:avLst/>
            </a:prstGeom>
            <a:solidFill>
              <a:srgbClr val="DEF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77" name="Rectangle 183"/>
            <p:cNvSpPr>
              <a:spLocks noChangeArrowheads="1"/>
            </p:cNvSpPr>
            <p:nvPr/>
          </p:nvSpPr>
          <p:spPr bwMode="auto">
            <a:xfrm>
              <a:off x="555" y="3276"/>
              <a:ext cx="5199" cy="63"/>
            </a:xfrm>
            <a:prstGeom prst="rect">
              <a:avLst/>
            </a:prstGeom>
            <a:solidFill>
              <a:srgbClr val="DDFD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78" name="Rectangle 184"/>
            <p:cNvSpPr>
              <a:spLocks noChangeArrowheads="1"/>
            </p:cNvSpPr>
            <p:nvPr/>
          </p:nvSpPr>
          <p:spPr bwMode="auto">
            <a:xfrm>
              <a:off x="555" y="3339"/>
              <a:ext cx="5199" cy="71"/>
            </a:xfrm>
            <a:prstGeom prst="rect">
              <a:avLst/>
            </a:prstGeom>
            <a:solidFill>
              <a:srgbClr val="DDFD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79" name="Rectangle 185"/>
            <p:cNvSpPr>
              <a:spLocks noChangeArrowheads="1"/>
            </p:cNvSpPr>
            <p:nvPr/>
          </p:nvSpPr>
          <p:spPr bwMode="auto">
            <a:xfrm>
              <a:off x="555" y="3410"/>
              <a:ext cx="5199" cy="71"/>
            </a:xfrm>
            <a:prstGeom prst="rect">
              <a:avLst/>
            </a:prstGeom>
            <a:solidFill>
              <a:srgbClr val="DCFD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80" name="Rectangle 186"/>
            <p:cNvSpPr>
              <a:spLocks noChangeArrowheads="1"/>
            </p:cNvSpPr>
            <p:nvPr/>
          </p:nvSpPr>
          <p:spPr bwMode="auto">
            <a:xfrm>
              <a:off x="555" y="3481"/>
              <a:ext cx="5199" cy="72"/>
            </a:xfrm>
            <a:prstGeom prst="rect">
              <a:avLst/>
            </a:prstGeom>
            <a:solidFill>
              <a:srgbClr val="DBFD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81" name="Rectangle 187"/>
            <p:cNvSpPr>
              <a:spLocks noChangeArrowheads="1"/>
            </p:cNvSpPr>
            <p:nvPr/>
          </p:nvSpPr>
          <p:spPr bwMode="auto">
            <a:xfrm>
              <a:off x="555" y="3553"/>
              <a:ext cx="5199" cy="15"/>
            </a:xfrm>
            <a:prstGeom prst="rect">
              <a:avLst/>
            </a:prstGeom>
            <a:solidFill>
              <a:srgbClr val="DAFD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82" name="Rectangle 188"/>
            <p:cNvSpPr>
              <a:spLocks noChangeArrowheads="1"/>
            </p:cNvSpPr>
            <p:nvPr/>
          </p:nvSpPr>
          <p:spPr bwMode="auto">
            <a:xfrm>
              <a:off x="555" y="784"/>
              <a:ext cx="5199" cy="2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83" name="Line 189"/>
            <p:cNvSpPr>
              <a:spLocks noChangeShapeType="1"/>
            </p:cNvSpPr>
            <p:nvPr/>
          </p:nvSpPr>
          <p:spPr bwMode="auto">
            <a:xfrm>
              <a:off x="1855" y="784"/>
              <a:ext cx="0" cy="278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4" name="Line 190"/>
            <p:cNvSpPr>
              <a:spLocks noChangeShapeType="1"/>
            </p:cNvSpPr>
            <p:nvPr/>
          </p:nvSpPr>
          <p:spPr bwMode="auto">
            <a:xfrm>
              <a:off x="3154" y="784"/>
              <a:ext cx="0" cy="278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5" name="Line 191"/>
            <p:cNvSpPr>
              <a:spLocks noChangeShapeType="1"/>
            </p:cNvSpPr>
            <p:nvPr/>
          </p:nvSpPr>
          <p:spPr bwMode="auto">
            <a:xfrm>
              <a:off x="4454" y="784"/>
              <a:ext cx="0" cy="278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6" name="Line 192"/>
            <p:cNvSpPr>
              <a:spLocks noChangeShapeType="1"/>
            </p:cNvSpPr>
            <p:nvPr/>
          </p:nvSpPr>
          <p:spPr bwMode="auto">
            <a:xfrm>
              <a:off x="5754" y="784"/>
              <a:ext cx="0" cy="278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7" name="Rectangle 193"/>
            <p:cNvSpPr>
              <a:spLocks noChangeArrowheads="1"/>
            </p:cNvSpPr>
            <p:nvPr/>
          </p:nvSpPr>
          <p:spPr bwMode="auto">
            <a:xfrm>
              <a:off x="555" y="784"/>
              <a:ext cx="5199" cy="2784"/>
            </a:xfrm>
            <a:prstGeom prst="rect">
              <a:avLst/>
            </a:prstGeom>
            <a:noFill/>
            <a:ln w="0">
              <a:solidFill>
                <a:srgbClr val="99CC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788" name="Line 194"/>
            <p:cNvSpPr>
              <a:spLocks noChangeShapeType="1"/>
            </p:cNvSpPr>
            <p:nvPr/>
          </p:nvSpPr>
          <p:spPr bwMode="auto">
            <a:xfrm>
              <a:off x="555" y="784"/>
              <a:ext cx="0" cy="278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9" name="Line 195"/>
            <p:cNvSpPr>
              <a:spLocks noChangeShapeType="1"/>
            </p:cNvSpPr>
            <p:nvPr/>
          </p:nvSpPr>
          <p:spPr bwMode="auto">
            <a:xfrm>
              <a:off x="555" y="3568"/>
              <a:ext cx="5199" cy="1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0" name="Line 196"/>
            <p:cNvSpPr>
              <a:spLocks noChangeShapeType="1"/>
            </p:cNvSpPr>
            <p:nvPr/>
          </p:nvSpPr>
          <p:spPr bwMode="auto">
            <a:xfrm flipV="1">
              <a:off x="555" y="3568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1" name="Line 197"/>
            <p:cNvSpPr>
              <a:spLocks noChangeShapeType="1"/>
            </p:cNvSpPr>
            <p:nvPr/>
          </p:nvSpPr>
          <p:spPr bwMode="auto">
            <a:xfrm flipV="1">
              <a:off x="1205" y="3568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2" name="Line 198"/>
            <p:cNvSpPr>
              <a:spLocks noChangeShapeType="1"/>
            </p:cNvSpPr>
            <p:nvPr/>
          </p:nvSpPr>
          <p:spPr bwMode="auto">
            <a:xfrm flipV="1">
              <a:off x="1855" y="3568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3" name="Line 199"/>
            <p:cNvSpPr>
              <a:spLocks noChangeShapeType="1"/>
            </p:cNvSpPr>
            <p:nvPr/>
          </p:nvSpPr>
          <p:spPr bwMode="auto">
            <a:xfrm flipV="1">
              <a:off x="2504" y="3568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4" name="Line 200"/>
            <p:cNvSpPr>
              <a:spLocks noChangeShapeType="1"/>
            </p:cNvSpPr>
            <p:nvPr/>
          </p:nvSpPr>
          <p:spPr bwMode="auto">
            <a:xfrm flipV="1">
              <a:off x="3154" y="3568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5" name="Line 201"/>
            <p:cNvSpPr>
              <a:spLocks noChangeShapeType="1"/>
            </p:cNvSpPr>
            <p:nvPr/>
          </p:nvSpPr>
          <p:spPr bwMode="auto">
            <a:xfrm flipV="1">
              <a:off x="3804" y="3568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6" name="Line 202"/>
            <p:cNvSpPr>
              <a:spLocks noChangeShapeType="1"/>
            </p:cNvSpPr>
            <p:nvPr/>
          </p:nvSpPr>
          <p:spPr bwMode="auto">
            <a:xfrm flipV="1">
              <a:off x="4454" y="3568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7" name="Line 203"/>
            <p:cNvSpPr>
              <a:spLocks noChangeShapeType="1"/>
            </p:cNvSpPr>
            <p:nvPr/>
          </p:nvSpPr>
          <p:spPr bwMode="auto">
            <a:xfrm flipV="1">
              <a:off x="5104" y="3568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8" name="Line 204"/>
            <p:cNvSpPr>
              <a:spLocks noChangeShapeType="1"/>
            </p:cNvSpPr>
            <p:nvPr/>
          </p:nvSpPr>
          <p:spPr bwMode="auto">
            <a:xfrm flipV="1">
              <a:off x="5754" y="3568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9" name="Rectangle 205"/>
            <p:cNvSpPr>
              <a:spLocks noChangeArrowheads="1"/>
            </p:cNvSpPr>
            <p:nvPr/>
          </p:nvSpPr>
          <p:spPr bwMode="auto">
            <a:xfrm>
              <a:off x="1840" y="2160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00" name="Rectangle 206"/>
            <p:cNvSpPr>
              <a:spLocks noChangeArrowheads="1"/>
            </p:cNvSpPr>
            <p:nvPr/>
          </p:nvSpPr>
          <p:spPr bwMode="auto">
            <a:xfrm>
              <a:off x="3140" y="2160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01" name="Rectangle 207"/>
            <p:cNvSpPr>
              <a:spLocks noChangeArrowheads="1"/>
            </p:cNvSpPr>
            <p:nvPr/>
          </p:nvSpPr>
          <p:spPr bwMode="auto">
            <a:xfrm>
              <a:off x="4439" y="2160"/>
              <a:ext cx="59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02" name="Rectangle 208"/>
            <p:cNvSpPr>
              <a:spLocks noChangeArrowheads="1"/>
            </p:cNvSpPr>
            <p:nvPr/>
          </p:nvSpPr>
          <p:spPr bwMode="auto">
            <a:xfrm>
              <a:off x="5739" y="2160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03" name="Rectangle 209"/>
            <p:cNvSpPr>
              <a:spLocks noChangeArrowheads="1"/>
            </p:cNvSpPr>
            <p:nvPr/>
          </p:nvSpPr>
          <p:spPr bwMode="auto">
            <a:xfrm>
              <a:off x="540" y="1812"/>
              <a:ext cx="59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04" name="Rectangle 210"/>
            <p:cNvSpPr>
              <a:spLocks noChangeArrowheads="1"/>
            </p:cNvSpPr>
            <p:nvPr/>
          </p:nvSpPr>
          <p:spPr bwMode="auto">
            <a:xfrm>
              <a:off x="1840" y="1812"/>
              <a:ext cx="58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05" name="Rectangle 211"/>
            <p:cNvSpPr>
              <a:spLocks noChangeArrowheads="1"/>
            </p:cNvSpPr>
            <p:nvPr/>
          </p:nvSpPr>
          <p:spPr bwMode="auto">
            <a:xfrm>
              <a:off x="3140" y="1812"/>
              <a:ext cx="58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06" name="Rectangle 212"/>
            <p:cNvSpPr>
              <a:spLocks noChangeArrowheads="1"/>
            </p:cNvSpPr>
            <p:nvPr/>
          </p:nvSpPr>
          <p:spPr bwMode="auto">
            <a:xfrm>
              <a:off x="4439" y="1812"/>
              <a:ext cx="59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07" name="Rectangle 213"/>
            <p:cNvSpPr>
              <a:spLocks noChangeArrowheads="1"/>
            </p:cNvSpPr>
            <p:nvPr/>
          </p:nvSpPr>
          <p:spPr bwMode="auto">
            <a:xfrm>
              <a:off x="5739" y="1812"/>
              <a:ext cx="58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08" name="Rectangle 214"/>
            <p:cNvSpPr>
              <a:spLocks noChangeArrowheads="1"/>
            </p:cNvSpPr>
            <p:nvPr/>
          </p:nvSpPr>
          <p:spPr bwMode="auto">
            <a:xfrm>
              <a:off x="540" y="1464"/>
              <a:ext cx="59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09" name="Rectangle 215"/>
            <p:cNvSpPr>
              <a:spLocks noChangeArrowheads="1"/>
            </p:cNvSpPr>
            <p:nvPr/>
          </p:nvSpPr>
          <p:spPr bwMode="auto">
            <a:xfrm>
              <a:off x="1840" y="1464"/>
              <a:ext cx="58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10" name="Rectangle 216"/>
            <p:cNvSpPr>
              <a:spLocks noChangeArrowheads="1"/>
            </p:cNvSpPr>
            <p:nvPr/>
          </p:nvSpPr>
          <p:spPr bwMode="auto">
            <a:xfrm>
              <a:off x="3140" y="1464"/>
              <a:ext cx="58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11" name="Rectangle 217"/>
            <p:cNvSpPr>
              <a:spLocks noChangeArrowheads="1"/>
            </p:cNvSpPr>
            <p:nvPr/>
          </p:nvSpPr>
          <p:spPr bwMode="auto">
            <a:xfrm>
              <a:off x="4439" y="1464"/>
              <a:ext cx="59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12" name="Rectangle 218"/>
            <p:cNvSpPr>
              <a:spLocks noChangeArrowheads="1"/>
            </p:cNvSpPr>
            <p:nvPr/>
          </p:nvSpPr>
          <p:spPr bwMode="auto">
            <a:xfrm>
              <a:off x="5739" y="1464"/>
              <a:ext cx="58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13" name="Rectangle 219"/>
            <p:cNvSpPr>
              <a:spLocks noChangeArrowheads="1"/>
            </p:cNvSpPr>
            <p:nvPr/>
          </p:nvSpPr>
          <p:spPr bwMode="auto">
            <a:xfrm>
              <a:off x="540" y="997"/>
              <a:ext cx="59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14" name="Rectangle 220"/>
            <p:cNvSpPr>
              <a:spLocks noChangeArrowheads="1"/>
            </p:cNvSpPr>
            <p:nvPr/>
          </p:nvSpPr>
          <p:spPr bwMode="auto">
            <a:xfrm>
              <a:off x="1840" y="997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15" name="Rectangle 221"/>
            <p:cNvSpPr>
              <a:spLocks noChangeArrowheads="1"/>
            </p:cNvSpPr>
            <p:nvPr/>
          </p:nvSpPr>
          <p:spPr bwMode="auto">
            <a:xfrm>
              <a:off x="3140" y="997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16" name="Rectangle 222"/>
            <p:cNvSpPr>
              <a:spLocks noChangeArrowheads="1"/>
            </p:cNvSpPr>
            <p:nvPr/>
          </p:nvSpPr>
          <p:spPr bwMode="auto">
            <a:xfrm>
              <a:off x="4439" y="997"/>
              <a:ext cx="59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17" name="Rectangle 223"/>
            <p:cNvSpPr>
              <a:spLocks noChangeArrowheads="1"/>
            </p:cNvSpPr>
            <p:nvPr/>
          </p:nvSpPr>
          <p:spPr bwMode="auto">
            <a:xfrm>
              <a:off x="5739" y="997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18" name="Line 224"/>
            <p:cNvSpPr>
              <a:spLocks noChangeShapeType="1"/>
            </p:cNvSpPr>
            <p:nvPr/>
          </p:nvSpPr>
          <p:spPr bwMode="auto">
            <a:xfrm>
              <a:off x="555" y="2176"/>
              <a:ext cx="1300" cy="1"/>
            </a:xfrm>
            <a:prstGeom prst="line">
              <a:avLst/>
            </a:prstGeom>
            <a:noFill/>
            <a:ln w="23813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9" name="Freeform 225"/>
            <p:cNvSpPr>
              <a:spLocks/>
            </p:cNvSpPr>
            <p:nvPr/>
          </p:nvSpPr>
          <p:spPr bwMode="auto">
            <a:xfrm>
              <a:off x="1855" y="2176"/>
              <a:ext cx="3899" cy="1"/>
            </a:xfrm>
            <a:custGeom>
              <a:avLst/>
              <a:gdLst>
                <a:gd name="T0" fmla="*/ 0 w 534"/>
                <a:gd name="T1" fmla="*/ 0 h 1"/>
                <a:gd name="T2" fmla="*/ 2147483647 w 534"/>
                <a:gd name="T3" fmla="*/ 0 h 1"/>
                <a:gd name="T4" fmla="*/ 2147483647 w 534"/>
                <a:gd name="T5" fmla="*/ 0 h 1"/>
                <a:gd name="T6" fmla="*/ 2147483647 w 534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4"/>
                <a:gd name="T13" fmla="*/ 0 h 1"/>
                <a:gd name="T14" fmla="*/ 534 w 534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4" h="1">
                  <a:moveTo>
                    <a:pt x="0" y="0"/>
                  </a:moveTo>
                  <a:lnTo>
                    <a:pt x="178" y="0"/>
                  </a:lnTo>
                  <a:lnTo>
                    <a:pt x="356" y="0"/>
                  </a:lnTo>
                  <a:lnTo>
                    <a:pt x="534" y="0"/>
                  </a:lnTo>
                </a:path>
              </a:pathLst>
            </a:custGeom>
            <a:noFill/>
            <a:ln w="3492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nl-BE">
                <a:cs typeface="Arial" charset="0"/>
              </a:endParaRPr>
            </a:p>
          </p:txBody>
        </p:sp>
        <p:sp>
          <p:nvSpPr>
            <p:cNvPr id="31820" name="Freeform 226"/>
            <p:cNvSpPr>
              <a:spLocks/>
            </p:cNvSpPr>
            <p:nvPr/>
          </p:nvSpPr>
          <p:spPr bwMode="auto">
            <a:xfrm>
              <a:off x="555" y="1828"/>
              <a:ext cx="5199" cy="1"/>
            </a:xfrm>
            <a:custGeom>
              <a:avLst/>
              <a:gdLst>
                <a:gd name="T0" fmla="*/ 0 w 712"/>
                <a:gd name="T1" fmla="*/ 0 h 1"/>
                <a:gd name="T2" fmla="*/ 2147483647 w 712"/>
                <a:gd name="T3" fmla="*/ 0 h 1"/>
                <a:gd name="T4" fmla="*/ 2147483647 w 712"/>
                <a:gd name="T5" fmla="*/ 0 h 1"/>
                <a:gd name="T6" fmla="*/ 2147483647 w 712"/>
                <a:gd name="T7" fmla="*/ 0 h 1"/>
                <a:gd name="T8" fmla="*/ 2147483647 w 712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1"/>
                <a:gd name="T17" fmla="*/ 712 w 712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1">
                  <a:moveTo>
                    <a:pt x="0" y="0"/>
                  </a:moveTo>
                  <a:lnTo>
                    <a:pt x="178" y="0"/>
                  </a:lnTo>
                  <a:lnTo>
                    <a:pt x="356" y="0"/>
                  </a:lnTo>
                  <a:lnTo>
                    <a:pt x="534" y="0"/>
                  </a:lnTo>
                  <a:lnTo>
                    <a:pt x="712" y="0"/>
                  </a:lnTo>
                </a:path>
              </a:pathLst>
            </a:custGeom>
            <a:noFill/>
            <a:ln w="34925">
              <a:solidFill>
                <a:srgbClr val="808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nl-BE">
                <a:cs typeface="Arial" charset="0"/>
              </a:endParaRPr>
            </a:p>
          </p:txBody>
        </p:sp>
        <p:sp>
          <p:nvSpPr>
            <p:cNvPr id="31821" name="Freeform 227"/>
            <p:cNvSpPr>
              <a:spLocks/>
            </p:cNvSpPr>
            <p:nvPr/>
          </p:nvSpPr>
          <p:spPr bwMode="auto">
            <a:xfrm>
              <a:off x="555" y="1480"/>
              <a:ext cx="5199" cy="1"/>
            </a:xfrm>
            <a:custGeom>
              <a:avLst/>
              <a:gdLst>
                <a:gd name="T0" fmla="*/ 0 w 712"/>
                <a:gd name="T1" fmla="*/ 0 h 1"/>
                <a:gd name="T2" fmla="*/ 2147483647 w 712"/>
                <a:gd name="T3" fmla="*/ 0 h 1"/>
                <a:gd name="T4" fmla="*/ 2147483647 w 712"/>
                <a:gd name="T5" fmla="*/ 0 h 1"/>
                <a:gd name="T6" fmla="*/ 2147483647 w 712"/>
                <a:gd name="T7" fmla="*/ 0 h 1"/>
                <a:gd name="T8" fmla="*/ 2147483647 w 712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1"/>
                <a:gd name="T17" fmla="*/ 712 w 712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1">
                  <a:moveTo>
                    <a:pt x="0" y="0"/>
                  </a:moveTo>
                  <a:lnTo>
                    <a:pt x="178" y="0"/>
                  </a:lnTo>
                  <a:lnTo>
                    <a:pt x="356" y="0"/>
                  </a:lnTo>
                  <a:lnTo>
                    <a:pt x="534" y="0"/>
                  </a:lnTo>
                  <a:lnTo>
                    <a:pt x="712" y="0"/>
                  </a:lnTo>
                </a:path>
              </a:pathLst>
            </a:custGeom>
            <a:noFill/>
            <a:ln w="23813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nl-BE">
                <a:cs typeface="Arial" charset="0"/>
              </a:endParaRPr>
            </a:p>
          </p:txBody>
        </p:sp>
        <p:sp>
          <p:nvSpPr>
            <p:cNvPr id="31822" name="Freeform 228"/>
            <p:cNvSpPr>
              <a:spLocks/>
            </p:cNvSpPr>
            <p:nvPr/>
          </p:nvSpPr>
          <p:spPr bwMode="auto">
            <a:xfrm>
              <a:off x="555" y="1013"/>
              <a:ext cx="5199" cy="1"/>
            </a:xfrm>
            <a:custGeom>
              <a:avLst/>
              <a:gdLst>
                <a:gd name="T0" fmla="*/ 0 w 712"/>
                <a:gd name="T1" fmla="*/ 0 h 1"/>
                <a:gd name="T2" fmla="*/ 2147483647 w 712"/>
                <a:gd name="T3" fmla="*/ 0 h 1"/>
                <a:gd name="T4" fmla="*/ 2147483647 w 712"/>
                <a:gd name="T5" fmla="*/ 0 h 1"/>
                <a:gd name="T6" fmla="*/ 2147483647 w 712"/>
                <a:gd name="T7" fmla="*/ 0 h 1"/>
                <a:gd name="T8" fmla="*/ 2147483647 w 712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2"/>
                <a:gd name="T16" fmla="*/ 0 h 1"/>
                <a:gd name="T17" fmla="*/ 712 w 712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2" h="1">
                  <a:moveTo>
                    <a:pt x="0" y="0"/>
                  </a:moveTo>
                  <a:lnTo>
                    <a:pt x="178" y="0"/>
                  </a:lnTo>
                  <a:lnTo>
                    <a:pt x="356" y="0"/>
                  </a:lnTo>
                  <a:lnTo>
                    <a:pt x="534" y="0"/>
                  </a:lnTo>
                  <a:lnTo>
                    <a:pt x="712" y="0"/>
                  </a:lnTo>
                </a:path>
              </a:pathLst>
            </a:custGeom>
            <a:noFill/>
            <a:ln w="34925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nl-BE">
                <a:cs typeface="Arial" charset="0"/>
              </a:endParaRPr>
            </a:p>
          </p:txBody>
        </p:sp>
        <p:sp>
          <p:nvSpPr>
            <p:cNvPr id="31823" name="Rectangle 229"/>
            <p:cNvSpPr>
              <a:spLocks noChangeArrowheads="1"/>
            </p:cNvSpPr>
            <p:nvPr/>
          </p:nvSpPr>
          <p:spPr bwMode="auto">
            <a:xfrm>
              <a:off x="1825" y="2144"/>
              <a:ext cx="59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24" name="Rectangle 230"/>
            <p:cNvSpPr>
              <a:spLocks noChangeArrowheads="1"/>
            </p:cNvSpPr>
            <p:nvPr/>
          </p:nvSpPr>
          <p:spPr bwMode="auto">
            <a:xfrm>
              <a:off x="3125" y="2144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25" name="Rectangle 231"/>
            <p:cNvSpPr>
              <a:spLocks noChangeArrowheads="1"/>
            </p:cNvSpPr>
            <p:nvPr/>
          </p:nvSpPr>
          <p:spPr bwMode="auto">
            <a:xfrm>
              <a:off x="4425" y="2144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26" name="Rectangle 232"/>
            <p:cNvSpPr>
              <a:spLocks noChangeArrowheads="1"/>
            </p:cNvSpPr>
            <p:nvPr/>
          </p:nvSpPr>
          <p:spPr bwMode="auto">
            <a:xfrm>
              <a:off x="5724" y="2144"/>
              <a:ext cx="59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27" name="Rectangle 233"/>
            <p:cNvSpPr>
              <a:spLocks noChangeArrowheads="1"/>
            </p:cNvSpPr>
            <p:nvPr/>
          </p:nvSpPr>
          <p:spPr bwMode="auto">
            <a:xfrm>
              <a:off x="526" y="1796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28" name="Rectangle 234"/>
            <p:cNvSpPr>
              <a:spLocks noChangeArrowheads="1"/>
            </p:cNvSpPr>
            <p:nvPr/>
          </p:nvSpPr>
          <p:spPr bwMode="auto">
            <a:xfrm>
              <a:off x="1825" y="1796"/>
              <a:ext cx="59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29" name="Rectangle 235"/>
            <p:cNvSpPr>
              <a:spLocks noChangeArrowheads="1"/>
            </p:cNvSpPr>
            <p:nvPr/>
          </p:nvSpPr>
          <p:spPr bwMode="auto">
            <a:xfrm>
              <a:off x="3125" y="1796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30" name="Rectangle 236"/>
            <p:cNvSpPr>
              <a:spLocks noChangeArrowheads="1"/>
            </p:cNvSpPr>
            <p:nvPr/>
          </p:nvSpPr>
          <p:spPr bwMode="auto">
            <a:xfrm>
              <a:off x="4425" y="1796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31" name="Rectangle 237"/>
            <p:cNvSpPr>
              <a:spLocks noChangeArrowheads="1"/>
            </p:cNvSpPr>
            <p:nvPr/>
          </p:nvSpPr>
          <p:spPr bwMode="auto">
            <a:xfrm>
              <a:off x="5724" y="1796"/>
              <a:ext cx="59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32" name="Rectangle 238"/>
            <p:cNvSpPr>
              <a:spLocks noChangeArrowheads="1"/>
            </p:cNvSpPr>
            <p:nvPr/>
          </p:nvSpPr>
          <p:spPr bwMode="auto">
            <a:xfrm>
              <a:off x="526" y="1448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33" name="Rectangle 239"/>
            <p:cNvSpPr>
              <a:spLocks noChangeArrowheads="1"/>
            </p:cNvSpPr>
            <p:nvPr/>
          </p:nvSpPr>
          <p:spPr bwMode="auto">
            <a:xfrm>
              <a:off x="1825" y="1448"/>
              <a:ext cx="59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34" name="Rectangle 240"/>
            <p:cNvSpPr>
              <a:spLocks noChangeArrowheads="1"/>
            </p:cNvSpPr>
            <p:nvPr/>
          </p:nvSpPr>
          <p:spPr bwMode="auto">
            <a:xfrm>
              <a:off x="3125" y="1448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35" name="Rectangle 241"/>
            <p:cNvSpPr>
              <a:spLocks noChangeArrowheads="1"/>
            </p:cNvSpPr>
            <p:nvPr/>
          </p:nvSpPr>
          <p:spPr bwMode="auto">
            <a:xfrm>
              <a:off x="4425" y="1448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36" name="Rectangle 242"/>
            <p:cNvSpPr>
              <a:spLocks noChangeArrowheads="1"/>
            </p:cNvSpPr>
            <p:nvPr/>
          </p:nvSpPr>
          <p:spPr bwMode="auto">
            <a:xfrm>
              <a:off x="5724" y="1448"/>
              <a:ext cx="59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37" name="Rectangle 243"/>
            <p:cNvSpPr>
              <a:spLocks noChangeArrowheads="1"/>
            </p:cNvSpPr>
            <p:nvPr/>
          </p:nvSpPr>
          <p:spPr bwMode="auto">
            <a:xfrm>
              <a:off x="526" y="981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38" name="Rectangle 244"/>
            <p:cNvSpPr>
              <a:spLocks noChangeArrowheads="1"/>
            </p:cNvSpPr>
            <p:nvPr/>
          </p:nvSpPr>
          <p:spPr bwMode="auto">
            <a:xfrm>
              <a:off x="1825" y="981"/>
              <a:ext cx="59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39" name="Rectangle 245"/>
            <p:cNvSpPr>
              <a:spLocks noChangeArrowheads="1"/>
            </p:cNvSpPr>
            <p:nvPr/>
          </p:nvSpPr>
          <p:spPr bwMode="auto">
            <a:xfrm>
              <a:off x="3125" y="981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40" name="Rectangle 246"/>
            <p:cNvSpPr>
              <a:spLocks noChangeArrowheads="1"/>
            </p:cNvSpPr>
            <p:nvPr/>
          </p:nvSpPr>
          <p:spPr bwMode="auto">
            <a:xfrm>
              <a:off x="4425" y="981"/>
              <a:ext cx="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41" name="Rectangle 247"/>
            <p:cNvSpPr>
              <a:spLocks noChangeArrowheads="1"/>
            </p:cNvSpPr>
            <p:nvPr/>
          </p:nvSpPr>
          <p:spPr bwMode="auto">
            <a:xfrm>
              <a:off x="5724" y="981"/>
              <a:ext cx="59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sp>
          <p:nvSpPr>
            <p:cNvPr id="31842" name="Rectangle 248"/>
            <p:cNvSpPr>
              <a:spLocks noChangeArrowheads="1"/>
            </p:cNvSpPr>
            <p:nvPr/>
          </p:nvSpPr>
          <p:spPr bwMode="auto">
            <a:xfrm>
              <a:off x="1895" y="-7"/>
              <a:ext cx="1948" cy="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29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Functielijnen VO2max </a:t>
              </a:r>
              <a:endParaRPr lang="nl-BE">
                <a:cs typeface="Arial" charset="0"/>
              </a:endParaRPr>
            </a:p>
          </p:txBody>
        </p:sp>
        <p:sp>
          <p:nvSpPr>
            <p:cNvPr id="31843" name="Rectangle 249"/>
            <p:cNvSpPr>
              <a:spLocks noChangeArrowheads="1"/>
            </p:cNvSpPr>
            <p:nvPr/>
          </p:nvSpPr>
          <p:spPr bwMode="auto">
            <a:xfrm>
              <a:off x="571" y="2160"/>
              <a:ext cx="14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600">
                  <a:solidFill>
                    <a:srgbClr val="FF9900"/>
                  </a:solidFill>
                  <a:latin typeface="Calibri" pitchFamily="34" charset="0"/>
                  <a:cs typeface="Arial" charset="0"/>
                </a:rPr>
                <a:t>39</a:t>
              </a:r>
              <a:endParaRPr lang="nl-BE">
                <a:solidFill>
                  <a:srgbClr val="FF9900"/>
                </a:solidFill>
                <a:cs typeface="Arial" charset="0"/>
              </a:endParaRPr>
            </a:p>
          </p:txBody>
        </p:sp>
        <p:sp>
          <p:nvSpPr>
            <p:cNvPr id="31844" name="Rectangle 250"/>
            <p:cNvSpPr>
              <a:spLocks noChangeArrowheads="1"/>
            </p:cNvSpPr>
            <p:nvPr/>
          </p:nvSpPr>
          <p:spPr bwMode="auto">
            <a:xfrm>
              <a:off x="5530" y="2002"/>
              <a:ext cx="64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600">
                  <a:solidFill>
                    <a:srgbClr val="FF6600"/>
                  </a:solidFill>
                  <a:latin typeface="Calibri" pitchFamily="34" charset="0"/>
                  <a:cs typeface="Arial" charset="0"/>
                </a:rPr>
                <a:t>39 (13'31“)</a:t>
              </a:r>
              <a:endParaRPr lang="nl-BE">
                <a:cs typeface="Arial" charset="0"/>
              </a:endParaRPr>
            </a:p>
          </p:txBody>
        </p:sp>
        <p:sp>
          <p:nvSpPr>
            <p:cNvPr id="31845" name="Rectangle 252"/>
            <p:cNvSpPr>
              <a:spLocks noChangeArrowheads="1"/>
            </p:cNvSpPr>
            <p:nvPr/>
          </p:nvSpPr>
          <p:spPr bwMode="auto">
            <a:xfrm>
              <a:off x="5566" y="1654"/>
              <a:ext cx="64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600">
                  <a:solidFill>
                    <a:srgbClr val="339966"/>
                  </a:solidFill>
                  <a:latin typeface="Calibri" pitchFamily="34" charset="0"/>
                  <a:cs typeface="Arial" charset="0"/>
                </a:rPr>
                <a:t>42 (12'28")</a:t>
              </a:r>
              <a:endParaRPr lang="nl-BE">
                <a:cs typeface="Arial" charset="0"/>
              </a:endParaRPr>
            </a:p>
          </p:txBody>
        </p:sp>
        <p:sp>
          <p:nvSpPr>
            <p:cNvPr id="31846" name="Rectangle 253"/>
            <p:cNvSpPr>
              <a:spLocks noChangeArrowheads="1"/>
            </p:cNvSpPr>
            <p:nvPr/>
          </p:nvSpPr>
          <p:spPr bwMode="auto">
            <a:xfrm>
              <a:off x="578" y="1852"/>
              <a:ext cx="14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600">
                  <a:solidFill>
                    <a:srgbClr val="339966"/>
                  </a:solidFill>
                  <a:latin typeface="Calibri" pitchFamily="34" charset="0"/>
                  <a:cs typeface="Arial" charset="0"/>
                </a:rPr>
                <a:t>42</a:t>
              </a:r>
              <a:endParaRPr lang="nl-BE">
                <a:cs typeface="Arial" charset="0"/>
              </a:endParaRPr>
            </a:p>
          </p:txBody>
        </p:sp>
        <p:sp>
          <p:nvSpPr>
            <p:cNvPr id="31847" name="Rectangle 254"/>
            <p:cNvSpPr>
              <a:spLocks noChangeArrowheads="1"/>
            </p:cNvSpPr>
            <p:nvPr/>
          </p:nvSpPr>
          <p:spPr bwMode="auto">
            <a:xfrm>
              <a:off x="5550" y="1314"/>
              <a:ext cx="643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600">
                  <a:solidFill>
                    <a:srgbClr val="003366"/>
                  </a:solidFill>
                  <a:latin typeface="Calibri" pitchFamily="34" charset="0"/>
                  <a:cs typeface="Arial" charset="0"/>
                </a:rPr>
                <a:t>45 (11‘32")</a:t>
              </a:r>
              <a:endParaRPr lang="nl-BE">
                <a:cs typeface="Arial" charset="0"/>
              </a:endParaRPr>
            </a:p>
          </p:txBody>
        </p:sp>
        <p:sp>
          <p:nvSpPr>
            <p:cNvPr id="31848" name="Rectangle 255"/>
            <p:cNvSpPr>
              <a:spLocks noChangeArrowheads="1"/>
            </p:cNvSpPr>
            <p:nvPr/>
          </p:nvSpPr>
          <p:spPr bwMode="auto">
            <a:xfrm>
              <a:off x="578" y="1496"/>
              <a:ext cx="14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600">
                  <a:solidFill>
                    <a:srgbClr val="333399"/>
                  </a:solidFill>
                  <a:latin typeface="Calibri" pitchFamily="34" charset="0"/>
                  <a:cs typeface="Arial" charset="0"/>
                </a:rPr>
                <a:t>45</a:t>
              </a:r>
              <a:endParaRPr lang="nl-BE">
                <a:cs typeface="Arial" charset="0"/>
              </a:endParaRPr>
            </a:p>
          </p:txBody>
        </p:sp>
        <p:sp>
          <p:nvSpPr>
            <p:cNvPr id="31849" name="Rectangle 256"/>
            <p:cNvSpPr>
              <a:spLocks noChangeArrowheads="1"/>
            </p:cNvSpPr>
            <p:nvPr/>
          </p:nvSpPr>
          <p:spPr bwMode="auto">
            <a:xfrm>
              <a:off x="5551" y="831"/>
              <a:ext cx="64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600">
                  <a:solidFill>
                    <a:srgbClr val="33CCCC"/>
                  </a:solidFill>
                  <a:latin typeface="Calibri" pitchFamily="34" charset="0"/>
                  <a:cs typeface="Arial" charset="0"/>
                </a:rPr>
                <a:t>49 (10'01")</a:t>
              </a:r>
              <a:endParaRPr lang="nl-BE">
                <a:cs typeface="Arial" charset="0"/>
              </a:endParaRPr>
            </a:p>
          </p:txBody>
        </p:sp>
        <p:sp>
          <p:nvSpPr>
            <p:cNvPr id="31850" name="Rectangle 257"/>
            <p:cNvSpPr>
              <a:spLocks noChangeArrowheads="1"/>
            </p:cNvSpPr>
            <p:nvPr/>
          </p:nvSpPr>
          <p:spPr bwMode="auto">
            <a:xfrm>
              <a:off x="585" y="1005"/>
              <a:ext cx="14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600">
                  <a:solidFill>
                    <a:srgbClr val="33CCCC"/>
                  </a:solidFill>
                  <a:latin typeface="Calibri" pitchFamily="34" charset="0"/>
                  <a:cs typeface="Arial" charset="0"/>
                </a:rPr>
                <a:t>49</a:t>
              </a:r>
              <a:endParaRPr lang="nl-BE">
                <a:cs typeface="Arial" charset="0"/>
              </a:endParaRPr>
            </a:p>
          </p:txBody>
        </p:sp>
        <p:sp>
          <p:nvSpPr>
            <p:cNvPr id="31851" name="Rectangle 258"/>
            <p:cNvSpPr>
              <a:spLocks noChangeArrowheads="1"/>
            </p:cNvSpPr>
            <p:nvPr/>
          </p:nvSpPr>
          <p:spPr bwMode="auto">
            <a:xfrm>
              <a:off x="375" y="3513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27</a:t>
              </a:r>
              <a:endParaRPr lang="nl-BE">
                <a:cs typeface="Arial" charset="0"/>
              </a:endParaRPr>
            </a:p>
          </p:txBody>
        </p:sp>
        <p:sp>
          <p:nvSpPr>
            <p:cNvPr id="31852" name="Rectangle 259"/>
            <p:cNvSpPr>
              <a:spLocks noChangeArrowheads="1"/>
            </p:cNvSpPr>
            <p:nvPr/>
          </p:nvSpPr>
          <p:spPr bwMode="auto">
            <a:xfrm>
              <a:off x="375" y="3165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30</a:t>
              </a:r>
              <a:endParaRPr lang="nl-BE">
                <a:cs typeface="Arial" charset="0"/>
              </a:endParaRPr>
            </a:p>
          </p:txBody>
        </p:sp>
        <p:sp>
          <p:nvSpPr>
            <p:cNvPr id="31853" name="Rectangle 260"/>
            <p:cNvSpPr>
              <a:spLocks noChangeArrowheads="1"/>
            </p:cNvSpPr>
            <p:nvPr/>
          </p:nvSpPr>
          <p:spPr bwMode="auto">
            <a:xfrm>
              <a:off x="375" y="2817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33</a:t>
              </a:r>
              <a:endParaRPr lang="nl-BE">
                <a:cs typeface="Arial" charset="0"/>
              </a:endParaRPr>
            </a:p>
          </p:txBody>
        </p:sp>
        <p:sp>
          <p:nvSpPr>
            <p:cNvPr id="31854" name="Rectangle 261"/>
            <p:cNvSpPr>
              <a:spLocks noChangeArrowheads="1"/>
            </p:cNvSpPr>
            <p:nvPr/>
          </p:nvSpPr>
          <p:spPr bwMode="auto">
            <a:xfrm>
              <a:off x="375" y="2469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36</a:t>
              </a:r>
              <a:endParaRPr lang="nl-BE">
                <a:cs typeface="Arial" charset="0"/>
              </a:endParaRPr>
            </a:p>
          </p:txBody>
        </p:sp>
        <p:sp>
          <p:nvSpPr>
            <p:cNvPr id="31855" name="Rectangle 262"/>
            <p:cNvSpPr>
              <a:spLocks noChangeArrowheads="1"/>
            </p:cNvSpPr>
            <p:nvPr/>
          </p:nvSpPr>
          <p:spPr bwMode="auto">
            <a:xfrm>
              <a:off x="375" y="2121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39</a:t>
              </a:r>
              <a:endParaRPr lang="nl-BE">
                <a:cs typeface="Arial" charset="0"/>
              </a:endParaRPr>
            </a:p>
          </p:txBody>
        </p:sp>
        <p:sp>
          <p:nvSpPr>
            <p:cNvPr id="31856" name="Rectangle 263"/>
            <p:cNvSpPr>
              <a:spLocks noChangeArrowheads="1"/>
            </p:cNvSpPr>
            <p:nvPr/>
          </p:nvSpPr>
          <p:spPr bwMode="auto">
            <a:xfrm>
              <a:off x="375" y="1773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42</a:t>
              </a:r>
              <a:endParaRPr lang="nl-BE">
                <a:cs typeface="Arial" charset="0"/>
              </a:endParaRPr>
            </a:p>
          </p:txBody>
        </p:sp>
        <p:sp>
          <p:nvSpPr>
            <p:cNvPr id="31857" name="Rectangle 264"/>
            <p:cNvSpPr>
              <a:spLocks noChangeArrowheads="1"/>
            </p:cNvSpPr>
            <p:nvPr/>
          </p:nvSpPr>
          <p:spPr bwMode="auto">
            <a:xfrm>
              <a:off x="375" y="1424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45</a:t>
              </a:r>
              <a:endParaRPr lang="nl-BE">
                <a:cs typeface="Arial" charset="0"/>
              </a:endParaRPr>
            </a:p>
          </p:txBody>
        </p:sp>
        <p:sp>
          <p:nvSpPr>
            <p:cNvPr id="31858" name="Rectangle 265"/>
            <p:cNvSpPr>
              <a:spLocks noChangeArrowheads="1"/>
            </p:cNvSpPr>
            <p:nvPr/>
          </p:nvSpPr>
          <p:spPr bwMode="auto">
            <a:xfrm>
              <a:off x="375" y="1076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48</a:t>
              </a:r>
              <a:endParaRPr lang="nl-BE">
                <a:cs typeface="Arial" charset="0"/>
              </a:endParaRPr>
            </a:p>
          </p:txBody>
        </p:sp>
        <p:sp>
          <p:nvSpPr>
            <p:cNvPr id="31859" name="Rectangle 266"/>
            <p:cNvSpPr>
              <a:spLocks noChangeArrowheads="1"/>
            </p:cNvSpPr>
            <p:nvPr/>
          </p:nvSpPr>
          <p:spPr bwMode="auto">
            <a:xfrm>
              <a:off x="375" y="728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51</a:t>
              </a:r>
              <a:endParaRPr lang="nl-BE">
                <a:cs typeface="Arial" charset="0"/>
              </a:endParaRPr>
            </a:p>
          </p:txBody>
        </p:sp>
        <p:sp>
          <p:nvSpPr>
            <p:cNvPr id="31860" name="Rectangle 267"/>
            <p:cNvSpPr>
              <a:spLocks noChangeArrowheads="1"/>
            </p:cNvSpPr>
            <p:nvPr/>
          </p:nvSpPr>
          <p:spPr bwMode="auto">
            <a:xfrm>
              <a:off x="499" y="3647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20</a:t>
              </a:r>
              <a:endParaRPr lang="nl-BE">
                <a:cs typeface="Arial" charset="0"/>
              </a:endParaRPr>
            </a:p>
          </p:txBody>
        </p:sp>
        <p:sp>
          <p:nvSpPr>
            <p:cNvPr id="31861" name="Rectangle 268"/>
            <p:cNvSpPr>
              <a:spLocks noChangeArrowheads="1"/>
            </p:cNvSpPr>
            <p:nvPr/>
          </p:nvSpPr>
          <p:spPr bwMode="auto">
            <a:xfrm>
              <a:off x="1798" y="3647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30</a:t>
              </a:r>
              <a:endParaRPr lang="nl-BE">
                <a:cs typeface="Arial" charset="0"/>
              </a:endParaRPr>
            </a:p>
          </p:txBody>
        </p:sp>
        <p:sp>
          <p:nvSpPr>
            <p:cNvPr id="31862" name="Rectangle 269"/>
            <p:cNvSpPr>
              <a:spLocks noChangeArrowheads="1"/>
            </p:cNvSpPr>
            <p:nvPr/>
          </p:nvSpPr>
          <p:spPr bwMode="auto">
            <a:xfrm>
              <a:off x="3098" y="3647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40</a:t>
              </a:r>
              <a:endParaRPr lang="nl-BE">
                <a:cs typeface="Arial" charset="0"/>
              </a:endParaRPr>
            </a:p>
          </p:txBody>
        </p:sp>
        <p:sp>
          <p:nvSpPr>
            <p:cNvPr id="31863" name="Rectangle 270"/>
            <p:cNvSpPr>
              <a:spLocks noChangeArrowheads="1"/>
            </p:cNvSpPr>
            <p:nvPr/>
          </p:nvSpPr>
          <p:spPr bwMode="auto">
            <a:xfrm>
              <a:off x="4398" y="3647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50</a:t>
              </a:r>
              <a:endParaRPr lang="nl-BE">
                <a:cs typeface="Arial" charset="0"/>
              </a:endParaRPr>
            </a:p>
          </p:txBody>
        </p:sp>
        <p:sp>
          <p:nvSpPr>
            <p:cNvPr id="31864" name="Rectangle 271"/>
            <p:cNvSpPr>
              <a:spLocks noChangeArrowheads="1"/>
            </p:cNvSpPr>
            <p:nvPr/>
          </p:nvSpPr>
          <p:spPr bwMode="auto">
            <a:xfrm>
              <a:off x="5697" y="3647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60</a:t>
              </a:r>
              <a:endParaRPr lang="nl-BE">
                <a:cs typeface="Arial" charset="0"/>
              </a:endParaRPr>
            </a:p>
          </p:txBody>
        </p:sp>
        <p:sp>
          <p:nvSpPr>
            <p:cNvPr id="31865" name="Rectangle 272"/>
            <p:cNvSpPr>
              <a:spLocks noChangeArrowheads="1"/>
            </p:cNvSpPr>
            <p:nvPr/>
          </p:nvSpPr>
          <p:spPr bwMode="auto">
            <a:xfrm>
              <a:off x="2906" y="3845"/>
              <a:ext cx="521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9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Leeftijd</a:t>
              </a:r>
              <a:endParaRPr lang="nl-BE">
                <a:cs typeface="Arial" charset="0"/>
              </a:endParaRPr>
            </a:p>
          </p:txBody>
        </p:sp>
        <p:sp>
          <p:nvSpPr>
            <p:cNvPr id="31866" name="Rectangle 273"/>
            <p:cNvSpPr>
              <a:spLocks noChangeArrowheads="1"/>
            </p:cNvSpPr>
            <p:nvPr/>
          </p:nvSpPr>
          <p:spPr bwMode="auto">
            <a:xfrm rot="-5400000">
              <a:off x="117" y="2202"/>
              <a:ext cx="192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9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VO</a:t>
              </a:r>
              <a:endParaRPr lang="nl-BE">
                <a:cs typeface="Arial" charset="0"/>
              </a:endParaRPr>
            </a:p>
          </p:txBody>
        </p:sp>
        <p:sp>
          <p:nvSpPr>
            <p:cNvPr id="31867" name="Rectangle 274"/>
            <p:cNvSpPr>
              <a:spLocks noChangeArrowheads="1"/>
            </p:cNvSpPr>
            <p:nvPr/>
          </p:nvSpPr>
          <p:spPr bwMode="auto">
            <a:xfrm rot="-5400000">
              <a:off x="226" y="2122"/>
              <a:ext cx="35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²</a:t>
              </a:r>
              <a:endParaRPr lang="nl-BE">
                <a:cs typeface="Arial" charset="0"/>
              </a:endParaRPr>
            </a:p>
          </p:txBody>
        </p:sp>
        <p:sp>
          <p:nvSpPr>
            <p:cNvPr id="31868" name="Rectangle 275"/>
            <p:cNvSpPr>
              <a:spLocks noChangeArrowheads="1"/>
            </p:cNvSpPr>
            <p:nvPr/>
          </p:nvSpPr>
          <p:spPr bwMode="auto">
            <a:xfrm rot="-5400000">
              <a:off x="77" y="1941"/>
              <a:ext cx="27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9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max</a:t>
              </a:r>
              <a:endParaRPr lang="nl-BE">
                <a:cs typeface="Arial" charset="0"/>
              </a:endParaRPr>
            </a:p>
          </p:txBody>
        </p:sp>
        <p:sp>
          <p:nvSpPr>
            <p:cNvPr id="31869" name="Rectangle 276"/>
            <p:cNvSpPr>
              <a:spLocks noChangeArrowheads="1"/>
            </p:cNvSpPr>
            <p:nvPr/>
          </p:nvSpPr>
          <p:spPr bwMode="auto">
            <a:xfrm>
              <a:off x="37" y="-94"/>
              <a:ext cx="6169" cy="4374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>
                <a:cs typeface="Arial" charset="0"/>
              </a:endParaRPr>
            </a:p>
          </p:txBody>
        </p:sp>
        <p:grpSp>
          <p:nvGrpSpPr>
            <p:cNvPr id="31870" name="Group 299"/>
            <p:cNvGrpSpPr>
              <a:grpSpLocks/>
            </p:cNvGrpSpPr>
            <p:nvPr/>
          </p:nvGrpSpPr>
          <p:grpSpPr bwMode="auto">
            <a:xfrm>
              <a:off x="4111" y="-79"/>
              <a:ext cx="1378" cy="954"/>
              <a:chOff x="4111" y="-79"/>
              <a:chExt cx="1378" cy="954"/>
            </a:xfrm>
          </p:grpSpPr>
          <p:sp>
            <p:nvSpPr>
              <p:cNvPr id="31888" name="Rectangle 277"/>
              <p:cNvSpPr>
                <a:spLocks noChangeArrowheads="1"/>
              </p:cNvSpPr>
              <p:nvPr/>
            </p:nvSpPr>
            <p:spPr bwMode="auto">
              <a:xfrm>
                <a:off x="4111" y="-79"/>
                <a:ext cx="1277" cy="950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</a:pPr>
                <a:endParaRPr lang="en-US">
                  <a:cs typeface="Arial" charset="0"/>
                </a:endParaRPr>
              </a:p>
            </p:txBody>
          </p:sp>
          <p:pic>
            <p:nvPicPr>
              <p:cNvPr id="31889" name="Picture 278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114" y="-75"/>
                <a:ext cx="1278" cy="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90" name="Rectangle 279"/>
              <p:cNvSpPr>
                <a:spLocks noChangeArrowheads="1"/>
              </p:cNvSpPr>
              <p:nvPr/>
            </p:nvSpPr>
            <p:spPr bwMode="auto">
              <a:xfrm>
                <a:off x="4111" y="-79"/>
                <a:ext cx="1378" cy="950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31891" name="Rectangle 280"/>
              <p:cNvSpPr>
                <a:spLocks noChangeArrowheads="1"/>
              </p:cNvSpPr>
              <p:nvPr/>
            </p:nvSpPr>
            <p:spPr bwMode="auto">
              <a:xfrm>
                <a:off x="4114" y="-75"/>
                <a:ext cx="1375" cy="950"/>
              </a:xfrm>
              <a:prstGeom prst="rect">
                <a:avLst/>
              </a:prstGeom>
              <a:noFill/>
              <a:ln w="34925" cap="rnd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31871" name="Rectangle 282"/>
            <p:cNvSpPr>
              <a:spLocks noChangeArrowheads="1"/>
            </p:cNvSpPr>
            <p:nvPr/>
          </p:nvSpPr>
          <p:spPr bwMode="auto">
            <a:xfrm>
              <a:off x="4149" y="-7"/>
              <a:ext cx="10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   </a:t>
              </a:r>
              <a:endParaRPr lang="nl-BE">
                <a:cs typeface="Arial" charset="0"/>
              </a:endParaRPr>
            </a:p>
          </p:txBody>
        </p:sp>
        <p:sp>
          <p:nvSpPr>
            <p:cNvPr id="31872" name="Rectangle 283"/>
            <p:cNvSpPr>
              <a:spLocks noChangeArrowheads="1"/>
            </p:cNvSpPr>
            <p:nvPr/>
          </p:nvSpPr>
          <p:spPr bwMode="auto">
            <a:xfrm>
              <a:off x="4237" y="-7"/>
              <a:ext cx="10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   </a:t>
              </a:r>
              <a:endParaRPr lang="nl-BE">
                <a:cs typeface="Arial" charset="0"/>
              </a:endParaRPr>
            </a:p>
          </p:txBody>
        </p:sp>
        <p:sp>
          <p:nvSpPr>
            <p:cNvPr id="31873" name="Rectangle 284"/>
            <p:cNvSpPr>
              <a:spLocks noChangeArrowheads="1"/>
            </p:cNvSpPr>
            <p:nvPr/>
          </p:nvSpPr>
          <p:spPr bwMode="auto">
            <a:xfrm>
              <a:off x="4298" y="-31"/>
              <a:ext cx="75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6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Functielijnen</a:t>
              </a:r>
              <a:endParaRPr lang="nl-BE">
                <a:cs typeface="Arial" charset="0"/>
              </a:endParaRPr>
            </a:p>
          </p:txBody>
        </p:sp>
        <p:sp>
          <p:nvSpPr>
            <p:cNvPr id="31874" name="Rectangle 285"/>
            <p:cNvSpPr>
              <a:spLocks noChangeArrowheads="1"/>
            </p:cNvSpPr>
            <p:nvPr/>
          </p:nvSpPr>
          <p:spPr bwMode="auto">
            <a:xfrm>
              <a:off x="4133" y="135"/>
              <a:ext cx="96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      49 Special forces</a:t>
              </a:r>
              <a:endParaRPr lang="nl-BE">
                <a:cs typeface="Arial" charset="0"/>
              </a:endParaRPr>
            </a:p>
          </p:txBody>
        </p:sp>
        <p:sp>
          <p:nvSpPr>
            <p:cNvPr id="31875" name="Rectangle 286"/>
            <p:cNvSpPr>
              <a:spLocks noChangeArrowheads="1"/>
            </p:cNvSpPr>
            <p:nvPr/>
          </p:nvSpPr>
          <p:spPr bwMode="auto">
            <a:xfrm>
              <a:off x="4087" y="269"/>
              <a:ext cx="136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       45 Para / Inf / Gev Gn …</a:t>
              </a:r>
              <a:endParaRPr lang="nl-BE">
                <a:cs typeface="Arial" charset="0"/>
              </a:endParaRPr>
            </a:p>
          </p:txBody>
        </p:sp>
        <p:sp>
          <p:nvSpPr>
            <p:cNvPr id="31876" name="Rectangle 287"/>
            <p:cNvSpPr>
              <a:spLocks noChangeArrowheads="1"/>
            </p:cNvSpPr>
            <p:nvPr/>
          </p:nvSpPr>
          <p:spPr bwMode="auto">
            <a:xfrm>
              <a:off x="4082" y="404"/>
              <a:ext cx="140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        42 Amb / FF / Ops Avn …</a:t>
              </a:r>
              <a:endParaRPr lang="nl-BE">
                <a:cs typeface="Arial" charset="0"/>
              </a:endParaRPr>
            </a:p>
          </p:txBody>
        </p:sp>
        <p:sp>
          <p:nvSpPr>
            <p:cNvPr id="31877" name="Rectangle 288"/>
            <p:cNvSpPr>
              <a:spLocks noChangeArrowheads="1"/>
            </p:cNvSpPr>
            <p:nvPr/>
          </p:nvSpPr>
          <p:spPr bwMode="auto">
            <a:xfrm>
              <a:off x="4166" y="538"/>
              <a:ext cx="61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     39 Tech …</a:t>
              </a:r>
              <a:endParaRPr lang="nl-BE">
                <a:cs typeface="Arial" charset="0"/>
              </a:endParaRPr>
            </a:p>
          </p:txBody>
        </p:sp>
        <p:sp>
          <p:nvSpPr>
            <p:cNvPr id="31878" name="Rectangle 289"/>
            <p:cNvSpPr>
              <a:spLocks noChangeArrowheads="1"/>
            </p:cNvSpPr>
            <p:nvPr/>
          </p:nvSpPr>
          <p:spPr bwMode="auto">
            <a:xfrm>
              <a:off x="4139" y="673"/>
              <a:ext cx="89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3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      31  Adm &amp; Terr</a:t>
              </a:r>
              <a:endParaRPr lang="nl-BE">
                <a:cs typeface="Arial" charset="0"/>
              </a:endParaRPr>
            </a:p>
          </p:txBody>
        </p:sp>
        <p:sp>
          <p:nvSpPr>
            <p:cNvPr id="31879" name="Rectangle 290"/>
            <p:cNvSpPr>
              <a:spLocks noChangeArrowheads="1"/>
            </p:cNvSpPr>
            <p:nvPr/>
          </p:nvSpPr>
          <p:spPr bwMode="auto">
            <a:xfrm>
              <a:off x="4154" y="807"/>
              <a:ext cx="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nl-BE">
                <a:cs typeface="Arial" charset="0"/>
              </a:endParaRPr>
            </a:p>
          </p:txBody>
        </p:sp>
        <p:sp>
          <p:nvSpPr>
            <p:cNvPr id="31880" name="Line 291"/>
            <p:cNvSpPr>
              <a:spLocks noChangeShapeType="1"/>
            </p:cNvSpPr>
            <p:nvPr/>
          </p:nvSpPr>
          <p:spPr bwMode="auto">
            <a:xfrm>
              <a:off x="3851" y="614"/>
              <a:ext cx="168" cy="1"/>
            </a:xfrm>
            <a:prstGeom prst="line">
              <a:avLst/>
            </a:prstGeom>
            <a:noFill/>
            <a:ln w="46038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1" name="Line 292"/>
            <p:cNvSpPr>
              <a:spLocks noChangeShapeType="1"/>
            </p:cNvSpPr>
            <p:nvPr/>
          </p:nvSpPr>
          <p:spPr bwMode="auto">
            <a:xfrm>
              <a:off x="3859" y="455"/>
              <a:ext cx="160" cy="1"/>
            </a:xfrm>
            <a:prstGeom prst="line">
              <a:avLst/>
            </a:prstGeom>
            <a:noFill/>
            <a:ln w="46038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2" name="Line 293"/>
            <p:cNvSpPr>
              <a:spLocks noChangeShapeType="1"/>
            </p:cNvSpPr>
            <p:nvPr/>
          </p:nvSpPr>
          <p:spPr bwMode="auto">
            <a:xfrm>
              <a:off x="3851" y="305"/>
              <a:ext cx="154" cy="1"/>
            </a:xfrm>
            <a:prstGeom prst="line">
              <a:avLst/>
            </a:prstGeom>
            <a:noFill/>
            <a:ln w="46038">
              <a:solidFill>
                <a:srgbClr val="00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3" name="Line 294"/>
            <p:cNvSpPr>
              <a:spLocks noChangeShapeType="1"/>
            </p:cNvSpPr>
            <p:nvPr/>
          </p:nvSpPr>
          <p:spPr bwMode="auto">
            <a:xfrm>
              <a:off x="3851" y="210"/>
              <a:ext cx="154" cy="1"/>
            </a:xfrm>
            <a:prstGeom prst="line">
              <a:avLst/>
            </a:prstGeom>
            <a:noFill/>
            <a:ln w="46038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4" name="Line 295"/>
            <p:cNvSpPr>
              <a:spLocks noChangeShapeType="1"/>
            </p:cNvSpPr>
            <p:nvPr/>
          </p:nvSpPr>
          <p:spPr bwMode="auto">
            <a:xfrm flipV="1">
              <a:off x="551" y="3129"/>
              <a:ext cx="5192" cy="8"/>
            </a:xfrm>
            <a:prstGeom prst="line">
              <a:avLst/>
            </a:prstGeom>
            <a:noFill/>
            <a:ln w="349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5" name="Rectangle 296"/>
            <p:cNvSpPr>
              <a:spLocks noChangeArrowheads="1"/>
            </p:cNvSpPr>
            <p:nvPr/>
          </p:nvSpPr>
          <p:spPr bwMode="auto">
            <a:xfrm>
              <a:off x="571" y="3157"/>
              <a:ext cx="14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6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31</a:t>
              </a:r>
              <a:endParaRPr lang="nl-BE">
                <a:cs typeface="Arial" charset="0"/>
              </a:endParaRPr>
            </a:p>
          </p:txBody>
        </p:sp>
        <p:sp>
          <p:nvSpPr>
            <p:cNvPr id="31886" name="Rectangle 297"/>
            <p:cNvSpPr>
              <a:spLocks noChangeArrowheads="1"/>
            </p:cNvSpPr>
            <p:nvPr/>
          </p:nvSpPr>
          <p:spPr bwMode="auto">
            <a:xfrm>
              <a:off x="5514" y="2967"/>
              <a:ext cx="643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 sz="160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31 (17‘13”)</a:t>
              </a:r>
              <a:endParaRPr lang="nl-BE">
                <a:cs typeface="Arial" charset="0"/>
              </a:endParaRPr>
            </a:p>
          </p:txBody>
        </p:sp>
        <p:sp>
          <p:nvSpPr>
            <p:cNvPr id="31887" name="Line 298"/>
            <p:cNvSpPr>
              <a:spLocks noChangeShapeType="1"/>
            </p:cNvSpPr>
            <p:nvPr/>
          </p:nvSpPr>
          <p:spPr bwMode="auto">
            <a:xfrm>
              <a:off x="3851" y="756"/>
              <a:ext cx="161" cy="1"/>
            </a:xfrm>
            <a:prstGeom prst="line">
              <a:avLst/>
            </a:prstGeom>
            <a:noFill/>
            <a:ln w="460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9338" y="0"/>
            <a:ext cx="7162800" cy="981075"/>
          </a:xfrm>
        </p:spPr>
        <p:txBody>
          <a:bodyPr/>
          <a:lstStyle/>
          <a:p>
            <a:r>
              <a:rPr lang="nl-BE" smtClean="0"/>
              <a:t>Beschrijvingen PhE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1484313"/>
            <a:ext cx="7561263" cy="5184775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nl-BE" sz="2400" dirty="0" smtClean="0"/>
              <a:t>2400m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nl-BE" sz="2400" dirty="0" smtClean="0"/>
              <a:t>	Alternatieve test 12’ zwemmen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nl-BE" sz="2400" dirty="0" smtClean="0"/>
              <a:t>	Alternatieve test zwemmen: Fietsen</a:t>
            </a:r>
          </a:p>
          <a:p>
            <a:pPr>
              <a:lnSpc>
                <a:spcPct val="80000"/>
              </a:lnSpc>
              <a:defRPr/>
            </a:pPr>
            <a:r>
              <a:rPr lang="nl-BE" sz="2400" dirty="0" smtClean="0"/>
              <a:t>Side Bridge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nl-BE" sz="2400" dirty="0" smtClean="0"/>
              <a:t>	Alternatieve test </a:t>
            </a:r>
            <a:r>
              <a:rPr lang="nl-BE" sz="2400" dirty="0" err="1" smtClean="0"/>
              <a:t>Biering-Sörensen</a:t>
            </a:r>
            <a:endParaRPr lang="nl-BE" sz="2400" dirty="0" smtClean="0"/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nl-BE" sz="2400" dirty="0" smtClean="0"/>
              <a:t> ----------------------</a:t>
            </a:r>
          </a:p>
          <a:p>
            <a:pPr>
              <a:lnSpc>
                <a:spcPct val="80000"/>
              </a:lnSpc>
              <a:defRPr/>
            </a:pPr>
            <a:r>
              <a:rPr lang="nl-BE" sz="2400" dirty="0" smtClean="0"/>
              <a:t>PHT</a:t>
            </a:r>
          </a:p>
          <a:p>
            <a:pPr>
              <a:lnSpc>
                <a:spcPct val="80000"/>
              </a:lnSpc>
              <a:defRPr/>
            </a:pPr>
            <a:r>
              <a:rPr lang="nl-BE" sz="2400" dirty="0" err="1" smtClean="0"/>
              <a:t>Casualty</a:t>
            </a:r>
            <a:r>
              <a:rPr lang="nl-BE" sz="2400" dirty="0" smtClean="0"/>
              <a:t> </a:t>
            </a:r>
            <a:r>
              <a:rPr lang="nl-BE" sz="2400" dirty="0" err="1" smtClean="0"/>
              <a:t>Drag</a:t>
            </a:r>
            <a:endParaRPr lang="nl-BE" sz="2400" dirty="0" smtClean="0"/>
          </a:p>
          <a:p>
            <a:pPr>
              <a:lnSpc>
                <a:spcPct val="80000"/>
              </a:lnSpc>
              <a:defRPr/>
            </a:pPr>
            <a:r>
              <a:rPr lang="nl-BE" sz="2400" dirty="0" smtClean="0"/>
              <a:t>Pull up</a:t>
            </a:r>
          </a:p>
          <a:p>
            <a:pPr>
              <a:lnSpc>
                <a:spcPct val="80000"/>
              </a:lnSpc>
              <a:defRPr/>
            </a:pPr>
            <a:r>
              <a:rPr lang="nl-BE" sz="2400" dirty="0" smtClean="0"/>
              <a:t>Push up</a:t>
            </a:r>
          </a:p>
          <a:p>
            <a:pPr>
              <a:lnSpc>
                <a:spcPct val="80000"/>
              </a:lnSpc>
              <a:defRPr/>
            </a:pPr>
            <a:r>
              <a:rPr lang="nl-BE" sz="2400" dirty="0" err="1" smtClean="0"/>
              <a:t>Swimming</a:t>
            </a:r>
            <a:endParaRPr lang="nl-BE" sz="2400" dirty="0" smtClean="0"/>
          </a:p>
          <a:p>
            <a:pPr>
              <a:lnSpc>
                <a:spcPct val="80000"/>
              </a:lnSpc>
              <a:defRPr/>
            </a:pPr>
            <a:r>
              <a:rPr lang="nl-BE" sz="2400" dirty="0" smtClean="0"/>
              <a:t>‘Component specifieke testen’</a:t>
            </a:r>
          </a:p>
          <a:p>
            <a:pPr>
              <a:lnSpc>
                <a:spcPct val="80000"/>
              </a:lnSpc>
              <a:defRPr/>
            </a:pPr>
            <a:endParaRPr lang="nl-BE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95"/>
          <p:cNvSpPr>
            <a:spLocks noGrp="1" noChangeArrowheads="1"/>
          </p:cNvSpPr>
          <p:nvPr>
            <p:ph type="title" idx="4294967295"/>
          </p:nvPr>
        </p:nvSpPr>
        <p:spPr>
          <a:xfrm>
            <a:off x="982663" y="0"/>
            <a:ext cx="6973887" cy="1125538"/>
          </a:xfrm>
        </p:spPr>
        <p:txBody>
          <a:bodyPr/>
          <a:lstStyle/>
          <a:p>
            <a:r>
              <a:rPr lang="nl-BE" smtClean="0"/>
              <a:t>PhEJ</a:t>
            </a:r>
          </a:p>
        </p:txBody>
      </p:sp>
      <p:graphicFrame>
        <p:nvGraphicFramePr>
          <p:cNvPr id="33894" name="Group 102"/>
          <p:cNvGraphicFramePr>
            <a:graphicFrameLocks noGrp="1"/>
          </p:cNvGraphicFramePr>
          <p:nvPr>
            <p:ph idx="4294967295"/>
          </p:nvPr>
        </p:nvGraphicFramePr>
        <p:xfrm>
          <a:off x="236538" y="1463675"/>
          <a:ext cx="8907462" cy="5394325"/>
        </p:xfrm>
        <a:graphic>
          <a:graphicData uri="http://schemas.openxmlformats.org/drawingml/2006/table">
            <a:tbl>
              <a:tblPr/>
              <a:tblGrid>
                <a:gridCol w="854075"/>
                <a:gridCol w="342900"/>
                <a:gridCol w="1527175"/>
                <a:gridCol w="1800225"/>
                <a:gridCol w="1728787"/>
                <a:gridCol w="936625"/>
                <a:gridCol w="863600"/>
                <a:gridCol w="854075"/>
              </a:tblGrid>
              <a:tr h="719138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Tests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Niveau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16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12750">
                <a:tc rowSpan="8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PhEJ</a:t>
                      </a:r>
                    </a:p>
                  </a:txBody>
                  <a:tcPr marL="83077" marR="83077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2400m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17’13”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13’31”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12’28”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11’32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10’01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</a:tr>
              <a:tr h="411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L&amp;R SB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TBD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TBD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TBD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</a:tr>
              <a:tr h="411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PHT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2m/10kg/30’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3m/20kg/45’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11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Casualty drag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82Kg/20m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82Kg/30m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11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Pull up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9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127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Push up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30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40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11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Swimming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200m/kledij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100m/Kl+5 Kg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11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Spec test(s)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Fire Fighter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(Diver)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y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6769100" cy="935037"/>
          </a:xfrm>
        </p:spPr>
        <p:txBody>
          <a:bodyPr/>
          <a:lstStyle/>
          <a:p>
            <a:r>
              <a:rPr lang="nl-BE" smtClean="0"/>
              <a:t>PhEJ</a:t>
            </a:r>
          </a:p>
        </p:txBody>
      </p:sp>
      <p:graphicFrame>
        <p:nvGraphicFramePr>
          <p:cNvPr id="319641" name="Group 153"/>
          <p:cNvGraphicFramePr>
            <a:graphicFrameLocks noGrp="1"/>
          </p:cNvGraphicFramePr>
          <p:nvPr/>
        </p:nvGraphicFramePr>
        <p:xfrm>
          <a:off x="517525" y="1700213"/>
          <a:ext cx="8242300" cy="3268662"/>
        </p:xfrm>
        <a:graphic>
          <a:graphicData uri="http://schemas.openxmlformats.org/drawingml/2006/table">
            <a:tbl>
              <a:tblPr/>
              <a:tblGrid>
                <a:gridCol w="2526323"/>
                <a:gridCol w="530469"/>
                <a:gridCol w="531934"/>
                <a:gridCol w="495300"/>
                <a:gridCol w="568569"/>
                <a:gridCol w="531935"/>
                <a:gridCol w="531934"/>
                <a:gridCol w="531935"/>
                <a:gridCol w="597877"/>
                <a:gridCol w="1396511"/>
              </a:tblGrid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Functie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Go/NoGo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Fuselier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Piloot(combat)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Air Msn Sp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Secretaris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Ambulancier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Marine (boordpers)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Duiker-ontmijner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34919" name="TextBox 1"/>
          <p:cNvSpPr txBox="1">
            <a:spLocks noChangeArrowheads="1"/>
          </p:cNvSpPr>
          <p:nvPr/>
        </p:nvSpPr>
        <p:spPr bwMode="auto">
          <a:xfrm>
            <a:off x="3276600" y="5445125"/>
            <a:ext cx="24479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>
                <a:solidFill>
                  <a:srgbClr val="FF0000"/>
                </a:solidFill>
              </a:rPr>
              <a:t>8 Digit code HRIS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82663" y="0"/>
            <a:ext cx="7162800" cy="1143000"/>
          </a:xfrm>
        </p:spPr>
        <p:txBody>
          <a:bodyPr/>
          <a:lstStyle/>
          <a:p>
            <a:r>
              <a:rPr lang="nl-BE" smtClean="0"/>
              <a:t>Physical Evaluation Ops</a:t>
            </a:r>
            <a:br>
              <a:rPr lang="nl-BE" smtClean="0"/>
            </a:br>
            <a:r>
              <a:rPr lang="nl-BE" smtClean="0"/>
              <a:t>PhEO</a:t>
            </a:r>
          </a:p>
        </p:txBody>
      </p:sp>
      <p:sp>
        <p:nvSpPr>
          <p:cNvPr id="16691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84225" y="2060575"/>
            <a:ext cx="7908925" cy="2592388"/>
          </a:xfrm>
        </p:spPr>
        <p:txBody>
          <a:bodyPr/>
          <a:lstStyle/>
          <a:p>
            <a:pPr marL="457200" indent="-457200" algn="ctr">
              <a:lnSpc>
                <a:spcPct val="80000"/>
              </a:lnSpc>
              <a:buFontTx/>
              <a:buNone/>
              <a:defRPr/>
            </a:pPr>
            <a:r>
              <a:rPr lang="nl-B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Minimum operationeel</a:t>
            </a:r>
          </a:p>
          <a:p>
            <a:pPr marL="457200" indent="-457200" algn="ctr">
              <a:lnSpc>
                <a:spcPct val="80000"/>
              </a:lnSpc>
              <a:buFontTx/>
              <a:buNone/>
              <a:defRPr/>
            </a:pPr>
            <a:r>
              <a:rPr lang="nl-BE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</a:p>
          <a:p>
            <a:pPr marL="457200" indent="-457200" algn="ctr">
              <a:lnSpc>
                <a:spcPct val="80000"/>
              </a:lnSpc>
              <a:buFontTx/>
              <a:buNone/>
              <a:defRPr/>
            </a:pPr>
            <a:r>
              <a:rPr lang="nl-BE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Fit &amp; gezond</a:t>
            </a:r>
            <a:r>
              <a:rPr lang="nl-BE" dirty="0" smtClean="0"/>
              <a:t> </a:t>
            </a:r>
          </a:p>
          <a:p>
            <a:pPr marL="457200" indent="-457200" algn="ctr">
              <a:lnSpc>
                <a:spcPct val="80000"/>
              </a:lnSpc>
              <a:buFontTx/>
              <a:buNone/>
              <a:defRPr/>
            </a:pPr>
            <a:endParaRPr lang="nl-BE" dirty="0" smtClean="0"/>
          </a:p>
          <a:p>
            <a:pPr marL="457200" indent="-457200" algn="ctr">
              <a:lnSpc>
                <a:spcPct val="80000"/>
              </a:lnSpc>
              <a:buFontTx/>
              <a:buNone/>
              <a:defRPr/>
            </a:pPr>
            <a:endParaRPr lang="nl-BE" dirty="0" smtClean="0"/>
          </a:p>
          <a:p>
            <a:pPr marL="457200" indent="-457200" algn="ctr">
              <a:lnSpc>
                <a:spcPct val="80000"/>
              </a:lnSpc>
              <a:buFontTx/>
              <a:buNone/>
              <a:defRPr/>
            </a:pPr>
            <a:r>
              <a:rPr lang="nl-BE" dirty="0" smtClean="0"/>
              <a:t>Max (</a:t>
            </a:r>
            <a:r>
              <a:rPr lang="nl-BE" dirty="0" err="1" smtClean="0"/>
              <a:t>PhEF</a:t>
            </a:r>
            <a:r>
              <a:rPr lang="nl-BE" dirty="0" smtClean="0"/>
              <a:t>, </a:t>
            </a:r>
            <a:r>
              <a:rPr lang="nl-BE" dirty="0" err="1" smtClean="0"/>
              <a:t>PhEJ</a:t>
            </a:r>
            <a:r>
              <a:rPr lang="nl-BE" dirty="0" smtClean="0"/>
              <a:t>)</a:t>
            </a:r>
            <a:endParaRPr lang="en-GB" sz="2400" dirty="0" smtClean="0">
              <a:solidFill>
                <a:srgbClr val="FF0000"/>
              </a:solidFill>
            </a:endParaRPr>
          </a:p>
          <a:p>
            <a:pPr marL="838200" lvl="1" indent="-381000">
              <a:lnSpc>
                <a:spcPct val="80000"/>
              </a:lnSpc>
              <a:defRPr/>
            </a:pPr>
            <a:endParaRPr lang="nl-BE" sz="2000" dirty="0" smtClean="0"/>
          </a:p>
        </p:txBody>
      </p:sp>
      <p:sp>
        <p:nvSpPr>
          <p:cNvPr id="35843" name="AutoShape 5"/>
          <p:cNvSpPr>
            <a:spLocks noChangeArrowheads="1"/>
          </p:cNvSpPr>
          <p:nvPr/>
        </p:nvSpPr>
        <p:spPr bwMode="auto">
          <a:xfrm>
            <a:off x="4505325" y="3573463"/>
            <a:ext cx="465138" cy="720725"/>
          </a:xfrm>
          <a:prstGeom prst="downArrow">
            <a:avLst>
              <a:gd name="adj1" fmla="val 50000"/>
              <a:gd name="adj2" fmla="val 35760"/>
            </a:avLst>
          </a:prstGeom>
          <a:solidFill>
            <a:srgbClr val="333333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5"/>
          <p:cNvSpPr txBox="1">
            <a:spLocks noGrp="1" noChangeArrowheads="1"/>
          </p:cNvSpPr>
          <p:nvPr/>
        </p:nvSpPr>
        <p:spPr bwMode="auto">
          <a:xfrm>
            <a:off x="2844800" y="6248400"/>
            <a:ext cx="358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nl-BE" sz="1400">
                <a:latin typeface="Courier New" pitchFamily="49" charset="0"/>
                <a:cs typeface="Arial" charset="0"/>
              </a:rPr>
              <a:t>Adjt Chef Johan Druwé</a:t>
            </a:r>
          </a:p>
        </p:txBody>
      </p:sp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50800" y="50800"/>
          <a:ext cx="9042400" cy="6750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Group 37"/>
          <p:cNvGrpSpPr>
            <a:grpSpLocks/>
          </p:cNvGrpSpPr>
          <p:nvPr/>
        </p:nvGrpSpPr>
        <p:grpSpPr bwMode="auto">
          <a:xfrm>
            <a:off x="1258888" y="620713"/>
            <a:ext cx="6626225" cy="5621337"/>
            <a:chOff x="1259632" y="620688"/>
            <a:chExt cx="6624736" cy="5622096"/>
          </a:xfrm>
        </p:grpSpPr>
        <p:sp>
          <p:nvSpPr>
            <p:cNvPr id="6" name="Diamond 5"/>
            <p:cNvSpPr/>
            <p:nvPr/>
          </p:nvSpPr>
          <p:spPr bwMode="auto">
            <a:xfrm>
              <a:off x="6778129" y="3896142"/>
              <a:ext cx="323777" cy="455675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200" dirty="0">
                  <a:solidFill>
                    <a:schemeClr val="bg1"/>
                  </a:solidFill>
                </a:rPr>
                <a:t>Y</a:t>
              </a:r>
              <a:endParaRPr lang="en-US" sz="1200" dirty="0" err="1">
                <a:solidFill>
                  <a:schemeClr val="bg1"/>
                </a:solidFill>
              </a:endParaRPr>
            </a:p>
          </p:txBody>
        </p:sp>
        <p:sp>
          <p:nvSpPr>
            <p:cNvPr id="7" name="Diamond 6"/>
            <p:cNvSpPr/>
            <p:nvPr/>
          </p:nvSpPr>
          <p:spPr bwMode="auto">
            <a:xfrm>
              <a:off x="4629137" y="3842160"/>
              <a:ext cx="323777" cy="455675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200" dirty="0">
                  <a:solidFill>
                    <a:schemeClr val="bg1"/>
                  </a:solidFill>
                </a:rPr>
                <a:t>Y</a:t>
              </a:r>
              <a:endParaRPr lang="en-US" sz="1200" dirty="0" err="1">
                <a:solidFill>
                  <a:schemeClr val="bg1"/>
                </a:solidFill>
              </a:endParaRPr>
            </a:p>
          </p:txBody>
        </p:sp>
        <p:sp>
          <p:nvSpPr>
            <p:cNvPr id="8" name="Diamond 7"/>
            <p:cNvSpPr/>
            <p:nvPr/>
          </p:nvSpPr>
          <p:spPr bwMode="auto">
            <a:xfrm>
              <a:off x="5797274" y="3842160"/>
              <a:ext cx="323777" cy="455675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200" dirty="0">
                  <a:solidFill>
                    <a:schemeClr val="bg1"/>
                  </a:solidFill>
                </a:rPr>
                <a:t>N</a:t>
              </a:r>
              <a:endParaRPr lang="en-US" sz="1200" dirty="0" err="1">
                <a:solidFill>
                  <a:schemeClr val="bg1"/>
                </a:solidFill>
              </a:endParaRPr>
            </a:p>
          </p:txBody>
        </p:sp>
        <p:sp>
          <p:nvSpPr>
            <p:cNvPr id="11" name="Diamond 10"/>
            <p:cNvSpPr/>
            <p:nvPr/>
          </p:nvSpPr>
          <p:spPr bwMode="auto">
            <a:xfrm>
              <a:off x="7560591" y="3896142"/>
              <a:ext cx="323777" cy="455675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200" dirty="0">
                  <a:solidFill>
                    <a:schemeClr val="bg1"/>
                  </a:solidFill>
                </a:rPr>
                <a:t>N</a:t>
              </a:r>
              <a:endParaRPr lang="en-US" sz="1200" dirty="0" err="1">
                <a:solidFill>
                  <a:schemeClr val="bg1"/>
                </a:solidFill>
              </a:endParaRPr>
            </a:p>
          </p:txBody>
        </p:sp>
        <p:sp>
          <p:nvSpPr>
            <p:cNvPr id="2" name="Rectangle 1"/>
            <p:cNvSpPr/>
            <p:nvPr/>
          </p:nvSpPr>
          <p:spPr bwMode="auto">
            <a:xfrm>
              <a:off x="1342163" y="620688"/>
              <a:ext cx="907846" cy="38263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dirty="0" err="1">
                  <a:solidFill>
                    <a:schemeClr val="bg1"/>
                  </a:solidFill>
                </a:rPr>
                <a:t>PhE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" name="Diamond 3"/>
            <p:cNvSpPr/>
            <p:nvPr/>
          </p:nvSpPr>
          <p:spPr bwMode="auto">
            <a:xfrm>
              <a:off x="1342163" y="1455826"/>
              <a:ext cx="325364" cy="455674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200" dirty="0">
                  <a:solidFill>
                    <a:schemeClr val="bg1"/>
                  </a:solidFill>
                </a:rPr>
                <a:t>Y</a:t>
              </a:r>
              <a:endParaRPr lang="en-US" sz="1200" dirty="0" err="1">
                <a:solidFill>
                  <a:schemeClr val="bg1"/>
                </a:solidFill>
              </a:endParaRPr>
            </a:p>
          </p:txBody>
        </p:sp>
        <p:sp>
          <p:nvSpPr>
            <p:cNvPr id="5" name="Diamond 4"/>
            <p:cNvSpPr/>
            <p:nvPr/>
          </p:nvSpPr>
          <p:spPr bwMode="auto">
            <a:xfrm>
              <a:off x="1926232" y="1455826"/>
              <a:ext cx="323777" cy="455674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200" dirty="0">
                  <a:solidFill>
                    <a:schemeClr val="bg1"/>
                  </a:solidFill>
                </a:rPr>
                <a:t>N</a:t>
              </a:r>
              <a:endParaRPr lang="en-US" sz="1200" dirty="0" err="1">
                <a:solidFill>
                  <a:schemeClr val="bg1"/>
                </a:solidFill>
              </a:endParaRPr>
            </a:p>
          </p:txBody>
        </p:sp>
        <p:cxnSp>
          <p:nvCxnSpPr>
            <p:cNvPr id="15" name="Elbow Connector 14"/>
            <p:cNvCxnSpPr>
              <a:stCxn id="2" idx="2"/>
              <a:endCxn id="4" idx="0"/>
            </p:cNvCxnSpPr>
            <p:nvPr/>
          </p:nvCxnSpPr>
          <p:spPr bwMode="auto">
            <a:xfrm rot="5400000">
              <a:off x="1423820" y="1083559"/>
              <a:ext cx="452499" cy="292034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Elbow Connector 16"/>
            <p:cNvCxnSpPr>
              <a:stCxn id="2" idx="2"/>
              <a:endCxn id="5" idx="0"/>
            </p:cNvCxnSpPr>
            <p:nvPr/>
          </p:nvCxnSpPr>
          <p:spPr bwMode="auto">
            <a:xfrm rot="16200000" flipH="1">
              <a:off x="1715854" y="1083559"/>
              <a:ext cx="452499" cy="292034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Elbow Connector 20"/>
            <p:cNvCxnSpPr>
              <a:stCxn id="4" idx="2"/>
              <a:endCxn id="2" idx="1"/>
            </p:cNvCxnSpPr>
            <p:nvPr/>
          </p:nvCxnSpPr>
          <p:spPr bwMode="auto">
            <a:xfrm rot="5400000" flipH="1">
              <a:off x="872965" y="1280412"/>
              <a:ext cx="1100286" cy="161889"/>
            </a:xfrm>
            <a:prstGeom prst="bentConnector4">
              <a:avLst>
                <a:gd name="adj1" fmla="val -17220"/>
                <a:gd name="adj2" fmla="val 293787"/>
              </a:avLst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3" name="Rectangle 22"/>
            <p:cNvSpPr/>
            <p:nvPr/>
          </p:nvSpPr>
          <p:spPr bwMode="auto">
            <a:xfrm>
              <a:off x="1259632" y="2292551"/>
              <a:ext cx="990377" cy="23180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000" dirty="0">
                  <a:solidFill>
                    <a:schemeClr val="bg1"/>
                  </a:solidFill>
                </a:rPr>
                <a:t>Disciplinair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2288101" y="2292551"/>
              <a:ext cx="1412558" cy="23180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000" dirty="0">
                  <a:solidFill>
                    <a:schemeClr val="bg1"/>
                  </a:solidFill>
                </a:rPr>
                <a:t>Te weinig </a:t>
              </a:r>
              <a:r>
                <a:rPr lang="nl-BE" sz="1000" dirty="0" err="1">
                  <a:solidFill>
                    <a:schemeClr val="bg1"/>
                  </a:solidFill>
                </a:rPr>
                <a:t>Trg</a:t>
              </a:r>
              <a:r>
                <a:rPr lang="nl-BE" sz="1000" dirty="0">
                  <a:solidFill>
                    <a:schemeClr val="bg1"/>
                  </a:solidFill>
                </a:rPr>
                <a:t> KT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4630724" y="2290963"/>
              <a:ext cx="1328438" cy="23180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000" dirty="0">
                  <a:solidFill>
                    <a:schemeClr val="bg1"/>
                  </a:solidFill>
                </a:rPr>
                <a:t>Te weinig </a:t>
              </a:r>
              <a:r>
                <a:rPr lang="nl-BE" sz="1000" dirty="0" err="1">
                  <a:solidFill>
                    <a:schemeClr val="bg1"/>
                  </a:solidFill>
                </a:rPr>
                <a:t>Trg</a:t>
              </a:r>
              <a:r>
                <a:rPr lang="nl-BE" sz="1000" dirty="0">
                  <a:solidFill>
                    <a:schemeClr val="bg1"/>
                  </a:solidFill>
                </a:rPr>
                <a:t> LT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6652745" y="2295726"/>
              <a:ext cx="907846" cy="22863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200" dirty="0">
                  <a:solidFill>
                    <a:schemeClr val="bg1"/>
                  </a:solidFill>
                </a:rPr>
                <a:t>Medisch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Elbow Connector 27"/>
            <p:cNvCxnSpPr>
              <a:stCxn id="5" idx="2"/>
              <a:endCxn id="23" idx="0"/>
            </p:cNvCxnSpPr>
            <p:nvPr/>
          </p:nvCxnSpPr>
          <p:spPr bwMode="auto">
            <a:xfrm rot="5400000">
              <a:off x="1730946" y="1935374"/>
              <a:ext cx="381051" cy="333300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Elbow Connector 30"/>
            <p:cNvCxnSpPr>
              <a:stCxn id="5" idx="2"/>
              <a:endCxn id="24" idx="0"/>
            </p:cNvCxnSpPr>
            <p:nvPr/>
          </p:nvCxnSpPr>
          <p:spPr bwMode="auto">
            <a:xfrm rot="16200000" flipH="1">
              <a:off x="2350724" y="1648896"/>
              <a:ext cx="381051" cy="906258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4" name="Elbow Connector 33"/>
            <p:cNvCxnSpPr>
              <a:stCxn id="5" idx="2"/>
              <a:endCxn id="25" idx="0"/>
            </p:cNvCxnSpPr>
            <p:nvPr/>
          </p:nvCxnSpPr>
          <p:spPr bwMode="auto">
            <a:xfrm rot="16200000" flipH="1">
              <a:off x="3502197" y="497423"/>
              <a:ext cx="379464" cy="3207616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Elbow Connector 36"/>
            <p:cNvCxnSpPr>
              <a:stCxn id="5" idx="2"/>
              <a:endCxn id="26" idx="0"/>
            </p:cNvCxnSpPr>
            <p:nvPr/>
          </p:nvCxnSpPr>
          <p:spPr bwMode="auto">
            <a:xfrm rot="16200000" flipH="1">
              <a:off x="4405281" y="-405661"/>
              <a:ext cx="384227" cy="5018547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9" name="Rectangle 38"/>
            <p:cNvSpPr/>
            <p:nvPr/>
          </p:nvSpPr>
          <p:spPr bwMode="auto">
            <a:xfrm>
              <a:off x="1342163" y="3007022"/>
              <a:ext cx="1382401" cy="58586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600" dirty="0">
                  <a:solidFill>
                    <a:schemeClr val="bg1"/>
                  </a:solidFill>
                </a:rPr>
                <a:t>Extra </a:t>
              </a:r>
              <a:r>
                <a:rPr lang="nl-BE" sz="1600" dirty="0" err="1">
                  <a:solidFill>
                    <a:schemeClr val="bg1"/>
                  </a:solidFill>
                </a:rPr>
                <a:t>Trg</a:t>
              </a:r>
              <a:r>
                <a:rPr lang="nl-BE" sz="1600" dirty="0">
                  <a:solidFill>
                    <a:schemeClr val="bg1"/>
                  </a:solidFill>
                </a:rPr>
                <a:t> PTI 3 md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4630724" y="3000671"/>
              <a:ext cx="1328438" cy="23339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000" dirty="0">
                  <a:solidFill>
                    <a:schemeClr val="bg1"/>
                  </a:solidFill>
                </a:rPr>
                <a:t>MENUFIT 1</a:t>
              </a:r>
              <a:r>
                <a:rPr lang="nl-BE" sz="1000" baseline="30000" dirty="0">
                  <a:solidFill>
                    <a:schemeClr val="bg1"/>
                  </a:solidFill>
                </a:rPr>
                <a:t>ste</a:t>
              </a:r>
              <a:r>
                <a:rPr lang="nl-BE" sz="1000" dirty="0">
                  <a:solidFill>
                    <a:schemeClr val="bg1"/>
                  </a:solidFill>
                </a:rPr>
                <a:t> lijn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6874945" y="2976856"/>
              <a:ext cx="906258" cy="38105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200" dirty="0">
                  <a:solidFill>
                    <a:schemeClr val="bg1"/>
                  </a:solidFill>
                </a:rPr>
                <a:t>MENUFIT 2</a:t>
              </a:r>
              <a:r>
                <a:rPr lang="nl-BE" sz="1200" baseline="30000" dirty="0">
                  <a:solidFill>
                    <a:schemeClr val="bg1"/>
                  </a:solidFill>
                </a:rPr>
                <a:t>de</a:t>
              </a:r>
              <a:r>
                <a:rPr lang="nl-BE" sz="1200" dirty="0">
                  <a:solidFill>
                    <a:schemeClr val="bg1"/>
                  </a:solidFill>
                </a:rPr>
                <a:t> lijn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43" name="Elbow Connector 42"/>
            <p:cNvCxnSpPr>
              <a:stCxn id="23" idx="2"/>
              <a:endCxn id="39" idx="0"/>
            </p:cNvCxnSpPr>
            <p:nvPr/>
          </p:nvCxnSpPr>
          <p:spPr bwMode="auto">
            <a:xfrm rot="16200000" flipH="1">
              <a:off x="1653157" y="2626021"/>
              <a:ext cx="482665" cy="279337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6" name="Elbow Connector 45"/>
            <p:cNvCxnSpPr>
              <a:stCxn id="24" idx="2"/>
              <a:endCxn id="39" idx="0"/>
            </p:cNvCxnSpPr>
            <p:nvPr/>
          </p:nvCxnSpPr>
          <p:spPr bwMode="auto">
            <a:xfrm rot="5400000">
              <a:off x="2272936" y="2285578"/>
              <a:ext cx="482665" cy="960221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9" name="Elbow Connector 48"/>
            <p:cNvCxnSpPr>
              <a:stCxn id="25" idx="2"/>
              <a:endCxn id="40" idx="0"/>
            </p:cNvCxnSpPr>
            <p:nvPr/>
          </p:nvCxnSpPr>
          <p:spPr bwMode="auto">
            <a:xfrm rot="5400000">
              <a:off x="5056786" y="2761723"/>
              <a:ext cx="477902" cy="12697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2" name="Elbow Connector 51"/>
            <p:cNvCxnSpPr>
              <a:stCxn id="26" idx="2"/>
              <a:endCxn id="41" idx="0"/>
            </p:cNvCxnSpPr>
            <p:nvPr/>
          </p:nvCxnSpPr>
          <p:spPr bwMode="auto">
            <a:xfrm rot="16200000" flipH="1">
              <a:off x="6991518" y="2639507"/>
              <a:ext cx="452499" cy="222200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5" name="Elbow Connector 54"/>
            <p:cNvCxnSpPr>
              <a:stCxn id="40" idx="2"/>
              <a:endCxn id="7" idx="0"/>
            </p:cNvCxnSpPr>
            <p:nvPr/>
          </p:nvCxnSpPr>
          <p:spPr bwMode="auto">
            <a:xfrm rot="5400000">
              <a:off x="4739335" y="3285757"/>
              <a:ext cx="608094" cy="504712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8" name="Elbow Connector 57"/>
            <p:cNvCxnSpPr>
              <a:stCxn id="40" idx="2"/>
              <a:endCxn id="8" idx="0"/>
            </p:cNvCxnSpPr>
            <p:nvPr/>
          </p:nvCxnSpPr>
          <p:spPr bwMode="auto">
            <a:xfrm rot="16200000" flipH="1">
              <a:off x="5323403" y="3206399"/>
              <a:ext cx="608094" cy="663426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1" name="Elbow Connector 60"/>
            <p:cNvCxnSpPr>
              <a:stCxn id="41" idx="2"/>
              <a:endCxn id="6" idx="0"/>
            </p:cNvCxnSpPr>
            <p:nvPr/>
          </p:nvCxnSpPr>
          <p:spPr bwMode="auto">
            <a:xfrm rot="5400000">
              <a:off x="6865325" y="3432600"/>
              <a:ext cx="538235" cy="388851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4" name="Elbow Connector 63"/>
            <p:cNvCxnSpPr>
              <a:stCxn id="41" idx="2"/>
              <a:endCxn id="11" idx="0"/>
            </p:cNvCxnSpPr>
            <p:nvPr/>
          </p:nvCxnSpPr>
          <p:spPr bwMode="auto">
            <a:xfrm rot="16200000" flipH="1">
              <a:off x="7256556" y="3430219"/>
              <a:ext cx="538235" cy="393612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7" name="Rectangle 66"/>
            <p:cNvSpPr/>
            <p:nvPr/>
          </p:nvSpPr>
          <p:spPr bwMode="auto">
            <a:xfrm>
              <a:off x="2124625" y="3842160"/>
              <a:ext cx="907846" cy="38264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dirty="0" err="1">
                  <a:solidFill>
                    <a:schemeClr val="bg1"/>
                  </a:solidFill>
                </a:rPr>
                <a:t>PhE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72" name="Elbow Connector 71"/>
            <p:cNvCxnSpPr>
              <a:stCxn id="39" idx="2"/>
              <a:endCxn id="67" idx="0"/>
            </p:cNvCxnSpPr>
            <p:nvPr/>
          </p:nvCxnSpPr>
          <p:spPr bwMode="auto">
            <a:xfrm rot="16200000" flipH="1">
              <a:off x="2181717" y="3445330"/>
              <a:ext cx="249271" cy="544390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5" name="Diamond 74"/>
            <p:cNvSpPr/>
            <p:nvPr/>
          </p:nvSpPr>
          <p:spPr bwMode="auto">
            <a:xfrm>
              <a:off x="2124625" y="4515351"/>
              <a:ext cx="325365" cy="455675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200" dirty="0">
                  <a:solidFill>
                    <a:schemeClr val="bg1"/>
                  </a:solidFill>
                </a:rPr>
                <a:t>Y</a:t>
              </a:r>
              <a:endParaRPr lang="en-US" sz="1200" dirty="0" err="1">
                <a:solidFill>
                  <a:schemeClr val="bg1"/>
                </a:solidFill>
              </a:endParaRPr>
            </a:p>
          </p:txBody>
        </p:sp>
        <p:sp>
          <p:nvSpPr>
            <p:cNvPr id="76" name="Diamond 75"/>
            <p:cNvSpPr/>
            <p:nvPr/>
          </p:nvSpPr>
          <p:spPr bwMode="auto">
            <a:xfrm>
              <a:off x="2708693" y="4515351"/>
              <a:ext cx="323777" cy="455675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200" dirty="0">
                  <a:solidFill>
                    <a:schemeClr val="bg1"/>
                  </a:solidFill>
                </a:rPr>
                <a:t>N</a:t>
              </a:r>
              <a:endParaRPr lang="en-US" sz="1200" dirty="0" err="1">
                <a:solidFill>
                  <a:schemeClr val="bg1"/>
                </a:solidFill>
              </a:endParaRPr>
            </a:p>
          </p:txBody>
        </p:sp>
        <p:cxnSp>
          <p:nvCxnSpPr>
            <p:cNvPr id="78" name="Elbow Connector 77"/>
            <p:cNvCxnSpPr>
              <a:stCxn id="67" idx="2"/>
              <a:endCxn id="75" idx="0"/>
            </p:cNvCxnSpPr>
            <p:nvPr/>
          </p:nvCxnSpPr>
          <p:spPr bwMode="auto">
            <a:xfrm rot="5400000">
              <a:off x="2288049" y="4224852"/>
              <a:ext cx="290551" cy="290447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1" name="Elbow Connector 80"/>
            <p:cNvCxnSpPr>
              <a:stCxn id="67" idx="2"/>
              <a:endCxn id="76" idx="0"/>
            </p:cNvCxnSpPr>
            <p:nvPr/>
          </p:nvCxnSpPr>
          <p:spPr bwMode="auto">
            <a:xfrm rot="16200000" flipH="1">
              <a:off x="2579289" y="4224058"/>
              <a:ext cx="290551" cy="292034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3" name="Rectangle 82"/>
            <p:cNvSpPr/>
            <p:nvPr/>
          </p:nvSpPr>
          <p:spPr bwMode="auto">
            <a:xfrm>
              <a:off x="2124625" y="5201243"/>
              <a:ext cx="907846" cy="38264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dirty="0" err="1">
                  <a:solidFill>
                    <a:schemeClr val="bg1"/>
                  </a:solidFill>
                </a:rPr>
                <a:t>PhE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100" name="Elbow Connector 99"/>
            <p:cNvCxnSpPr>
              <a:stCxn id="75" idx="1"/>
              <a:endCxn id="2" idx="0"/>
            </p:cNvCxnSpPr>
            <p:nvPr/>
          </p:nvCxnSpPr>
          <p:spPr bwMode="auto">
            <a:xfrm rot="10800000">
              <a:off x="1796086" y="620688"/>
              <a:ext cx="328538" cy="4123294"/>
            </a:xfrm>
            <a:prstGeom prst="bentConnector4">
              <a:avLst>
                <a:gd name="adj1" fmla="val 309293"/>
                <a:gd name="adj2" fmla="val 105235"/>
              </a:avLst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2" name="Rectangle 121"/>
            <p:cNvSpPr/>
            <p:nvPr/>
          </p:nvSpPr>
          <p:spPr bwMode="auto">
            <a:xfrm>
              <a:off x="2835665" y="3000671"/>
              <a:ext cx="1518897" cy="55093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600" dirty="0">
                  <a:solidFill>
                    <a:schemeClr val="bg1"/>
                  </a:solidFill>
                </a:rPr>
                <a:t>Extra </a:t>
              </a:r>
              <a:r>
                <a:rPr lang="nl-BE" sz="1600" dirty="0" err="1">
                  <a:solidFill>
                    <a:schemeClr val="bg1"/>
                  </a:solidFill>
                </a:rPr>
                <a:t>Trg</a:t>
              </a:r>
              <a:r>
                <a:rPr lang="nl-BE" sz="1600" dirty="0">
                  <a:solidFill>
                    <a:schemeClr val="bg1"/>
                  </a:solidFill>
                </a:rPr>
                <a:t> PTI + RI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30" name="Elbow Connector 129"/>
            <p:cNvCxnSpPr>
              <a:stCxn id="7" idx="2"/>
              <a:endCxn id="122" idx="0"/>
            </p:cNvCxnSpPr>
            <p:nvPr/>
          </p:nvCxnSpPr>
          <p:spPr bwMode="auto">
            <a:xfrm rot="5400000" flipH="1">
              <a:off x="3544885" y="3051693"/>
              <a:ext cx="1297163" cy="1195118"/>
            </a:xfrm>
            <a:prstGeom prst="bentConnector5">
              <a:avLst>
                <a:gd name="adj1" fmla="val -23651"/>
                <a:gd name="adj2" fmla="val 20517"/>
                <a:gd name="adj3" fmla="val 116620"/>
              </a:avLst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2" name="Elbow Connector 141"/>
            <p:cNvCxnSpPr>
              <a:stCxn id="8" idx="2"/>
              <a:endCxn id="41" idx="1"/>
            </p:cNvCxnSpPr>
            <p:nvPr/>
          </p:nvCxnSpPr>
          <p:spPr bwMode="auto">
            <a:xfrm rot="5400000" flipH="1" flipV="1">
              <a:off x="5851827" y="3274717"/>
              <a:ext cx="1130453" cy="915782"/>
            </a:xfrm>
            <a:prstGeom prst="bentConnector4">
              <a:avLst>
                <a:gd name="adj1" fmla="val -19082"/>
                <a:gd name="adj2" fmla="val 58858"/>
              </a:avLst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3" name="Elbow Connector 152"/>
            <p:cNvCxnSpPr>
              <a:stCxn id="6" idx="2"/>
              <a:endCxn id="122" idx="3"/>
            </p:cNvCxnSpPr>
            <p:nvPr/>
          </p:nvCxnSpPr>
          <p:spPr bwMode="auto">
            <a:xfrm rot="5400000" flipH="1">
              <a:off x="5109054" y="2520854"/>
              <a:ext cx="1076470" cy="2585456"/>
            </a:xfrm>
            <a:prstGeom prst="bentConnector4">
              <a:avLst>
                <a:gd name="adj1" fmla="val -61727"/>
                <a:gd name="adj2" fmla="val 96409"/>
              </a:avLst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9" name="Diamond 158"/>
            <p:cNvSpPr/>
            <p:nvPr/>
          </p:nvSpPr>
          <p:spPr bwMode="auto">
            <a:xfrm>
              <a:off x="2724565" y="5787110"/>
              <a:ext cx="323777" cy="455674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200" dirty="0">
                  <a:solidFill>
                    <a:schemeClr val="bg1"/>
                  </a:solidFill>
                </a:rPr>
                <a:t>N</a:t>
              </a:r>
              <a:endParaRPr lang="en-US" sz="1200" dirty="0" err="1">
                <a:solidFill>
                  <a:schemeClr val="bg1"/>
                </a:solidFill>
              </a:endParaRPr>
            </a:p>
          </p:txBody>
        </p:sp>
        <p:sp>
          <p:nvSpPr>
            <p:cNvPr id="160" name="Diamond 159"/>
            <p:cNvSpPr/>
            <p:nvPr/>
          </p:nvSpPr>
          <p:spPr bwMode="auto">
            <a:xfrm>
              <a:off x="2118276" y="5787110"/>
              <a:ext cx="325365" cy="455674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nl-BE" sz="1200" dirty="0">
                  <a:solidFill>
                    <a:schemeClr val="bg1"/>
                  </a:solidFill>
                </a:rPr>
                <a:t>Y</a:t>
              </a:r>
              <a:endParaRPr lang="en-US" sz="1200" dirty="0" err="1">
                <a:solidFill>
                  <a:schemeClr val="bg1"/>
                </a:solidFill>
              </a:endParaRPr>
            </a:p>
          </p:txBody>
        </p:sp>
        <p:cxnSp>
          <p:nvCxnSpPr>
            <p:cNvPr id="162" name="Elbow Connector 161"/>
            <p:cNvCxnSpPr>
              <a:stCxn id="83" idx="2"/>
              <a:endCxn id="160" idx="0"/>
            </p:cNvCxnSpPr>
            <p:nvPr/>
          </p:nvCxnSpPr>
          <p:spPr bwMode="auto">
            <a:xfrm rot="5400000">
              <a:off x="2328536" y="5537099"/>
              <a:ext cx="203227" cy="296795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5" name="Elbow Connector 164"/>
            <p:cNvCxnSpPr>
              <a:stCxn id="83" idx="2"/>
              <a:endCxn id="159" idx="0"/>
            </p:cNvCxnSpPr>
            <p:nvPr/>
          </p:nvCxnSpPr>
          <p:spPr bwMode="auto">
            <a:xfrm rot="16200000" flipH="1">
              <a:off x="2630887" y="5531543"/>
              <a:ext cx="203227" cy="307906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8" name="Elbow Connector 167"/>
            <p:cNvCxnSpPr>
              <a:stCxn id="159" idx="2"/>
              <a:endCxn id="41" idx="3"/>
            </p:cNvCxnSpPr>
            <p:nvPr/>
          </p:nvCxnSpPr>
          <p:spPr bwMode="auto">
            <a:xfrm rot="5400000" flipH="1" flipV="1">
              <a:off x="3796127" y="2257708"/>
              <a:ext cx="3075402" cy="4894750"/>
            </a:xfrm>
            <a:prstGeom prst="bentConnector4">
              <a:avLst>
                <a:gd name="adj1" fmla="val -5128"/>
                <a:gd name="adj2" fmla="val 104791"/>
              </a:avLst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2" name="Elbow Connector 171"/>
            <p:cNvCxnSpPr>
              <a:stCxn id="160" idx="2"/>
              <a:endCxn id="2" idx="1"/>
            </p:cNvCxnSpPr>
            <p:nvPr/>
          </p:nvCxnSpPr>
          <p:spPr bwMode="auto">
            <a:xfrm rot="5400000" flipH="1">
              <a:off x="-903828" y="3057205"/>
              <a:ext cx="5431570" cy="939589"/>
            </a:xfrm>
            <a:prstGeom prst="bentConnector4">
              <a:avLst>
                <a:gd name="adj1" fmla="val -3974"/>
                <a:gd name="adj2" fmla="val 124995"/>
              </a:avLst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77" name="Isosceles Triangle 176"/>
            <p:cNvSpPr/>
            <p:nvPr/>
          </p:nvSpPr>
          <p:spPr bwMode="auto">
            <a:xfrm rot="10800000">
              <a:off x="7452665" y="4699526"/>
              <a:ext cx="382501" cy="501718"/>
            </a:xfrm>
            <a:prstGeom prst="triangle">
              <a:avLst>
                <a:gd name="adj" fmla="val 51786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dirty="0" err="1">
                <a:solidFill>
                  <a:schemeClr val="bg1"/>
                </a:solidFill>
              </a:endParaRPr>
            </a:p>
          </p:txBody>
        </p:sp>
        <p:sp>
          <p:nvSpPr>
            <p:cNvPr id="37945" name="TextBox 177"/>
            <p:cNvSpPr txBox="1">
              <a:spLocks noChangeArrowheads="1"/>
            </p:cNvSpPr>
            <p:nvPr/>
          </p:nvSpPr>
          <p:spPr bwMode="auto">
            <a:xfrm>
              <a:off x="7504348" y="4631406"/>
              <a:ext cx="256660" cy="435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nl-BE">
                  <a:solidFill>
                    <a:srgbClr val="FF0000"/>
                  </a:solidFill>
                </a:rPr>
                <a:t>?</a:t>
              </a:r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80" name="Elbow Connector 179"/>
            <p:cNvCxnSpPr>
              <a:stCxn id="11" idx="2"/>
            </p:cNvCxnSpPr>
            <p:nvPr/>
          </p:nvCxnSpPr>
          <p:spPr bwMode="auto">
            <a:xfrm rot="5400000">
              <a:off x="7487512" y="4509014"/>
              <a:ext cx="392165" cy="77771"/>
            </a:xfrm>
            <a:prstGeom prst="bentConnector3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7890" name="Rectangle 2"/>
          <p:cNvSpPr txBox="1">
            <a:spLocks noChangeArrowheads="1"/>
          </p:cNvSpPr>
          <p:nvPr/>
        </p:nvSpPr>
        <p:spPr bwMode="auto">
          <a:xfrm>
            <a:off x="2579688" y="298450"/>
            <a:ext cx="5305425" cy="1027113"/>
          </a:xfrm>
          <a:prstGeom prst="rect">
            <a:avLst/>
          </a:prstGeom>
          <a:solidFill>
            <a:srgbClr val="3366FF">
              <a:alpha val="50195"/>
            </a:srgbClr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nl-BE">
                <a:solidFill>
                  <a:schemeClr val="bg1"/>
                </a:solidFill>
              </a:rPr>
              <a:t>Maatregelen bij niet slagen</a:t>
            </a:r>
            <a:br>
              <a:rPr lang="nl-BE">
                <a:solidFill>
                  <a:schemeClr val="bg1"/>
                </a:solidFill>
              </a:rPr>
            </a:br>
            <a:r>
              <a:rPr lang="nl-BE">
                <a:solidFill>
                  <a:schemeClr val="bg1"/>
                </a:solidFill>
              </a:rPr>
              <a:t>‘fitheidsevaluatie’</a:t>
            </a:r>
          </a:p>
          <a:p>
            <a:pPr algn="ctr" eaLnBrk="0" hangingPunct="0"/>
            <a:r>
              <a:rPr lang="nl-BE" sz="1200">
                <a:solidFill>
                  <a:schemeClr val="bg1"/>
                </a:solidFill>
              </a:rPr>
              <a:t>‘Rode traplijn’</a:t>
            </a:r>
          </a:p>
        </p:txBody>
      </p:sp>
      <p:sp>
        <p:nvSpPr>
          <p:cNvPr id="65" name="Rectangle 64"/>
          <p:cNvSpPr/>
          <p:nvPr/>
        </p:nvSpPr>
        <p:spPr bwMode="auto">
          <a:xfrm>
            <a:off x="3049588" y="4867275"/>
            <a:ext cx="1327150" cy="4000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800" dirty="0">
                <a:solidFill>
                  <a:schemeClr val="bg1"/>
                </a:solidFill>
              </a:rPr>
              <a:t>Extra </a:t>
            </a:r>
            <a:r>
              <a:rPr lang="nl-BE" sz="800" dirty="0" err="1">
                <a:solidFill>
                  <a:schemeClr val="bg1"/>
                </a:solidFill>
              </a:rPr>
              <a:t>Trg</a:t>
            </a:r>
            <a:r>
              <a:rPr lang="nl-BE" sz="800" dirty="0">
                <a:solidFill>
                  <a:schemeClr val="bg1"/>
                </a:solidFill>
              </a:rPr>
              <a:t> PTI</a:t>
            </a:r>
          </a:p>
          <a:p>
            <a:pPr algn="ctr">
              <a:spcBef>
                <a:spcPct val="50000"/>
              </a:spcBef>
              <a:defRPr/>
            </a:pPr>
            <a:r>
              <a:rPr lang="nl-BE" sz="800" dirty="0">
                <a:solidFill>
                  <a:schemeClr val="bg1"/>
                </a:solidFill>
              </a:rPr>
              <a:t>3 md</a:t>
            </a:r>
            <a:endParaRPr lang="en-US" sz="800" dirty="0">
              <a:solidFill>
                <a:schemeClr val="bg1"/>
              </a:solidFill>
            </a:endParaRPr>
          </a:p>
        </p:txBody>
      </p:sp>
      <p:cxnSp>
        <p:nvCxnSpPr>
          <p:cNvPr id="18" name="Elbow Connector 17"/>
          <p:cNvCxnSpPr>
            <a:stCxn id="76" idx="3"/>
            <a:endCxn id="65" idx="0"/>
          </p:cNvCxnSpPr>
          <p:nvPr/>
        </p:nvCxnSpPr>
        <p:spPr bwMode="auto">
          <a:xfrm>
            <a:off x="3032125" y="4743450"/>
            <a:ext cx="681038" cy="123825"/>
          </a:xfrm>
          <a:prstGeom prst="bentConnector2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Elbow Connector 21"/>
          <p:cNvCxnSpPr>
            <a:stCxn id="65" idx="2"/>
            <a:endCxn id="83" idx="3"/>
          </p:cNvCxnSpPr>
          <p:nvPr/>
        </p:nvCxnSpPr>
        <p:spPr bwMode="auto">
          <a:xfrm rot="5400000">
            <a:off x="3310731" y="4988719"/>
            <a:ext cx="123825" cy="681038"/>
          </a:xfrm>
          <a:prstGeom prst="bentConnector2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Elbow Connector 29"/>
          <p:cNvCxnSpPr>
            <a:stCxn id="122" idx="2"/>
            <a:endCxn id="67" idx="3"/>
          </p:cNvCxnSpPr>
          <p:nvPr/>
        </p:nvCxnSpPr>
        <p:spPr bwMode="auto">
          <a:xfrm rot="5400000">
            <a:off x="3072607" y="3510756"/>
            <a:ext cx="482600" cy="563563"/>
          </a:xfrm>
          <a:prstGeom prst="bentConnector2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Elbow Connector 34"/>
          <p:cNvCxnSpPr>
            <a:stCxn id="122" idx="1"/>
            <a:endCxn id="39" idx="3"/>
          </p:cNvCxnSpPr>
          <p:nvPr/>
        </p:nvCxnSpPr>
        <p:spPr bwMode="auto">
          <a:xfrm rot="10800000" flipV="1">
            <a:off x="2724150" y="3276600"/>
            <a:ext cx="112713" cy="23813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896" name="TextBox 41"/>
          <p:cNvSpPr txBox="1">
            <a:spLocks noChangeArrowheads="1"/>
          </p:cNvSpPr>
          <p:nvPr/>
        </p:nvSpPr>
        <p:spPr bwMode="auto">
          <a:xfrm>
            <a:off x="7073900" y="5262563"/>
            <a:ext cx="14605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1600">
                <a:solidFill>
                  <a:srgbClr val="FF0000"/>
                </a:solidFill>
              </a:rPr>
              <a:t>Maatregelen</a:t>
            </a:r>
            <a:endParaRPr lang="en-US" sz="1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2"/>
          <p:cNvSpPr/>
          <p:nvPr/>
        </p:nvSpPr>
        <p:spPr bwMode="auto">
          <a:xfrm>
            <a:off x="6777038" y="3895725"/>
            <a:ext cx="323850" cy="455613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solidFill>
                  <a:schemeClr val="bg1"/>
                </a:solidFill>
              </a:rPr>
              <a:t>Y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4" name="Diamond 3"/>
          <p:cNvSpPr/>
          <p:nvPr/>
        </p:nvSpPr>
        <p:spPr bwMode="auto">
          <a:xfrm>
            <a:off x="4629150" y="3843338"/>
            <a:ext cx="323850" cy="455612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solidFill>
                  <a:schemeClr val="bg1"/>
                </a:solidFill>
              </a:rPr>
              <a:t>Y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5" name="Diamond 4"/>
          <p:cNvSpPr/>
          <p:nvPr/>
        </p:nvSpPr>
        <p:spPr bwMode="auto">
          <a:xfrm>
            <a:off x="5797550" y="3843338"/>
            <a:ext cx="323850" cy="455612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solidFill>
                  <a:schemeClr val="bg1"/>
                </a:solidFill>
              </a:rPr>
              <a:t>N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6" name="Diamond 5"/>
          <p:cNvSpPr/>
          <p:nvPr/>
        </p:nvSpPr>
        <p:spPr bwMode="auto">
          <a:xfrm>
            <a:off x="7559675" y="3895725"/>
            <a:ext cx="325438" cy="455613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solidFill>
                  <a:schemeClr val="bg1"/>
                </a:solidFill>
              </a:rPr>
              <a:t>N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343025" y="620713"/>
            <a:ext cx="906463" cy="3825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dirty="0" err="1">
                <a:solidFill>
                  <a:schemeClr val="bg1"/>
                </a:solidFill>
              </a:rPr>
              <a:t>PhE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Diamond 7"/>
          <p:cNvSpPr/>
          <p:nvPr/>
        </p:nvSpPr>
        <p:spPr bwMode="auto">
          <a:xfrm>
            <a:off x="1343025" y="1455738"/>
            <a:ext cx="323850" cy="455612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solidFill>
                  <a:schemeClr val="bg1"/>
                </a:solidFill>
              </a:rPr>
              <a:t>Y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9" name="Diamond 8"/>
          <p:cNvSpPr/>
          <p:nvPr/>
        </p:nvSpPr>
        <p:spPr bwMode="auto">
          <a:xfrm>
            <a:off x="1925638" y="1455738"/>
            <a:ext cx="323850" cy="455612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solidFill>
                  <a:schemeClr val="bg1"/>
                </a:solidFill>
              </a:rPr>
              <a:t>N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cxnSp>
        <p:nvCxnSpPr>
          <p:cNvPr id="10" name="Elbow Connector 9"/>
          <p:cNvCxnSpPr>
            <a:stCxn id="7" idx="2"/>
            <a:endCxn id="8" idx="0"/>
          </p:cNvCxnSpPr>
          <p:nvPr/>
        </p:nvCxnSpPr>
        <p:spPr bwMode="auto">
          <a:xfrm rot="5400000">
            <a:off x="1424781" y="1083469"/>
            <a:ext cx="452438" cy="292100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Elbow Connector 10"/>
          <p:cNvCxnSpPr>
            <a:stCxn id="7" idx="2"/>
            <a:endCxn id="9" idx="0"/>
          </p:cNvCxnSpPr>
          <p:nvPr/>
        </p:nvCxnSpPr>
        <p:spPr bwMode="auto">
          <a:xfrm rot="16200000" flipH="1">
            <a:off x="1716088" y="1084262"/>
            <a:ext cx="452438" cy="290513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Elbow Connector 11"/>
          <p:cNvCxnSpPr>
            <a:stCxn id="8" idx="2"/>
            <a:endCxn id="7" idx="1"/>
          </p:cNvCxnSpPr>
          <p:nvPr/>
        </p:nvCxnSpPr>
        <p:spPr bwMode="auto">
          <a:xfrm rot="5400000" flipH="1">
            <a:off x="873919" y="1280319"/>
            <a:ext cx="1100137" cy="161925"/>
          </a:xfrm>
          <a:prstGeom prst="bentConnector4">
            <a:avLst>
              <a:gd name="adj1" fmla="val -17220"/>
              <a:gd name="adj2" fmla="val 293787"/>
            </a:avLst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1258888" y="2292350"/>
            <a:ext cx="990600" cy="231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000" dirty="0">
                <a:solidFill>
                  <a:schemeClr val="bg1"/>
                </a:solidFill>
              </a:rPr>
              <a:t>Disciplinair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287588" y="2292350"/>
            <a:ext cx="1412875" cy="231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000" dirty="0">
                <a:solidFill>
                  <a:schemeClr val="bg1"/>
                </a:solidFill>
              </a:rPr>
              <a:t>Te weinig </a:t>
            </a:r>
            <a:r>
              <a:rPr lang="nl-BE" sz="1000" dirty="0" err="1">
                <a:solidFill>
                  <a:schemeClr val="bg1"/>
                </a:solidFill>
              </a:rPr>
              <a:t>Trg</a:t>
            </a:r>
            <a:r>
              <a:rPr lang="nl-BE" sz="1000" dirty="0">
                <a:solidFill>
                  <a:schemeClr val="bg1"/>
                </a:solidFill>
              </a:rPr>
              <a:t> KT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630738" y="2290763"/>
            <a:ext cx="1328737" cy="231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000" dirty="0">
                <a:solidFill>
                  <a:schemeClr val="bg1"/>
                </a:solidFill>
              </a:rPr>
              <a:t>Te weinig </a:t>
            </a:r>
            <a:r>
              <a:rPr lang="nl-BE" sz="1000" dirty="0" err="1">
                <a:solidFill>
                  <a:schemeClr val="bg1"/>
                </a:solidFill>
              </a:rPr>
              <a:t>Trg</a:t>
            </a:r>
            <a:r>
              <a:rPr lang="nl-BE" sz="1000" dirty="0">
                <a:solidFill>
                  <a:schemeClr val="bg1"/>
                </a:solidFill>
              </a:rPr>
              <a:t> LT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653213" y="2295525"/>
            <a:ext cx="906462" cy="228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solidFill>
                  <a:schemeClr val="bg1"/>
                </a:solidFill>
              </a:rPr>
              <a:t>Medisch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7" name="Elbow Connector 16"/>
          <p:cNvCxnSpPr>
            <a:stCxn id="9" idx="2"/>
            <a:endCxn id="13" idx="0"/>
          </p:cNvCxnSpPr>
          <p:nvPr/>
        </p:nvCxnSpPr>
        <p:spPr bwMode="auto">
          <a:xfrm rot="5400000">
            <a:off x="1730376" y="1935162"/>
            <a:ext cx="381000" cy="333375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Elbow Connector 17"/>
          <p:cNvCxnSpPr>
            <a:stCxn id="9" idx="2"/>
            <a:endCxn id="14" idx="0"/>
          </p:cNvCxnSpPr>
          <p:nvPr/>
        </p:nvCxnSpPr>
        <p:spPr bwMode="auto">
          <a:xfrm rot="16200000" flipH="1">
            <a:off x="2350294" y="1648619"/>
            <a:ext cx="381000" cy="906462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Elbow Connector 18"/>
          <p:cNvCxnSpPr>
            <a:stCxn id="9" idx="2"/>
            <a:endCxn id="15" idx="0"/>
          </p:cNvCxnSpPr>
          <p:nvPr/>
        </p:nvCxnSpPr>
        <p:spPr bwMode="auto">
          <a:xfrm rot="16200000" flipH="1">
            <a:off x="3502025" y="496888"/>
            <a:ext cx="379413" cy="3208337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Elbow Connector 19"/>
          <p:cNvCxnSpPr>
            <a:stCxn id="9" idx="2"/>
            <a:endCxn id="16" idx="0"/>
          </p:cNvCxnSpPr>
          <p:nvPr/>
        </p:nvCxnSpPr>
        <p:spPr bwMode="auto">
          <a:xfrm rot="16200000" flipH="1">
            <a:off x="4405313" y="-406400"/>
            <a:ext cx="384175" cy="5019675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Rectangle 20"/>
          <p:cNvSpPr/>
          <p:nvPr/>
        </p:nvSpPr>
        <p:spPr bwMode="auto">
          <a:xfrm>
            <a:off x="1343025" y="3008313"/>
            <a:ext cx="1381125" cy="5508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600" dirty="0">
                <a:solidFill>
                  <a:schemeClr val="bg1"/>
                </a:solidFill>
              </a:rPr>
              <a:t>Extra </a:t>
            </a:r>
            <a:r>
              <a:rPr lang="nl-BE" sz="1600" dirty="0" err="1">
                <a:solidFill>
                  <a:schemeClr val="bg1"/>
                </a:solidFill>
              </a:rPr>
              <a:t>Trg</a:t>
            </a:r>
            <a:r>
              <a:rPr lang="nl-BE" sz="1600" dirty="0">
                <a:solidFill>
                  <a:schemeClr val="bg1"/>
                </a:solidFill>
              </a:rPr>
              <a:t> PTI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630738" y="3000375"/>
            <a:ext cx="1328737" cy="2333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000" dirty="0">
                <a:solidFill>
                  <a:schemeClr val="bg1"/>
                </a:solidFill>
              </a:rPr>
              <a:t>MENUFIT 1</a:t>
            </a:r>
            <a:r>
              <a:rPr lang="nl-BE" sz="1000" baseline="30000" dirty="0">
                <a:solidFill>
                  <a:schemeClr val="bg1"/>
                </a:solidFill>
              </a:rPr>
              <a:t>ste</a:t>
            </a:r>
            <a:r>
              <a:rPr lang="nl-BE" sz="1000" dirty="0">
                <a:solidFill>
                  <a:schemeClr val="bg1"/>
                </a:solidFill>
              </a:rPr>
              <a:t> lijn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873875" y="2976563"/>
            <a:ext cx="908050" cy="3825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solidFill>
                  <a:schemeClr val="bg1"/>
                </a:solidFill>
              </a:rPr>
              <a:t>MENUFIT 2</a:t>
            </a:r>
            <a:r>
              <a:rPr lang="nl-BE" sz="1200" baseline="30000" dirty="0">
                <a:solidFill>
                  <a:schemeClr val="bg1"/>
                </a:solidFill>
              </a:rPr>
              <a:t>de</a:t>
            </a:r>
            <a:r>
              <a:rPr lang="nl-BE" sz="1200" dirty="0">
                <a:solidFill>
                  <a:schemeClr val="bg1"/>
                </a:solidFill>
              </a:rPr>
              <a:t> lijn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24" name="Elbow Connector 23"/>
          <p:cNvCxnSpPr>
            <a:stCxn id="13" idx="2"/>
            <a:endCxn id="21" idx="0"/>
          </p:cNvCxnSpPr>
          <p:nvPr/>
        </p:nvCxnSpPr>
        <p:spPr bwMode="auto">
          <a:xfrm rot="16200000" flipH="1">
            <a:off x="1651794" y="2626519"/>
            <a:ext cx="484188" cy="279400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Elbow Connector 24"/>
          <p:cNvCxnSpPr>
            <a:stCxn id="14" idx="2"/>
            <a:endCxn id="21" idx="0"/>
          </p:cNvCxnSpPr>
          <p:nvPr/>
        </p:nvCxnSpPr>
        <p:spPr bwMode="auto">
          <a:xfrm rot="5400000">
            <a:off x="2271713" y="2286000"/>
            <a:ext cx="484188" cy="960437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Elbow Connector 25"/>
          <p:cNvCxnSpPr>
            <a:stCxn id="15" idx="2"/>
            <a:endCxn id="22" idx="0"/>
          </p:cNvCxnSpPr>
          <p:nvPr/>
        </p:nvCxnSpPr>
        <p:spPr bwMode="auto">
          <a:xfrm rot="5400000">
            <a:off x="5056981" y="2761457"/>
            <a:ext cx="477837" cy="12700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Elbow Connector 26"/>
          <p:cNvCxnSpPr>
            <a:stCxn id="16" idx="2"/>
            <a:endCxn id="23" idx="0"/>
          </p:cNvCxnSpPr>
          <p:nvPr/>
        </p:nvCxnSpPr>
        <p:spPr bwMode="auto">
          <a:xfrm rot="16200000" flipH="1">
            <a:off x="6991350" y="2640013"/>
            <a:ext cx="452438" cy="220662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Elbow Connector 27"/>
          <p:cNvCxnSpPr>
            <a:stCxn id="22" idx="2"/>
            <a:endCxn id="4" idx="0"/>
          </p:cNvCxnSpPr>
          <p:nvPr/>
        </p:nvCxnSpPr>
        <p:spPr bwMode="auto">
          <a:xfrm rot="5400000">
            <a:off x="4738688" y="3286125"/>
            <a:ext cx="609600" cy="504825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Elbow Connector 28"/>
          <p:cNvCxnSpPr>
            <a:stCxn id="22" idx="2"/>
            <a:endCxn id="5" idx="0"/>
          </p:cNvCxnSpPr>
          <p:nvPr/>
        </p:nvCxnSpPr>
        <p:spPr bwMode="auto">
          <a:xfrm rot="16200000" flipH="1">
            <a:off x="5322888" y="3206750"/>
            <a:ext cx="609600" cy="663575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Elbow Connector 29"/>
          <p:cNvCxnSpPr>
            <a:stCxn id="23" idx="2"/>
            <a:endCxn id="3" idx="0"/>
          </p:cNvCxnSpPr>
          <p:nvPr/>
        </p:nvCxnSpPr>
        <p:spPr bwMode="auto">
          <a:xfrm rot="5400000">
            <a:off x="6865144" y="3432969"/>
            <a:ext cx="536575" cy="388937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Elbow Connector 30"/>
          <p:cNvCxnSpPr>
            <a:stCxn id="23" idx="2"/>
            <a:endCxn id="6" idx="0"/>
          </p:cNvCxnSpPr>
          <p:nvPr/>
        </p:nvCxnSpPr>
        <p:spPr bwMode="auto">
          <a:xfrm rot="16200000" flipH="1">
            <a:off x="7256462" y="3430588"/>
            <a:ext cx="536575" cy="393700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Rectangle 31"/>
          <p:cNvSpPr/>
          <p:nvPr/>
        </p:nvSpPr>
        <p:spPr bwMode="auto">
          <a:xfrm>
            <a:off x="2125663" y="3843338"/>
            <a:ext cx="906462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dirty="0" err="1">
                <a:solidFill>
                  <a:schemeClr val="bg1"/>
                </a:solidFill>
              </a:rPr>
              <a:t>PhE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3" name="Elbow Connector 32"/>
          <p:cNvCxnSpPr>
            <a:stCxn id="21" idx="2"/>
            <a:endCxn id="32" idx="0"/>
          </p:cNvCxnSpPr>
          <p:nvPr/>
        </p:nvCxnSpPr>
        <p:spPr bwMode="auto">
          <a:xfrm rot="16200000" flipH="1">
            <a:off x="2164556" y="3428207"/>
            <a:ext cx="284163" cy="546100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Diamond 33"/>
          <p:cNvSpPr/>
          <p:nvPr/>
        </p:nvSpPr>
        <p:spPr bwMode="auto">
          <a:xfrm>
            <a:off x="2125663" y="4514850"/>
            <a:ext cx="323850" cy="457200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solidFill>
                  <a:schemeClr val="bg1"/>
                </a:solidFill>
              </a:rPr>
              <a:t>Y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35" name="Diamond 34"/>
          <p:cNvSpPr/>
          <p:nvPr/>
        </p:nvSpPr>
        <p:spPr bwMode="auto">
          <a:xfrm>
            <a:off x="2708275" y="4514850"/>
            <a:ext cx="323850" cy="457200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solidFill>
                  <a:schemeClr val="bg1"/>
                </a:solidFill>
              </a:rPr>
              <a:t>N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cxnSp>
        <p:nvCxnSpPr>
          <p:cNvPr id="36" name="Elbow Connector 35"/>
          <p:cNvCxnSpPr>
            <a:stCxn id="32" idx="2"/>
            <a:endCxn id="34" idx="0"/>
          </p:cNvCxnSpPr>
          <p:nvPr/>
        </p:nvCxnSpPr>
        <p:spPr bwMode="auto">
          <a:xfrm rot="5400000">
            <a:off x="2288382" y="4223544"/>
            <a:ext cx="290512" cy="292100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Elbow Connector 36"/>
          <p:cNvCxnSpPr>
            <a:stCxn id="32" idx="2"/>
            <a:endCxn id="35" idx="0"/>
          </p:cNvCxnSpPr>
          <p:nvPr/>
        </p:nvCxnSpPr>
        <p:spPr bwMode="auto">
          <a:xfrm rot="16200000" flipH="1">
            <a:off x="2579688" y="4224338"/>
            <a:ext cx="290512" cy="290512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Rectangle 37"/>
          <p:cNvSpPr/>
          <p:nvPr/>
        </p:nvSpPr>
        <p:spPr bwMode="auto">
          <a:xfrm>
            <a:off x="2125663" y="5200650"/>
            <a:ext cx="906462" cy="3825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dirty="0" err="1">
                <a:solidFill>
                  <a:schemeClr val="bg1"/>
                </a:solidFill>
              </a:rPr>
              <a:t>PhE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1" name="Elbow Connector 40"/>
          <p:cNvCxnSpPr>
            <a:stCxn id="34" idx="1"/>
            <a:endCxn id="7" idx="0"/>
          </p:cNvCxnSpPr>
          <p:nvPr/>
        </p:nvCxnSpPr>
        <p:spPr bwMode="auto">
          <a:xfrm rot="10800000">
            <a:off x="1797050" y="620713"/>
            <a:ext cx="328613" cy="4122737"/>
          </a:xfrm>
          <a:prstGeom prst="bentConnector4">
            <a:avLst>
              <a:gd name="adj1" fmla="val 309293"/>
              <a:gd name="adj2" fmla="val 105235"/>
            </a:avLst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Rectangle 41"/>
          <p:cNvSpPr/>
          <p:nvPr/>
        </p:nvSpPr>
        <p:spPr bwMode="auto">
          <a:xfrm>
            <a:off x="2836863" y="3000375"/>
            <a:ext cx="1517650" cy="5508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600" dirty="0">
                <a:solidFill>
                  <a:schemeClr val="bg1"/>
                </a:solidFill>
              </a:rPr>
              <a:t>Extra </a:t>
            </a:r>
            <a:r>
              <a:rPr lang="nl-BE" sz="1600" dirty="0" err="1">
                <a:solidFill>
                  <a:schemeClr val="bg1"/>
                </a:solidFill>
              </a:rPr>
              <a:t>Trg</a:t>
            </a:r>
            <a:r>
              <a:rPr lang="nl-BE" sz="1600" dirty="0">
                <a:solidFill>
                  <a:schemeClr val="bg1"/>
                </a:solidFill>
              </a:rPr>
              <a:t> PTI + RI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43" name="Elbow Connector 42"/>
          <p:cNvCxnSpPr>
            <a:stCxn id="42" idx="2"/>
            <a:endCxn id="32" idx="0"/>
          </p:cNvCxnSpPr>
          <p:nvPr/>
        </p:nvCxnSpPr>
        <p:spPr bwMode="auto">
          <a:xfrm rot="5400000">
            <a:off x="2941638" y="3189288"/>
            <a:ext cx="292100" cy="1016000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Elbow Connector 43"/>
          <p:cNvCxnSpPr>
            <a:stCxn id="4" idx="2"/>
            <a:endCxn id="42" idx="0"/>
          </p:cNvCxnSpPr>
          <p:nvPr/>
        </p:nvCxnSpPr>
        <p:spPr bwMode="auto">
          <a:xfrm rot="5400000" flipH="1">
            <a:off x="3544094" y="3051969"/>
            <a:ext cx="1298575" cy="1195387"/>
          </a:xfrm>
          <a:prstGeom prst="bentConnector5">
            <a:avLst>
              <a:gd name="adj1" fmla="val -23651"/>
              <a:gd name="adj2" fmla="val 20517"/>
              <a:gd name="adj3" fmla="val 116620"/>
            </a:avLst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Elbow Connector 44"/>
          <p:cNvCxnSpPr>
            <a:stCxn id="5" idx="2"/>
            <a:endCxn id="23" idx="1"/>
          </p:cNvCxnSpPr>
          <p:nvPr/>
        </p:nvCxnSpPr>
        <p:spPr bwMode="auto">
          <a:xfrm rot="5400000" flipH="1" flipV="1">
            <a:off x="5850731" y="3275807"/>
            <a:ext cx="1131887" cy="914400"/>
          </a:xfrm>
          <a:prstGeom prst="bentConnector4">
            <a:avLst>
              <a:gd name="adj1" fmla="val -19082"/>
              <a:gd name="adj2" fmla="val 58858"/>
            </a:avLst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Elbow Connector 45"/>
          <p:cNvCxnSpPr>
            <a:stCxn id="3" idx="2"/>
            <a:endCxn id="42" idx="3"/>
          </p:cNvCxnSpPr>
          <p:nvPr/>
        </p:nvCxnSpPr>
        <p:spPr bwMode="auto">
          <a:xfrm rot="5400000" flipH="1">
            <a:off x="5109369" y="2521744"/>
            <a:ext cx="1074738" cy="2584450"/>
          </a:xfrm>
          <a:prstGeom prst="bentConnector4">
            <a:avLst>
              <a:gd name="adj1" fmla="val -61727"/>
              <a:gd name="adj2" fmla="val 96409"/>
            </a:avLst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Diamond 46"/>
          <p:cNvSpPr/>
          <p:nvPr/>
        </p:nvSpPr>
        <p:spPr bwMode="auto">
          <a:xfrm>
            <a:off x="2724150" y="5786438"/>
            <a:ext cx="325438" cy="455612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solidFill>
                  <a:schemeClr val="bg1"/>
                </a:solidFill>
              </a:rPr>
              <a:t>N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48" name="Diamond 47"/>
          <p:cNvSpPr/>
          <p:nvPr/>
        </p:nvSpPr>
        <p:spPr bwMode="auto">
          <a:xfrm>
            <a:off x="2119313" y="5786438"/>
            <a:ext cx="323850" cy="455612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solidFill>
                  <a:schemeClr val="bg1"/>
                </a:solidFill>
              </a:rPr>
              <a:t>Y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cxnSp>
        <p:nvCxnSpPr>
          <p:cNvPr id="49" name="Elbow Connector 48"/>
          <p:cNvCxnSpPr>
            <a:stCxn id="38" idx="2"/>
            <a:endCxn id="48" idx="0"/>
          </p:cNvCxnSpPr>
          <p:nvPr/>
        </p:nvCxnSpPr>
        <p:spPr bwMode="auto">
          <a:xfrm rot="5400000">
            <a:off x="2328863" y="5535613"/>
            <a:ext cx="203200" cy="298450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Elbow Connector 49"/>
          <p:cNvCxnSpPr>
            <a:stCxn id="38" idx="2"/>
            <a:endCxn id="47" idx="0"/>
          </p:cNvCxnSpPr>
          <p:nvPr/>
        </p:nvCxnSpPr>
        <p:spPr bwMode="auto">
          <a:xfrm rot="16200000" flipH="1">
            <a:off x="2632076" y="5530850"/>
            <a:ext cx="203200" cy="307975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Elbow Connector 50"/>
          <p:cNvCxnSpPr>
            <a:stCxn id="47" idx="2"/>
            <a:endCxn id="23" idx="3"/>
          </p:cNvCxnSpPr>
          <p:nvPr/>
        </p:nvCxnSpPr>
        <p:spPr bwMode="auto">
          <a:xfrm rot="5400000" flipH="1" flipV="1">
            <a:off x="3797300" y="2257426"/>
            <a:ext cx="3074987" cy="4894262"/>
          </a:xfrm>
          <a:prstGeom prst="bentConnector4">
            <a:avLst>
              <a:gd name="adj1" fmla="val -5128"/>
              <a:gd name="adj2" fmla="val 104791"/>
            </a:avLst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Elbow Connector 51"/>
          <p:cNvCxnSpPr>
            <a:stCxn id="48" idx="2"/>
            <a:endCxn id="7" idx="1"/>
          </p:cNvCxnSpPr>
          <p:nvPr/>
        </p:nvCxnSpPr>
        <p:spPr bwMode="auto">
          <a:xfrm rot="5400000" flipH="1">
            <a:off x="-903287" y="3057525"/>
            <a:ext cx="5430837" cy="938213"/>
          </a:xfrm>
          <a:prstGeom prst="bentConnector4">
            <a:avLst>
              <a:gd name="adj1" fmla="val -3974"/>
              <a:gd name="adj2" fmla="val 124995"/>
            </a:avLst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Isosceles Triangle 52"/>
          <p:cNvSpPr/>
          <p:nvPr/>
        </p:nvSpPr>
        <p:spPr bwMode="auto">
          <a:xfrm rot="10800000">
            <a:off x="7216775" y="4743450"/>
            <a:ext cx="652463" cy="838200"/>
          </a:xfrm>
          <a:prstGeom prst="triangle">
            <a:avLst>
              <a:gd name="adj" fmla="val 56057"/>
            </a:avLst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dirty="0" err="1">
              <a:solidFill>
                <a:schemeClr val="bg1"/>
              </a:solidFill>
            </a:endParaRPr>
          </a:p>
        </p:txBody>
      </p:sp>
      <p:sp>
        <p:nvSpPr>
          <p:cNvPr id="38962" name="TextBox 53"/>
          <p:cNvSpPr txBox="1">
            <a:spLocks noChangeArrowheads="1"/>
          </p:cNvSpPr>
          <p:nvPr/>
        </p:nvSpPr>
        <p:spPr bwMode="auto">
          <a:xfrm>
            <a:off x="7165975" y="4743450"/>
            <a:ext cx="739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1200">
                <a:solidFill>
                  <a:schemeClr val="bg1"/>
                </a:solidFill>
              </a:rPr>
              <a:t>HR + AMT</a:t>
            </a:r>
            <a:endParaRPr lang="en-US" sz="1200">
              <a:solidFill>
                <a:schemeClr val="bg1"/>
              </a:solidFill>
            </a:endParaRPr>
          </a:p>
        </p:txBody>
      </p:sp>
      <p:cxnSp>
        <p:nvCxnSpPr>
          <p:cNvPr id="55" name="Elbow Connector 54"/>
          <p:cNvCxnSpPr>
            <a:stCxn id="6" idx="2"/>
            <a:endCxn id="53" idx="3"/>
          </p:cNvCxnSpPr>
          <p:nvPr/>
        </p:nvCxnSpPr>
        <p:spPr bwMode="auto">
          <a:xfrm rot="5400000">
            <a:off x="7416801" y="4438650"/>
            <a:ext cx="392112" cy="217487"/>
          </a:xfrm>
          <a:prstGeom prst="bentConnector3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964" name="Rectangle 2"/>
          <p:cNvSpPr txBox="1">
            <a:spLocks noChangeArrowheads="1"/>
          </p:cNvSpPr>
          <p:nvPr/>
        </p:nvSpPr>
        <p:spPr bwMode="auto">
          <a:xfrm>
            <a:off x="2627313" y="115888"/>
            <a:ext cx="5329237" cy="1027112"/>
          </a:xfrm>
          <a:prstGeom prst="rect">
            <a:avLst/>
          </a:prstGeom>
          <a:solidFill>
            <a:srgbClr val="3366FF">
              <a:alpha val="50195"/>
            </a:srgbClr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nl-BE">
                <a:solidFill>
                  <a:schemeClr val="bg1"/>
                </a:solidFill>
              </a:rPr>
              <a:t>Maatregelen bij niet slagen</a:t>
            </a:r>
            <a:br>
              <a:rPr lang="nl-BE">
                <a:solidFill>
                  <a:schemeClr val="bg1"/>
                </a:solidFill>
              </a:rPr>
            </a:br>
            <a:r>
              <a:rPr lang="nl-BE">
                <a:solidFill>
                  <a:schemeClr val="bg1"/>
                </a:solidFill>
              </a:rPr>
              <a:t>‘Evaluatie voor de functie’</a:t>
            </a:r>
          </a:p>
          <a:p>
            <a:pPr algn="ctr" eaLnBrk="0" hangingPunct="0"/>
            <a:r>
              <a:rPr lang="nl-BE" sz="1200">
                <a:solidFill>
                  <a:schemeClr val="bg1"/>
                </a:solidFill>
              </a:rPr>
              <a:t>‘Horizontale functielijn’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3203575" y="4911725"/>
            <a:ext cx="990600" cy="4000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800" dirty="0">
                <a:solidFill>
                  <a:schemeClr val="bg1"/>
                </a:solidFill>
              </a:rPr>
              <a:t>Extra </a:t>
            </a:r>
            <a:r>
              <a:rPr lang="nl-BE" sz="800" dirty="0" err="1">
                <a:solidFill>
                  <a:schemeClr val="bg1"/>
                </a:solidFill>
              </a:rPr>
              <a:t>Trg</a:t>
            </a:r>
            <a:r>
              <a:rPr lang="nl-BE" sz="800" dirty="0">
                <a:solidFill>
                  <a:schemeClr val="bg1"/>
                </a:solidFill>
              </a:rPr>
              <a:t> PTI</a:t>
            </a:r>
          </a:p>
          <a:p>
            <a:pPr algn="ctr">
              <a:spcBef>
                <a:spcPct val="50000"/>
              </a:spcBef>
              <a:defRPr/>
            </a:pPr>
            <a:r>
              <a:rPr lang="nl-BE" sz="800" dirty="0">
                <a:solidFill>
                  <a:schemeClr val="bg1"/>
                </a:solidFill>
              </a:rPr>
              <a:t>3 md</a:t>
            </a:r>
            <a:endParaRPr lang="en-US" sz="800" dirty="0">
              <a:solidFill>
                <a:schemeClr val="bg1"/>
              </a:solidFill>
            </a:endParaRPr>
          </a:p>
        </p:txBody>
      </p:sp>
      <p:cxnSp>
        <p:nvCxnSpPr>
          <p:cNvPr id="56" name="Elbow Connector 55"/>
          <p:cNvCxnSpPr>
            <a:stCxn id="35" idx="3"/>
            <a:endCxn id="59" idx="0"/>
          </p:cNvCxnSpPr>
          <p:nvPr/>
        </p:nvCxnSpPr>
        <p:spPr bwMode="auto">
          <a:xfrm>
            <a:off x="3032125" y="4743450"/>
            <a:ext cx="666750" cy="168275"/>
          </a:xfrm>
          <a:prstGeom prst="bentConnector2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Elbow Connector 61"/>
          <p:cNvCxnSpPr>
            <a:stCxn id="59" idx="2"/>
            <a:endCxn id="38" idx="3"/>
          </p:cNvCxnSpPr>
          <p:nvPr/>
        </p:nvCxnSpPr>
        <p:spPr bwMode="auto">
          <a:xfrm rot="5400000">
            <a:off x="3325812" y="5018088"/>
            <a:ext cx="79375" cy="666750"/>
          </a:xfrm>
          <a:prstGeom prst="bentConnector2">
            <a:avLst/>
          </a:pr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5988" y="0"/>
            <a:ext cx="7162800" cy="1125538"/>
          </a:xfrm>
        </p:spPr>
        <p:txBody>
          <a:bodyPr/>
          <a:lstStyle/>
          <a:p>
            <a:r>
              <a:rPr lang="nl-BE" smtClean="0"/>
              <a:t>Transitie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268413"/>
            <a:ext cx="7940675" cy="2663825"/>
          </a:xfrm>
        </p:spPr>
        <p:txBody>
          <a:bodyPr/>
          <a:lstStyle/>
          <a:p>
            <a:r>
              <a:rPr lang="nl-BE" sz="2400" smtClean="0"/>
              <a:t>Trg 01 is een ‘nieuw project’ van toepassing op </a:t>
            </a:r>
            <a:r>
              <a:rPr lang="nl-BE" sz="2400" smtClean="0">
                <a:solidFill>
                  <a:srgbClr val="0000FF"/>
                </a:solidFill>
              </a:rPr>
              <a:t>nieuwe rekruten</a:t>
            </a:r>
            <a:r>
              <a:rPr lang="nl-BE" sz="2400" smtClean="0"/>
              <a:t>.</a:t>
            </a:r>
          </a:p>
          <a:p>
            <a:r>
              <a:rPr lang="nl-BE" sz="2400" smtClean="0"/>
              <a:t>Voor alle militairen die nu werkzaam zijn binnen Defensie moeten </a:t>
            </a:r>
            <a:r>
              <a:rPr lang="nl-BE" sz="2400" smtClean="0">
                <a:solidFill>
                  <a:schemeClr val="accent2"/>
                </a:solidFill>
              </a:rPr>
              <a:t>overgangsmaatregelen</a:t>
            </a:r>
            <a:r>
              <a:rPr lang="nl-BE" sz="2400" smtClean="0"/>
              <a:t> uitgewerkt worden </a:t>
            </a:r>
            <a:r>
              <a:rPr lang="nl-BE" sz="2400" u="sng" smtClean="0"/>
              <a:t>bij invoering van afdwingbare maatregelen</a:t>
            </a:r>
            <a:r>
              <a:rPr lang="nl-BE" sz="2400" smtClean="0"/>
              <a:t>.</a:t>
            </a:r>
            <a:r>
              <a:rPr lang="nl-BE" smtClean="0"/>
              <a:t> </a:t>
            </a:r>
          </a:p>
        </p:txBody>
      </p:sp>
      <p:graphicFrame>
        <p:nvGraphicFramePr>
          <p:cNvPr id="156677" name="Group 5"/>
          <p:cNvGraphicFramePr>
            <a:graphicFrameLocks noGrp="1"/>
          </p:cNvGraphicFramePr>
          <p:nvPr/>
        </p:nvGraphicFramePr>
        <p:xfrm>
          <a:off x="1447800" y="4149725"/>
          <a:ext cx="6364288" cy="2232025"/>
        </p:xfrm>
        <a:graphic>
          <a:graphicData uri="http://schemas.openxmlformats.org/drawingml/2006/table">
            <a:tbl>
              <a:tblPr/>
              <a:tblGrid>
                <a:gridCol w="2974051"/>
                <a:gridCol w="3390508"/>
              </a:tblGrid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Leeftijd</a:t>
                      </a:r>
                    </a:p>
                  </a:txBody>
                  <a:tcPr marL="83077" marR="83077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Overgangsperiode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 – 29 j</a:t>
                      </a:r>
                    </a:p>
                  </a:txBody>
                  <a:tcPr marL="83077" marR="83077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 jaar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30 – 39 j</a:t>
                      </a:r>
                    </a:p>
                  </a:txBody>
                  <a:tcPr marL="83077" marR="83077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 jaar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≥ 40j</a:t>
                      </a:r>
                    </a:p>
                  </a:txBody>
                  <a:tcPr marL="83077" marR="83077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Nvt</a:t>
                      </a:r>
                      <a:endParaRPr kumimoji="0" lang="nl-B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56" name="Text Box 22"/>
          <p:cNvSpPr txBox="1">
            <a:spLocks noChangeArrowheads="1"/>
          </p:cNvSpPr>
          <p:nvPr/>
        </p:nvSpPr>
        <p:spPr bwMode="auto">
          <a:xfrm>
            <a:off x="3348038" y="3759200"/>
            <a:ext cx="2160587" cy="461963"/>
          </a:xfrm>
          <a:prstGeom prst="rect">
            <a:avLst/>
          </a:prstGeom>
          <a:solidFill>
            <a:srgbClr val="C0C0C0"/>
          </a:solidFill>
          <a:ln w="28575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>
                <a:solidFill>
                  <a:srgbClr val="FF0000"/>
                </a:solidFill>
                <a:cs typeface="Arial" charset="0"/>
              </a:rPr>
              <a:t>VOORBEELD</a:t>
            </a:r>
            <a:endParaRPr lang="en-US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82663" y="0"/>
            <a:ext cx="7162800" cy="1143000"/>
          </a:xfrm>
        </p:spPr>
        <p:txBody>
          <a:bodyPr/>
          <a:lstStyle/>
          <a:p>
            <a:r>
              <a:rPr lang="nl-BE" smtClean="0"/>
              <a:t>Besluit nieuw sportbeleid</a:t>
            </a:r>
          </a:p>
        </p:txBody>
      </p:sp>
      <p:graphicFrame>
        <p:nvGraphicFramePr>
          <p:cNvPr id="295958" name="Group 22"/>
          <p:cNvGraphicFramePr>
            <a:graphicFrameLocks noGrp="1"/>
          </p:cNvGraphicFramePr>
          <p:nvPr/>
        </p:nvGraphicFramePr>
        <p:xfrm>
          <a:off x="915988" y="1484313"/>
          <a:ext cx="7246937" cy="4537075"/>
        </p:xfrm>
        <a:graphic>
          <a:graphicData uri="http://schemas.openxmlformats.org/drawingml/2006/table">
            <a:tbl>
              <a:tblPr/>
              <a:tblGrid>
                <a:gridCol w="3588726"/>
                <a:gridCol w="3657600"/>
              </a:tblGrid>
              <a:tr h="11985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WIN </a:t>
                      </a:r>
                    </a:p>
                  </a:txBody>
                  <a:tcPr marL="83077" marR="83077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WIN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Comdo</a:t>
                      </a:r>
                    </a:p>
                  </a:txBody>
                  <a:tcPr marL="83077" marR="83077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Personeel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9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Ops &amp; Fit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Rendement </a:t>
                      </a:r>
                    </a:p>
                  </a:txBody>
                  <a:tcPr marL="83077" marR="83077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Gezondheid &amp; Welzijn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B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Levenskwaliteit</a:t>
                      </a:r>
                    </a:p>
                  </a:txBody>
                  <a:tcPr marL="83077" marR="83077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0976" name="AutoShape 21"/>
          <p:cNvSpPr>
            <a:spLocks noChangeArrowheads="1"/>
          </p:cNvSpPr>
          <p:nvPr/>
        </p:nvSpPr>
        <p:spPr bwMode="auto">
          <a:xfrm>
            <a:off x="2555875" y="4652963"/>
            <a:ext cx="331788" cy="647700"/>
          </a:xfrm>
          <a:prstGeom prst="downArrow">
            <a:avLst>
              <a:gd name="adj1" fmla="val 50000"/>
              <a:gd name="adj2" fmla="val 4505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>
              <a:spcBef>
                <a:spcPct val="50000"/>
              </a:spcBef>
            </a:pPr>
            <a:endParaRPr lang="en-US">
              <a:cs typeface="Arial" charset="0"/>
            </a:endParaRPr>
          </a:p>
        </p:txBody>
      </p:sp>
      <p:sp>
        <p:nvSpPr>
          <p:cNvPr id="40977" name="AutoShape 22"/>
          <p:cNvSpPr>
            <a:spLocks noChangeArrowheads="1"/>
          </p:cNvSpPr>
          <p:nvPr/>
        </p:nvSpPr>
        <p:spPr bwMode="auto">
          <a:xfrm>
            <a:off x="6234113" y="4652963"/>
            <a:ext cx="331787" cy="647700"/>
          </a:xfrm>
          <a:prstGeom prst="downArrow">
            <a:avLst>
              <a:gd name="adj1" fmla="val 50000"/>
              <a:gd name="adj2" fmla="val 4505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>
              <a:spcBef>
                <a:spcPct val="50000"/>
              </a:spcBef>
            </a:pPr>
            <a:endParaRPr lang="en-US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3"/>
          <p:cNvSpPr>
            <a:spLocks noGrp="1"/>
          </p:cNvSpPr>
          <p:nvPr>
            <p:ph type="title"/>
          </p:nvPr>
        </p:nvSpPr>
        <p:spPr>
          <a:xfrm>
            <a:off x="971550" y="188913"/>
            <a:ext cx="6985000" cy="1143000"/>
          </a:xfrm>
        </p:spPr>
        <p:txBody>
          <a:bodyPr/>
          <a:lstStyle/>
          <a:p>
            <a:r>
              <a:rPr lang="nl-BE" smtClean="0"/>
              <a:t>Inleiding</a:t>
            </a:r>
            <a:endParaRPr lang="en-US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50825" y="1700213"/>
            <a:ext cx="8137525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nl-BE" b="0" dirty="0" smtClean="0"/>
              <a:t>Doel van de </a:t>
            </a:r>
            <a:r>
              <a:rPr lang="nl-BE" b="0" dirty="0" err="1" smtClean="0"/>
              <a:t>Bfg</a:t>
            </a:r>
            <a:endParaRPr lang="nl-BE" b="0" dirty="0" smtClean="0"/>
          </a:p>
          <a:p>
            <a:pPr lvl="1">
              <a:defRPr/>
            </a:pPr>
            <a:r>
              <a:rPr lang="nl-BE" sz="2400" b="0" dirty="0" smtClean="0"/>
              <a:t>Update </a:t>
            </a:r>
            <a:r>
              <a:rPr lang="nl-BE" sz="2400" b="0" dirty="0" err="1" smtClean="0"/>
              <a:t>Sit</a:t>
            </a:r>
            <a:r>
              <a:rPr lang="nl-BE" sz="2400" b="0" dirty="0" smtClean="0"/>
              <a:t> Studie 01 na 19 Okt 11(</a:t>
            </a:r>
            <a:r>
              <a:rPr lang="nl-BE" sz="2400" b="0" dirty="0" err="1" smtClean="0"/>
              <a:t>Bfg</a:t>
            </a:r>
            <a:r>
              <a:rPr lang="nl-BE" sz="2400" b="0" dirty="0" smtClean="0"/>
              <a:t> CHOD)</a:t>
            </a:r>
          </a:p>
          <a:p>
            <a:pPr lvl="1">
              <a:defRPr/>
            </a:pPr>
            <a:r>
              <a:rPr lang="nl-BE" sz="2400" b="0" dirty="0" smtClean="0"/>
              <a:t>Uiteenzetten van de krachtlijnen nieuwe </a:t>
            </a:r>
            <a:r>
              <a:rPr lang="nl-BE" sz="2400" b="0" dirty="0" err="1" smtClean="0"/>
              <a:t>Physical</a:t>
            </a:r>
            <a:r>
              <a:rPr lang="nl-BE" sz="2400" b="0" dirty="0" smtClean="0"/>
              <a:t> </a:t>
            </a:r>
            <a:r>
              <a:rPr lang="nl-BE" sz="2400" b="0" dirty="0" err="1" smtClean="0"/>
              <a:t>Evaluations</a:t>
            </a:r>
            <a:endParaRPr lang="nl-BE" sz="2400" b="0" dirty="0" smtClean="0"/>
          </a:p>
          <a:p>
            <a:pPr lvl="1">
              <a:defRPr/>
            </a:pPr>
            <a:r>
              <a:rPr lang="nl-BE" sz="2400" b="0" dirty="0" smtClean="0"/>
              <a:t>Verduidelijking Art Debriefing </a:t>
            </a:r>
            <a:r>
              <a:rPr lang="nl-BE" sz="2400" b="0" dirty="0" err="1" smtClean="0"/>
              <a:t>Nr</a:t>
            </a:r>
            <a:r>
              <a:rPr lang="nl-BE" sz="2400" b="0" dirty="0" smtClean="0"/>
              <a:t> 7 18 Apr 12</a:t>
            </a:r>
          </a:p>
          <a:p>
            <a:pPr lvl="1">
              <a:defRPr/>
            </a:pPr>
            <a:r>
              <a:rPr lang="nl-BE" sz="2400" b="0" dirty="0" smtClean="0"/>
              <a:t>Way </a:t>
            </a:r>
            <a:r>
              <a:rPr lang="nl-BE" sz="2400" b="0" dirty="0" err="1" smtClean="0"/>
              <a:t>ahead</a:t>
            </a:r>
            <a:r>
              <a:rPr lang="nl-BE" sz="2400" b="0" dirty="0" smtClean="0"/>
              <a:t> voorstellen</a:t>
            </a:r>
          </a:p>
          <a:p>
            <a:pPr lvl="1">
              <a:defRPr/>
            </a:pPr>
            <a:endParaRPr lang="nl-BE" sz="2400" b="0" dirty="0"/>
          </a:p>
          <a:p>
            <a:pPr marL="457200" lvl="1" indent="0">
              <a:buFontTx/>
              <a:buNone/>
              <a:defRPr/>
            </a:pPr>
            <a:r>
              <a:rPr lang="nl-BE" sz="2400" b="0" dirty="0" smtClean="0"/>
              <a:t>‼ NIET de bedoeling om een Reg voor te stellen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 txBox="1">
            <a:spLocks noChangeArrowheads="1"/>
          </p:cNvSpPr>
          <p:nvPr/>
        </p:nvSpPr>
        <p:spPr bwMode="auto">
          <a:xfrm>
            <a:off x="982663" y="0"/>
            <a:ext cx="7162800" cy="1143000"/>
          </a:xfrm>
          <a:prstGeom prst="rect">
            <a:avLst/>
          </a:prstGeom>
          <a:solidFill>
            <a:srgbClr val="3366FF">
              <a:alpha val="50195"/>
            </a:srgbClr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nl-BE" sz="3600">
                <a:solidFill>
                  <a:schemeClr val="bg1"/>
                </a:solidFill>
              </a:rPr>
              <a:t>Art Debriefing 7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715963" y="1844675"/>
            <a:ext cx="8243887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1938" indent="-261938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nl-BE" sz="1800" dirty="0" smtClean="0">
                <a:latin typeface="Calibri" pitchFamily="34" charset="0"/>
              </a:rPr>
              <a:t>Zomer 2011: opstellen CAP PT&amp;S</a:t>
            </a:r>
          </a:p>
          <a:p>
            <a:pPr marL="261938" indent="-261938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nl-BE" sz="1800" dirty="0" smtClean="0">
                <a:latin typeface="Calibri" pitchFamily="34" charset="0"/>
              </a:rPr>
              <a:t>Een Art Debriefing wordt voorzien als Intern informatiemedium!</a:t>
            </a:r>
          </a:p>
          <a:p>
            <a:pPr marL="261938" indent="-261938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nl-BE" sz="1800" dirty="0" smtClean="0">
                <a:latin typeface="Calibri" pitchFamily="34" charset="0"/>
              </a:rPr>
              <a:t>Een </a:t>
            </a:r>
            <a:r>
              <a:rPr lang="nl-BE" sz="1800" dirty="0" err="1" smtClean="0">
                <a:latin typeface="Calibri" pitchFamily="34" charset="0"/>
              </a:rPr>
              <a:t>embedded</a:t>
            </a:r>
            <a:r>
              <a:rPr lang="nl-BE" sz="1800" dirty="0" smtClean="0">
                <a:latin typeface="Calibri" pitchFamily="34" charset="0"/>
              </a:rPr>
              <a:t> journalist onderschept een Debriefing 7 en maakt deze openbaar</a:t>
            </a:r>
          </a:p>
          <a:p>
            <a:pPr marL="261938" indent="-261938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nl-BE" sz="1800" dirty="0" smtClean="0">
                <a:latin typeface="Calibri" pitchFamily="34" charset="0"/>
              </a:rPr>
              <a:t>In alle </a:t>
            </a:r>
            <a:r>
              <a:rPr lang="nl-BE" sz="1800" dirty="0" err="1" smtClean="0">
                <a:latin typeface="Calibri" pitchFamily="34" charset="0"/>
              </a:rPr>
              <a:t>Bfg</a:t>
            </a:r>
            <a:r>
              <a:rPr lang="nl-BE" sz="1800" dirty="0" smtClean="0">
                <a:latin typeface="Calibri" pitchFamily="34" charset="0"/>
              </a:rPr>
              <a:t> PT&amp;S betreffende deze materie werd het syndicaal overleg steeds aangehaald. (zie way </a:t>
            </a:r>
            <a:r>
              <a:rPr lang="nl-BE" sz="1800" dirty="0" err="1" smtClean="0">
                <a:latin typeface="Calibri" pitchFamily="34" charset="0"/>
              </a:rPr>
              <a:t>ahead</a:t>
            </a:r>
            <a:r>
              <a:rPr lang="nl-BE" sz="1800" dirty="0" smtClean="0">
                <a:latin typeface="Calibri" pitchFamily="34" charset="0"/>
              </a:rPr>
              <a:t>)</a:t>
            </a:r>
          </a:p>
          <a:p>
            <a:pPr marL="0" indent="0">
              <a:lnSpc>
                <a:spcPct val="130000"/>
              </a:lnSpc>
              <a:buFontTx/>
              <a:buNone/>
              <a:defRPr/>
            </a:pPr>
            <a:endParaRPr lang="nl-BE" dirty="0" smtClean="0">
              <a:solidFill>
                <a:srgbClr val="990099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5963" y="1268413"/>
            <a:ext cx="8243887" cy="4824412"/>
          </a:xfrm>
        </p:spPr>
        <p:txBody>
          <a:bodyPr/>
          <a:lstStyle/>
          <a:p>
            <a:pPr marL="261938" indent="-261938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nl-BE" sz="1800" dirty="0" smtClean="0">
                <a:latin typeface="Calibri" pitchFamily="34" charset="0"/>
              </a:rPr>
              <a:t>25 Jun 12: Informeel contact vakbonden </a:t>
            </a:r>
          </a:p>
          <a:p>
            <a:pPr marL="261938" indent="-261938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nl-BE" sz="1800" dirty="0" smtClean="0">
                <a:latin typeface="Calibri" pitchFamily="34" charset="0"/>
              </a:rPr>
              <a:t>&lt; 01 Sep 12 : draft Reg Sport klaar voor </a:t>
            </a:r>
            <a:r>
              <a:rPr lang="nl-BE" sz="1800" dirty="0" err="1" smtClean="0">
                <a:latin typeface="Calibri" pitchFamily="34" charset="0"/>
              </a:rPr>
              <a:t>staffing</a:t>
            </a:r>
            <a:endParaRPr lang="nl-BE" sz="1800" dirty="0" smtClean="0">
              <a:latin typeface="Calibri" pitchFamily="34" charset="0"/>
            </a:endParaRPr>
          </a:p>
          <a:p>
            <a:pPr marL="261938" indent="-261938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nl-BE" sz="1800" dirty="0" smtClean="0">
                <a:latin typeface="Calibri" pitchFamily="34" charset="0"/>
              </a:rPr>
              <a:t>Najaar 2012: Start Syndicaal overleg </a:t>
            </a:r>
            <a:r>
              <a:rPr lang="nl-BE" sz="1800" dirty="0" err="1" smtClean="0">
                <a:latin typeface="Calibri" pitchFamily="34" charset="0"/>
              </a:rPr>
              <a:t>sportReg</a:t>
            </a:r>
            <a:endParaRPr lang="nl-BE" sz="1800" dirty="0" smtClean="0">
              <a:latin typeface="Calibri" pitchFamily="34" charset="0"/>
            </a:endParaRPr>
          </a:p>
          <a:p>
            <a:pPr marL="261938" indent="-261938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nl-BE" sz="1800" dirty="0" smtClean="0">
                <a:latin typeface="Calibri" pitchFamily="34" charset="0"/>
              </a:rPr>
              <a:t>Najaar 2012: bijscholing PTI nieuwe evaluaties  + </a:t>
            </a:r>
            <a:r>
              <a:rPr lang="nl-BE" sz="1800" dirty="0" err="1" smtClean="0">
                <a:latin typeface="Calibri" pitchFamily="34" charset="0"/>
              </a:rPr>
              <a:t>TrgMeth</a:t>
            </a:r>
            <a:r>
              <a:rPr lang="nl-BE" sz="1800" dirty="0" smtClean="0">
                <a:latin typeface="Calibri" pitchFamily="34" charset="0"/>
              </a:rPr>
              <a:t>+ verdelen Mat</a:t>
            </a:r>
          </a:p>
          <a:p>
            <a:pPr marL="261938" indent="-261938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nl-BE" sz="1800" dirty="0" smtClean="0">
                <a:latin typeface="Calibri" pitchFamily="34" charset="0"/>
              </a:rPr>
              <a:t>Communicatie Top </a:t>
            </a:r>
            <a:r>
              <a:rPr lang="nl-BE" sz="1800" dirty="0" err="1" smtClean="0">
                <a:latin typeface="Calibri" pitchFamily="34" charset="0"/>
              </a:rPr>
              <a:t>to</a:t>
            </a:r>
            <a:r>
              <a:rPr lang="nl-BE" sz="1800" dirty="0" smtClean="0">
                <a:latin typeface="Calibri" pitchFamily="34" charset="0"/>
              </a:rPr>
              <a:t> </a:t>
            </a:r>
            <a:r>
              <a:rPr lang="nl-BE" sz="1800" dirty="0" err="1" smtClean="0">
                <a:latin typeface="Calibri" pitchFamily="34" charset="0"/>
              </a:rPr>
              <a:t>Bottom</a:t>
            </a:r>
            <a:r>
              <a:rPr lang="nl-BE" sz="1800" dirty="0" smtClean="0">
                <a:latin typeface="Calibri" pitchFamily="34" charset="0"/>
              </a:rPr>
              <a:t> intern en extern</a:t>
            </a:r>
          </a:p>
          <a:p>
            <a:pPr marL="261938" indent="-261938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nl-BE" sz="1800" dirty="0" smtClean="0">
                <a:latin typeface="Calibri" pitchFamily="34" charset="0"/>
              </a:rPr>
              <a:t> 01 Jan 13 : Invoering </a:t>
            </a:r>
            <a:r>
              <a:rPr lang="nl-BE" sz="1800" dirty="0" err="1" smtClean="0">
                <a:latin typeface="Calibri" pitchFamily="34" charset="0"/>
              </a:rPr>
              <a:t>PhEF</a:t>
            </a:r>
            <a:r>
              <a:rPr lang="nl-BE" sz="1800" dirty="0" smtClean="0">
                <a:latin typeface="Calibri" pitchFamily="34" charset="0"/>
              </a:rPr>
              <a:t> &amp; </a:t>
            </a:r>
            <a:r>
              <a:rPr lang="nl-BE" sz="1800" dirty="0" err="1" smtClean="0">
                <a:latin typeface="Calibri" pitchFamily="34" charset="0"/>
              </a:rPr>
              <a:t>PhEJ</a:t>
            </a:r>
            <a:r>
              <a:rPr lang="nl-BE" sz="1800" dirty="0" smtClean="0">
                <a:latin typeface="Calibri" pitchFamily="34" charset="0"/>
              </a:rPr>
              <a:t> (</a:t>
            </a:r>
            <a:r>
              <a:rPr lang="nl-BE" sz="1800" u="sng" dirty="0" smtClean="0">
                <a:latin typeface="Calibri" pitchFamily="34" charset="0"/>
              </a:rPr>
              <a:t>alle</a:t>
            </a:r>
            <a:r>
              <a:rPr lang="nl-BE" sz="1800" dirty="0" smtClean="0">
                <a:latin typeface="Calibri" pitchFamily="34" charset="0"/>
              </a:rPr>
              <a:t> Mil) zonder afdwingbare/statutaire maatregelen (uitvoering zoals huidige MTLG)</a:t>
            </a:r>
          </a:p>
          <a:p>
            <a:pPr marL="261938" indent="-261938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nl-BE" sz="1800" dirty="0" smtClean="0">
                <a:latin typeface="Calibri" pitchFamily="34" charset="0"/>
              </a:rPr>
              <a:t> 01 Sep 13: rekrutering afgesteld op </a:t>
            </a:r>
            <a:r>
              <a:rPr lang="nl-BE" sz="1800" dirty="0" err="1" smtClean="0">
                <a:latin typeface="Calibri" pitchFamily="34" charset="0"/>
              </a:rPr>
              <a:t>PhEF</a:t>
            </a:r>
            <a:r>
              <a:rPr lang="nl-BE" sz="1800" dirty="0" smtClean="0">
                <a:latin typeface="Calibri" pitchFamily="34" charset="0"/>
              </a:rPr>
              <a:t> (Job geschiktheid zal getest worden tijdens opleiding)</a:t>
            </a:r>
          </a:p>
          <a:p>
            <a:pPr marL="261938" indent="-261938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nl-BE" sz="1800" dirty="0">
                <a:latin typeface="Calibri" pitchFamily="34" charset="0"/>
              </a:rPr>
              <a:t>01 Jan </a:t>
            </a:r>
            <a:r>
              <a:rPr lang="nl-BE" sz="1800" dirty="0" smtClean="0">
                <a:latin typeface="Calibri" pitchFamily="34" charset="0"/>
              </a:rPr>
              <a:t>14 </a:t>
            </a:r>
            <a:r>
              <a:rPr lang="nl-BE" sz="1800" dirty="0">
                <a:latin typeface="Calibri" pitchFamily="34" charset="0"/>
              </a:rPr>
              <a:t>: Invoering </a:t>
            </a:r>
            <a:r>
              <a:rPr lang="nl-BE" sz="1800" dirty="0" err="1" smtClean="0">
                <a:latin typeface="Calibri" pitchFamily="34" charset="0"/>
              </a:rPr>
              <a:t>PhEF</a:t>
            </a:r>
            <a:r>
              <a:rPr lang="nl-BE" sz="1800" dirty="0" smtClean="0">
                <a:latin typeface="Calibri" pitchFamily="34" charset="0"/>
              </a:rPr>
              <a:t> </a:t>
            </a:r>
            <a:r>
              <a:rPr lang="nl-BE" sz="1800" dirty="0">
                <a:latin typeface="Calibri" pitchFamily="34" charset="0"/>
              </a:rPr>
              <a:t>&amp; </a:t>
            </a:r>
            <a:r>
              <a:rPr lang="nl-BE" sz="1800" dirty="0" err="1" smtClean="0">
                <a:latin typeface="Calibri" pitchFamily="34" charset="0"/>
              </a:rPr>
              <a:t>PhEJ</a:t>
            </a:r>
            <a:r>
              <a:rPr lang="nl-BE" sz="1800" dirty="0" smtClean="0">
                <a:latin typeface="Calibri" pitchFamily="34" charset="0"/>
              </a:rPr>
              <a:t> met afdwingbare maatregelen voor nieuwe rekruten</a:t>
            </a:r>
          </a:p>
          <a:p>
            <a:pPr marL="0" indent="0">
              <a:lnSpc>
                <a:spcPct val="130000"/>
              </a:lnSpc>
              <a:buFontTx/>
              <a:buNone/>
              <a:defRPr/>
            </a:pPr>
            <a:endParaRPr lang="nl-BE" dirty="0" smtClean="0">
              <a:solidFill>
                <a:srgbClr val="990099"/>
              </a:solidFill>
              <a:latin typeface="Calibri" pitchFamily="34" charset="0"/>
            </a:endParaRPr>
          </a:p>
        </p:txBody>
      </p:sp>
      <p:sp>
        <p:nvSpPr>
          <p:cNvPr id="43010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1055688" y="333375"/>
            <a:ext cx="6829425" cy="774700"/>
          </a:xfrm>
        </p:spPr>
        <p:txBody>
          <a:bodyPr/>
          <a:lstStyle/>
          <a:p>
            <a:r>
              <a:rPr lang="en-US" smtClean="0"/>
              <a:t>Way Ahead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WordArt 2"/>
          <p:cNvSpPr>
            <a:spLocks noChangeArrowheads="1" noChangeShapeType="1" noTextEdit="1"/>
          </p:cNvSpPr>
          <p:nvPr/>
        </p:nvSpPr>
        <p:spPr bwMode="auto">
          <a:xfrm>
            <a:off x="1912938" y="1989138"/>
            <a:ext cx="5383212" cy="338455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80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Vragen?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115888"/>
            <a:ext cx="6480175" cy="1143000"/>
          </a:xfrm>
        </p:spPr>
        <p:txBody>
          <a:bodyPr/>
          <a:lstStyle/>
          <a:p>
            <a:r>
              <a:rPr lang="fr-BE" smtClean="0"/>
              <a:t>Agenda</a:t>
            </a:r>
            <a:endParaRPr lang="en-US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00213"/>
            <a:ext cx="7772400" cy="4395787"/>
          </a:xfrm>
        </p:spPr>
        <p:txBody>
          <a:bodyPr/>
          <a:lstStyle/>
          <a:p>
            <a:r>
              <a:rPr lang="nl-BE" sz="2000" smtClean="0"/>
              <a:t>Historiek analyse sportbeleid (informatie)</a:t>
            </a:r>
          </a:p>
          <a:p>
            <a:pPr lvl="1"/>
            <a:r>
              <a:rPr lang="nl-BE" sz="2000" smtClean="0"/>
              <a:t>Dossiers CHOD/MOD</a:t>
            </a:r>
          </a:p>
          <a:p>
            <a:r>
              <a:rPr lang="nl-BE" sz="2000" smtClean="0"/>
              <a:t>Bespreking differentiatie MTLG naar de verschillende Mil beroepen (Studie 01) PhEJ</a:t>
            </a:r>
          </a:p>
          <a:p>
            <a:r>
              <a:rPr lang="nl-BE" sz="2000" smtClean="0"/>
              <a:t>Nieuwe Mil Fysieke Evaluaties die de MTLG vervangen PhEF</a:t>
            </a:r>
          </a:p>
          <a:p>
            <a:r>
              <a:rPr lang="nl-BE" sz="2000" smtClean="0"/>
              <a:t>Invulling Specifieke testen </a:t>
            </a:r>
          </a:p>
          <a:p>
            <a:r>
              <a:rPr lang="nl-BE" sz="2000" smtClean="0"/>
              <a:t>Maatregelen bij niet slagen</a:t>
            </a:r>
          </a:p>
          <a:p>
            <a:r>
              <a:rPr lang="nl-BE" sz="2000" smtClean="0"/>
              <a:t>Way ahead.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1254125" y="138113"/>
            <a:ext cx="6519863" cy="860425"/>
          </a:xfrm>
        </p:spPr>
        <p:txBody>
          <a:bodyPr/>
          <a:lstStyle/>
          <a:p>
            <a:r>
              <a:rPr lang="fr-BE" smtClean="0"/>
              <a:t>Historiek ‘nieuw sportbeleid’</a:t>
            </a:r>
            <a:endParaRPr lang="en-US" smtClean="0"/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196975"/>
            <a:ext cx="8964612" cy="5400675"/>
          </a:xfrm>
        </p:spPr>
        <p:txBody>
          <a:bodyPr/>
          <a:lstStyle/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nl-BE" sz="1800" smtClean="0"/>
              <a:t>PON Jun 08 (mandaat, opdracht, werkVerg, dossier I) 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nl-BE" sz="1800" smtClean="0"/>
              <a:t>15 Mei 09: Dossier MLV Nr 09-169199 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nl-BE" sz="1800" smtClean="0"/>
              <a:t>24 Jun 09: Antwoord MLV 09-007270 (vraag voor Bfg Nov 09)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nl-BE" sz="1800" smtClean="0"/>
              <a:t>Dry run CHOD (05 Nov 09 Bfg CabMOD)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nl-BE" sz="1800" smtClean="0"/>
              <a:t>Verslag CabCHOD Bfg Sportbeleid aan CHOD van 05Nov 09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nl-BE" sz="1800" smtClean="0"/>
              <a:t>08 Dec 09: Bfg Sportbeleid KabMOD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nl-BE" sz="1800" smtClean="0"/>
              <a:t>16 Dec 09: Dossier MLV Nr 09-169199 rekening houdend met de opmerkingen Gen DELCOUR in het verslag Bfg Sportbeleid van 05 Nov 09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nl-BE" sz="1800" smtClean="0"/>
              <a:t>28 Mei 10: Antwoord MLV 09-007270 met principeakkoord voor dossier MLV Nr 09-169199 (Bijl A – statutaire maatregelen wegens regering lopende zaken)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nl-BE" sz="1800" smtClean="0"/>
              <a:t>26 Jul 10: fiche PT&amp;S met voorstel van werkmethode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nl-BE" sz="1800" smtClean="0"/>
              <a:t>Nota DGHR Nr 11-00036241 van 19 Jan 11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nl-BE" sz="1800" smtClean="0"/>
              <a:t>07 Apr 11: De Bfg CHOD van 07 Apr 11 die de uitwerking is van de oriëntaties MOD op dossier.(met verslag KabCHOD)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nl-BE" sz="1800" smtClean="0"/>
              <a:t>29 Apr en 16 Mei 11: CoordVerg MCC-DivTrg (niveau’s PE) 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fr-FR" sz="1800" smtClean="0"/>
              <a:t>31 Mei 11: Consensus Niveau’s PE (Physical evaluations): MCC-HRO-HRG- DACOS Sp-DivTrg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fr-FR" sz="1800" smtClean="0"/>
              <a:t>19 Okt 11: Bfg CHOD Studie 01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fr-FR" sz="1800" smtClean="0"/>
              <a:t>Open school Bfg 20 Dec 11 (Zaal Malmedy= primeur)</a:t>
            </a:r>
          </a:p>
          <a:p>
            <a:pPr marL="609600" indent="-609600" defTabSz="449263">
              <a:lnSpc>
                <a:spcPct val="80000"/>
              </a:lnSpc>
              <a:buFont typeface="Courier New" pitchFamily="49" charset="0"/>
              <a:buAutoNum type="arabicPeriod"/>
            </a:pPr>
            <a:r>
              <a:rPr lang="fr-FR" sz="1800" smtClean="0"/>
              <a:t>Interne infoverspreiding via debriefing</a:t>
            </a:r>
            <a:endParaRPr lang="nl-BE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115888"/>
            <a:ext cx="6913562" cy="1071562"/>
          </a:xfrm>
        </p:spPr>
        <p:txBody>
          <a:bodyPr/>
          <a:lstStyle/>
          <a:p>
            <a:r>
              <a:rPr lang="fr-BE" smtClean="0"/>
              <a:t>Doelstelling</a:t>
            </a:r>
            <a:endParaRPr lang="en-US" smtClean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We gaan voor </a:t>
            </a:r>
            <a:r>
              <a:rPr lang="nl-BE" dirty="0" smtClean="0">
                <a:solidFill>
                  <a:srgbClr val="008000"/>
                </a:solidFill>
              </a:rPr>
              <a:t>gezonde</a:t>
            </a:r>
            <a:r>
              <a:rPr lang="nl-BE" dirty="0" smtClean="0"/>
              <a:t> &amp; </a:t>
            </a:r>
            <a:r>
              <a:rPr lang="nl-BE" dirty="0" smtClean="0">
                <a:solidFill>
                  <a:srgbClr val="008000"/>
                </a:solidFill>
              </a:rPr>
              <a:t>fitte</a:t>
            </a:r>
            <a:r>
              <a:rPr lang="nl-BE" dirty="0" smtClean="0"/>
              <a:t> militairen.</a:t>
            </a:r>
          </a:p>
          <a:p>
            <a:pPr>
              <a:buFontTx/>
              <a:buNone/>
              <a:defRPr/>
            </a:pPr>
            <a:endParaRPr lang="nl-BE" sz="1800" dirty="0" smtClean="0"/>
          </a:p>
          <a:p>
            <a:pPr>
              <a:defRPr/>
            </a:pPr>
            <a:r>
              <a:rPr lang="nl-BE" dirty="0" smtClean="0"/>
              <a:t>Indien echter de job veel fysieke eisen stelt, moet daaraan voldaan worden. </a:t>
            </a:r>
          </a:p>
          <a:p>
            <a:pPr>
              <a:defRPr/>
            </a:pPr>
            <a:endParaRPr lang="nl-BE" dirty="0" smtClean="0"/>
          </a:p>
          <a:p>
            <a:pPr marL="0" indent="0">
              <a:buFontTx/>
              <a:buNone/>
              <a:defRPr/>
            </a:pPr>
            <a:r>
              <a:rPr lang="nl-BE" dirty="0" smtClean="0"/>
              <a:t>‼ Toepasbaar op nieuwe rekruten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15888"/>
            <a:ext cx="6840538" cy="1027112"/>
          </a:xfrm>
        </p:spPr>
        <p:txBody>
          <a:bodyPr/>
          <a:lstStyle/>
          <a:p>
            <a:r>
              <a:rPr lang="nl-BE" smtClean="0"/>
              <a:t>Physical Evaluation Fitness PhEF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00213"/>
            <a:ext cx="8359775" cy="43195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nl-BE" u="sng" smtClean="0">
                <a:solidFill>
                  <a:srgbClr val="FF0000"/>
                </a:solidFill>
              </a:rPr>
              <a:t>fitheidslijnen</a:t>
            </a:r>
            <a:r>
              <a:rPr lang="nl-BE" smtClean="0"/>
              <a:t>:</a:t>
            </a:r>
          </a:p>
          <a:p>
            <a:pPr>
              <a:lnSpc>
                <a:spcPct val="80000"/>
              </a:lnSpc>
            </a:pPr>
            <a:r>
              <a:rPr lang="nl-BE" sz="2400" smtClean="0"/>
              <a:t>Iedereen moet </a:t>
            </a:r>
            <a:r>
              <a:rPr lang="nl-BE" sz="2400" smtClean="0">
                <a:solidFill>
                  <a:srgbClr val="0000FF"/>
                </a:solidFill>
              </a:rPr>
              <a:t>carrièrelang</a:t>
            </a:r>
            <a:r>
              <a:rPr lang="nl-BE" sz="2400" smtClean="0"/>
              <a:t> de fitheidslijn behouden (60 percentiel). </a:t>
            </a:r>
          </a:p>
          <a:p>
            <a:pPr marL="457200" lvl="1" indent="0">
              <a:lnSpc>
                <a:spcPct val="80000"/>
              </a:lnSpc>
              <a:buFontTx/>
              <a:buNone/>
            </a:pPr>
            <a:r>
              <a:rPr lang="nl-BE" sz="2000" smtClean="0"/>
              <a:t>= Binnen de top 40% v/d bevolking.</a:t>
            </a:r>
          </a:p>
          <a:p>
            <a:pPr>
              <a:lnSpc>
                <a:spcPct val="80000"/>
              </a:lnSpc>
            </a:pPr>
            <a:r>
              <a:rPr lang="nl-BE" sz="2400" smtClean="0"/>
              <a:t>Wie de fitheidslijn niet meer haalt, ondergaat eerst verplicht </a:t>
            </a:r>
            <a:r>
              <a:rPr lang="nl-BE" sz="2400" smtClean="0">
                <a:solidFill>
                  <a:srgbClr val="0000FF"/>
                </a:solidFill>
              </a:rPr>
              <a:t>correctieve maatregelen</a:t>
            </a:r>
            <a:r>
              <a:rPr lang="nl-BE" sz="2400" smtClean="0"/>
              <a:t> (PT&amp;S), en pas daarna andere maatregelen (TBD – AMT/DG HR).</a:t>
            </a:r>
          </a:p>
          <a:p>
            <a:pPr>
              <a:lnSpc>
                <a:spcPct val="80000"/>
              </a:lnSpc>
            </a:pPr>
            <a:r>
              <a:rPr lang="nl-BE" sz="2400" smtClean="0"/>
              <a:t>Deze lijn kan enkel behouden blijven mits regelmatige </a:t>
            </a:r>
            <a:r>
              <a:rPr lang="nl-BE" sz="2400" smtClean="0">
                <a:solidFill>
                  <a:srgbClr val="0000FF"/>
                </a:solidFill>
              </a:rPr>
              <a:t>voldoende training</a:t>
            </a:r>
            <a:r>
              <a:rPr lang="nl-BE" sz="2400" smtClean="0"/>
              <a:t>. </a:t>
            </a:r>
          </a:p>
          <a:p>
            <a:pPr>
              <a:lnSpc>
                <a:spcPct val="80000"/>
              </a:lnSpc>
            </a:pPr>
            <a:r>
              <a:rPr lang="nl-BE" sz="2400" smtClean="0"/>
              <a:t>De studie Trg01 is gebaseerd op </a:t>
            </a:r>
            <a:r>
              <a:rPr lang="nl-BE" sz="2400" smtClean="0">
                <a:solidFill>
                  <a:schemeClr val="accent2"/>
                </a:solidFill>
              </a:rPr>
              <a:t>≥ </a:t>
            </a:r>
            <a:r>
              <a:rPr lang="nl-BE" sz="2400" smtClean="0">
                <a:solidFill>
                  <a:srgbClr val="0000FF"/>
                </a:solidFill>
              </a:rPr>
              <a:t>3 aparte periodes/dagen Trg (45’) per week </a:t>
            </a:r>
            <a:r>
              <a:rPr lang="nl-BE" sz="2400" smtClean="0"/>
              <a:t>(=7dagen)</a:t>
            </a:r>
            <a:r>
              <a:rPr lang="nl-BE" sz="2400" smtClean="0">
                <a:solidFill>
                  <a:srgbClr val="0000FF"/>
                </a:solidFill>
              </a:rPr>
              <a:t> </a:t>
            </a:r>
            <a:r>
              <a:rPr lang="nl-BE" sz="2400" smtClean="0"/>
              <a:t>voor iedere Mil. </a:t>
            </a:r>
            <a:endParaRPr lang="nl-BE" sz="2400" b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5"/>
          <p:cNvSpPr txBox="1">
            <a:spLocks noGrp="1" noChangeArrowheads="1"/>
          </p:cNvSpPr>
          <p:nvPr/>
        </p:nvSpPr>
        <p:spPr bwMode="auto">
          <a:xfrm>
            <a:off x="2844800" y="6248400"/>
            <a:ext cx="358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nl-BE" sz="1400">
                <a:latin typeface="Courier New" pitchFamily="49" charset="0"/>
                <a:cs typeface="Arial" charset="0"/>
              </a:rPr>
              <a:t>Adjt Chef Johan Druwé</a:t>
            </a:r>
          </a:p>
        </p:txBody>
      </p:sp>
      <p:graphicFrame>
        <p:nvGraphicFramePr>
          <p:cNvPr id="28674" name="Object 3"/>
          <p:cNvGraphicFramePr>
            <a:graphicFrameLocks noChangeAspect="1"/>
          </p:cNvGraphicFramePr>
          <p:nvPr/>
        </p:nvGraphicFramePr>
        <p:xfrm>
          <a:off x="-174625" y="-131763"/>
          <a:ext cx="9393238" cy="7031038"/>
        </p:xfrm>
        <a:graphic>
          <a:graphicData uri="http://schemas.openxmlformats.org/presentationml/2006/ole">
            <p:oleObj spid="_x0000_s28674" r:id="rId3" imgW="9394750" imgH="7035394" progId="Excel.Chart.8">
              <p:embed/>
            </p:oleObj>
          </a:graphicData>
        </a:graphic>
      </p:graphicFrame>
      <p:sp>
        <p:nvSpPr>
          <p:cNvPr id="268293" name="Text Box 6"/>
          <p:cNvSpPr txBox="1">
            <a:spLocks noChangeArrowheads="1"/>
          </p:cNvSpPr>
          <p:nvPr/>
        </p:nvSpPr>
        <p:spPr bwMode="auto">
          <a:xfrm>
            <a:off x="2578100" y="1196975"/>
            <a:ext cx="5281613" cy="5540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BE" sz="1200" dirty="0">
                <a:latin typeface="Verdana" pitchFamily="34" charset="0"/>
                <a:cs typeface="Arial" charset="0"/>
              </a:rPr>
              <a:t>60 percentiel ACSM (American College of Sports </a:t>
            </a:r>
            <a:r>
              <a:rPr lang="nl-BE" sz="1200" dirty="0" err="1">
                <a:latin typeface="Verdana" pitchFamily="34" charset="0"/>
                <a:cs typeface="Arial" charset="0"/>
              </a:rPr>
              <a:t>Medicine</a:t>
            </a:r>
            <a:r>
              <a:rPr lang="nl-BE" sz="1200" dirty="0">
                <a:latin typeface="Verdana" pitchFamily="34" charset="0"/>
                <a:cs typeface="Arial" charset="0"/>
              </a:rPr>
              <a:t>)</a:t>
            </a:r>
          </a:p>
          <a:p>
            <a:pPr algn="ctr">
              <a:spcBef>
                <a:spcPct val="50000"/>
              </a:spcBef>
              <a:defRPr/>
            </a:pPr>
            <a:r>
              <a:rPr lang="nl-BE" sz="1200" dirty="0">
                <a:latin typeface="Verdana" pitchFamily="34" charset="0"/>
                <a:cs typeface="Arial" charset="0"/>
              </a:rPr>
              <a:t>60 </a:t>
            </a:r>
            <a:r>
              <a:rPr lang="nl-BE" sz="1200" dirty="0" err="1">
                <a:latin typeface="Verdana" pitchFamily="34" charset="0"/>
                <a:cs typeface="Arial" charset="0"/>
              </a:rPr>
              <a:t>Perc</a:t>
            </a:r>
            <a:r>
              <a:rPr lang="nl-BE" sz="1200" dirty="0">
                <a:latin typeface="Verdana" pitchFamily="34" charset="0"/>
                <a:cs typeface="Arial" charset="0"/>
              </a:rPr>
              <a:t> = gezondheid</a:t>
            </a:r>
          </a:p>
        </p:txBody>
      </p:sp>
      <p:sp>
        <p:nvSpPr>
          <p:cNvPr id="28677" name="Line 4"/>
          <p:cNvSpPr>
            <a:spLocks noChangeShapeType="1"/>
          </p:cNvSpPr>
          <p:nvPr/>
        </p:nvSpPr>
        <p:spPr bwMode="auto">
          <a:xfrm>
            <a:off x="2578100" y="1268413"/>
            <a:ext cx="0" cy="453707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8" name="Line 5"/>
          <p:cNvSpPr>
            <a:spLocks noChangeShapeType="1"/>
          </p:cNvSpPr>
          <p:nvPr/>
        </p:nvSpPr>
        <p:spPr bwMode="auto">
          <a:xfrm>
            <a:off x="4572000" y="2043113"/>
            <a:ext cx="0" cy="376237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6499225" y="2043113"/>
            <a:ext cx="0" cy="3690937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2378075" y="5805488"/>
            <a:ext cx="3984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1200">
                <a:latin typeface="Calibri" pitchFamily="34" charset="0"/>
                <a:cs typeface="Arial" charset="0"/>
              </a:rPr>
              <a:t>30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4438650" y="5805488"/>
            <a:ext cx="4206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1200">
                <a:latin typeface="Calibri" pitchFamily="34" charset="0"/>
                <a:cs typeface="Arial" charset="0"/>
              </a:rPr>
              <a:t>40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6299200" y="5805488"/>
            <a:ext cx="4333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1200">
                <a:latin typeface="Calibri" pitchFamily="34" charset="0"/>
                <a:cs typeface="Arial" charset="0"/>
              </a:rPr>
              <a:t>50</a:t>
            </a:r>
          </a:p>
        </p:txBody>
      </p:sp>
      <p:sp>
        <p:nvSpPr>
          <p:cNvPr id="28683" name="Rectangle 2"/>
          <p:cNvSpPr txBox="1">
            <a:spLocks noChangeArrowheads="1"/>
          </p:cNvSpPr>
          <p:nvPr/>
        </p:nvSpPr>
        <p:spPr bwMode="auto">
          <a:xfrm>
            <a:off x="1017588" y="0"/>
            <a:ext cx="6842125" cy="1027113"/>
          </a:xfrm>
          <a:prstGeom prst="rect">
            <a:avLst/>
          </a:prstGeom>
          <a:solidFill>
            <a:srgbClr val="3366FF">
              <a:alpha val="50195"/>
            </a:srgbClr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nl-BE" sz="3600">
                <a:solidFill>
                  <a:schemeClr val="bg1"/>
                </a:solidFill>
              </a:rPr>
              <a:t>Fitheidslijnen M&amp;V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82663" y="115888"/>
            <a:ext cx="7045325" cy="1027112"/>
          </a:xfrm>
        </p:spPr>
        <p:txBody>
          <a:bodyPr/>
          <a:lstStyle/>
          <a:p>
            <a:r>
              <a:rPr lang="nl-BE" smtClean="0"/>
              <a:t>PhEF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412875"/>
            <a:ext cx="7772400" cy="4683125"/>
          </a:xfrm>
        </p:spPr>
        <p:txBody>
          <a:bodyPr/>
          <a:lstStyle/>
          <a:p>
            <a:r>
              <a:rPr lang="nl-BE" smtClean="0">
                <a:latin typeface="Calibri" pitchFamily="34" charset="0"/>
              </a:rPr>
              <a:t>Physical Evaluation Fitness (PhEF):</a:t>
            </a:r>
          </a:p>
          <a:p>
            <a:pPr lvl="1"/>
            <a:r>
              <a:rPr lang="nl-BE" smtClean="0">
                <a:latin typeface="Calibri" pitchFamily="34" charset="0"/>
              </a:rPr>
              <a:t>2400m		    (VO</a:t>
            </a:r>
            <a:r>
              <a:rPr lang="nl-BE" baseline="-25000" smtClean="0">
                <a:latin typeface="Calibri" pitchFamily="34" charset="0"/>
              </a:rPr>
              <a:t>2</a:t>
            </a:r>
            <a:r>
              <a:rPr lang="nl-BE" smtClean="0">
                <a:latin typeface="Calibri" pitchFamily="34" charset="0"/>
              </a:rPr>
              <a:t>max)</a:t>
            </a:r>
          </a:p>
          <a:p>
            <a:pPr lvl="1"/>
            <a:r>
              <a:rPr lang="nl-BE" smtClean="0">
                <a:latin typeface="Calibri" pitchFamily="34" charset="0"/>
              </a:rPr>
              <a:t>L&amp;R side bridge (core stability)</a:t>
            </a:r>
          </a:p>
          <a:p>
            <a:pPr lvl="1">
              <a:buFontTx/>
              <a:buNone/>
            </a:pPr>
            <a:endParaRPr lang="nl-BE" smtClean="0">
              <a:latin typeface="Calibri" pitchFamily="34" charset="0"/>
            </a:endParaRPr>
          </a:p>
          <a:p>
            <a:pPr lvl="1"/>
            <a:r>
              <a:rPr lang="nl-BE" smtClean="0">
                <a:latin typeface="Calibri" pitchFamily="34" charset="0"/>
              </a:rPr>
              <a:t>Alternatieve tests (beslissing AMT)</a:t>
            </a:r>
          </a:p>
          <a:p>
            <a:pPr lvl="2"/>
            <a:r>
              <a:rPr lang="nl-BE" smtClean="0">
                <a:latin typeface="Calibri" pitchFamily="34" charset="0"/>
              </a:rPr>
              <a:t>2400m 		zwemmen &amp; fietsen</a:t>
            </a:r>
          </a:p>
          <a:p>
            <a:pPr lvl="2"/>
            <a:r>
              <a:rPr lang="nl-BE" smtClean="0">
                <a:latin typeface="Calibri" pitchFamily="34" charset="0"/>
              </a:rPr>
              <a:t>L&amp;R side bridge	Biering Sörensen</a:t>
            </a:r>
          </a:p>
          <a:p>
            <a:pPr>
              <a:buFontTx/>
              <a:buNone/>
            </a:pPr>
            <a:endParaRPr lang="nl-BE" sz="2000" smtClean="0">
              <a:latin typeface="Calibri" pitchFamily="34" charset="0"/>
            </a:endParaRPr>
          </a:p>
          <a:p>
            <a:pPr>
              <a:buFontTx/>
              <a:buNone/>
            </a:pPr>
            <a:r>
              <a:rPr lang="nl-BE" smtClean="0">
                <a:latin typeface="Calibri" pitchFamily="34" charset="0"/>
              </a:rPr>
              <a:t>	</a:t>
            </a:r>
          </a:p>
        </p:txBody>
      </p:sp>
      <p:sp>
        <p:nvSpPr>
          <p:cNvPr id="29699" name="Line 4"/>
          <p:cNvSpPr>
            <a:spLocks noChangeShapeType="1"/>
          </p:cNvSpPr>
          <p:nvPr/>
        </p:nvSpPr>
        <p:spPr bwMode="auto">
          <a:xfrm>
            <a:off x="3508375" y="4292600"/>
            <a:ext cx="4635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0" name="Line 5"/>
          <p:cNvSpPr>
            <a:spLocks noChangeShapeType="1"/>
          </p:cNvSpPr>
          <p:nvPr/>
        </p:nvSpPr>
        <p:spPr bwMode="auto">
          <a:xfrm>
            <a:off x="3508375" y="4724400"/>
            <a:ext cx="4635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306182" name="Picture 97" descr="mh-side-brid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700213"/>
            <a:ext cx="2586037" cy="1870075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30618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7450" y="4437063"/>
            <a:ext cx="2576513" cy="1800225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9338" y="0"/>
            <a:ext cx="7162800" cy="981075"/>
          </a:xfrm>
        </p:spPr>
        <p:txBody>
          <a:bodyPr/>
          <a:lstStyle/>
          <a:p>
            <a:r>
              <a:rPr lang="nl-BE" smtClean="0"/>
              <a:t>Physical Evaluation Job</a:t>
            </a:r>
            <a:br>
              <a:rPr lang="nl-BE" smtClean="0"/>
            </a:br>
            <a:r>
              <a:rPr lang="nl-BE" smtClean="0"/>
              <a:t>PhEJ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412875"/>
            <a:ext cx="8426450" cy="5111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nl-BE" sz="2400" smtClean="0"/>
              <a:t>De PhEJ werden per job bepaald en zijn </a:t>
            </a:r>
            <a:r>
              <a:rPr lang="nl-BE" sz="2400" smtClean="0">
                <a:solidFill>
                  <a:schemeClr val="accent2"/>
                </a:solidFill>
              </a:rPr>
              <a:t>geslacht- en leeftijd ONafhankelijk</a:t>
            </a:r>
            <a:r>
              <a:rPr lang="nl-BE" sz="2400" smtClean="0"/>
              <a:t>.</a:t>
            </a:r>
          </a:p>
          <a:p>
            <a:pPr>
              <a:lnSpc>
                <a:spcPct val="80000"/>
              </a:lnSpc>
            </a:pPr>
            <a:r>
              <a:rPr lang="nl-BE" sz="2400" smtClean="0"/>
              <a:t>De PEJ worden bepaald volgens de </a:t>
            </a:r>
            <a:r>
              <a:rPr lang="nl-BE" sz="2400" smtClean="0">
                <a:solidFill>
                  <a:schemeClr val="accent2"/>
                </a:solidFill>
              </a:rPr>
              <a:t>fysieke vereisten</a:t>
            </a:r>
            <a:r>
              <a:rPr lang="nl-BE" sz="2400" smtClean="0"/>
              <a:t> van de job (vragenlijst VakGpn).</a:t>
            </a:r>
          </a:p>
          <a:p>
            <a:pPr>
              <a:lnSpc>
                <a:spcPct val="80000"/>
              </a:lnSpc>
            </a:pPr>
            <a:r>
              <a:rPr lang="nl-BE" sz="2400" smtClean="0"/>
              <a:t>De norm per functie werd bepaald voor: </a:t>
            </a:r>
          </a:p>
          <a:p>
            <a:pPr lvl="1">
              <a:lnSpc>
                <a:spcPct val="80000"/>
              </a:lnSpc>
            </a:pPr>
            <a:r>
              <a:rPr lang="nl-BE" sz="2000" b="1" smtClean="0">
                <a:solidFill>
                  <a:schemeClr val="accent2"/>
                </a:solidFill>
              </a:rPr>
              <a:t>Aeroob/anaeroob (VO</a:t>
            </a:r>
            <a:r>
              <a:rPr lang="nl-BE" sz="2000" b="1" baseline="-10000" smtClean="0">
                <a:solidFill>
                  <a:schemeClr val="accent2"/>
                </a:solidFill>
              </a:rPr>
              <a:t>2</a:t>
            </a:r>
            <a:r>
              <a:rPr lang="nl-BE" sz="2000" b="1" smtClean="0">
                <a:solidFill>
                  <a:schemeClr val="accent2"/>
                </a:solidFill>
              </a:rPr>
              <a:t>max)</a:t>
            </a:r>
          </a:p>
          <a:p>
            <a:pPr lvl="2">
              <a:lnSpc>
                <a:spcPct val="80000"/>
              </a:lnSpc>
            </a:pPr>
            <a:r>
              <a:rPr lang="nl-BE" sz="1800" smtClean="0"/>
              <a:t>aan de hand van de energiebehoefte nodig voor het uitvoeren van één of meerdere ta(a)k(en) (vb: graven, marcheren (lopen) aan een bepaalde snelheid / hellingsgraad / gewicht </a:t>
            </a:r>
            <a:r>
              <a:rPr lang="nl-BE" sz="1600" smtClean="0"/>
              <a:t>(afhankelijk van de plaats en wijze van dragen)</a:t>
            </a:r>
            <a:r>
              <a:rPr lang="nl-BE" sz="1800" smtClean="0"/>
              <a:t>);</a:t>
            </a:r>
          </a:p>
          <a:p>
            <a:pPr lvl="2">
              <a:lnSpc>
                <a:spcPct val="80000"/>
              </a:lnSpc>
            </a:pPr>
            <a:r>
              <a:rPr lang="nl-BE" sz="1800" smtClean="0"/>
              <a:t>aan de hand van literatuurstudie (wetenschappelijk onderzoek).</a:t>
            </a:r>
          </a:p>
          <a:p>
            <a:pPr lvl="2">
              <a:lnSpc>
                <a:spcPct val="80000"/>
              </a:lnSpc>
            </a:pPr>
            <a:r>
              <a:rPr lang="nl-BE" sz="1800" smtClean="0"/>
              <a:t>Vb: graven	 22.5 VO</a:t>
            </a:r>
            <a:r>
              <a:rPr lang="nl-BE" sz="1800" baseline="-10000" smtClean="0"/>
              <a:t>2</a:t>
            </a:r>
            <a:r>
              <a:rPr lang="nl-BE" sz="1800" smtClean="0"/>
              <a:t>mL/kg x min (≠ VO</a:t>
            </a:r>
            <a:r>
              <a:rPr lang="nl-BE" sz="1800" baseline="-10000" smtClean="0"/>
              <a:t>2</a:t>
            </a:r>
            <a:r>
              <a:rPr lang="nl-BE" sz="1800" smtClean="0"/>
              <a:t>max)</a:t>
            </a:r>
          </a:p>
          <a:p>
            <a:pPr lvl="1">
              <a:lnSpc>
                <a:spcPct val="80000"/>
              </a:lnSpc>
            </a:pPr>
            <a:r>
              <a:rPr lang="nl-BE" sz="2000" b="1" smtClean="0">
                <a:solidFill>
                  <a:schemeClr val="accent2"/>
                </a:solidFill>
              </a:rPr>
              <a:t>Spierkracht</a:t>
            </a:r>
            <a:r>
              <a:rPr lang="nl-BE" sz="2000" smtClean="0"/>
              <a:t>  </a:t>
            </a:r>
          </a:p>
          <a:p>
            <a:pPr lvl="2">
              <a:lnSpc>
                <a:spcPct val="80000"/>
              </a:lnSpc>
            </a:pPr>
            <a:r>
              <a:rPr lang="nl-BE" sz="1800" smtClean="0"/>
              <a:t>Aan de hand van de kracht nodig voor o.a. heffen van materiaal (obussen)</a:t>
            </a:r>
          </a:p>
          <a:p>
            <a:pPr>
              <a:lnSpc>
                <a:spcPct val="80000"/>
              </a:lnSpc>
            </a:pPr>
            <a:r>
              <a:rPr lang="nl-BE" sz="2400" smtClean="0"/>
              <a:t>De normen werden vergeleken met resultaten in verschillende testeenheden.</a:t>
            </a:r>
          </a:p>
        </p:txBody>
      </p:sp>
      <p:sp>
        <p:nvSpPr>
          <p:cNvPr id="30723" name="Line 4"/>
          <p:cNvSpPr>
            <a:spLocks noChangeShapeType="1"/>
          </p:cNvSpPr>
          <p:nvPr/>
        </p:nvSpPr>
        <p:spPr bwMode="auto">
          <a:xfrm>
            <a:off x="2776538" y="4724400"/>
            <a:ext cx="266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Brief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urier New"/>
        <a:ea typeface=""/>
        <a:cs typeface=""/>
      </a:majorFont>
      <a:minorFont>
        <a:latin typeface="Courier New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400" b="1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noFill/>
        <a:ln w="19050" cap="flat" cmpd="sng" algn="ctr">
          <a:solidFill>
            <a:schemeClr val="accent2">
              <a:lumMod val="50000"/>
            </a:schemeClr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2798</TotalTime>
  <Words>1045</Words>
  <Application>Microsoft Office PowerPoint</Application>
  <PresentationFormat>On-screen Show (4:3)</PresentationFormat>
  <Paragraphs>364</Paragraphs>
  <Slides>22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Times New Roman</vt:lpstr>
      <vt:lpstr>Courier New</vt:lpstr>
      <vt:lpstr>Arial Black</vt:lpstr>
      <vt:lpstr>Verdana</vt:lpstr>
      <vt:lpstr>Calibri</vt:lpstr>
      <vt:lpstr>Wingdings</vt:lpstr>
      <vt:lpstr>InBrief Design</vt:lpstr>
      <vt:lpstr>InBrief Design</vt:lpstr>
      <vt:lpstr>Microsoft Excel Chart</vt:lpstr>
      <vt:lpstr>PHYSICAL TRAINING &amp; SPORTS ‘Het vernieuwde sportbeleid binnen defensie’</vt:lpstr>
      <vt:lpstr>Inleiding</vt:lpstr>
      <vt:lpstr>Agenda</vt:lpstr>
      <vt:lpstr>Historiek ‘nieuw sportbeleid’</vt:lpstr>
      <vt:lpstr>Doelstelling</vt:lpstr>
      <vt:lpstr>Physical Evaluation Fitness PhEF</vt:lpstr>
      <vt:lpstr>Slide 7</vt:lpstr>
      <vt:lpstr>PhEF</vt:lpstr>
      <vt:lpstr>Physical Evaluation Job PhEJ</vt:lpstr>
      <vt:lpstr>Slide 10</vt:lpstr>
      <vt:lpstr>Beschrijvingen PhE</vt:lpstr>
      <vt:lpstr>PhEJ</vt:lpstr>
      <vt:lpstr>PhEJ</vt:lpstr>
      <vt:lpstr>Physical Evaluation Ops PhEO</vt:lpstr>
      <vt:lpstr>Slide 15</vt:lpstr>
      <vt:lpstr>Slide 16</vt:lpstr>
      <vt:lpstr>Slide 17</vt:lpstr>
      <vt:lpstr>Transitie</vt:lpstr>
      <vt:lpstr>Besluit nieuw sportbeleid</vt:lpstr>
      <vt:lpstr>Slide 20</vt:lpstr>
      <vt:lpstr>Way Ahead</vt:lpstr>
      <vt:lpstr>Slide 22</vt:lpstr>
    </vt:vector>
  </TitlesOfParts>
  <Company>DE KIE NV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Inbrief ComdDivTrg</dc:subject>
  <dc:creator>DE MUYNCK.B</dc:creator>
  <cp:lastModifiedBy>vancauwenbergh.h</cp:lastModifiedBy>
  <cp:revision>197</cp:revision>
  <cp:lastPrinted>2011-12-15T09:07:18Z</cp:lastPrinted>
  <dcterms:created xsi:type="dcterms:W3CDTF">2004-12-09T10:30:54Z</dcterms:created>
  <dcterms:modified xsi:type="dcterms:W3CDTF">2012-06-25T07:13:48Z</dcterms:modified>
</cp:coreProperties>
</file>