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3"/>
  </p:notesMasterIdLst>
  <p:handoutMasterIdLst>
    <p:handoutMasterId r:id="rId54"/>
  </p:handoutMasterIdLst>
  <p:sldIdLst>
    <p:sldId id="256" r:id="rId2"/>
    <p:sldId id="285" r:id="rId3"/>
    <p:sldId id="291" r:id="rId4"/>
    <p:sldId id="287" r:id="rId5"/>
    <p:sldId id="289" r:id="rId6"/>
    <p:sldId id="292" r:id="rId7"/>
    <p:sldId id="293" r:id="rId8"/>
    <p:sldId id="288" r:id="rId9"/>
    <p:sldId id="307" r:id="rId10"/>
    <p:sldId id="290" r:id="rId11"/>
    <p:sldId id="308" r:id="rId12"/>
    <p:sldId id="306" r:id="rId13"/>
    <p:sldId id="309" r:id="rId14"/>
    <p:sldId id="310" r:id="rId15"/>
    <p:sldId id="311" r:id="rId16"/>
    <p:sldId id="312" r:id="rId17"/>
    <p:sldId id="331" r:id="rId18"/>
    <p:sldId id="313" r:id="rId19"/>
    <p:sldId id="332" r:id="rId20"/>
    <p:sldId id="333" r:id="rId21"/>
    <p:sldId id="334" r:id="rId22"/>
    <p:sldId id="335" r:id="rId23"/>
    <p:sldId id="336" r:id="rId24"/>
    <p:sldId id="294" r:id="rId25"/>
    <p:sldId id="315" r:id="rId26"/>
    <p:sldId id="295" r:id="rId27"/>
    <p:sldId id="316" r:id="rId28"/>
    <p:sldId id="296" r:id="rId29"/>
    <p:sldId id="317" r:id="rId30"/>
    <p:sldId id="297" r:id="rId31"/>
    <p:sldId id="318" r:id="rId32"/>
    <p:sldId id="298" r:id="rId33"/>
    <p:sldId id="319" r:id="rId34"/>
    <p:sldId id="299" r:id="rId35"/>
    <p:sldId id="320" r:id="rId36"/>
    <p:sldId id="300" r:id="rId37"/>
    <p:sldId id="321" r:id="rId38"/>
    <p:sldId id="301" r:id="rId39"/>
    <p:sldId id="322" r:id="rId40"/>
    <p:sldId id="323" r:id="rId41"/>
    <p:sldId id="324" r:id="rId42"/>
    <p:sldId id="325" r:id="rId43"/>
    <p:sldId id="302" r:id="rId44"/>
    <p:sldId id="326" r:id="rId45"/>
    <p:sldId id="303" r:id="rId46"/>
    <p:sldId id="327" r:id="rId47"/>
    <p:sldId id="328" r:id="rId48"/>
    <p:sldId id="304" r:id="rId49"/>
    <p:sldId id="329" r:id="rId50"/>
    <p:sldId id="305" r:id="rId51"/>
    <p:sldId id="330" r:id="rId52"/>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FFFF99"/>
    <a:srgbClr val="FFFF66"/>
    <a:srgbClr val="000066"/>
    <a:srgbClr val="663300"/>
    <a:srgbClr val="CC0099"/>
    <a:srgbClr val="3366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77" autoAdjust="0"/>
    <p:restoredTop sz="89845" autoAdjust="0"/>
  </p:normalViewPr>
  <p:slideViewPr>
    <p:cSldViewPr>
      <p:cViewPr varScale="1">
        <p:scale>
          <a:sx n="94" d="100"/>
          <a:sy n="94"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5936"/>
          </a:xfrm>
          <a:prstGeom prst="rect">
            <a:avLst/>
          </a:prstGeom>
        </p:spPr>
        <p:txBody>
          <a:bodyPr vert="horz" lIns="91001" tIns="45501" rIns="91001" bIns="45501" rtlCol="0"/>
          <a:lstStyle>
            <a:lvl1pPr algn="l">
              <a:defRPr sz="1200">
                <a:cs typeface="+mn-cs"/>
              </a:defRPr>
            </a:lvl1pPr>
          </a:lstStyle>
          <a:p>
            <a:pPr>
              <a:defRPr/>
            </a:pPr>
            <a:endParaRPr lang="nl-BE"/>
          </a:p>
        </p:txBody>
      </p:sp>
      <p:sp>
        <p:nvSpPr>
          <p:cNvPr id="3" name="Tijdelijke aanduiding voor datum 2"/>
          <p:cNvSpPr>
            <a:spLocks noGrp="1"/>
          </p:cNvSpPr>
          <p:nvPr>
            <p:ph type="dt" sz="quarter" idx="1"/>
          </p:nvPr>
        </p:nvSpPr>
        <p:spPr>
          <a:xfrm>
            <a:off x="3850443" y="0"/>
            <a:ext cx="2945659" cy="495936"/>
          </a:xfrm>
          <a:prstGeom prst="rect">
            <a:avLst/>
          </a:prstGeom>
        </p:spPr>
        <p:txBody>
          <a:bodyPr vert="horz" lIns="91001" tIns="45501" rIns="91001" bIns="45501" rtlCol="0"/>
          <a:lstStyle>
            <a:lvl1pPr algn="r">
              <a:defRPr sz="1200">
                <a:cs typeface="+mn-cs"/>
              </a:defRPr>
            </a:lvl1pPr>
          </a:lstStyle>
          <a:p>
            <a:pPr>
              <a:defRPr/>
            </a:pPr>
            <a:endParaRPr lang="nl-BE"/>
          </a:p>
        </p:txBody>
      </p:sp>
      <p:sp>
        <p:nvSpPr>
          <p:cNvPr id="4" name="Tijdelijke aanduiding voor voettekst 3"/>
          <p:cNvSpPr>
            <a:spLocks noGrp="1"/>
          </p:cNvSpPr>
          <p:nvPr>
            <p:ph type="ftr" sz="quarter" idx="2"/>
          </p:nvPr>
        </p:nvSpPr>
        <p:spPr>
          <a:xfrm>
            <a:off x="0" y="9429118"/>
            <a:ext cx="2945659" cy="495935"/>
          </a:xfrm>
          <a:prstGeom prst="rect">
            <a:avLst/>
          </a:prstGeom>
        </p:spPr>
        <p:txBody>
          <a:bodyPr vert="horz" lIns="91001" tIns="45501" rIns="91001" bIns="45501" rtlCol="0" anchor="b"/>
          <a:lstStyle>
            <a:lvl1pPr algn="l">
              <a:defRPr sz="1200">
                <a:cs typeface="+mn-cs"/>
              </a:defRPr>
            </a:lvl1pPr>
          </a:lstStyle>
          <a:p>
            <a:pPr>
              <a:defRPr/>
            </a:pPr>
            <a:endParaRPr lang="nl-BE"/>
          </a:p>
        </p:txBody>
      </p:sp>
      <p:sp>
        <p:nvSpPr>
          <p:cNvPr id="5" name="Tijdelijke aanduiding voor dianummer 4"/>
          <p:cNvSpPr>
            <a:spLocks noGrp="1"/>
          </p:cNvSpPr>
          <p:nvPr>
            <p:ph type="sldNum" sz="quarter" idx="3"/>
          </p:nvPr>
        </p:nvSpPr>
        <p:spPr>
          <a:xfrm>
            <a:off x="3850443" y="9429118"/>
            <a:ext cx="2945659" cy="495935"/>
          </a:xfrm>
          <a:prstGeom prst="rect">
            <a:avLst/>
          </a:prstGeom>
        </p:spPr>
        <p:txBody>
          <a:bodyPr vert="horz" lIns="91001" tIns="45501" rIns="91001" bIns="45501" rtlCol="0" anchor="b"/>
          <a:lstStyle>
            <a:lvl1pPr algn="r">
              <a:defRPr sz="1200">
                <a:cs typeface="+mn-cs"/>
              </a:defRPr>
            </a:lvl1pPr>
          </a:lstStyle>
          <a:p>
            <a:pPr>
              <a:defRPr/>
            </a:pPr>
            <a:fld id="{852EC0EE-343E-4889-9F3D-EE3F806C6E67}" type="slidenum">
              <a:rPr lang="nl-BE"/>
              <a:pPr>
                <a:defRPr/>
              </a:pPr>
              <a:t>‹#›</a:t>
            </a:fld>
            <a:endParaRPr lang="nl-BE"/>
          </a:p>
        </p:txBody>
      </p:sp>
    </p:spTree>
    <p:extLst>
      <p:ext uri="{BB962C8B-B14F-4D97-AF65-F5344CB8AC3E}">
        <p14:creationId xmlns:p14="http://schemas.microsoft.com/office/powerpoint/2010/main" val="20507789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5936"/>
          </a:xfrm>
          <a:prstGeom prst="rect">
            <a:avLst/>
          </a:prstGeom>
        </p:spPr>
        <p:txBody>
          <a:bodyPr vert="horz" lIns="91001" tIns="45501" rIns="91001" bIns="45501" rtlCol="0"/>
          <a:lstStyle>
            <a:lvl1pPr algn="l">
              <a:defRPr sz="1200">
                <a:cs typeface="+mn-cs"/>
              </a:defRPr>
            </a:lvl1pPr>
          </a:lstStyle>
          <a:p>
            <a:pPr>
              <a:defRPr/>
            </a:pPr>
            <a:endParaRPr lang="nl-BE"/>
          </a:p>
        </p:txBody>
      </p:sp>
      <p:sp>
        <p:nvSpPr>
          <p:cNvPr id="3" name="Tijdelijke aanduiding voor datum 2"/>
          <p:cNvSpPr>
            <a:spLocks noGrp="1"/>
          </p:cNvSpPr>
          <p:nvPr>
            <p:ph type="dt" idx="1"/>
          </p:nvPr>
        </p:nvSpPr>
        <p:spPr>
          <a:xfrm>
            <a:off x="3850443" y="0"/>
            <a:ext cx="2945659" cy="495936"/>
          </a:xfrm>
          <a:prstGeom prst="rect">
            <a:avLst/>
          </a:prstGeom>
        </p:spPr>
        <p:txBody>
          <a:bodyPr vert="horz" lIns="91001" tIns="45501" rIns="91001" bIns="45501" rtlCol="0"/>
          <a:lstStyle>
            <a:lvl1pPr algn="r">
              <a:defRPr sz="1200">
                <a:cs typeface="+mn-cs"/>
              </a:defRPr>
            </a:lvl1pPr>
          </a:lstStyle>
          <a:p>
            <a:pPr>
              <a:defRPr/>
            </a:pPr>
            <a:endParaRPr lang="nl-BE"/>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001" tIns="45501" rIns="91001" bIns="45501" rtlCol="0" anchor="ctr"/>
          <a:lstStyle/>
          <a:p>
            <a:pPr lvl="0"/>
            <a:endParaRPr lang="nl-BE" noProof="0" smtClean="0"/>
          </a:p>
        </p:txBody>
      </p:sp>
      <p:sp>
        <p:nvSpPr>
          <p:cNvPr id="5" name="Tijdelijke aanduiding voor notities 4"/>
          <p:cNvSpPr>
            <a:spLocks noGrp="1"/>
          </p:cNvSpPr>
          <p:nvPr>
            <p:ph type="body" sz="quarter" idx="3"/>
          </p:nvPr>
        </p:nvSpPr>
        <p:spPr>
          <a:xfrm>
            <a:off x="679768" y="4715351"/>
            <a:ext cx="5438140" cy="4466591"/>
          </a:xfrm>
          <a:prstGeom prst="rect">
            <a:avLst/>
          </a:prstGeom>
        </p:spPr>
        <p:txBody>
          <a:bodyPr vert="horz" lIns="91001" tIns="45501" rIns="91001" bIns="45501" rtlCol="0">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endParaRPr lang="nl-BE" noProof="0" smtClean="0"/>
          </a:p>
        </p:txBody>
      </p:sp>
      <p:sp>
        <p:nvSpPr>
          <p:cNvPr id="6" name="Tijdelijke aanduiding voor voettekst 5"/>
          <p:cNvSpPr>
            <a:spLocks noGrp="1"/>
          </p:cNvSpPr>
          <p:nvPr>
            <p:ph type="ftr" sz="quarter" idx="4"/>
          </p:nvPr>
        </p:nvSpPr>
        <p:spPr>
          <a:xfrm>
            <a:off x="0" y="9429118"/>
            <a:ext cx="2945659" cy="495935"/>
          </a:xfrm>
          <a:prstGeom prst="rect">
            <a:avLst/>
          </a:prstGeom>
        </p:spPr>
        <p:txBody>
          <a:bodyPr vert="horz" lIns="91001" tIns="45501" rIns="91001" bIns="45501" rtlCol="0" anchor="b"/>
          <a:lstStyle>
            <a:lvl1pPr algn="l">
              <a:defRPr sz="1200">
                <a:cs typeface="+mn-cs"/>
              </a:defRPr>
            </a:lvl1pPr>
          </a:lstStyle>
          <a:p>
            <a:pPr>
              <a:defRPr/>
            </a:pPr>
            <a:endParaRPr lang="nl-BE"/>
          </a:p>
        </p:txBody>
      </p:sp>
      <p:sp>
        <p:nvSpPr>
          <p:cNvPr id="7" name="Tijdelijke aanduiding voor dianummer 6"/>
          <p:cNvSpPr>
            <a:spLocks noGrp="1"/>
          </p:cNvSpPr>
          <p:nvPr>
            <p:ph type="sldNum" sz="quarter" idx="5"/>
          </p:nvPr>
        </p:nvSpPr>
        <p:spPr>
          <a:xfrm>
            <a:off x="3850443" y="9429118"/>
            <a:ext cx="2945659" cy="495935"/>
          </a:xfrm>
          <a:prstGeom prst="rect">
            <a:avLst/>
          </a:prstGeom>
        </p:spPr>
        <p:txBody>
          <a:bodyPr vert="horz" lIns="91001" tIns="45501" rIns="91001" bIns="45501" rtlCol="0" anchor="b"/>
          <a:lstStyle>
            <a:lvl1pPr algn="r">
              <a:defRPr sz="1200">
                <a:cs typeface="+mn-cs"/>
              </a:defRPr>
            </a:lvl1pPr>
          </a:lstStyle>
          <a:p>
            <a:pPr>
              <a:defRPr/>
            </a:pPr>
            <a:fld id="{C8B39846-4EBD-4565-8AA4-B5FFE7C1E47B}" type="slidenum">
              <a:rPr lang="nl-BE"/>
              <a:pPr>
                <a:defRPr/>
              </a:pPr>
              <a:t>‹#›</a:t>
            </a:fld>
            <a:endParaRPr lang="nl-BE"/>
          </a:p>
        </p:txBody>
      </p:sp>
    </p:spTree>
    <p:extLst>
      <p:ext uri="{BB962C8B-B14F-4D97-AF65-F5344CB8AC3E}">
        <p14:creationId xmlns:p14="http://schemas.microsoft.com/office/powerpoint/2010/main" val="2008904283"/>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7651"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nl-BE" b="1" dirty="0" smtClean="0"/>
          </a:p>
        </p:txBody>
      </p:sp>
      <p:sp>
        <p:nvSpPr>
          <p:cNvPr id="19460"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5B3708ED-B672-40B7-9D00-55432CEEC6A5}" type="slidenum">
              <a:rPr lang="nl-BE" smtClean="0"/>
              <a:pPr>
                <a:defRPr/>
              </a:pPr>
              <a:t>1</a:t>
            </a:fld>
            <a:endParaRPr lang="nl-BE"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BE" dirty="0" smtClean="0"/>
          </a:p>
        </p:txBody>
      </p:sp>
      <p:sp>
        <p:nvSpPr>
          <p:cNvPr id="20484"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A5E159-405A-4B7A-B088-FB1E5EFDBF7A}" type="slidenum">
              <a:rPr lang="en-US" smtClean="0"/>
              <a:pPr>
                <a:defRPr/>
              </a:pPr>
              <a:t>2</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BE" dirty="0" smtClean="0"/>
          </a:p>
        </p:txBody>
      </p:sp>
      <p:sp>
        <p:nvSpPr>
          <p:cNvPr id="20484"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A5E159-405A-4B7A-B088-FB1E5EFDBF7A}" type="slidenum">
              <a:rPr lang="en-US" smtClean="0"/>
              <a:pPr>
                <a:defRPr/>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BE" dirty="0" smtClean="0"/>
          </a:p>
        </p:txBody>
      </p:sp>
      <p:sp>
        <p:nvSpPr>
          <p:cNvPr id="20484"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A5E159-405A-4B7A-B088-FB1E5EFDBF7A}" type="slidenum">
              <a:rPr lang="en-US" smtClean="0"/>
              <a:pPr>
                <a:defRPr/>
              </a:pPr>
              <a:t>6</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BE" dirty="0" smtClean="0"/>
          </a:p>
        </p:txBody>
      </p:sp>
      <p:sp>
        <p:nvSpPr>
          <p:cNvPr id="20484"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A5E159-405A-4B7A-B088-FB1E5EFDBF7A}" type="slidenum">
              <a:rPr lang="en-US" smtClean="0"/>
              <a:pPr>
                <a:defRPr/>
              </a:pPr>
              <a:t>9</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p:spPr>
      </p:sp>
      <p:sp>
        <p:nvSpPr>
          <p:cNvPr id="28675" name="Tijdelijke aanduiding voor notities 2"/>
          <p:cNvSpPr>
            <a:spLocks noGrp="1"/>
          </p:cNvSpPr>
          <p:nvPr>
            <p:ph type="body" idx="1"/>
          </p:nvPr>
        </p:nvSpPr>
        <p:spPr bwMode="auto">
          <a:noFill/>
        </p:spPr>
        <p:txBody>
          <a:bodyPr wrap="square" numCol="1" anchor="t" anchorCtr="0" compatLnSpc="1">
            <a:prstTxWarp prst="textNoShape">
              <a:avLst/>
            </a:prstTxWarp>
          </a:bodyPr>
          <a:lstStyle/>
          <a:p>
            <a:endParaRPr lang="nl-BE" dirty="0" smtClean="0"/>
          </a:p>
        </p:txBody>
      </p:sp>
      <p:sp>
        <p:nvSpPr>
          <p:cNvPr id="20484" name="Tijdelijke aanduiding voor dianumm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FDA5E159-405A-4B7A-B088-FB1E5EFDBF7A}" type="slidenum">
              <a:rPr lang="en-US" smtClean="0"/>
              <a:pPr>
                <a:defRPr/>
              </a:pPr>
              <a:t>11</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BE"/>
          </a:p>
        </p:txBody>
      </p:sp>
      <p:sp>
        <p:nvSpPr>
          <p:cNvPr id="3" name="O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nl-NL" smtClean="0"/>
              <a:t>Klik om het opmaakprofiel van de modelondertitel te bewerken</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7F1A8C-7692-4F6D-8F46-65510C04ADD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737B51-27CA-4105-9E01-27B4E21BED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BE"/>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F5EF8E-851E-4404-90E0-94B4F198466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re et graphique ou organigramme hiérarchique">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graphique SmartArt 2"/>
          <p:cNvSpPr>
            <a:spLocks noGrp="1"/>
          </p:cNvSpPr>
          <p:nvPr>
            <p:ph type="dgm" idx="1"/>
          </p:nvPr>
        </p:nvSpPr>
        <p:spPr>
          <a:xfrm>
            <a:off x="457200" y="1600200"/>
            <a:ext cx="8229600" cy="4525963"/>
          </a:xfrm>
        </p:spPr>
        <p:txBody>
          <a:bodyPr/>
          <a:lstStyle/>
          <a:p>
            <a:pPr lvl="0"/>
            <a:endParaRPr lang="fr-FR"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3BCAA2E-827D-474D-9DDF-B4D66694D93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228184" y="6309320"/>
            <a:ext cx="2133600" cy="476250"/>
          </a:xfrm>
          <a:ln/>
        </p:spPr>
        <p:txBody>
          <a:bodyPr/>
          <a:lstStyle>
            <a:lvl1pPr>
              <a:defRPr/>
            </a:lvl1pPr>
          </a:lstStyle>
          <a:p>
            <a:pPr>
              <a:defRPr/>
            </a:pPr>
            <a:fld id="{C1E700DD-63C8-41E3-824D-333AB21DC933}" type="slidenum">
              <a:rPr lang="en-US"/>
              <a:pPr>
                <a:defRPr/>
              </a:pPr>
              <a:t>‹#›</a:t>
            </a:fld>
            <a:endParaRPr lang="en-US"/>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165466" y="260648"/>
            <a:ext cx="638781" cy="7920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BE"/>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nl-NL" smtClean="0"/>
              <a:t>Klik om de modelstijlen te bewerken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6AE0FD-5FA5-4818-9341-80CDC04E9FF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E395564-6E46-44B0-9F8D-D867D091C70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BE"/>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28F3981-111C-495B-8FB8-2AD8E112986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BE"/>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8AC41F7-370C-4B51-A257-80755EEDF4B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xfrm>
            <a:off x="6156176" y="6237312"/>
            <a:ext cx="2133600" cy="476250"/>
          </a:xfrm>
          <a:ln/>
        </p:spPr>
        <p:txBody>
          <a:bodyPr/>
          <a:lstStyle>
            <a:lvl1pPr>
              <a:defRPr/>
            </a:lvl1pPr>
          </a:lstStyle>
          <a:p>
            <a:pPr>
              <a:defRPr/>
            </a:pPr>
            <a:fld id="{FC758EB6-43D9-4DC7-BE85-4C1ABDEF692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BE"/>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BE"/>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BD625D8-80C7-486C-BE11-7467984D785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BE"/>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BE"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471D308-1165-4F77-A4C2-17CED98C443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3CCB83DE-86E8-476A-B312-FD42F1E2A8C7}"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074" name="Text Box 4"/>
          <p:cNvSpPr txBox="1">
            <a:spLocks noChangeArrowheads="1"/>
          </p:cNvSpPr>
          <p:nvPr/>
        </p:nvSpPr>
        <p:spPr bwMode="auto">
          <a:xfrm>
            <a:off x="2122488" y="2000250"/>
            <a:ext cx="5745162" cy="519113"/>
          </a:xfrm>
          <a:prstGeom prst="rect">
            <a:avLst/>
          </a:prstGeom>
          <a:noFill/>
          <a:ln w="9525">
            <a:noFill/>
            <a:miter lim="800000"/>
            <a:headEnd/>
            <a:tailEnd/>
          </a:ln>
        </p:spPr>
        <p:txBody>
          <a:bodyPr>
            <a:spAutoFit/>
          </a:bodyPr>
          <a:lstStyle/>
          <a:p>
            <a:pPr marL="179388">
              <a:spcBef>
                <a:spcPct val="50000"/>
              </a:spcBef>
            </a:pPr>
            <a:endParaRPr lang="en-GB" sz="2800" b="1" dirty="0"/>
          </a:p>
        </p:txBody>
      </p:sp>
      <p:sp>
        <p:nvSpPr>
          <p:cNvPr id="3075" name="Text Box 7"/>
          <p:cNvSpPr txBox="1">
            <a:spLocks noChangeArrowheads="1"/>
          </p:cNvSpPr>
          <p:nvPr/>
        </p:nvSpPr>
        <p:spPr bwMode="auto">
          <a:xfrm>
            <a:off x="2133928" y="2721694"/>
            <a:ext cx="2840842" cy="830997"/>
          </a:xfrm>
          <a:prstGeom prst="rect">
            <a:avLst/>
          </a:prstGeom>
          <a:noFill/>
          <a:ln w="9525">
            <a:noFill/>
            <a:miter lim="800000"/>
            <a:headEnd/>
            <a:tailEnd/>
          </a:ln>
        </p:spPr>
        <p:txBody>
          <a:bodyPr wrap="none">
            <a:spAutoFit/>
          </a:bodyPr>
          <a:lstStyle/>
          <a:p>
            <a:r>
              <a:rPr lang="fr-BE" sz="1600" b="1" dirty="0"/>
              <a:t>Med </a:t>
            </a:r>
            <a:r>
              <a:rPr lang="fr-BE" sz="1600" b="1" dirty="0" smtClean="0"/>
              <a:t>Cdt Geert COREMANS</a:t>
            </a:r>
            <a:br>
              <a:rPr lang="fr-BE" sz="1600" b="1" dirty="0" smtClean="0"/>
            </a:br>
            <a:r>
              <a:rPr lang="fr-BE" sz="1600" b="1" dirty="0" smtClean="0"/>
              <a:t>COMOPSMED </a:t>
            </a:r>
          </a:p>
          <a:p>
            <a:r>
              <a:rPr lang="fr-BE" sz="1600" b="1" dirty="0" smtClean="0"/>
              <a:t>B </a:t>
            </a:r>
            <a:r>
              <a:rPr lang="fr-BE" sz="1600" b="1" dirty="0" err="1" smtClean="0"/>
              <a:t>Spec</a:t>
            </a:r>
            <a:r>
              <a:rPr lang="fr-BE" sz="1600" b="1" dirty="0" smtClean="0"/>
              <a:t> </a:t>
            </a:r>
            <a:r>
              <a:rPr lang="fr-BE" sz="1600" b="1" dirty="0" err="1" smtClean="0"/>
              <a:t>Sp</a:t>
            </a:r>
            <a:r>
              <a:rPr lang="fr-BE" sz="1600" b="1" dirty="0" smtClean="0"/>
              <a:t> - Med</a:t>
            </a:r>
            <a:endParaRPr lang="en-US" sz="1600" b="1" dirty="0"/>
          </a:p>
        </p:txBody>
      </p:sp>
      <p:sp>
        <p:nvSpPr>
          <p:cNvPr id="3076" name="Text Box 8"/>
          <p:cNvSpPr txBox="1">
            <a:spLocks noChangeArrowheads="1"/>
          </p:cNvSpPr>
          <p:nvPr/>
        </p:nvSpPr>
        <p:spPr bwMode="auto">
          <a:xfrm>
            <a:off x="2294731" y="1967418"/>
            <a:ext cx="5400675" cy="584775"/>
          </a:xfrm>
          <a:prstGeom prst="rect">
            <a:avLst/>
          </a:prstGeom>
          <a:noFill/>
          <a:ln w="9525">
            <a:noFill/>
            <a:miter lim="800000"/>
            <a:headEnd/>
            <a:tailEnd/>
          </a:ln>
        </p:spPr>
        <p:txBody>
          <a:bodyPr>
            <a:spAutoFit/>
          </a:bodyPr>
          <a:lstStyle/>
          <a:p>
            <a:r>
              <a:rPr lang="fr-BE" sz="3200" b="1" dirty="0" smtClean="0"/>
              <a:t>Update IF 42</a:t>
            </a:r>
            <a:endParaRPr lang="en-US" sz="3200" b="1" dirty="0"/>
          </a:p>
        </p:txBody>
      </p:sp>
      <p:sp>
        <p:nvSpPr>
          <p:cNvPr id="2" name="TextBox 1"/>
          <p:cNvSpPr txBox="1"/>
          <p:nvPr/>
        </p:nvSpPr>
        <p:spPr>
          <a:xfrm>
            <a:off x="2627784" y="3645024"/>
            <a:ext cx="3312368" cy="338554"/>
          </a:xfrm>
          <a:prstGeom prst="rect">
            <a:avLst/>
          </a:prstGeom>
          <a:noFill/>
        </p:spPr>
        <p:txBody>
          <a:bodyPr wrap="square" rtlCol="0">
            <a:spAutoFit/>
          </a:bodyPr>
          <a:lstStyle/>
          <a:p>
            <a:pPr algn="ctr"/>
            <a:r>
              <a:rPr lang="nl-BE" sz="1600" dirty="0" smtClean="0"/>
              <a:t>25 Juni 2012</a:t>
            </a:r>
            <a:endParaRPr lang="en-US" sz="1600"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32240" y="2878505"/>
            <a:ext cx="754674" cy="935796"/>
          </a:xfrm>
          <a:prstGeom prst="rect">
            <a:avLst/>
          </a:prstGeom>
        </p:spPr>
      </p:pic>
      <p:sp>
        <p:nvSpPr>
          <p:cNvPr id="4" name="Tijdelijke aanduiding voor dianummer 3"/>
          <p:cNvSpPr>
            <a:spLocks noGrp="1"/>
          </p:cNvSpPr>
          <p:nvPr>
            <p:ph type="sldNum" sz="quarter" idx="12"/>
          </p:nvPr>
        </p:nvSpPr>
        <p:spPr/>
        <p:txBody>
          <a:bodyPr/>
          <a:lstStyle/>
          <a:p>
            <a:pPr>
              <a:defRPr/>
            </a:pPr>
            <a:fld id="{FC758EB6-43D9-4DC7-BE85-4C1ABDEF692F}"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Medisch profiel</a:t>
            </a:r>
            <a:endParaRPr lang="nl-BE" dirty="0"/>
          </a:p>
        </p:txBody>
      </p:sp>
      <p:sp>
        <p:nvSpPr>
          <p:cNvPr id="3" name="Content Placeholder 2"/>
          <p:cNvSpPr>
            <a:spLocks noGrp="1"/>
          </p:cNvSpPr>
          <p:nvPr>
            <p:ph idx="1"/>
          </p:nvPr>
        </p:nvSpPr>
        <p:spPr/>
        <p:txBody>
          <a:bodyPr/>
          <a:lstStyle/>
          <a:p>
            <a:r>
              <a:rPr lang="nl-BE" dirty="0" smtClean="0"/>
              <a:t>Weergave </a:t>
            </a:r>
            <a:r>
              <a:rPr lang="nl-BE" dirty="0"/>
              <a:t>van de evaluatie van de anatomische </a:t>
            </a:r>
            <a:r>
              <a:rPr lang="nl-BE" dirty="0" smtClean="0"/>
              <a:t>en functionele </a:t>
            </a:r>
            <a:r>
              <a:rPr lang="nl-BE" dirty="0"/>
              <a:t>gegevens eigen aan een individu. </a:t>
            </a:r>
            <a:endParaRPr lang="nl-BE" dirty="0" smtClean="0"/>
          </a:p>
          <a:p>
            <a:r>
              <a:rPr lang="nl-BE" dirty="0" smtClean="0"/>
              <a:t>Ingedeeld </a:t>
            </a:r>
            <a:r>
              <a:rPr lang="nl-BE" dirty="0"/>
              <a:t>in </a:t>
            </a:r>
            <a:r>
              <a:rPr lang="nl-BE" dirty="0" smtClean="0"/>
              <a:t>acht groepen</a:t>
            </a:r>
            <a:r>
              <a:rPr lang="nl-BE" dirty="0"/>
              <a:t>, ‘factoren’ </a:t>
            </a:r>
            <a:r>
              <a:rPr lang="nl-BE" dirty="0" smtClean="0"/>
              <a:t>aangeduid </a:t>
            </a:r>
            <a:r>
              <a:rPr lang="nl-BE" dirty="0"/>
              <a:t>met de letters </a:t>
            </a:r>
            <a:r>
              <a:rPr lang="nl-BE" dirty="0" smtClean="0"/>
              <a:t/>
            </a:r>
            <a:br>
              <a:rPr lang="nl-BE" dirty="0" smtClean="0"/>
            </a:br>
            <a:r>
              <a:rPr lang="nl-BE" dirty="0" smtClean="0"/>
              <a:t>P</a:t>
            </a:r>
            <a:r>
              <a:rPr lang="nl-BE" dirty="0"/>
              <a:t>, </a:t>
            </a:r>
            <a:r>
              <a:rPr lang="nl-BE" dirty="0" smtClean="0"/>
              <a:t>S, I</a:t>
            </a:r>
            <a:r>
              <a:rPr lang="nl-BE" dirty="0"/>
              <a:t>, V, C, A, M, E. </a:t>
            </a:r>
            <a:endParaRPr lang="nl-BE" dirty="0" smtClean="0"/>
          </a:p>
          <a:p>
            <a:r>
              <a:rPr lang="nl-BE" dirty="0" smtClean="0"/>
              <a:t>Bijkomend speciaal </a:t>
            </a:r>
            <a:r>
              <a:rPr lang="nl-BE" dirty="0"/>
              <a:t>medisch profiel voor </a:t>
            </a:r>
            <a:r>
              <a:rPr lang="nl-BE" dirty="0" smtClean="0"/>
              <a:t>de </a:t>
            </a:r>
            <a:r>
              <a:rPr lang="nl-BE" dirty="0"/>
              <a:t>Marine </a:t>
            </a:r>
            <a:r>
              <a:rPr lang="nl-BE" dirty="0" smtClean="0"/>
              <a:t>met </a:t>
            </a:r>
            <a:r>
              <a:rPr lang="nl-BE" dirty="0"/>
              <a:t>de letters G, Y, K, O.</a:t>
            </a: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10</a:t>
            </a:fld>
            <a:endParaRPr lang="en-US"/>
          </a:p>
        </p:txBody>
      </p:sp>
    </p:spTree>
    <p:extLst>
      <p:ext uri="{BB962C8B-B14F-4D97-AF65-F5344CB8AC3E}">
        <p14:creationId xmlns:p14="http://schemas.microsoft.com/office/powerpoint/2010/main" val="2775377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16013" y="692150"/>
            <a:ext cx="7162800" cy="936625"/>
          </a:xfrm>
        </p:spPr>
        <p:txBody>
          <a:bodyPr/>
          <a:lstStyle/>
          <a:p>
            <a:pPr eaLnBrk="1" hangingPunct="1"/>
            <a:r>
              <a:rPr lang="fr-FR" sz="3600" u="sng" dirty="0" smtClean="0"/>
              <a:t>Plan</a:t>
            </a:r>
          </a:p>
        </p:txBody>
      </p:sp>
      <p:sp>
        <p:nvSpPr>
          <p:cNvPr id="4099" name="Rectangle 3"/>
          <p:cNvSpPr>
            <a:spLocks noGrp="1" noChangeArrowheads="1"/>
          </p:cNvSpPr>
          <p:nvPr>
            <p:ph type="body" idx="1"/>
          </p:nvPr>
        </p:nvSpPr>
        <p:spPr>
          <a:xfrm>
            <a:off x="684213" y="1628775"/>
            <a:ext cx="7772400" cy="4968875"/>
          </a:xfrm>
        </p:spPr>
        <p:txBody>
          <a:bodyPr/>
          <a:lstStyle/>
          <a:p>
            <a:pPr lvl="1" eaLnBrk="1" hangingPunct="1">
              <a:lnSpc>
                <a:spcPct val="80000"/>
              </a:lnSpc>
              <a:buFontTx/>
              <a:buNone/>
            </a:pPr>
            <a:endParaRPr lang="fr-BE" sz="2000" dirty="0" smtClean="0">
              <a:latin typeface="Comic Sans MS" pitchFamily="66" charset="0"/>
            </a:endParaRPr>
          </a:p>
          <a:p>
            <a:pPr lvl="1" eaLnBrk="1" hangingPunct="1">
              <a:lnSpc>
                <a:spcPct val="80000"/>
              </a:lnSpc>
              <a:buFontTx/>
              <a:buNone/>
            </a:pPr>
            <a:endParaRPr lang="fr-BE" sz="2000" dirty="0" smtClean="0"/>
          </a:p>
          <a:p>
            <a:pPr lvl="1" eaLnBrk="1" hangingPunct="1">
              <a:lnSpc>
                <a:spcPct val="80000"/>
              </a:lnSpc>
              <a:buFont typeface="Wingdings" pitchFamily="2" charset="2"/>
              <a:buChar char="v"/>
            </a:pPr>
            <a:r>
              <a:rPr lang="fr-BE" dirty="0" err="1" smtClean="0">
                <a:solidFill>
                  <a:schemeClr val="bg1">
                    <a:lumMod val="65000"/>
                  </a:schemeClr>
                </a:solidFill>
              </a:rPr>
              <a:t>Inleiding</a:t>
            </a:r>
            <a:endParaRPr lang="fr-BE" dirty="0" smtClean="0">
              <a:solidFill>
                <a:schemeClr val="bg1">
                  <a:lumMod val="65000"/>
                </a:schemeClr>
              </a:solidFill>
            </a:endParaRPr>
          </a:p>
          <a:p>
            <a:pPr lvl="1" eaLnBrk="1" hangingPunct="1">
              <a:lnSpc>
                <a:spcPct val="80000"/>
              </a:lnSpc>
              <a:buFont typeface="Wingdings" pitchFamily="2" charset="2"/>
              <a:buChar char="v"/>
            </a:pPr>
            <a:endParaRPr lang="fr-BE" dirty="0"/>
          </a:p>
          <a:p>
            <a:pPr lvl="1" eaLnBrk="1" hangingPunct="1">
              <a:lnSpc>
                <a:spcPct val="80000"/>
              </a:lnSpc>
              <a:buFont typeface="Wingdings" pitchFamily="2" charset="2"/>
              <a:buChar char="v"/>
            </a:pPr>
            <a:r>
              <a:rPr lang="fr-BE" dirty="0" err="1" smtClean="0">
                <a:solidFill>
                  <a:schemeClr val="bg1">
                    <a:lumMod val="65000"/>
                  </a:schemeClr>
                </a:solidFill>
              </a:rPr>
              <a:t>Probleemstelling</a:t>
            </a:r>
            <a:r>
              <a:rPr lang="fr-BE" dirty="0" smtClean="0">
                <a:solidFill>
                  <a:schemeClr val="bg1">
                    <a:lumMod val="65000"/>
                  </a:schemeClr>
                </a:solidFill>
              </a:rPr>
              <a:t/>
            </a:r>
            <a:br>
              <a:rPr lang="fr-BE" dirty="0" smtClean="0">
                <a:solidFill>
                  <a:schemeClr val="bg1">
                    <a:lumMod val="65000"/>
                  </a:schemeClr>
                </a:solidFill>
              </a:rPr>
            </a:br>
            <a:endParaRPr lang="fr-BE" dirty="0" smtClean="0">
              <a:solidFill>
                <a:schemeClr val="bg1">
                  <a:lumMod val="65000"/>
                </a:schemeClr>
              </a:solidFill>
            </a:endParaRPr>
          </a:p>
          <a:p>
            <a:pPr lvl="1" eaLnBrk="1" hangingPunct="1">
              <a:lnSpc>
                <a:spcPct val="80000"/>
              </a:lnSpc>
              <a:buFont typeface="Wingdings" pitchFamily="2" charset="2"/>
              <a:buChar char="v"/>
            </a:pPr>
            <a:r>
              <a:rPr lang="fr-BE" dirty="0" err="1" smtClean="0">
                <a:solidFill>
                  <a:schemeClr val="bg1">
                    <a:lumMod val="65000"/>
                  </a:schemeClr>
                </a:solidFill>
              </a:rPr>
              <a:t>Medisch</a:t>
            </a:r>
            <a:r>
              <a:rPr lang="fr-BE" dirty="0" smtClean="0">
                <a:solidFill>
                  <a:schemeClr val="bg1">
                    <a:lumMod val="65000"/>
                  </a:schemeClr>
                </a:solidFill>
              </a:rPr>
              <a:t> </a:t>
            </a:r>
            <a:r>
              <a:rPr lang="fr-BE" dirty="0" err="1" smtClean="0">
                <a:solidFill>
                  <a:schemeClr val="bg1">
                    <a:lumMod val="65000"/>
                  </a:schemeClr>
                </a:solidFill>
              </a:rPr>
              <a:t>Profiel</a:t>
            </a:r>
            <a:endParaRPr lang="fr-BE" dirty="0" smtClean="0">
              <a:solidFill>
                <a:schemeClr val="bg1">
                  <a:lumMod val="65000"/>
                </a:schemeClr>
              </a:solidFill>
            </a:endParaRPr>
          </a:p>
          <a:p>
            <a:pPr lvl="1" eaLnBrk="1" hangingPunct="1">
              <a:lnSpc>
                <a:spcPct val="80000"/>
              </a:lnSpc>
              <a:buFont typeface="Wingdings" pitchFamily="2" charset="2"/>
              <a:buChar char="v"/>
            </a:pPr>
            <a:endParaRPr lang="fr-BE" dirty="0" smtClean="0"/>
          </a:p>
          <a:p>
            <a:pPr lvl="1" eaLnBrk="1" hangingPunct="1">
              <a:lnSpc>
                <a:spcPct val="80000"/>
              </a:lnSpc>
              <a:buFont typeface="Wingdings" pitchFamily="2" charset="2"/>
              <a:buChar char="v"/>
            </a:pPr>
            <a:r>
              <a:rPr lang="fr-BE" dirty="0" smtClean="0"/>
              <a:t>IF 42 New</a:t>
            </a:r>
            <a:br>
              <a:rPr lang="fr-BE" dirty="0" smtClean="0"/>
            </a:br>
            <a:endParaRPr lang="fr-BE" dirty="0" smtClean="0"/>
          </a:p>
        </p:txBody>
      </p:sp>
      <p:sp>
        <p:nvSpPr>
          <p:cNvPr id="2" name="Tijdelijke aanduiding voor dianummer 1"/>
          <p:cNvSpPr>
            <a:spLocks noGrp="1"/>
          </p:cNvSpPr>
          <p:nvPr>
            <p:ph type="sldNum" sz="quarter" idx="12"/>
          </p:nvPr>
        </p:nvSpPr>
        <p:spPr/>
        <p:txBody>
          <a:bodyPr/>
          <a:lstStyle/>
          <a:p>
            <a:pPr>
              <a:defRPr/>
            </a:pPr>
            <a:fld id="{C1E700DD-63C8-41E3-824D-333AB21DC933}" type="slidenum">
              <a:rPr lang="en-US" smtClean="0"/>
              <a:pPr>
                <a:defRPr/>
              </a:pPr>
              <a:t>11</a:t>
            </a:fld>
            <a:endParaRPr lang="en-US"/>
          </a:p>
        </p:txBody>
      </p:sp>
    </p:spTree>
    <p:extLst>
      <p:ext uri="{BB962C8B-B14F-4D97-AF65-F5344CB8AC3E}">
        <p14:creationId xmlns:p14="http://schemas.microsoft.com/office/powerpoint/2010/main" val="35152447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 42 New</a:t>
            </a:r>
            <a:endParaRPr lang="nl-BE" dirty="0"/>
          </a:p>
        </p:txBody>
      </p:sp>
      <p:sp>
        <p:nvSpPr>
          <p:cNvPr id="3" name="Content Placeholder 2"/>
          <p:cNvSpPr>
            <a:spLocks noGrp="1"/>
          </p:cNvSpPr>
          <p:nvPr>
            <p:ph idx="1"/>
          </p:nvPr>
        </p:nvSpPr>
        <p:spPr/>
        <p:txBody>
          <a:bodyPr/>
          <a:lstStyle/>
          <a:p>
            <a:r>
              <a:rPr lang="nl-BE" dirty="0" smtClean="0"/>
              <a:t>WG:</a:t>
            </a:r>
          </a:p>
          <a:p>
            <a:pPr lvl="1"/>
            <a:r>
              <a:rPr lang="nl-BE" dirty="0" smtClean="0"/>
              <a:t>4 </a:t>
            </a:r>
            <a:r>
              <a:rPr lang="nl-BE" dirty="0" err="1" smtClean="0"/>
              <a:t>Med</a:t>
            </a:r>
            <a:r>
              <a:rPr lang="nl-BE" dirty="0" smtClean="0"/>
              <a:t> ( CME, AMT, COMOPSMED)</a:t>
            </a:r>
          </a:p>
          <a:p>
            <a:pPr lvl="1"/>
            <a:r>
              <a:rPr lang="nl-BE" dirty="0" smtClean="0"/>
              <a:t>1 Kine</a:t>
            </a:r>
          </a:p>
          <a:p>
            <a:pPr lvl="1"/>
            <a:r>
              <a:rPr lang="nl-BE" dirty="0" smtClean="0"/>
              <a:t>1 SME ( Mar, Air ) wanneer nodig</a:t>
            </a:r>
          </a:p>
          <a:p>
            <a:pPr lvl="1"/>
            <a:endParaRPr lang="nl-BE" dirty="0" smtClean="0"/>
          </a:p>
          <a:p>
            <a:r>
              <a:rPr lang="nl-BE" dirty="0" smtClean="0"/>
              <a:t>Opdracht: update van IF42 </a:t>
            </a:r>
            <a:br>
              <a:rPr lang="nl-BE" dirty="0" smtClean="0"/>
            </a:br>
            <a:r>
              <a:rPr lang="nl-BE" dirty="0" smtClean="0"/>
              <a:t>= 1058 functies/profielen</a:t>
            </a:r>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12</a:t>
            </a:fld>
            <a:endParaRPr lang="en-US"/>
          </a:p>
        </p:txBody>
      </p:sp>
    </p:spTree>
    <p:extLst>
      <p:ext uri="{BB962C8B-B14F-4D97-AF65-F5344CB8AC3E}">
        <p14:creationId xmlns:p14="http://schemas.microsoft.com/office/powerpoint/2010/main" val="39291340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IF42 New</a:t>
            </a:r>
            <a:endParaRPr lang="nl-BE" dirty="0"/>
          </a:p>
        </p:txBody>
      </p:sp>
      <p:sp>
        <p:nvSpPr>
          <p:cNvPr id="3" name="Content Placeholder 2"/>
          <p:cNvSpPr>
            <a:spLocks noGrp="1"/>
          </p:cNvSpPr>
          <p:nvPr>
            <p:ph idx="1"/>
          </p:nvPr>
        </p:nvSpPr>
        <p:spPr/>
        <p:txBody>
          <a:bodyPr/>
          <a:lstStyle/>
          <a:p>
            <a:r>
              <a:rPr lang="nl-BE" dirty="0" smtClean="0"/>
              <a:t>Nog steeds g</a:t>
            </a:r>
            <a:r>
              <a:rPr lang="nl-BE" dirty="0" smtClean="0">
                <a:solidFill>
                  <a:srgbClr val="000000"/>
                </a:solidFill>
              </a:rPr>
              <a:t>ebruiksinstrument </a:t>
            </a:r>
            <a:r>
              <a:rPr lang="nl-BE" dirty="0">
                <a:solidFill>
                  <a:srgbClr val="000000"/>
                </a:solidFill>
              </a:rPr>
              <a:t>voor HR </a:t>
            </a:r>
            <a:r>
              <a:rPr lang="nl-BE" dirty="0" err="1">
                <a:solidFill>
                  <a:srgbClr val="000000"/>
                </a:solidFill>
              </a:rPr>
              <a:t>i.k.v</a:t>
            </a:r>
            <a:r>
              <a:rPr lang="nl-BE" dirty="0">
                <a:solidFill>
                  <a:srgbClr val="000000"/>
                </a:solidFill>
              </a:rPr>
              <a:t>. </a:t>
            </a:r>
            <a:r>
              <a:rPr lang="nl-BE" dirty="0" err="1" smtClean="0">
                <a:solidFill>
                  <a:srgbClr val="000000"/>
                </a:solidFill>
              </a:rPr>
              <a:t>inplaatsstelling</a:t>
            </a:r>
            <a:r>
              <a:rPr lang="nl-BE" dirty="0" smtClean="0">
                <a:solidFill>
                  <a:srgbClr val="000000"/>
                </a:solidFill>
              </a:rPr>
              <a:t>.</a:t>
            </a:r>
          </a:p>
          <a:p>
            <a:pPr lvl="1"/>
            <a:r>
              <a:rPr lang="nl-BE" dirty="0" smtClean="0">
                <a:solidFill>
                  <a:srgbClr val="000000"/>
                </a:solidFill>
              </a:rPr>
              <a:t>Reeds eerste triage</a:t>
            </a:r>
          </a:p>
          <a:p>
            <a:r>
              <a:rPr lang="nl-BE" dirty="0" smtClean="0">
                <a:solidFill>
                  <a:srgbClr val="000000"/>
                </a:solidFill>
              </a:rPr>
              <a:t>Geschiktheid voor functie blijft bevoegdheid </a:t>
            </a:r>
            <a:r>
              <a:rPr lang="nl-BE" dirty="0" err="1" smtClean="0">
                <a:solidFill>
                  <a:srgbClr val="000000"/>
                </a:solidFill>
              </a:rPr>
              <a:t>Med</a:t>
            </a:r>
            <a:r>
              <a:rPr lang="nl-BE" dirty="0" smtClean="0">
                <a:solidFill>
                  <a:srgbClr val="000000"/>
                </a:solidFill>
              </a:rPr>
              <a:t> AMT</a:t>
            </a:r>
          </a:p>
          <a:p>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13</a:t>
            </a:fld>
            <a:endParaRPr lang="en-US"/>
          </a:p>
        </p:txBody>
      </p:sp>
    </p:spTree>
    <p:extLst>
      <p:ext uri="{BB962C8B-B14F-4D97-AF65-F5344CB8AC3E}">
        <p14:creationId xmlns:p14="http://schemas.microsoft.com/office/powerpoint/2010/main" val="3995810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 42 New</a:t>
            </a:r>
            <a:endParaRPr lang="nl-BE" dirty="0"/>
          </a:p>
        </p:txBody>
      </p:sp>
      <p:sp>
        <p:nvSpPr>
          <p:cNvPr id="3" name="Content Placeholder 2"/>
          <p:cNvSpPr>
            <a:spLocks noGrp="1"/>
          </p:cNvSpPr>
          <p:nvPr>
            <p:ph idx="1"/>
          </p:nvPr>
        </p:nvSpPr>
        <p:spPr/>
        <p:txBody>
          <a:bodyPr/>
          <a:lstStyle/>
          <a:p>
            <a:r>
              <a:rPr lang="nl-BE" dirty="0" smtClean="0"/>
              <a:t>Dynamisch instrument</a:t>
            </a:r>
          </a:p>
          <a:p>
            <a:pPr lvl="1"/>
            <a:r>
              <a:rPr lang="nl-BE" dirty="0" smtClean="0"/>
              <a:t>Aanpassingen zo nodig</a:t>
            </a:r>
          </a:p>
          <a:p>
            <a:pPr lvl="1"/>
            <a:r>
              <a:rPr lang="nl-BE" dirty="0" smtClean="0"/>
              <a:t>Op aangeven van </a:t>
            </a:r>
            <a:r>
              <a:rPr lang="nl-BE" dirty="0" err="1" smtClean="0"/>
              <a:t>Med</a:t>
            </a:r>
            <a:r>
              <a:rPr lang="nl-BE" dirty="0" smtClean="0"/>
              <a:t> AMT </a:t>
            </a:r>
            <a:br>
              <a:rPr lang="nl-BE" dirty="0" smtClean="0"/>
            </a:br>
            <a:r>
              <a:rPr lang="nl-BE" dirty="0" smtClean="0"/>
              <a:t>( profiel niet in overeenstemming met realiteit, nieuwe elementen in functie, …)</a:t>
            </a:r>
          </a:p>
          <a:p>
            <a:pPr lvl="1"/>
            <a:r>
              <a:rPr lang="nl-BE" dirty="0" smtClean="0"/>
              <a:t>Op aangeven van HR </a:t>
            </a:r>
            <a:br>
              <a:rPr lang="nl-BE" dirty="0" smtClean="0"/>
            </a:br>
            <a:r>
              <a:rPr lang="nl-BE" dirty="0" smtClean="0"/>
              <a:t>( nieuwe functies, aanpassingen in functies, …)</a:t>
            </a:r>
          </a:p>
          <a:p>
            <a:pPr marL="457200" lvl="1" indent="0">
              <a:buNone/>
            </a:pPr>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14</a:t>
            </a:fld>
            <a:endParaRPr lang="en-US"/>
          </a:p>
        </p:txBody>
      </p:sp>
    </p:spTree>
    <p:extLst>
      <p:ext uri="{BB962C8B-B14F-4D97-AF65-F5344CB8AC3E}">
        <p14:creationId xmlns:p14="http://schemas.microsoft.com/office/powerpoint/2010/main" val="2418280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pic>
        <p:nvPicPr>
          <p:cNvPr id="4" name="Content Placeholder 3" descr="PSIVCAME - Windows Internet Explore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3696"/>
            <a:ext cx="9144000" cy="6861481"/>
          </a:xfrm>
        </p:spPr>
      </p:pic>
      <p:sp>
        <p:nvSpPr>
          <p:cNvPr id="3" name="Tijdelijke aanduiding voor dianummer 2"/>
          <p:cNvSpPr>
            <a:spLocks noGrp="1"/>
          </p:cNvSpPr>
          <p:nvPr>
            <p:ph type="sldNum" sz="quarter" idx="12"/>
          </p:nvPr>
        </p:nvSpPr>
        <p:spPr/>
        <p:txBody>
          <a:bodyPr/>
          <a:lstStyle/>
          <a:p>
            <a:pPr>
              <a:defRPr/>
            </a:pPr>
            <a:fld id="{C1E700DD-63C8-41E3-824D-333AB21DC933}" type="slidenum">
              <a:rPr lang="en-US" smtClean="0"/>
              <a:pPr>
                <a:defRPr/>
              </a:pPr>
              <a:t>15</a:t>
            </a:fld>
            <a:endParaRPr lang="en-US"/>
          </a:p>
        </p:txBody>
      </p:sp>
    </p:spTree>
    <p:extLst>
      <p:ext uri="{BB962C8B-B14F-4D97-AF65-F5344CB8AC3E}">
        <p14:creationId xmlns:p14="http://schemas.microsoft.com/office/powerpoint/2010/main" val="2880807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IF42 New</a:t>
            </a:r>
            <a:endParaRPr lang="nl-BE" dirty="0"/>
          </a:p>
        </p:txBody>
      </p:sp>
      <p:sp>
        <p:nvSpPr>
          <p:cNvPr id="3" name="Content Placeholder 2"/>
          <p:cNvSpPr>
            <a:spLocks noGrp="1"/>
          </p:cNvSpPr>
          <p:nvPr>
            <p:ph idx="1"/>
          </p:nvPr>
        </p:nvSpPr>
        <p:spPr/>
        <p:txBody>
          <a:bodyPr/>
          <a:lstStyle/>
          <a:p>
            <a:r>
              <a:rPr lang="nl-BE" dirty="0" smtClean="0"/>
              <a:t>Vergelijking niet mogelijk door te groot verschil tussen functies ( ∆19 j)</a:t>
            </a: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16</a:t>
            </a:fld>
            <a:endParaRPr lang="en-US"/>
          </a:p>
        </p:txBody>
      </p:sp>
    </p:spTree>
    <p:extLst>
      <p:ext uri="{BB962C8B-B14F-4D97-AF65-F5344CB8AC3E}">
        <p14:creationId xmlns:p14="http://schemas.microsoft.com/office/powerpoint/2010/main" val="4258620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IF42 New</a:t>
            </a:r>
            <a:endParaRPr lang="nl-BE" dirty="0"/>
          </a:p>
        </p:txBody>
      </p:sp>
      <p:sp>
        <p:nvSpPr>
          <p:cNvPr id="3" name="Content Placeholder 2"/>
          <p:cNvSpPr>
            <a:spLocks noGrp="1"/>
          </p:cNvSpPr>
          <p:nvPr>
            <p:ph idx="1"/>
          </p:nvPr>
        </p:nvSpPr>
        <p:spPr/>
        <p:txBody>
          <a:bodyPr/>
          <a:lstStyle/>
          <a:p>
            <a:r>
              <a:rPr lang="nl-BE" dirty="0" smtClean="0"/>
              <a:t>Vergelijking niet mogelijk door te groot verschil tussen functies ( ∆19 j)</a:t>
            </a:r>
          </a:p>
          <a:p>
            <a:r>
              <a:rPr lang="nl-BE" dirty="0" smtClean="0"/>
              <a:t>Vereenvoudiging</a:t>
            </a:r>
          </a:p>
          <a:p>
            <a:pPr lvl="1"/>
            <a:r>
              <a:rPr lang="nl-BE" dirty="0" smtClean="0"/>
              <a:t>één functie = één profiel</a:t>
            </a:r>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17</a:t>
            </a:fld>
            <a:endParaRPr lang="en-US"/>
          </a:p>
        </p:txBody>
      </p:sp>
    </p:spTree>
    <p:extLst>
      <p:ext uri="{BB962C8B-B14F-4D97-AF65-F5344CB8AC3E}">
        <p14:creationId xmlns:p14="http://schemas.microsoft.com/office/powerpoint/2010/main" val="14130719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pic>
        <p:nvPicPr>
          <p:cNvPr id="4" name="Content Placeholder 3" descr="IF42.pdf - Adobe Reade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0"/>
            <a:ext cx="8928992" cy="6889654"/>
          </a:xfrm>
        </p:spPr>
      </p:pic>
      <p:sp>
        <p:nvSpPr>
          <p:cNvPr id="3" name="Tijdelijke aanduiding voor dianummer 2"/>
          <p:cNvSpPr>
            <a:spLocks noGrp="1"/>
          </p:cNvSpPr>
          <p:nvPr>
            <p:ph type="sldNum" sz="quarter" idx="12"/>
          </p:nvPr>
        </p:nvSpPr>
        <p:spPr/>
        <p:txBody>
          <a:bodyPr/>
          <a:lstStyle/>
          <a:p>
            <a:pPr>
              <a:defRPr/>
            </a:pPr>
            <a:fld id="{C1E700DD-63C8-41E3-824D-333AB21DC933}" type="slidenum">
              <a:rPr lang="en-US" smtClean="0"/>
              <a:pPr>
                <a:defRPr/>
              </a:pPr>
              <a:t>18</a:t>
            </a:fld>
            <a:endParaRPr lang="en-US"/>
          </a:p>
        </p:txBody>
      </p:sp>
    </p:spTree>
    <p:extLst>
      <p:ext uri="{BB962C8B-B14F-4D97-AF65-F5344CB8AC3E}">
        <p14:creationId xmlns:p14="http://schemas.microsoft.com/office/powerpoint/2010/main" val="3196237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IF42 New</a:t>
            </a:r>
            <a:endParaRPr lang="nl-BE" dirty="0"/>
          </a:p>
        </p:txBody>
      </p:sp>
      <p:sp>
        <p:nvSpPr>
          <p:cNvPr id="3" name="Content Placeholder 2"/>
          <p:cNvSpPr>
            <a:spLocks noGrp="1"/>
          </p:cNvSpPr>
          <p:nvPr>
            <p:ph idx="1"/>
          </p:nvPr>
        </p:nvSpPr>
        <p:spPr/>
        <p:txBody>
          <a:bodyPr/>
          <a:lstStyle/>
          <a:p>
            <a:r>
              <a:rPr lang="nl-BE" dirty="0" smtClean="0"/>
              <a:t>Vergelijking niet mogelijk door te groot verschil tussen functies ( ∆19 j)</a:t>
            </a:r>
          </a:p>
          <a:p>
            <a:r>
              <a:rPr lang="nl-BE" dirty="0" smtClean="0"/>
              <a:t>Vereenvoudiging</a:t>
            </a:r>
          </a:p>
          <a:p>
            <a:pPr lvl="1"/>
            <a:r>
              <a:rPr lang="nl-BE" dirty="0" smtClean="0"/>
              <a:t>één functie = één profiel</a:t>
            </a: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19</a:t>
            </a:fld>
            <a:endParaRPr lang="en-US"/>
          </a:p>
        </p:txBody>
      </p:sp>
    </p:spTree>
    <p:extLst>
      <p:ext uri="{BB962C8B-B14F-4D97-AF65-F5344CB8AC3E}">
        <p14:creationId xmlns:p14="http://schemas.microsoft.com/office/powerpoint/2010/main" val="2442948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16013" y="692150"/>
            <a:ext cx="7162800" cy="936625"/>
          </a:xfrm>
        </p:spPr>
        <p:txBody>
          <a:bodyPr/>
          <a:lstStyle/>
          <a:p>
            <a:pPr eaLnBrk="1" hangingPunct="1"/>
            <a:r>
              <a:rPr lang="fr-FR" sz="3600" u="sng" dirty="0" smtClean="0"/>
              <a:t>Plan</a:t>
            </a:r>
          </a:p>
        </p:txBody>
      </p:sp>
      <p:sp>
        <p:nvSpPr>
          <p:cNvPr id="4099" name="Rectangle 3"/>
          <p:cNvSpPr>
            <a:spLocks noGrp="1" noChangeArrowheads="1"/>
          </p:cNvSpPr>
          <p:nvPr>
            <p:ph type="body" idx="1"/>
          </p:nvPr>
        </p:nvSpPr>
        <p:spPr>
          <a:xfrm>
            <a:off x="684213" y="1628775"/>
            <a:ext cx="7772400" cy="4968875"/>
          </a:xfrm>
        </p:spPr>
        <p:txBody>
          <a:bodyPr/>
          <a:lstStyle/>
          <a:p>
            <a:pPr lvl="1" eaLnBrk="1" hangingPunct="1">
              <a:lnSpc>
                <a:spcPct val="80000"/>
              </a:lnSpc>
              <a:buFontTx/>
              <a:buNone/>
            </a:pPr>
            <a:endParaRPr lang="fr-BE" sz="2000" dirty="0" smtClean="0">
              <a:latin typeface="Comic Sans MS" pitchFamily="66" charset="0"/>
            </a:endParaRPr>
          </a:p>
          <a:p>
            <a:pPr lvl="1" eaLnBrk="1" hangingPunct="1">
              <a:lnSpc>
                <a:spcPct val="80000"/>
              </a:lnSpc>
              <a:buFontTx/>
              <a:buNone/>
            </a:pPr>
            <a:endParaRPr lang="fr-BE" sz="2000" dirty="0" smtClean="0"/>
          </a:p>
          <a:p>
            <a:pPr lvl="1" eaLnBrk="1" hangingPunct="1">
              <a:lnSpc>
                <a:spcPct val="80000"/>
              </a:lnSpc>
              <a:buFont typeface="Wingdings" pitchFamily="2" charset="2"/>
              <a:buChar char="v"/>
            </a:pPr>
            <a:r>
              <a:rPr lang="fr-BE" dirty="0" err="1" smtClean="0"/>
              <a:t>Inleiding</a:t>
            </a:r>
            <a:endParaRPr lang="fr-BE" dirty="0" smtClean="0"/>
          </a:p>
          <a:p>
            <a:pPr lvl="1" eaLnBrk="1" hangingPunct="1">
              <a:lnSpc>
                <a:spcPct val="80000"/>
              </a:lnSpc>
              <a:buFont typeface="Wingdings" pitchFamily="2" charset="2"/>
              <a:buChar char="v"/>
            </a:pPr>
            <a:endParaRPr lang="fr-BE" dirty="0"/>
          </a:p>
          <a:p>
            <a:pPr lvl="1" eaLnBrk="1" hangingPunct="1">
              <a:lnSpc>
                <a:spcPct val="80000"/>
              </a:lnSpc>
              <a:buFont typeface="Wingdings" pitchFamily="2" charset="2"/>
              <a:buChar char="v"/>
            </a:pPr>
            <a:r>
              <a:rPr lang="fr-BE" dirty="0" err="1" smtClean="0"/>
              <a:t>Probleemstelling</a:t>
            </a:r>
            <a:r>
              <a:rPr lang="fr-BE" dirty="0" smtClean="0"/>
              <a:t/>
            </a:r>
            <a:br>
              <a:rPr lang="fr-BE" dirty="0" smtClean="0"/>
            </a:br>
            <a:endParaRPr lang="fr-BE" dirty="0" smtClean="0"/>
          </a:p>
          <a:p>
            <a:pPr lvl="1" eaLnBrk="1" hangingPunct="1">
              <a:lnSpc>
                <a:spcPct val="80000"/>
              </a:lnSpc>
              <a:buFont typeface="Wingdings" pitchFamily="2" charset="2"/>
              <a:buChar char="v"/>
            </a:pPr>
            <a:r>
              <a:rPr lang="fr-BE" dirty="0" err="1" smtClean="0"/>
              <a:t>Medisch</a:t>
            </a:r>
            <a:r>
              <a:rPr lang="fr-BE" dirty="0" smtClean="0"/>
              <a:t> </a:t>
            </a:r>
            <a:r>
              <a:rPr lang="fr-BE" dirty="0" err="1" smtClean="0"/>
              <a:t>Profiel</a:t>
            </a:r>
            <a:endParaRPr lang="fr-BE" dirty="0" smtClean="0"/>
          </a:p>
          <a:p>
            <a:pPr lvl="1" eaLnBrk="1" hangingPunct="1">
              <a:lnSpc>
                <a:spcPct val="80000"/>
              </a:lnSpc>
              <a:buFont typeface="Wingdings" pitchFamily="2" charset="2"/>
              <a:buChar char="v"/>
            </a:pPr>
            <a:endParaRPr lang="fr-BE" dirty="0" smtClean="0"/>
          </a:p>
          <a:p>
            <a:pPr lvl="1" eaLnBrk="1" hangingPunct="1">
              <a:lnSpc>
                <a:spcPct val="80000"/>
              </a:lnSpc>
              <a:buFont typeface="Wingdings" pitchFamily="2" charset="2"/>
              <a:buChar char="v"/>
            </a:pPr>
            <a:r>
              <a:rPr lang="fr-BE" dirty="0" smtClean="0"/>
              <a:t>IF 42 New</a:t>
            </a:r>
            <a:br>
              <a:rPr lang="fr-BE" dirty="0" smtClean="0"/>
            </a:br>
            <a:endParaRPr lang="fr-BE" dirty="0" smtClean="0"/>
          </a:p>
        </p:txBody>
      </p:sp>
      <p:sp>
        <p:nvSpPr>
          <p:cNvPr id="2" name="Tijdelijke aanduiding voor dianummer 1"/>
          <p:cNvSpPr>
            <a:spLocks noGrp="1"/>
          </p:cNvSpPr>
          <p:nvPr>
            <p:ph type="sldNum" sz="quarter" idx="12"/>
          </p:nvPr>
        </p:nvSpPr>
        <p:spPr/>
        <p:txBody>
          <a:bodyPr/>
          <a:lstStyle/>
          <a:p>
            <a:pPr>
              <a:defRPr/>
            </a:pPr>
            <a:fld id="{C1E700DD-63C8-41E3-824D-333AB21DC933}"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IF 42 New</a:t>
            </a:r>
            <a:endParaRPr lang="nl-BE" dirty="0"/>
          </a:p>
        </p:txBody>
      </p:sp>
      <p:sp>
        <p:nvSpPr>
          <p:cNvPr id="3" name="Tijdelijke aanduiding voor inhoud 2"/>
          <p:cNvSpPr>
            <a:spLocks noGrp="1"/>
          </p:cNvSpPr>
          <p:nvPr>
            <p:ph idx="1"/>
          </p:nvPr>
        </p:nvSpPr>
        <p:spPr/>
        <p:txBody>
          <a:bodyPr/>
          <a:lstStyle/>
          <a:p>
            <a:r>
              <a:rPr lang="nl-BE" dirty="0" smtClean="0"/>
              <a:t>Strenger:</a:t>
            </a:r>
          </a:p>
          <a:p>
            <a:pPr lvl="1"/>
            <a:r>
              <a:rPr lang="nl-BE" dirty="0" smtClean="0"/>
              <a:t>Elke Mil profiel M1</a:t>
            </a:r>
          </a:p>
          <a:p>
            <a:pPr lvl="1"/>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20</a:t>
            </a:fld>
            <a:endParaRPr lang="en-US"/>
          </a:p>
        </p:txBody>
      </p:sp>
    </p:spTree>
    <p:extLst>
      <p:ext uri="{BB962C8B-B14F-4D97-AF65-F5344CB8AC3E}">
        <p14:creationId xmlns:p14="http://schemas.microsoft.com/office/powerpoint/2010/main" val="3097180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IF 42 New</a:t>
            </a:r>
            <a:endParaRPr lang="nl-BE" dirty="0"/>
          </a:p>
        </p:txBody>
      </p:sp>
      <p:sp>
        <p:nvSpPr>
          <p:cNvPr id="3" name="Tijdelijke aanduiding voor inhoud 2"/>
          <p:cNvSpPr>
            <a:spLocks noGrp="1"/>
          </p:cNvSpPr>
          <p:nvPr>
            <p:ph idx="1"/>
          </p:nvPr>
        </p:nvSpPr>
        <p:spPr/>
        <p:txBody>
          <a:bodyPr/>
          <a:lstStyle/>
          <a:p>
            <a:r>
              <a:rPr lang="nl-BE" dirty="0" smtClean="0"/>
              <a:t>Soepeler:</a:t>
            </a:r>
          </a:p>
          <a:p>
            <a:pPr lvl="1"/>
            <a:r>
              <a:rPr lang="nl-BE" dirty="0" smtClean="0"/>
              <a:t>Alle “</a:t>
            </a:r>
            <a:r>
              <a:rPr lang="nl-BE" dirty="0" err="1" smtClean="0"/>
              <a:t>admin</a:t>
            </a:r>
            <a:r>
              <a:rPr lang="nl-BE" dirty="0" smtClean="0"/>
              <a:t>” functies P4 profiel</a:t>
            </a:r>
          </a:p>
          <a:p>
            <a:pPr lvl="1"/>
            <a:r>
              <a:rPr lang="nl-BE" dirty="0" smtClean="0"/>
              <a:t>Factor </a:t>
            </a:r>
            <a:r>
              <a:rPr lang="nl-BE" dirty="0" smtClean="0"/>
              <a:t>V - C - A minder </a:t>
            </a:r>
            <a:r>
              <a:rPr lang="nl-BE" dirty="0" smtClean="0"/>
              <a:t>streng</a:t>
            </a:r>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21</a:t>
            </a:fld>
            <a:endParaRPr lang="en-US"/>
          </a:p>
        </p:txBody>
      </p:sp>
    </p:spTree>
    <p:extLst>
      <p:ext uri="{BB962C8B-B14F-4D97-AF65-F5344CB8AC3E}">
        <p14:creationId xmlns:p14="http://schemas.microsoft.com/office/powerpoint/2010/main" val="27015061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dirty="0"/>
          </a:p>
        </p:txBody>
      </p:sp>
      <p:sp>
        <p:nvSpPr>
          <p:cNvPr id="4" name="Slide Number Placeholder 3"/>
          <p:cNvSpPr>
            <a:spLocks noGrp="1"/>
          </p:cNvSpPr>
          <p:nvPr>
            <p:ph type="sldNum" sz="quarter" idx="12"/>
          </p:nvPr>
        </p:nvSpPr>
        <p:spPr/>
        <p:txBody>
          <a:bodyPr/>
          <a:lstStyle/>
          <a:p>
            <a:pPr>
              <a:defRPr/>
            </a:pPr>
            <a:fld id="{C1E700DD-63C8-41E3-824D-333AB21DC933}" type="slidenum">
              <a:rPr lang="en-US" smtClean="0"/>
              <a:pPr>
                <a:defRPr/>
              </a:pPr>
              <a:t>22</a:t>
            </a:fld>
            <a:endParaRPr lang="en-US"/>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463" y="1765975"/>
            <a:ext cx="7773074" cy="4194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028" descr="http://coachingheat.wikispaces.com/file/view/question-mark3a.jpg/158447515/question-mark3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429000"/>
            <a:ext cx="2559050"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46665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sp>
        <p:nvSpPr>
          <p:cNvPr id="3" name="Content Placeholder 2"/>
          <p:cNvSpPr>
            <a:spLocks noGrp="1"/>
          </p:cNvSpPr>
          <p:nvPr>
            <p:ph idx="1"/>
          </p:nvPr>
        </p:nvSpPr>
        <p:spPr/>
        <p:txBody>
          <a:bodyPr/>
          <a:lstStyle/>
          <a:p>
            <a:endParaRPr lang="nl-BE"/>
          </a:p>
        </p:txBody>
      </p:sp>
      <p:sp>
        <p:nvSpPr>
          <p:cNvPr id="4" name="Slide Number Placeholder 3"/>
          <p:cNvSpPr>
            <a:spLocks noGrp="1"/>
          </p:cNvSpPr>
          <p:nvPr>
            <p:ph type="sldNum" sz="quarter" idx="12"/>
          </p:nvPr>
        </p:nvSpPr>
        <p:spPr/>
        <p:txBody>
          <a:bodyPr/>
          <a:lstStyle/>
          <a:p>
            <a:pPr>
              <a:defRPr/>
            </a:pPr>
            <a:fld id="{C1E700DD-63C8-41E3-824D-333AB21DC933}" type="slidenum">
              <a:rPr lang="en-US" smtClean="0"/>
              <a:pPr>
                <a:defRPr/>
              </a:pPr>
              <a:t>23</a:t>
            </a:fld>
            <a:endParaRPr lang="en-US"/>
          </a:p>
        </p:txBody>
      </p:sp>
    </p:spTree>
    <p:extLst>
      <p:ext uri="{BB962C8B-B14F-4D97-AF65-F5344CB8AC3E}">
        <p14:creationId xmlns:p14="http://schemas.microsoft.com/office/powerpoint/2010/main" val="22127570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rgbClr val="FFFF00"/>
                </a:solidFill>
              </a:rPr>
              <a:t>P</a:t>
            </a:r>
            <a:r>
              <a:rPr lang="nl-BE" dirty="0" smtClean="0"/>
              <a:t>SIVCAME GYKO</a:t>
            </a:r>
            <a:endParaRPr lang="nl-BE" dirty="0"/>
          </a:p>
        </p:txBody>
      </p:sp>
      <p:sp>
        <p:nvSpPr>
          <p:cNvPr id="3" name="Content Placeholder 2"/>
          <p:cNvSpPr>
            <a:spLocks noGrp="1"/>
          </p:cNvSpPr>
          <p:nvPr>
            <p:ph idx="1"/>
          </p:nvPr>
        </p:nvSpPr>
        <p:spPr/>
        <p:txBody>
          <a:bodyPr/>
          <a:lstStyle/>
          <a:p>
            <a:r>
              <a:rPr lang="nl-BE" sz="2400" dirty="0" smtClean="0"/>
              <a:t>de </a:t>
            </a:r>
            <a:r>
              <a:rPr lang="nl-BE" sz="2400" dirty="0">
                <a:solidFill>
                  <a:srgbClr val="FF0000"/>
                </a:solidFill>
              </a:rPr>
              <a:t>algemene robuustheid </a:t>
            </a:r>
            <a:r>
              <a:rPr lang="nl-BE" sz="2400" dirty="0"/>
              <a:t>die het gestel, de waarde van het </a:t>
            </a:r>
            <a:r>
              <a:rPr lang="nl-BE" sz="2400" dirty="0" smtClean="0">
                <a:solidFill>
                  <a:srgbClr val="FF0000"/>
                </a:solidFill>
              </a:rPr>
              <a:t>beender- en gewrichtsstelsel </a:t>
            </a:r>
            <a:r>
              <a:rPr lang="nl-BE" sz="2400" dirty="0" smtClean="0"/>
              <a:t>en </a:t>
            </a:r>
            <a:r>
              <a:rPr lang="nl-BE" sz="2400" dirty="0"/>
              <a:t>de </a:t>
            </a:r>
            <a:r>
              <a:rPr lang="nl-BE" sz="2400" dirty="0">
                <a:solidFill>
                  <a:srgbClr val="FF0000"/>
                </a:solidFill>
              </a:rPr>
              <a:t>spierontwikkeling</a:t>
            </a:r>
            <a:r>
              <a:rPr lang="nl-BE" sz="2400" dirty="0"/>
              <a:t> omvat;</a:t>
            </a:r>
          </a:p>
          <a:p>
            <a:r>
              <a:rPr lang="nl-BE" sz="2400" dirty="0" smtClean="0"/>
              <a:t>de </a:t>
            </a:r>
            <a:r>
              <a:rPr lang="nl-BE" sz="2400" dirty="0">
                <a:solidFill>
                  <a:srgbClr val="FF0000"/>
                </a:solidFill>
              </a:rPr>
              <a:t>weerstand</a:t>
            </a:r>
            <a:r>
              <a:rPr lang="nl-BE" sz="2400" dirty="0"/>
              <a:t> aan krachtsinspanningen;</a:t>
            </a:r>
          </a:p>
          <a:p>
            <a:r>
              <a:rPr lang="nl-BE" sz="2400" dirty="0" smtClean="0"/>
              <a:t>de </a:t>
            </a:r>
            <a:r>
              <a:rPr lang="nl-BE" sz="2400" dirty="0">
                <a:solidFill>
                  <a:srgbClr val="FF0000"/>
                </a:solidFill>
              </a:rPr>
              <a:t>functionele waarde van de verschillende stelsels</a:t>
            </a:r>
            <a:r>
              <a:rPr lang="nl-BE" sz="2400" dirty="0"/>
              <a:t>, met name </a:t>
            </a:r>
            <a:r>
              <a:rPr lang="nl-BE" sz="2400" dirty="0" smtClean="0"/>
              <a:t>het huidstelsel</a:t>
            </a:r>
            <a:r>
              <a:rPr lang="nl-BE" sz="2400" dirty="0"/>
              <a:t>, het spijsverteringsstelsel, het cardiovasculair, het </a:t>
            </a:r>
            <a:r>
              <a:rPr lang="nl-BE" sz="2400" dirty="0" smtClean="0"/>
              <a:t>pulmonaal en </a:t>
            </a:r>
            <a:r>
              <a:rPr lang="nl-BE" sz="2400" dirty="0"/>
              <a:t>het genito-urinair stelsel, het zenuw- en zintuigenstelsel </a:t>
            </a:r>
            <a:r>
              <a:rPr lang="nl-BE" sz="2400" dirty="0" smtClean="0"/>
              <a:t>met uitzondering </a:t>
            </a:r>
            <a:r>
              <a:rPr lang="nl-BE" sz="2400" dirty="0"/>
              <a:t>van de gezichts- en gehoorscherpte;</a:t>
            </a:r>
          </a:p>
          <a:p>
            <a:r>
              <a:rPr lang="nl-BE" sz="2400" dirty="0" smtClean="0"/>
              <a:t>de </a:t>
            </a:r>
            <a:r>
              <a:rPr lang="nl-BE" sz="2400" dirty="0"/>
              <a:t>kwaliteit der gezichtsorganen zonder weerslag op de gezichtsscherpte;</a:t>
            </a:r>
          </a:p>
          <a:p>
            <a:r>
              <a:rPr lang="nl-BE" sz="2400" dirty="0" smtClean="0"/>
              <a:t>de </a:t>
            </a:r>
            <a:r>
              <a:rPr lang="nl-BE" sz="2400" dirty="0"/>
              <a:t>kwaliteit der gehoororganen zonder weerslag op de gehoorscherpte.</a:t>
            </a: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24</a:t>
            </a:fld>
            <a:endParaRPr lang="en-US"/>
          </a:p>
        </p:txBody>
      </p:sp>
    </p:spTree>
    <p:extLst>
      <p:ext uri="{BB962C8B-B14F-4D97-AF65-F5344CB8AC3E}">
        <p14:creationId xmlns:p14="http://schemas.microsoft.com/office/powerpoint/2010/main" val="6249414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P</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2542296176"/>
              </p:ext>
            </p:extLst>
          </p:nvPr>
        </p:nvGraphicFramePr>
        <p:xfrm>
          <a:off x="467544" y="1268760"/>
          <a:ext cx="8280920" cy="5107432"/>
        </p:xfrm>
        <a:graphic>
          <a:graphicData uri="http://schemas.openxmlformats.org/drawingml/2006/table">
            <a:tbl>
              <a:tblPr bandRow="1">
                <a:tableStyleId>{21E4AEA4-8DFA-4A89-87EB-49C32662AFE0}</a:tableStyleId>
              </a:tblPr>
              <a:tblGrid>
                <a:gridCol w="373380"/>
                <a:gridCol w="7907540"/>
              </a:tblGrid>
              <a:tr h="370840">
                <a:tc>
                  <a:txBody>
                    <a:bodyPr/>
                    <a:lstStyle/>
                    <a:p>
                      <a:r>
                        <a:rPr lang="nl-BE" dirty="0" smtClean="0"/>
                        <a:t>1</a:t>
                      </a:r>
                      <a:endParaRPr lang="nl-BE" dirty="0"/>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Zeer grote robuustheid gesteund op de uitslagen van de functionele proeven en de biometrische metingen. </a:t>
                      </a:r>
                      <a:r>
                        <a:rPr kumimoji="0" lang="nl-BE" sz="1600" u="none" strike="noStrike" kern="0" cap="none" spc="0" normalizeH="0" baseline="0" noProof="0" dirty="0" err="1" smtClean="0">
                          <a:ln>
                            <a:noFill/>
                          </a:ln>
                          <a:effectLst/>
                          <a:uLnTx/>
                          <a:uFillTx/>
                        </a:rPr>
                        <a:t>Osteoarticulair</a:t>
                      </a:r>
                      <a:r>
                        <a:rPr kumimoji="0" lang="nl-BE" sz="1600" u="none" strike="noStrike" kern="0" cap="none" spc="0" normalizeH="0" baseline="0" noProof="0" dirty="0" smtClean="0">
                          <a:ln>
                            <a:noFill/>
                          </a:ln>
                          <a:effectLst/>
                          <a:uLnTx/>
                          <a:uFillTx/>
                        </a:rPr>
                        <a:t> stelsel sterk ontwikkeld. Spierstelsel, met inbegrip van dit van de buikwand, sterk ontwikkeld.</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Afwezigheid van ziekten of lichaamsgebreken. Is in staat om, na oefening, alle inspanningen en alle vermoeienissen van het leven tijdens operaties gedurende een verlengde periode (meerdere dagen) te verdragen.</a:t>
                      </a:r>
                    </a:p>
                    <a:p>
                      <a:endParaRPr lang="nl-BE" dirty="0"/>
                    </a:p>
                  </a:txBody>
                  <a:tcPr/>
                </a:tc>
              </a:tr>
              <a:tr h="370840">
                <a:tc>
                  <a:txBody>
                    <a:bodyPr/>
                    <a:lstStyle/>
                    <a:p>
                      <a:r>
                        <a:rPr lang="nl-BE" dirty="0" smtClean="0"/>
                        <a:t>2</a:t>
                      </a:r>
                      <a:endParaRPr lang="nl-BE" dirty="0"/>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Afwezigheid van ziekten. Aanwezigheid van goedaardige gebreken zonder functionele weerslag. Geschikt voor alle werk en voor elke volgehouden inspanning.</a:t>
                      </a:r>
                      <a:endParaRPr lang="nl-BE" sz="1600" dirty="0"/>
                    </a:p>
                  </a:txBody>
                  <a:tcPr/>
                </a:tc>
              </a:tr>
              <a:tr h="370840">
                <a:tc>
                  <a:txBody>
                    <a:bodyPr/>
                    <a:lstStyle/>
                    <a:p>
                      <a:r>
                        <a:rPr lang="nl-BE" dirty="0" smtClean="0"/>
                        <a:t>3</a:t>
                      </a:r>
                      <a:endParaRPr lang="nl-BE" dirty="0"/>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Aanwezigheid van weinig uitgesproken gebreken of zwakte.</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Geschikt voor alle gewoon werk, maar de onvoldoende ontwikkeling van de spieren of de algemene toestand laten niet toe, zelfs na oefening, op normale wijze de inspanningen en de vermoeienissen van de operaties te verdragen.</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Blijft nochtans geschikt om een volgehouden inspanning te leveren gedurende een korte periode. Afwezigheid van organische ziekten.</a:t>
                      </a:r>
                      <a:endParaRPr lang="nl-BE" sz="1600" dirty="0"/>
                    </a:p>
                  </a:txBody>
                  <a:tcPr/>
                </a:tc>
              </a:tr>
              <a:tr h="370840">
                <a:tc>
                  <a:txBody>
                    <a:bodyPr/>
                    <a:lstStyle/>
                    <a:p>
                      <a:r>
                        <a:rPr lang="nl-BE" dirty="0" smtClean="0"/>
                        <a:t>4</a:t>
                      </a:r>
                      <a:endParaRPr lang="nl-BE" dirty="0"/>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Aanwezigheid van ziekten of gebreken.</a:t>
                      </a:r>
                    </a:p>
                    <a:p>
                      <a:pPr marL="0" marR="0" lvl="0" indent="0" algn="l" defTabSz="914400" rtl="0" eaLnBrk="0" fontAlgn="base" latinLnBrk="0" hangingPunct="0">
                        <a:lnSpc>
                          <a:spcPct val="100000"/>
                        </a:lnSpc>
                        <a:spcBef>
                          <a:spcPct val="20000"/>
                        </a:spcBef>
                        <a:spcAft>
                          <a:spcPct val="0"/>
                        </a:spcAft>
                        <a:buClrTx/>
                        <a:buSzTx/>
                        <a:buFontTx/>
                        <a:buNone/>
                        <a:tabLst/>
                        <a:defRPr/>
                      </a:pPr>
                      <a:r>
                        <a:rPr kumimoji="0" lang="nl-BE" sz="1600" u="none" strike="noStrike" kern="0" cap="none" spc="0" normalizeH="0" baseline="0" noProof="0" dirty="0" smtClean="0">
                          <a:ln>
                            <a:noFill/>
                          </a:ln>
                          <a:effectLst/>
                          <a:uLnTx/>
                          <a:uFillTx/>
                        </a:rPr>
                        <a:t>Komen nochtans voor sommige functies in aanmerking.</a:t>
                      </a:r>
                      <a:endParaRPr lang="nl-BE" dirty="0"/>
                    </a:p>
                  </a:txBody>
                  <a:tcPr/>
                </a:tc>
              </a:tr>
              <a:tr h="370840">
                <a:tc>
                  <a:txBody>
                    <a:bodyPr/>
                    <a:lstStyle/>
                    <a:p>
                      <a:r>
                        <a:rPr lang="nl-BE" dirty="0" smtClean="0"/>
                        <a:t>5</a:t>
                      </a:r>
                      <a:endParaRPr lang="nl-BE" dirty="0"/>
                    </a:p>
                  </a:txBody>
                  <a:tcPr/>
                </a:tc>
                <a:tc>
                  <a:txBody>
                    <a:bodyPr/>
                    <a:lstStyle/>
                    <a:p>
                      <a:r>
                        <a:rPr kumimoji="0" lang="nl-BE" sz="1600" u="none" strike="noStrike" kern="0" cap="none" spc="0" normalizeH="0" baseline="0" noProof="0" dirty="0" smtClean="0">
                          <a:ln>
                            <a:noFill/>
                          </a:ln>
                          <a:effectLst/>
                          <a:uLnTx/>
                          <a:uFillTx/>
                        </a:rPr>
                        <a:t>Ongeschikt voor eender welke dienst.</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25</a:t>
            </a:fld>
            <a:endParaRPr lang="en-US"/>
          </a:p>
        </p:txBody>
      </p:sp>
    </p:spTree>
    <p:extLst>
      <p:ext uri="{BB962C8B-B14F-4D97-AF65-F5344CB8AC3E}">
        <p14:creationId xmlns:p14="http://schemas.microsoft.com/office/powerpoint/2010/main" val="10455771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a:t>
            </a:r>
            <a:r>
              <a:rPr lang="nl-BE" dirty="0" smtClean="0">
                <a:solidFill>
                  <a:srgbClr val="FFFF00"/>
                </a:solidFill>
              </a:rPr>
              <a:t>S</a:t>
            </a:r>
            <a:r>
              <a:rPr lang="nl-BE" dirty="0" smtClean="0"/>
              <a:t>IVCAME GYKO</a:t>
            </a:r>
            <a:endParaRPr lang="nl-BE" dirty="0"/>
          </a:p>
        </p:txBody>
      </p:sp>
      <p:sp>
        <p:nvSpPr>
          <p:cNvPr id="3" name="Content Placeholder 2"/>
          <p:cNvSpPr>
            <a:spLocks noGrp="1"/>
          </p:cNvSpPr>
          <p:nvPr>
            <p:ph idx="1"/>
          </p:nvPr>
        </p:nvSpPr>
        <p:spPr/>
        <p:txBody>
          <a:bodyPr/>
          <a:lstStyle/>
          <a:p>
            <a:pPr marL="0" indent="0">
              <a:buNone/>
            </a:pPr>
            <a:endParaRPr lang="nl-BE" sz="2400" dirty="0" smtClean="0"/>
          </a:p>
          <a:p>
            <a:r>
              <a:rPr lang="nl-BE" sz="2400" dirty="0" smtClean="0"/>
              <a:t>De morfologische </a:t>
            </a:r>
            <a:r>
              <a:rPr lang="nl-BE" sz="2400" dirty="0"/>
              <a:t>en functionele waarde van de </a:t>
            </a:r>
            <a:r>
              <a:rPr lang="nl-BE" sz="2400" dirty="0" smtClean="0">
                <a:solidFill>
                  <a:srgbClr val="FF0000"/>
                </a:solidFill>
              </a:rPr>
              <a:t>bovenste ledematen</a:t>
            </a:r>
            <a:r>
              <a:rPr lang="nl-BE" sz="2400" dirty="0" smtClean="0"/>
              <a:t> </a:t>
            </a:r>
            <a:r>
              <a:rPr lang="nl-BE" sz="2400" dirty="0"/>
              <a:t>en van de </a:t>
            </a:r>
            <a:r>
              <a:rPr lang="nl-BE" sz="2400" dirty="0">
                <a:solidFill>
                  <a:srgbClr val="FF0000"/>
                </a:solidFill>
              </a:rPr>
              <a:t>schoudergordel</a:t>
            </a:r>
            <a:r>
              <a:rPr lang="nl-BE" sz="2400" dirty="0"/>
              <a:t>, </a:t>
            </a:r>
            <a:r>
              <a:rPr lang="nl-BE" sz="2400" dirty="0" smtClean="0"/>
              <a:t/>
            </a:r>
            <a:br>
              <a:rPr lang="nl-BE" sz="2400" dirty="0" smtClean="0"/>
            </a:br>
            <a:r>
              <a:rPr lang="nl-BE" sz="2400" dirty="0" smtClean="0"/>
              <a:t/>
            </a:r>
            <a:br>
              <a:rPr lang="nl-BE" sz="2400" dirty="0" smtClean="0"/>
            </a:br>
            <a:r>
              <a:rPr lang="nl-BE" sz="2400" dirty="0" smtClean="0"/>
              <a:t>inzonderheid </a:t>
            </a:r>
            <a:r>
              <a:rPr lang="nl-BE" sz="2400" dirty="0"/>
              <a:t>voor het vermogen tot </a:t>
            </a:r>
            <a:r>
              <a:rPr lang="nl-BE" sz="2400" dirty="0" smtClean="0"/>
              <a:t>het hanteren </a:t>
            </a:r>
            <a:r>
              <a:rPr lang="nl-BE" sz="2400" dirty="0"/>
              <a:t>van wapens, werktuigen en verschillende lasten alsook voor </a:t>
            </a:r>
            <a:r>
              <a:rPr lang="nl-BE" sz="2400" dirty="0" smtClean="0"/>
              <a:t>het vermogen </a:t>
            </a:r>
            <a:r>
              <a:rPr lang="nl-BE" sz="2400" dirty="0"/>
              <a:t>om lasten te trekken, te duwen en op te tillen en voor de </a:t>
            </a:r>
            <a:r>
              <a:rPr lang="nl-BE" sz="2400" dirty="0" smtClean="0"/>
              <a:t>geschiktheid tot </a:t>
            </a:r>
            <a:r>
              <a:rPr lang="nl-BE" sz="2400" dirty="0"/>
              <a:t>lijf-aan-lijf gevecht. De evaluatie van deze factor houdt rekening met </a:t>
            </a:r>
            <a:r>
              <a:rPr lang="nl-BE" sz="2400" dirty="0" smtClean="0"/>
              <a:t>de ontwikkeling </a:t>
            </a:r>
            <a:r>
              <a:rPr lang="nl-BE" sz="2400" dirty="0"/>
              <a:t>en de kracht van de spieren, met de gewrichtsbeweeglijkheid </a:t>
            </a:r>
            <a:r>
              <a:rPr lang="nl-BE" sz="2400" dirty="0" smtClean="0"/>
              <a:t>en met </a:t>
            </a:r>
            <a:r>
              <a:rPr lang="nl-BE" sz="2400" dirty="0"/>
              <a:t>de motorische coördinatie.</a:t>
            </a:r>
            <a:endParaRPr lang="nl-BE" sz="2400" dirty="0">
              <a:solidFill>
                <a:srgbClr val="00B0F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26</a:t>
            </a:fld>
            <a:endParaRPr lang="en-US"/>
          </a:p>
        </p:txBody>
      </p:sp>
    </p:spTree>
    <p:extLst>
      <p:ext uri="{BB962C8B-B14F-4D97-AF65-F5344CB8AC3E}">
        <p14:creationId xmlns:p14="http://schemas.microsoft.com/office/powerpoint/2010/main" val="32607178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S</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2630928631"/>
              </p:ext>
            </p:extLst>
          </p:nvPr>
        </p:nvGraphicFramePr>
        <p:xfrm>
          <a:off x="395536" y="1844824"/>
          <a:ext cx="8496944" cy="3706368"/>
        </p:xfrm>
        <a:graphic>
          <a:graphicData uri="http://schemas.openxmlformats.org/drawingml/2006/table">
            <a:tbl>
              <a:tblPr bandRow="1">
                <a:tableStyleId>{073A0DAA-6AF3-43AB-8588-CEC1D06C72B9}</a:tableStyleId>
              </a:tblPr>
              <a:tblGrid>
                <a:gridCol w="373380"/>
                <a:gridCol w="8123564"/>
              </a:tblGrid>
              <a:tr h="370840">
                <a:tc>
                  <a:txBody>
                    <a:bodyPr/>
                    <a:lstStyle/>
                    <a:p>
                      <a:r>
                        <a:rPr lang="nl-BE" dirty="0" smtClean="0"/>
                        <a:t>1</a:t>
                      </a:r>
                      <a:endParaRPr lang="nl-BE" dirty="0"/>
                    </a:p>
                  </a:txBody>
                  <a:tcPr/>
                </a:tc>
                <a:tc>
                  <a: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nl-BE" sz="1600" b="0" i="0" u="none" strike="noStrike" kern="0" cap="none" spc="0" normalizeH="0" baseline="0" noProof="0" dirty="0" err="1" smtClean="0">
                          <a:ln>
                            <a:noFill/>
                          </a:ln>
                          <a:solidFill>
                            <a:srgbClr val="000000"/>
                          </a:solidFill>
                          <a:effectLst/>
                          <a:uLnTx/>
                          <a:uFillTx/>
                          <a:latin typeface="+mn-lt"/>
                          <a:ea typeface="+mn-ea"/>
                          <a:cs typeface="+mn-cs"/>
                        </a:rPr>
                        <a:t>Osteo</a:t>
                      </a:r>
                      <a:r>
                        <a:rPr kumimoji="0" lang="nl-BE" sz="1600" b="0" i="0" u="none" strike="noStrike" kern="0" cap="none" spc="0" normalizeH="0" baseline="0" noProof="0" dirty="0" smtClean="0">
                          <a:ln>
                            <a:noFill/>
                          </a:ln>
                          <a:solidFill>
                            <a:srgbClr val="000000"/>
                          </a:solidFill>
                          <a:effectLst/>
                          <a:uLnTx/>
                          <a:uFillTx/>
                          <a:latin typeface="+mn-lt"/>
                          <a:ea typeface="+mn-ea"/>
                          <a:cs typeface="+mn-cs"/>
                        </a:rPr>
                        <a:t>-articulair stelsel en spierstelsel sterk ontwikkeld.</a:t>
                      </a:r>
                    </a:p>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nl-BE" sz="1600" b="0" i="0" u="none" strike="noStrike" kern="0" cap="none" spc="0" normalizeH="0" baseline="0" noProof="0" dirty="0" smtClean="0">
                          <a:ln>
                            <a:noFill/>
                          </a:ln>
                          <a:solidFill>
                            <a:srgbClr val="000000"/>
                          </a:solidFill>
                          <a:effectLst/>
                          <a:uLnTx/>
                          <a:uFillTx/>
                          <a:latin typeface="+mn-lt"/>
                          <a:ea typeface="+mn-ea"/>
                          <a:cs typeface="+mn-cs"/>
                        </a:rPr>
                        <a:t>Afwezigheid van articulaire hinder. Geschikt voor lijf-aan-lijfgevecht.</a:t>
                      </a:r>
                      <a:endParaRPr lang="nl-BE" dirty="0"/>
                    </a:p>
                  </a:txBody>
                  <a:tcPr/>
                </a:tc>
              </a:tr>
              <a:tr h="370840">
                <a:tc>
                  <a:txBody>
                    <a:bodyPr/>
                    <a:lstStyle/>
                    <a:p>
                      <a:r>
                        <a:rPr lang="nl-BE" dirty="0" smtClean="0"/>
                        <a:t>2</a:t>
                      </a:r>
                      <a:endParaRPr lang="nl-BE" dirty="0"/>
                    </a:p>
                  </a:txBody>
                  <a:tcPr/>
                </a:tc>
                <a:tc>
                  <a: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nl-BE" sz="1600" b="0" i="0" u="none" strike="noStrike" kern="0" cap="none" spc="0" normalizeH="0" baseline="0" noProof="0" dirty="0" err="1" smtClean="0">
                          <a:ln>
                            <a:noFill/>
                          </a:ln>
                          <a:solidFill>
                            <a:srgbClr val="000000"/>
                          </a:solidFill>
                          <a:effectLst/>
                          <a:uLnTx/>
                          <a:uFillTx/>
                          <a:latin typeface="+mn-lt"/>
                          <a:ea typeface="+mn-ea"/>
                          <a:cs typeface="+mn-cs"/>
                        </a:rPr>
                        <a:t>Osteo</a:t>
                      </a:r>
                      <a:r>
                        <a:rPr kumimoji="0" lang="nl-BE" sz="1600" b="0" i="0" u="none" strike="noStrike" kern="0" cap="none" spc="0" normalizeH="0" baseline="0" noProof="0" dirty="0" smtClean="0">
                          <a:ln>
                            <a:noFill/>
                          </a:ln>
                          <a:solidFill>
                            <a:srgbClr val="000000"/>
                          </a:solidFill>
                          <a:effectLst/>
                          <a:uLnTx/>
                          <a:uFillTx/>
                          <a:latin typeface="+mn-lt"/>
                          <a:ea typeface="+mn-ea"/>
                          <a:cs typeface="+mn-cs"/>
                        </a:rPr>
                        <a:t>-articulair stelsel en spierstelsel op harmonische wijze ontwikkeld, zodat het hanteren van wapens en werktuigen mogelijk is, evenals het uitvoeren van tamelijk intens werk en het besturen van zware voertuigen. Geschikt voor lijf-aan-lijfgevecht.</a:t>
                      </a:r>
                      <a:endParaRPr lang="nl-BE" dirty="0"/>
                    </a:p>
                  </a:txBody>
                  <a:tcPr/>
                </a:tc>
              </a:tr>
              <a:tr h="370840">
                <a:tc>
                  <a:txBody>
                    <a:bodyPr/>
                    <a:lstStyle/>
                    <a:p>
                      <a:r>
                        <a:rPr lang="nl-BE" dirty="0" smtClean="0"/>
                        <a:t>3</a:t>
                      </a:r>
                      <a:endParaRPr lang="nl-BE" dirty="0"/>
                    </a:p>
                  </a:txBody>
                  <a:tcPr/>
                </a:tc>
                <a:tc>
                  <a: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nl-BE" sz="1600" b="0" i="0" u="none" strike="noStrike" kern="0" cap="none" spc="0" normalizeH="0" baseline="0" noProof="0" dirty="0" smtClean="0">
                          <a:ln>
                            <a:noFill/>
                          </a:ln>
                          <a:solidFill>
                            <a:srgbClr val="000000"/>
                          </a:solidFill>
                          <a:effectLst/>
                          <a:uLnTx/>
                          <a:uFillTx/>
                          <a:latin typeface="+mn-lt"/>
                          <a:ea typeface="+mn-ea"/>
                          <a:cs typeface="+mn-cs"/>
                        </a:rPr>
                        <a:t>Is in staat geweer en automatische wapens te bedienen, evenals lichte voertuigen te besturen. Mogelijkheid om af en toe zelfs zware spierarbeid te verrichten.</a:t>
                      </a:r>
                      <a:endParaRPr lang="nl-BE" dirty="0"/>
                    </a:p>
                  </a:txBody>
                  <a:tcPr/>
                </a:tc>
              </a:tr>
              <a:tr h="370840">
                <a:tc>
                  <a:txBody>
                    <a:bodyPr/>
                    <a:lstStyle/>
                    <a:p>
                      <a:r>
                        <a:rPr lang="nl-BE" dirty="0" smtClean="0"/>
                        <a:t>4</a:t>
                      </a:r>
                      <a:endParaRPr lang="nl-BE" dirty="0"/>
                    </a:p>
                  </a:txBody>
                  <a:tcPr/>
                </a:tc>
                <a:tc>
                  <a: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nl-BE" sz="1600" b="0" i="0" u="none" strike="noStrike" kern="0" cap="none" spc="0" normalizeH="0" baseline="0" noProof="0" dirty="0" smtClean="0">
                          <a:ln>
                            <a:noFill/>
                          </a:ln>
                          <a:solidFill>
                            <a:srgbClr val="000000"/>
                          </a:solidFill>
                          <a:effectLst/>
                          <a:uLnTx/>
                          <a:uFillTx/>
                          <a:latin typeface="+mn-lt"/>
                          <a:ea typeface="+mn-ea"/>
                          <a:cs typeface="+mn-cs"/>
                        </a:rPr>
                        <a:t>Aanwezigheid van organische tekortkomingen, zoals gewrichtsstijfheid, gelokaliseerde atrofieën, functionele afwijkingen, die een lichte hinder betekenen bij het grijpen of het hanteren en die het toekennen van een gevechtsfunctie verhinderen.</a:t>
                      </a:r>
                      <a:endParaRPr lang="nl-BE" dirty="0"/>
                    </a:p>
                  </a:txBody>
                  <a:tcPr/>
                </a:tc>
              </a:tr>
              <a:tr h="370840">
                <a:tc>
                  <a:txBody>
                    <a:bodyPr/>
                    <a:lstStyle/>
                    <a:p>
                      <a:r>
                        <a:rPr lang="nl-BE" dirty="0" smtClean="0"/>
                        <a:t>5</a:t>
                      </a:r>
                      <a:endParaRPr lang="nl-BE" dirty="0"/>
                    </a:p>
                  </a:txBody>
                  <a:tcPr/>
                </a:tc>
                <a:tc>
                  <a:txBody>
                    <a:bodyPr/>
                    <a:lstStyle/>
                    <a:p>
                      <a:pPr marL="342900" marR="0" lvl="0" indent="-342900" algn="l" defTabSz="914400" rtl="0" eaLnBrk="0" fontAlgn="base" latinLnBrk="0" hangingPunct="0">
                        <a:lnSpc>
                          <a:spcPct val="100000"/>
                        </a:lnSpc>
                        <a:spcBef>
                          <a:spcPct val="20000"/>
                        </a:spcBef>
                        <a:spcAft>
                          <a:spcPct val="0"/>
                        </a:spcAft>
                        <a:buClrTx/>
                        <a:buSzTx/>
                        <a:buFontTx/>
                        <a:buChar char="•"/>
                        <a:tabLst/>
                        <a:defRPr/>
                      </a:pPr>
                      <a:r>
                        <a:rPr kumimoji="0" lang="nl-BE" sz="1600" b="0" i="0" u="none" strike="noStrike" kern="0" cap="none" spc="0" normalizeH="0" baseline="0" noProof="0" dirty="0" smtClean="0">
                          <a:ln>
                            <a:noFill/>
                          </a:ln>
                          <a:solidFill>
                            <a:srgbClr val="000000"/>
                          </a:solidFill>
                          <a:effectLst/>
                          <a:uLnTx/>
                          <a:uFillTx/>
                          <a:latin typeface="+mn-lt"/>
                          <a:ea typeface="+mn-ea"/>
                          <a:cs typeface="+mn-cs"/>
                        </a:rPr>
                        <a:t>Ongeschikt voor de dienst.</a:t>
                      </a:r>
                    </a:p>
                    <a:p>
                      <a:endParaRPr lang="nl-BE" dirty="0"/>
                    </a:p>
                  </a:txBody>
                  <a:tcPr/>
                </a:tc>
              </a:tr>
            </a:tbl>
          </a:graphicData>
        </a:graphic>
      </p:graphicFrame>
      <p:sp>
        <p:nvSpPr>
          <p:cNvPr id="6" name="Tijdelijke aanduiding voor dianummer 5"/>
          <p:cNvSpPr>
            <a:spLocks noGrp="1"/>
          </p:cNvSpPr>
          <p:nvPr>
            <p:ph type="sldNum" sz="quarter" idx="12"/>
          </p:nvPr>
        </p:nvSpPr>
        <p:spPr/>
        <p:txBody>
          <a:bodyPr/>
          <a:lstStyle/>
          <a:p>
            <a:pPr>
              <a:defRPr/>
            </a:pPr>
            <a:fld id="{C1E700DD-63C8-41E3-824D-333AB21DC933}" type="slidenum">
              <a:rPr lang="en-US" smtClean="0"/>
              <a:pPr>
                <a:defRPr/>
              </a:pPr>
              <a:t>27</a:t>
            </a:fld>
            <a:endParaRPr lang="en-US"/>
          </a:p>
        </p:txBody>
      </p:sp>
    </p:spTree>
    <p:extLst>
      <p:ext uri="{BB962C8B-B14F-4D97-AF65-F5344CB8AC3E}">
        <p14:creationId xmlns:p14="http://schemas.microsoft.com/office/powerpoint/2010/main" val="1784213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a:t>
            </a:r>
            <a:r>
              <a:rPr lang="nl-BE" dirty="0" smtClean="0">
                <a:solidFill>
                  <a:srgbClr val="FFFF00"/>
                </a:solidFill>
              </a:rPr>
              <a:t>I</a:t>
            </a:r>
            <a:r>
              <a:rPr lang="nl-BE" dirty="0" smtClean="0"/>
              <a:t>VCAME GYKO</a:t>
            </a:r>
            <a:endParaRPr lang="nl-BE" dirty="0"/>
          </a:p>
        </p:txBody>
      </p:sp>
      <p:sp>
        <p:nvSpPr>
          <p:cNvPr id="3" name="Content Placeholder 2"/>
          <p:cNvSpPr>
            <a:spLocks noGrp="1"/>
          </p:cNvSpPr>
          <p:nvPr>
            <p:ph idx="1"/>
          </p:nvPr>
        </p:nvSpPr>
        <p:spPr/>
        <p:txBody>
          <a:bodyPr/>
          <a:lstStyle/>
          <a:p>
            <a:pPr marL="0" indent="0">
              <a:buNone/>
            </a:pPr>
            <a:endParaRPr lang="nl-BE" sz="2400" dirty="0" smtClean="0"/>
          </a:p>
          <a:p>
            <a:r>
              <a:rPr lang="nl-BE" sz="2400" dirty="0" smtClean="0"/>
              <a:t>De </a:t>
            </a:r>
            <a:r>
              <a:rPr lang="nl-BE" sz="2400" dirty="0"/>
              <a:t>morfologische en functionele waarde van de </a:t>
            </a:r>
            <a:r>
              <a:rPr lang="nl-BE" sz="2400" dirty="0" smtClean="0">
                <a:solidFill>
                  <a:srgbClr val="FF0000"/>
                </a:solidFill>
              </a:rPr>
              <a:t>onderste ledematen</a:t>
            </a:r>
            <a:r>
              <a:rPr lang="nl-BE" sz="2400" dirty="0"/>
              <a:t>, van de </a:t>
            </a:r>
            <a:r>
              <a:rPr lang="nl-BE" sz="2400" dirty="0">
                <a:solidFill>
                  <a:srgbClr val="FF0000"/>
                </a:solidFill>
              </a:rPr>
              <a:t>bekkengordel</a:t>
            </a:r>
            <a:r>
              <a:rPr lang="nl-BE" sz="2400" dirty="0"/>
              <a:t> en van de </a:t>
            </a:r>
            <a:r>
              <a:rPr lang="nl-BE" sz="2400" dirty="0">
                <a:solidFill>
                  <a:srgbClr val="FF0000"/>
                </a:solidFill>
              </a:rPr>
              <a:t>wervelkolom</a:t>
            </a:r>
            <a:r>
              <a:rPr lang="nl-BE" sz="2400" dirty="0"/>
              <a:t> onder het </a:t>
            </a:r>
            <a:r>
              <a:rPr lang="nl-BE" sz="2400" dirty="0" err="1" smtClean="0"/>
              <a:t>sacrolumbaal</a:t>
            </a:r>
            <a:r>
              <a:rPr lang="nl-BE" sz="2400" dirty="0" smtClean="0"/>
              <a:t> gewricht</a:t>
            </a:r>
            <a:r>
              <a:rPr lang="nl-BE" sz="2400" dirty="0"/>
              <a:t>, </a:t>
            </a:r>
            <a:endParaRPr lang="nl-BE" sz="2400" dirty="0" smtClean="0"/>
          </a:p>
          <a:p>
            <a:pPr marL="0" indent="0">
              <a:buNone/>
            </a:pPr>
            <a:endParaRPr lang="nl-BE" sz="2400" dirty="0"/>
          </a:p>
          <a:p>
            <a:pPr marL="355600" indent="0">
              <a:buNone/>
            </a:pPr>
            <a:r>
              <a:rPr lang="nl-BE" sz="2400" dirty="0" smtClean="0"/>
              <a:t>inzonderheid </a:t>
            </a:r>
            <a:r>
              <a:rPr lang="nl-BE" sz="2400" dirty="0"/>
              <a:t>voor het vermogen om zich voort te bewegen, te gaan, </a:t>
            </a:r>
            <a:r>
              <a:rPr lang="nl-BE" sz="2400" dirty="0" smtClean="0"/>
              <a:t>te lopen</a:t>
            </a:r>
            <a:r>
              <a:rPr lang="nl-BE" sz="2400" dirty="0"/>
              <a:t>, te springen en te klimmen.</a:t>
            </a:r>
            <a:endParaRPr lang="nl-BE" sz="2400" dirty="0" smtClean="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28</a:t>
            </a:fld>
            <a:endParaRPr lang="en-US"/>
          </a:p>
        </p:txBody>
      </p:sp>
    </p:spTree>
    <p:extLst>
      <p:ext uri="{BB962C8B-B14F-4D97-AF65-F5344CB8AC3E}">
        <p14:creationId xmlns:p14="http://schemas.microsoft.com/office/powerpoint/2010/main" val="28101876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I</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627857504"/>
              </p:ext>
            </p:extLst>
          </p:nvPr>
        </p:nvGraphicFramePr>
        <p:xfrm>
          <a:off x="467544" y="1340770"/>
          <a:ext cx="8208912" cy="4893126"/>
        </p:xfrm>
        <a:graphic>
          <a:graphicData uri="http://schemas.openxmlformats.org/drawingml/2006/table">
            <a:tbl>
              <a:tblPr bandRow="1">
                <a:tableStyleId>{073A0DAA-6AF3-43AB-8588-CEC1D06C72B9}</a:tableStyleId>
              </a:tblPr>
              <a:tblGrid>
                <a:gridCol w="488673"/>
                <a:gridCol w="7720239"/>
              </a:tblGrid>
              <a:tr h="382086">
                <a:tc>
                  <a:txBody>
                    <a:bodyPr/>
                    <a:lstStyle/>
                    <a:p>
                      <a:r>
                        <a:rPr lang="nl-BE" dirty="0" smtClean="0"/>
                        <a:t>1</a:t>
                      </a:r>
                      <a:endParaRPr lang="nl-BE" dirty="0"/>
                    </a:p>
                  </a:txBody>
                  <a:tcPr/>
                </a:tc>
                <a:tc>
                  <a:txBody>
                    <a:bodyPr/>
                    <a:lstStyle/>
                    <a:p>
                      <a:pPr algn="l"/>
                      <a:r>
                        <a:rPr lang="nl-BE" sz="1600" b="0" i="0" u="none" strike="noStrike" baseline="0" dirty="0" err="1" smtClean="0">
                          <a:latin typeface="+mn-lt"/>
                        </a:rPr>
                        <a:t>Osteo</a:t>
                      </a:r>
                      <a:r>
                        <a:rPr lang="nl-BE" sz="1600" b="0" i="0" u="none" strike="noStrike" baseline="0" dirty="0" smtClean="0">
                          <a:latin typeface="+mn-lt"/>
                        </a:rPr>
                        <a:t>-articulair- en spierstelsel sterk ontwikkeld.</a:t>
                      </a:r>
                    </a:p>
                    <a:p>
                      <a:pPr algn="l"/>
                      <a:r>
                        <a:rPr lang="nl-BE" sz="1600" b="0" i="0" u="none" strike="noStrike" baseline="0" dirty="0" smtClean="0">
                          <a:latin typeface="+mn-lt"/>
                        </a:rPr>
                        <a:t>Afwezigheid van gebreken aan voeten en onderste ledematen die het gaan, lopen, klimmen of kruipen kunnen hinderen. Moet na oefeningen in staat zijn verscheidene dagen na elkaar gedwongen marsen uit te voeren.</a:t>
                      </a:r>
                      <a:endParaRPr lang="nl-BE" sz="1600" dirty="0"/>
                    </a:p>
                  </a:txBody>
                  <a:tcPr/>
                </a:tc>
              </a:tr>
              <a:tr h="382086">
                <a:tc>
                  <a:txBody>
                    <a:bodyPr/>
                    <a:lstStyle/>
                    <a:p>
                      <a:r>
                        <a:rPr lang="nl-BE" dirty="0" smtClean="0"/>
                        <a:t>2</a:t>
                      </a:r>
                      <a:endParaRPr lang="nl-BE" dirty="0"/>
                    </a:p>
                  </a:txBody>
                  <a:tcPr/>
                </a:tc>
                <a:tc>
                  <a:txBody>
                    <a:bodyPr/>
                    <a:lstStyle/>
                    <a:p>
                      <a:pPr algn="l"/>
                      <a:r>
                        <a:rPr lang="nl-BE" sz="1600" b="0" i="0" u="none" strike="noStrike" baseline="0" dirty="0" smtClean="0">
                          <a:latin typeface="+mn-lt"/>
                        </a:rPr>
                        <a:t>Goed ontwikkeld </a:t>
                      </a:r>
                      <a:r>
                        <a:rPr lang="nl-BE" sz="1600" b="0" i="0" u="none" strike="noStrike" baseline="0" dirty="0" err="1" smtClean="0">
                          <a:latin typeface="+mn-lt"/>
                        </a:rPr>
                        <a:t>osteo</a:t>
                      </a:r>
                      <a:r>
                        <a:rPr lang="nl-BE" sz="1600" b="0" i="0" u="none" strike="noStrike" baseline="0" dirty="0" smtClean="0">
                          <a:latin typeface="+mn-lt"/>
                        </a:rPr>
                        <a:t>-articulair- en spierstelsel.</a:t>
                      </a:r>
                    </a:p>
                    <a:p>
                      <a:pPr algn="l"/>
                      <a:r>
                        <a:rPr lang="nl-BE" sz="1600" b="0" i="0" u="none" strike="noStrike" baseline="0" dirty="0" smtClean="0">
                          <a:latin typeface="+mn-lt"/>
                        </a:rPr>
                        <a:t>Geen hinder bij het gaan, het langdurig </a:t>
                      </a:r>
                      <a:r>
                        <a:rPr lang="nl-BE" sz="1600" b="0" i="0" u="none" strike="noStrike" baseline="0" dirty="0" err="1" smtClean="0">
                          <a:latin typeface="+mn-lt"/>
                        </a:rPr>
                        <a:t>rechtopstaan</a:t>
                      </a:r>
                      <a:r>
                        <a:rPr lang="nl-BE" sz="1600" b="0" i="0" u="none" strike="noStrike" baseline="0" dirty="0" smtClean="0">
                          <a:latin typeface="+mn-lt"/>
                        </a:rPr>
                        <a:t>, het lopen, klimmen of kruipen. Het individu moet eventueel gedwongen of lange marsen kunnen uitvoeren.</a:t>
                      </a:r>
                      <a:endParaRPr lang="nl-BE" sz="1600" dirty="0"/>
                    </a:p>
                  </a:txBody>
                  <a:tcPr/>
                </a:tc>
              </a:tr>
              <a:tr h="382086">
                <a:tc>
                  <a:txBody>
                    <a:bodyPr/>
                    <a:lstStyle/>
                    <a:p>
                      <a:r>
                        <a:rPr lang="nl-BE" dirty="0" smtClean="0"/>
                        <a:t>3</a:t>
                      </a:r>
                      <a:endParaRPr lang="nl-BE" dirty="0"/>
                    </a:p>
                  </a:txBody>
                  <a:tcPr/>
                </a:tc>
                <a:tc>
                  <a:txBody>
                    <a:bodyPr/>
                    <a:lstStyle/>
                    <a:p>
                      <a:pPr algn="l"/>
                      <a:r>
                        <a:rPr lang="nl-BE" sz="1600" b="0" i="0" u="none" strike="noStrike" baseline="0" dirty="0" smtClean="0">
                          <a:latin typeface="+mn-lt"/>
                        </a:rPr>
                        <a:t>Bestaan van kleine gebreken van de onderste ledematen, die nochtans het normale gaan niet in het gedrang brengen. Moet in staat zijn dagelijks afstanden van ongeveer 10 km af te leggen aan normale snelheid.</a:t>
                      </a:r>
                      <a:endParaRPr lang="nl-BE" sz="1600" dirty="0"/>
                    </a:p>
                  </a:txBody>
                  <a:tcPr/>
                </a:tc>
              </a:tr>
              <a:tr h="382086">
                <a:tc>
                  <a:txBody>
                    <a:bodyPr/>
                    <a:lstStyle/>
                    <a:p>
                      <a:r>
                        <a:rPr lang="nl-BE" dirty="0" smtClean="0"/>
                        <a:t>4</a:t>
                      </a:r>
                      <a:endParaRPr lang="nl-BE" dirty="0"/>
                    </a:p>
                  </a:txBody>
                  <a:tcPr/>
                </a:tc>
                <a:tc>
                  <a:txBody>
                    <a:bodyPr/>
                    <a:lstStyle/>
                    <a:p>
                      <a:pPr algn="l"/>
                      <a:r>
                        <a:rPr lang="nl-BE" sz="1600" b="0" i="0" u="none" strike="noStrike" baseline="0" dirty="0" smtClean="0">
                          <a:latin typeface="+mn-lt"/>
                        </a:rPr>
                        <a:t>Bestaan van weinig uitgesproken gebreken die het gaan, lopen, of </a:t>
                      </a:r>
                      <a:r>
                        <a:rPr lang="nl-BE" sz="1600" b="0" i="0" u="none" strike="noStrike" baseline="0" dirty="0" err="1" smtClean="0">
                          <a:latin typeface="+mn-lt"/>
                        </a:rPr>
                        <a:t>rechtopstaan</a:t>
                      </a:r>
                      <a:r>
                        <a:rPr lang="nl-BE" sz="1600" b="0" i="0" u="none" strike="noStrike" baseline="0" dirty="0" smtClean="0">
                          <a:latin typeface="+mn-lt"/>
                        </a:rPr>
                        <a:t> hinderen. Kan in de onmogelijkheid verkeren gedurende lange tijd rechtop te staan, doch verdraagt het </a:t>
                      </a:r>
                      <a:r>
                        <a:rPr lang="nl-BE" sz="1600" b="0" i="0" u="none" strike="noStrike" baseline="0" dirty="0" err="1" smtClean="0">
                          <a:latin typeface="+mn-lt"/>
                        </a:rPr>
                        <a:t>rechtopstaan</a:t>
                      </a:r>
                      <a:r>
                        <a:rPr lang="nl-BE" sz="1600" b="0" i="0" u="none" strike="noStrike" baseline="0" dirty="0" smtClean="0">
                          <a:latin typeface="+mn-lt"/>
                        </a:rPr>
                        <a:t> van beperkte duur. Moet nochtans in staat zijn een</a:t>
                      </a:r>
                    </a:p>
                    <a:p>
                      <a:pPr algn="l"/>
                      <a:r>
                        <a:rPr lang="nl-BE" sz="1600" b="0" i="0" u="none" strike="noStrike" baseline="0" dirty="0" smtClean="0">
                          <a:latin typeface="+mn-lt"/>
                        </a:rPr>
                        <a:t>mars van enkele km af te leggen aan een normale snelheid, en moet over hoedanigheden beschikken die opwegen tegen zijn geringere mogelijkheid tot voortbewegen.</a:t>
                      </a:r>
                      <a:endParaRPr lang="nl-BE" sz="1600" dirty="0"/>
                    </a:p>
                  </a:txBody>
                  <a:tcPr/>
                </a:tc>
              </a:tr>
              <a:tr h="382086">
                <a:tc>
                  <a:txBody>
                    <a:bodyPr/>
                    <a:lstStyle/>
                    <a:p>
                      <a:r>
                        <a:rPr lang="nl-BE" dirty="0" smtClean="0"/>
                        <a:t>5</a:t>
                      </a:r>
                      <a:endParaRPr lang="nl-BE" dirty="0"/>
                    </a:p>
                  </a:txBody>
                  <a:tcPr/>
                </a:tc>
                <a:tc>
                  <a:txBody>
                    <a:bodyPr/>
                    <a:lstStyle/>
                    <a:p>
                      <a:r>
                        <a:rPr lang="nl-BE" sz="1600" b="0" i="0" u="none" strike="noStrike" baseline="0" dirty="0" smtClean="0">
                          <a:latin typeface="+mn-lt"/>
                        </a:rPr>
                        <a:t>Ongeschikt voor de dienst</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29</a:t>
            </a:fld>
            <a:endParaRPr lang="en-US"/>
          </a:p>
        </p:txBody>
      </p:sp>
    </p:spTree>
    <p:extLst>
      <p:ext uri="{BB962C8B-B14F-4D97-AF65-F5344CB8AC3E}">
        <p14:creationId xmlns:p14="http://schemas.microsoft.com/office/powerpoint/2010/main" val="1268584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16013" y="692150"/>
            <a:ext cx="7162800" cy="936625"/>
          </a:xfrm>
        </p:spPr>
        <p:txBody>
          <a:bodyPr/>
          <a:lstStyle/>
          <a:p>
            <a:pPr eaLnBrk="1" hangingPunct="1"/>
            <a:r>
              <a:rPr lang="fr-FR" sz="3600" u="sng" dirty="0" smtClean="0"/>
              <a:t>Plan</a:t>
            </a:r>
          </a:p>
        </p:txBody>
      </p:sp>
      <p:sp>
        <p:nvSpPr>
          <p:cNvPr id="4099" name="Rectangle 3"/>
          <p:cNvSpPr>
            <a:spLocks noGrp="1" noChangeArrowheads="1"/>
          </p:cNvSpPr>
          <p:nvPr>
            <p:ph type="body" idx="1"/>
          </p:nvPr>
        </p:nvSpPr>
        <p:spPr>
          <a:xfrm>
            <a:off x="684213" y="1628775"/>
            <a:ext cx="7772400" cy="4968875"/>
          </a:xfrm>
        </p:spPr>
        <p:txBody>
          <a:bodyPr/>
          <a:lstStyle/>
          <a:p>
            <a:pPr lvl="1" eaLnBrk="1" hangingPunct="1">
              <a:lnSpc>
                <a:spcPct val="80000"/>
              </a:lnSpc>
              <a:buFontTx/>
              <a:buNone/>
            </a:pPr>
            <a:endParaRPr lang="fr-BE" sz="2000" dirty="0" smtClean="0">
              <a:latin typeface="Comic Sans MS" pitchFamily="66" charset="0"/>
            </a:endParaRPr>
          </a:p>
          <a:p>
            <a:pPr lvl="1" eaLnBrk="1" hangingPunct="1">
              <a:lnSpc>
                <a:spcPct val="80000"/>
              </a:lnSpc>
              <a:buFontTx/>
              <a:buNone/>
            </a:pPr>
            <a:endParaRPr lang="fr-BE" sz="2000" dirty="0" smtClean="0"/>
          </a:p>
          <a:p>
            <a:pPr lvl="1" eaLnBrk="1" hangingPunct="1">
              <a:lnSpc>
                <a:spcPct val="80000"/>
              </a:lnSpc>
              <a:buFont typeface="Wingdings" pitchFamily="2" charset="2"/>
              <a:buChar char="v"/>
            </a:pPr>
            <a:r>
              <a:rPr lang="fr-BE" dirty="0" err="1" smtClean="0"/>
              <a:t>Inleiding</a:t>
            </a:r>
            <a:endParaRPr lang="fr-BE" dirty="0" smtClean="0"/>
          </a:p>
          <a:p>
            <a:pPr lvl="1" eaLnBrk="1" hangingPunct="1">
              <a:lnSpc>
                <a:spcPct val="80000"/>
              </a:lnSpc>
              <a:buFont typeface="Wingdings" pitchFamily="2" charset="2"/>
              <a:buChar char="v"/>
            </a:pPr>
            <a:endParaRPr lang="fr-BE" dirty="0"/>
          </a:p>
          <a:p>
            <a:pPr lvl="1" eaLnBrk="1" hangingPunct="1">
              <a:lnSpc>
                <a:spcPct val="80000"/>
              </a:lnSpc>
              <a:buFont typeface="Wingdings" pitchFamily="2" charset="2"/>
              <a:buChar char="v"/>
            </a:pPr>
            <a:r>
              <a:rPr lang="fr-BE" dirty="0" err="1" smtClean="0">
                <a:solidFill>
                  <a:schemeClr val="bg1">
                    <a:lumMod val="75000"/>
                  </a:schemeClr>
                </a:solidFill>
              </a:rPr>
              <a:t>Probleemstelling</a:t>
            </a:r>
            <a:r>
              <a:rPr lang="fr-BE" dirty="0" smtClean="0"/>
              <a:t/>
            </a:r>
            <a:br>
              <a:rPr lang="fr-BE" dirty="0" smtClean="0"/>
            </a:br>
            <a:endParaRPr lang="fr-BE" dirty="0" smtClean="0"/>
          </a:p>
          <a:p>
            <a:pPr lvl="1" eaLnBrk="1" hangingPunct="1">
              <a:lnSpc>
                <a:spcPct val="80000"/>
              </a:lnSpc>
              <a:buFont typeface="Wingdings" pitchFamily="2" charset="2"/>
              <a:buChar char="v"/>
            </a:pPr>
            <a:r>
              <a:rPr lang="fr-BE" dirty="0" err="1" smtClean="0">
                <a:solidFill>
                  <a:schemeClr val="bg1">
                    <a:lumMod val="75000"/>
                  </a:schemeClr>
                </a:solidFill>
              </a:rPr>
              <a:t>Medisch</a:t>
            </a:r>
            <a:r>
              <a:rPr lang="fr-BE" dirty="0" smtClean="0">
                <a:solidFill>
                  <a:schemeClr val="bg1">
                    <a:lumMod val="75000"/>
                  </a:schemeClr>
                </a:solidFill>
              </a:rPr>
              <a:t> </a:t>
            </a:r>
            <a:r>
              <a:rPr lang="fr-BE" dirty="0" err="1" smtClean="0">
                <a:solidFill>
                  <a:schemeClr val="bg1">
                    <a:lumMod val="75000"/>
                  </a:schemeClr>
                </a:solidFill>
              </a:rPr>
              <a:t>profiel</a:t>
            </a:r>
            <a:endParaRPr lang="fr-BE" dirty="0" smtClean="0">
              <a:solidFill>
                <a:schemeClr val="bg1">
                  <a:lumMod val="75000"/>
                </a:schemeClr>
              </a:solidFill>
            </a:endParaRPr>
          </a:p>
          <a:p>
            <a:pPr lvl="1" eaLnBrk="1" hangingPunct="1">
              <a:lnSpc>
                <a:spcPct val="80000"/>
              </a:lnSpc>
              <a:buFont typeface="Wingdings" pitchFamily="2" charset="2"/>
              <a:buChar char="v"/>
            </a:pPr>
            <a:endParaRPr lang="fr-BE" dirty="0">
              <a:solidFill>
                <a:schemeClr val="bg1">
                  <a:lumMod val="75000"/>
                </a:schemeClr>
              </a:solidFill>
            </a:endParaRPr>
          </a:p>
          <a:p>
            <a:pPr lvl="1" eaLnBrk="1" hangingPunct="1">
              <a:lnSpc>
                <a:spcPct val="80000"/>
              </a:lnSpc>
              <a:buFont typeface="Wingdings" pitchFamily="2" charset="2"/>
              <a:buChar char="v"/>
            </a:pPr>
            <a:r>
              <a:rPr lang="fr-BE" dirty="0" smtClean="0">
                <a:solidFill>
                  <a:schemeClr val="bg1">
                    <a:lumMod val="75000"/>
                  </a:schemeClr>
                </a:solidFill>
              </a:rPr>
              <a:t>IF42 New</a:t>
            </a:r>
            <a:r>
              <a:rPr lang="fr-BE" dirty="0" smtClean="0"/>
              <a:t/>
            </a:r>
            <a:br>
              <a:rPr lang="fr-BE" dirty="0" smtClean="0"/>
            </a:br>
            <a:endParaRPr lang="fr-BE" dirty="0" smtClean="0"/>
          </a:p>
        </p:txBody>
      </p:sp>
      <p:sp>
        <p:nvSpPr>
          <p:cNvPr id="2" name="Tijdelijke aanduiding voor dianummer 1"/>
          <p:cNvSpPr>
            <a:spLocks noGrp="1"/>
          </p:cNvSpPr>
          <p:nvPr>
            <p:ph type="sldNum" sz="quarter" idx="12"/>
          </p:nvPr>
        </p:nvSpPr>
        <p:spPr/>
        <p:txBody>
          <a:bodyPr/>
          <a:lstStyle/>
          <a:p>
            <a:pPr>
              <a:defRPr/>
            </a:pPr>
            <a:fld id="{C1E700DD-63C8-41E3-824D-333AB21DC933}" type="slidenum">
              <a:rPr lang="en-US" smtClean="0"/>
              <a:pPr>
                <a:defRPr/>
              </a:pPr>
              <a:t>3</a:t>
            </a:fld>
            <a:endParaRPr lang="en-US"/>
          </a:p>
        </p:txBody>
      </p:sp>
    </p:spTree>
    <p:extLst>
      <p:ext uri="{BB962C8B-B14F-4D97-AF65-F5344CB8AC3E}">
        <p14:creationId xmlns:p14="http://schemas.microsoft.com/office/powerpoint/2010/main" val="89880452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a:t>
            </a:r>
            <a:r>
              <a:rPr lang="nl-BE" dirty="0" smtClean="0">
                <a:solidFill>
                  <a:srgbClr val="FFFF00"/>
                </a:solidFill>
              </a:rPr>
              <a:t>V</a:t>
            </a:r>
            <a:r>
              <a:rPr lang="nl-BE" dirty="0" smtClean="0"/>
              <a:t>CAME GYKO</a:t>
            </a:r>
            <a:endParaRPr lang="nl-BE" dirty="0"/>
          </a:p>
        </p:txBody>
      </p:sp>
      <p:sp>
        <p:nvSpPr>
          <p:cNvPr id="3" name="Content Placeholder 2"/>
          <p:cNvSpPr>
            <a:spLocks noGrp="1"/>
          </p:cNvSpPr>
          <p:nvPr>
            <p:ph idx="1"/>
          </p:nvPr>
        </p:nvSpPr>
        <p:spPr/>
        <p:txBody>
          <a:bodyPr/>
          <a:lstStyle/>
          <a:p>
            <a:r>
              <a:rPr lang="nl-BE" sz="2400" dirty="0" smtClean="0"/>
              <a:t>de </a:t>
            </a:r>
            <a:r>
              <a:rPr lang="nl-BE" sz="2400" dirty="0"/>
              <a:t>waarde van de </a:t>
            </a:r>
            <a:r>
              <a:rPr lang="nl-BE" sz="2400" dirty="0">
                <a:solidFill>
                  <a:srgbClr val="FF0000"/>
                </a:solidFill>
              </a:rPr>
              <a:t>gezichtsscherpte</a:t>
            </a:r>
            <a:r>
              <a:rPr lang="nl-BE" sz="2400" dirty="0"/>
              <a:t>, het </a:t>
            </a:r>
            <a:r>
              <a:rPr lang="nl-BE" sz="2400" dirty="0">
                <a:solidFill>
                  <a:srgbClr val="FF0000"/>
                </a:solidFill>
              </a:rPr>
              <a:t>gezichtsveld</a:t>
            </a:r>
            <a:r>
              <a:rPr lang="nl-BE" sz="2400" dirty="0"/>
              <a:t> en </a:t>
            </a:r>
            <a:r>
              <a:rPr lang="nl-BE" sz="2400" dirty="0" smtClean="0"/>
              <a:t> het </a:t>
            </a:r>
            <a:r>
              <a:rPr lang="nl-BE" sz="2400" dirty="0" smtClean="0">
                <a:solidFill>
                  <a:srgbClr val="FF0000"/>
                </a:solidFill>
              </a:rPr>
              <a:t>binoculair </a:t>
            </a:r>
            <a:r>
              <a:rPr lang="nl-BE" sz="2400" dirty="0">
                <a:solidFill>
                  <a:srgbClr val="FF0000"/>
                </a:solidFill>
              </a:rPr>
              <a:t>gezichtsvermogen</a:t>
            </a:r>
            <a:r>
              <a:rPr lang="nl-BE" sz="2400" dirty="0"/>
              <a:t>.</a:t>
            </a:r>
            <a:endParaRPr lang="nl-BE" sz="2400" dirty="0" smtClean="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30</a:t>
            </a:fld>
            <a:endParaRPr lang="en-US"/>
          </a:p>
        </p:txBody>
      </p:sp>
    </p:spTree>
    <p:extLst>
      <p:ext uri="{BB962C8B-B14F-4D97-AF65-F5344CB8AC3E}">
        <p14:creationId xmlns:p14="http://schemas.microsoft.com/office/powerpoint/2010/main" val="27777649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V</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2131265530"/>
              </p:ext>
            </p:extLst>
          </p:nvPr>
        </p:nvGraphicFramePr>
        <p:xfrm>
          <a:off x="539552" y="1484784"/>
          <a:ext cx="8136904" cy="4602480"/>
        </p:xfrm>
        <a:graphic>
          <a:graphicData uri="http://schemas.openxmlformats.org/drawingml/2006/table">
            <a:tbl>
              <a:tblPr bandRow="1">
                <a:tableStyleId>{073A0DAA-6AF3-43AB-8588-CEC1D06C72B9}</a:tableStyleId>
              </a:tblPr>
              <a:tblGrid>
                <a:gridCol w="373380"/>
                <a:gridCol w="7763524"/>
              </a:tblGrid>
              <a:tr h="370840">
                <a:tc>
                  <a:txBody>
                    <a:bodyPr/>
                    <a:lstStyle/>
                    <a:p>
                      <a:r>
                        <a:rPr lang="nl-BE" sz="1600" dirty="0" smtClean="0"/>
                        <a:t>1</a:t>
                      </a:r>
                      <a:endParaRPr lang="nl-BE" sz="1600" dirty="0"/>
                    </a:p>
                  </a:txBody>
                  <a:tcPr/>
                </a:tc>
                <a:tc>
                  <a:txBody>
                    <a:bodyPr/>
                    <a:lstStyle/>
                    <a:p>
                      <a:pPr algn="l"/>
                      <a:r>
                        <a:rPr lang="nl-BE" sz="1600" b="0" i="0" u="none" strike="noStrike" baseline="0" dirty="0" smtClean="0">
                          <a:latin typeface="+mn-lt"/>
                        </a:rPr>
                        <a:t>Minimum gezichtsscherpte van 10/10 met beide ogen samen, en van 9/10 voor het ene en 7/10 voor het andere oog, zonder correctie. Normaal gezichtsveld voor ieder oog. Normaal binoculair gezichtsvermogen. Geen hemeralopie (adaptatiedrempel</a:t>
                      </a:r>
                    </a:p>
                    <a:p>
                      <a:pPr algn="l"/>
                      <a:r>
                        <a:rPr lang="nl-BE" sz="1600" b="0" i="0" u="none" strike="noStrike" baseline="0" dirty="0" smtClean="0">
                          <a:latin typeface="+mn-lt"/>
                        </a:rPr>
                        <a:t>tussen 10-4 en 10-5 </a:t>
                      </a:r>
                      <a:r>
                        <a:rPr lang="nl-BE" sz="1600" b="0" i="0" u="none" strike="noStrike" baseline="0" dirty="0" err="1" smtClean="0">
                          <a:latin typeface="+mn-lt"/>
                        </a:rPr>
                        <a:t>asb</a:t>
                      </a:r>
                      <a:r>
                        <a:rPr lang="nl-BE" sz="1600" b="0" i="0" u="none" strike="noStrike" baseline="0" dirty="0" smtClean="0">
                          <a:latin typeface="+mn-lt"/>
                        </a:rPr>
                        <a:t>).</a:t>
                      </a:r>
                      <a:endParaRPr lang="nl-BE" sz="1600" dirty="0"/>
                    </a:p>
                  </a:txBody>
                  <a:tcPr/>
                </a:tc>
              </a:tr>
              <a:tr h="370840">
                <a:tc>
                  <a:txBody>
                    <a:bodyPr/>
                    <a:lstStyle/>
                    <a:p>
                      <a:r>
                        <a:rPr lang="nl-BE" sz="1600" dirty="0" smtClean="0"/>
                        <a:t>2</a:t>
                      </a:r>
                      <a:endParaRPr lang="nl-BE" sz="1600" dirty="0"/>
                    </a:p>
                  </a:txBody>
                  <a:tcPr/>
                </a:tc>
                <a:tc>
                  <a:txBody>
                    <a:bodyPr/>
                    <a:lstStyle/>
                    <a:p>
                      <a:pPr algn="l"/>
                      <a:r>
                        <a:rPr lang="nl-BE" sz="1600" b="0" i="0" u="none" strike="noStrike" baseline="0" dirty="0" smtClean="0">
                          <a:latin typeface="+mn-lt"/>
                        </a:rPr>
                        <a:t>Minimum gezichtsscherpte van 10/10 met beide ogen samen. Het ene oog moet minstens 7/10 bekomen en het andere 3/10. Deze minimum gezichtsscherpte mag bekomen zijn na correctie. Normaal gezichtsveld voor elk oog. Normaal binoculair gezichtsvermogen na correctie. Geen hemeralopie.</a:t>
                      </a:r>
                      <a:endParaRPr lang="nl-BE" sz="1600" dirty="0"/>
                    </a:p>
                  </a:txBody>
                  <a:tcPr/>
                </a:tc>
              </a:tr>
              <a:tr h="370840">
                <a:tc>
                  <a:txBody>
                    <a:bodyPr/>
                    <a:lstStyle/>
                    <a:p>
                      <a:r>
                        <a:rPr lang="nl-BE" sz="1600" dirty="0" smtClean="0"/>
                        <a:t>3</a:t>
                      </a:r>
                      <a:endParaRPr lang="nl-BE" sz="1600" dirty="0"/>
                    </a:p>
                  </a:txBody>
                  <a:tcPr/>
                </a:tc>
                <a:tc>
                  <a:txBody>
                    <a:bodyPr/>
                    <a:lstStyle/>
                    <a:p>
                      <a:pPr algn="l"/>
                      <a:r>
                        <a:rPr lang="nl-BE" sz="1600" b="0" i="0" u="none" strike="noStrike" baseline="0" dirty="0" smtClean="0">
                          <a:latin typeface="+mn-lt"/>
                        </a:rPr>
                        <a:t>Gezichtsscherpte kleiner dan V2 maar groter dan 5/10 na correctie en met beide ogen kijkend. Stoornis van het binoculair gezichtsvermogen. Strabismus met hoek kleiner dan 10° na optische correctie. Normaal gezichtsveld voor elk oog. Geen</a:t>
                      </a:r>
                    </a:p>
                    <a:p>
                      <a:pPr algn="l"/>
                      <a:r>
                        <a:rPr lang="nl-BE" sz="1600" b="0" i="0" u="none" strike="noStrike" baseline="0" dirty="0" smtClean="0">
                          <a:latin typeface="+mn-lt"/>
                        </a:rPr>
                        <a:t>hemeralopie.</a:t>
                      </a:r>
                      <a:endParaRPr lang="nl-BE" sz="1600" dirty="0"/>
                    </a:p>
                  </a:txBody>
                  <a:tcPr/>
                </a:tc>
              </a:tr>
              <a:tr h="370840">
                <a:tc>
                  <a:txBody>
                    <a:bodyPr/>
                    <a:lstStyle/>
                    <a:p>
                      <a:r>
                        <a:rPr lang="nl-BE" sz="1600" dirty="0" smtClean="0"/>
                        <a:t>4</a:t>
                      </a:r>
                      <a:endParaRPr lang="nl-BE" sz="1600" dirty="0"/>
                    </a:p>
                  </a:txBody>
                  <a:tcPr/>
                </a:tc>
                <a:tc>
                  <a:txBody>
                    <a:bodyPr/>
                    <a:lstStyle/>
                    <a:p>
                      <a:pPr algn="l"/>
                      <a:r>
                        <a:rPr lang="nl-BE" sz="1600" b="0" i="0" u="none" strike="noStrike" baseline="0" dirty="0" smtClean="0">
                          <a:latin typeface="+mn-lt"/>
                        </a:rPr>
                        <a:t>Een minimum gezichtsscherpte van 5/10 met beide ogen samen, en na correctie. Gezichtsveld minder dan 20° </a:t>
                      </a:r>
                      <a:r>
                        <a:rPr lang="nl-BE" sz="1600" b="0" i="0" u="none" strike="noStrike" baseline="0" dirty="0" err="1" smtClean="0">
                          <a:latin typeface="+mn-lt"/>
                        </a:rPr>
                        <a:t>ingekr</a:t>
                      </a:r>
                      <a:r>
                        <a:rPr lang="nl-BE" sz="1600" b="0" i="0" u="none" strike="noStrike" baseline="0" dirty="0" smtClean="0">
                          <a:latin typeface="+mn-lt"/>
                        </a:rPr>
                        <a:t> </a:t>
                      </a:r>
                      <a:r>
                        <a:rPr lang="nl-BE" sz="1600" b="0" i="0" u="none" strike="noStrike" baseline="0" dirty="0" err="1" smtClean="0">
                          <a:latin typeface="+mn-lt"/>
                        </a:rPr>
                        <a:t>ompen</a:t>
                      </a:r>
                      <a:r>
                        <a:rPr lang="nl-BE" sz="1600" b="0" i="0" u="none" strike="noStrike" baseline="0" dirty="0" smtClean="0">
                          <a:latin typeface="+mn-lt"/>
                        </a:rPr>
                        <a:t>, lichte </a:t>
                      </a:r>
                      <a:r>
                        <a:rPr lang="nl-BE" sz="1600" b="0" i="0" u="none" strike="noStrike" baseline="0" dirty="0" err="1" smtClean="0">
                          <a:latin typeface="+mn-lt"/>
                        </a:rPr>
                        <a:t>scotomen</a:t>
                      </a:r>
                      <a:r>
                        <a:rPr lang="nl-BE" sz="1600" b="0" i="0" u="none" strike="noStrike" baseline="0" dirty="0" smtClean="0">
                          <a:latin typeface="+mn-lt"/>
                        </a:rPr>
                        <a:t>. Lichte hemeralopie (adaptatiedrempel tussen 10</a:t>
                      </a:r>
                      <a:r>
                        <a:rPr lang="nl-BE" sz="1000" b="0" i="0" u="none" strike="noStrike" baseline="0" dirty="0" smtClean="0">
                          <a:latin typeface="+mn-lt"/>
                        </a:rPr>
                        <a:t>-3 </a:t>
                      </a:r>
                      <a:r>
                        <a:rPr lang="nl-BE" sz="1600" b="0" i="0" u="none" strike="noStrike" baseline="0" dirty="0" smtClean="0">
                          <a:latin typeface="+mn-lt"/>
                        </a:rPr>
                        <a:t>en 10</a:t>
                      </a:r>
                      <a:r>
                        <a:rPr lang="nl-BE" sz="1000" b="0" i="0" u="none" strike="noStrike" baseline="0" dirty="0" smtClean="0">
                          <a:latin typeface="+mn-lt"/>
                        </a:rPr>
                        <a:t>-4 </a:t>
                      </a:r>
                      <a:r>
                        <a:rPr lang="nl-BE" sz="1600" b="0" i="0" u="none" strike="noStrike" baseline="0" dirty="0" err="1" smtClean="0">
                          <a:latin typeface="+mn-lt"/>
                        </a:rPr>
                        <a:t>asb</a:t>
                      </a:r>
                      <a:r>
                        <a:rPr lang="nl-BE" sz="1600" b="0" i="0" u="none" strike="noStrike" baseline="0" dirty="0" smtClean="0">
                          <a:latin typeface="+mn-lt"/>
                        </a:rPr>
                        <a:t>).</a:t>
                      </a:r>
                      <a:endParaRPr lang="nl-BE" sz="1600" dirty="0"/>
                    </a:p>
                  </a:txBody>
                  <a:tcPr/>
                </a:tc>
              </a:tr>
              <a:tr h="370840">
                <a:tc>
                  <a:txBody>
                    <a:bodyPr/>
                    <a:lstStyle/>
                    <a:p>
                      <a:r>
                        <a:rPr lang="nl-BE" sz="1600" dirty="0" smtClean="0"/>
                        <a:t>5</a:t>
                      </a:r>
                      <a:endParaRPr lang="nl-BE" sz="1600" dirty="0"/>
                    </a:p>
                  </a:txBody>
                  <a:tcPr/>
                </a:tc>
                <a:tc>
                  <a:txBody>
                    <a:bodyPr/>
                    <a:lstStyle/>
                    <a:p>
                      <a:pPr algn="l"/>
                      <a:r>
                        <a:rPr lang="nl-BE" sz="1600" b="0" i="0" u="none" strike="noStrike" baseline="0" dirty="0" smtClean="0">
                          <a:latin typeface="+mn-lt"/>
                        </a:rPr>
                        <a:t>Ongeschikt voor de dienst. Gezichtsscherpte kleiner dan 5/10 met de beide ogen samen na correctie. Eventueel nog andere gebreken.</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31</a:t>
            </a:fld>
            <a:endParaRPr lang="en-US"/>
          </a:p>
        </p:txBody>
      </p:sp>
    </p:spTree>
    <p:extLst>
      <p:ext uri="{BB962C8B-B14F-4D97-AF65-F5344CB8AC3E}">
        <p14:creationId xmlns:p14="http://schemas.microsoft.com/office/powerpoint/2010/main" val="289712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a:t>
            </a:r>
            <a:r>
              <a:rPr lang="nl-BE" dirty="0" smtClean="0">
                <a:solidFill>
                  <a:srgbClr val="FFFF00"/>
                </a:solidFill>
              </a:rPr>
              <a:t>C</a:t>
            </a:r>
            <a:r>
              <a:rPr lang="nl-BE" dirty="0" smtClean="0"/>
              <a:t>AME GYKO</a:t>
            </a:r>
            <a:endParaRPr lang="nl-BE" dirty="0"/>
          </a:p>
        </p:txBody>
      </p:sp>
      <p:sp>
        <p:nvSpPr>
          <p:cNvPr id="3" name="Content Placeholder 2"/>
          <p:cNvSpPr>
            <a:spLocks noGrp="1"/>
          </p:cNvSpPr>
          <p:nvPr>
            <p:ph idx="1"/>
          </p:nvPr>
        </p:nvSpPr>
        <p:spPr/>
        <p:txBody>
          <a:bodyPr/>
          <a:lstStyle/>
          <a:p>
            <a:r>
              <a:rPr lang="nl-BE" sz="2400" dirty="0"/>
              <a:t>de aard en de </a:t>
            </a:r>
            <a:r>
              <a:rPr lang="nl-BE" sz="2400" dirty="0" smtClean="0"/>
              <a:t>kwaliteit </a:t>
            </a:r>
            <a:r>
              <a:rPr lang="nl-BE" sz="2400" dirty="0"/>
              <a:t>van de </a:t>
            </a:r>
            <a:r>
              <a:rPr lang="nl-BE" sz="2400" dirty="0" smtClean="0">
                <a:solidFill>
                  <a:srgbClr val="FF0000"/>
                </a:solidFill>
              </a:rPr>
              <a:t>kleurwaarneming</a:t>
            </a:r>
            <a:r>
              <a:rPr lang="nl-BE" sz="2400" dirty="0" smtClean="0"/>
              <a:t>.</a:t>
            </a: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32</a:t>
            </a:fld>
            <a:endParaRPr lang="en-US"/>
          </a:p>
        </p:txBody>
      </p:sp>
    </p:spTree>
    <p:extLst>
      <p:ext uri="{BB962C8B-B14F-4D97-AF65-F5344CB8AC3E}">
        <p14:creationId xmlns:p14="http://schemas.microsoft.com/office/powerpoint/2010/main" val="9164840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C</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3807646315"/>
              </p:ext>
            </p:extLst>
          </p:nvPr>
        </p:nvGraphicFramePr>
        <p:xfrm>
          <a:off x="611560" y="1484784"/>
          <a:ext cx="8064896" cy="1854200"/>
        </p:xfrm>
        <a:graphic>
          <a:graphicData uri="http://schemas.openxmlformats.org/drawingml/2006/table">
            <a:tbl>
              <a:tblPr bandRow="1">
                <a:tableStyleId>{073A0DAA-6AF3-43AB-8588-CEC1D06C72B9}</a:tableStyleId>
              </a:tblPr>
              <a:tblGrid>
                <a:gridCol w="373380"/>
                <a:gridCol w="7691516"/>
              </a:tblGrid>
              <a:tr h="370840">
                <a:tc>
                  <a:txBody>
                    <a:bodyPr/>
                    <a:lstStyle/>
                    <a:p>
                      <a:r>
                        <a:rPr lang="nl-BE" sz="1600" dirty="0" smtClean="0"/>
                        <a:t>1</a:t>
                      </a:r>
                      <a:endParaRPr lang="nl-BE" sz="1600" dirty="0"/>
                    </a:p>
                  </a:txBody>
                  <a:tcPr/>
                </a:tc>
                <a:tc>
                  <a:txBody>
                    <a:bodyPr/>
                    <a:lstStyle/>
                    <a:p>
                      <a:r>
                        <a:rPr lang="nl-BE" sz="1600" b="0" i="0" u="none" strike="noStrike" baseline="0" dirty="0" smtClean="0">
                          <a:latin typeface="+mn-lt"/>
                        </a:rPr>
                        <a:t>Normale kleurperceptie.</a:t>
                      </a:r>
                      <a:endParaRPr lang="nl-BE" sz="1600" dirty="0"/>
                    </a:p>
                  </a:txBody>
                  <a:tcPr/>
                </a:tc>
              </a:tr>
              <a:tr h="370840">
                <a:tc>
                  <a:txBody>
                    <a:bodyPr/>
                    <a:lstStyle/>
                    <a:p>
                      <a:r>
                        <a:rPr lang="nl-BE" sz="1600" dirty="0" smtClean="0"/>
                        <a:t>2</a:t>
                      </a:r>
                      <a:endParaRPr lang="nl-BE" sz="1600" dirty="0"/>
                    </a:p>
                  </a:txBody>
                  <a:tcPr/>
                </a:tc>
                <a:tc>
                  <a:txBody>
                    <a:bodyPr/>
                    <a:lstStyle/>
                    <a:p>
                      <a:r>
                        <a:rPr lang="nl-BE" sz="1600" b="0" i="0" u="none" strike="noStrike" baseline="0" dirty="0" smtClean="0">
                          <a:latin typeface="+mn-lt"/>
                        </a:rPr>
                        <a:t>Gebrekkige kleurperceptie : </a:t>
                      </a:r>
                      <a:r>
                        <a:rPr lang="nl-BE" sz="1600" b="0" i="0" u="none" strike="noStrike" baseline="0" dirty="0" err="1" smtClean="0">
                          <a:latin typeface="+mn-lt"/>
                        </a:rPr>
                        <a:t>deuteranomalie</a:t>
                      </a:r>
                      <a:r>
                        <a:rPr lang="nl-BE" sz="1600" b="0" i="0" u="none" strike="noStrike" baseline="0" dirty="0" smtClean="0">
                          <a:latin typeface="+mn-lt"/>
                        </a:rPr>
                        <a:t> en protanomalie.</a:t>
                      </a:r>
                      <a:endParaRPr lang="nl-BE" sz="1600" dirty="0"/>
                    </a:p>
                  </a:txBody>
                  <a:tcPr/>
                </a:tc>
              </a:tr>
              <a:tr h="370840">
                <a:tc>
                  <a:txBody>
                    <a:bodyPr/>
                    <a:lstStyle/>
                    <a:p>
                      <a:r>
                        <a:rPr lang="nl-BE" sz="1600" dirty="0" smtClean="0"/>
                        <a:t>3</a:t>
                      </a:r>
                      <a:endParaRPr lang="nl-BE" sz="1600" dirty="0"/>
                    </a:p>
                  </a:txBody>
                  <a:tcPr/>
                </a:tc>
                <a:tc>
                  <a:txBody>
                    <a:bodyPr/>
                    <a:lstStyle/>
                    <a:p>
                      <a:r>
                        <a:rPr lang="nl-BE" sz="1600" b="0" i="0" u="none" strike="noStrike" baseline="0" dirty="0" err="1" smtClean="0">
                          <a:latin typeface="+mn-lt"/>
                        </a:rPr>
                        <a:t>Deuteranopie</a:t>
                      </a:r>
                      <a:r>
                        <a:rPr lang="nl-BE" sz="1600" b="0" i="0" u="none" strike="noStrike" baseline="0" dirty="0" smtClean="0">
                          <a:latin typeface="+mn-lt"/>
                        </a:rPr>
                        <a:t>.</a:t>
                      </a:r>
                      <a:endParaRPr lang="nl-BE" sz="1600" dirty="0"/>
                    </a:p>
                  </a:txBody>
                  <a:tcPr/>
                </a:tc>
              </a:tr>
              <a:tr h="370840">
                <a:tc>
                  <a:txBody>
                    <a:bodyPr/>
                    <a:lstStyle/>
                    <a:p>
                      <a:r>
                        <a:rPr lang="nl-BE" sz="1600" dirty="0" smtClean="0"/>
                        <a:t>4</a:t>
                      </a:r>
                      <a:endParaRPr lang="nl-BE" sz="1600" dirty="0"/>
                    </a:p>
                  </a:txBody>
                  <a:tcPr/>
                </a:tc>
                <a:tc>
                  <a:txBody>
                    <a:bodyPr/>
                    <a:lstStyle/>
                    <a:p>
                      <a:r>
                        <a:rPr lang="nl-BE" sz="1600" b="0" i="0" u="none" strike="noStrike" baseline="0" dirty="0" err="1" smtClean="0">
                          <a:latin typeface="+mn-lt"/>
                        </a:rPr>
                        <a:t>Protanopie</a:t>
                      </a:r>
                      <a:r>
                        <a:rPr lang="nl-BE" sz="1600" b="0" i="0" u="none" strike="noStrike" baseline="0" dirty="0" smtClean="0">
                          <a:latin typeface="+mn-lt"/>
                        </a:rPr>
                        <a:t>.</a:t>
                      </a:r>
                      <a:endParaRPr lang="nl-BE" sz="1600" dirty="0"/>
                    </a:p>
                  </a:txBody>
                  <a:tcPr/>
                </a:tc>
              </a:tr>
              <a:tr h="370840">
                <a:tc>
                  <a:txBody>
                    <a:bodyPr/>
                    <a:lstStyle/>
                    <a:p>
                      <a:r>
                        <a:rPr lang="nl-BE" sz="1600" dirty="0" smtClean="0"/>
                        <a:t>5</a:t>
                      </a:r>
                      <a:endParaRPr lang="nl-BE" sz="1600" dirty="0"/>
                    </a:p>
                  </a:txBody>
                  <a:tcPr/>
                </a:tc>
                <a:tc>
                  <a:txBody>
                    <a:bodyPr/>
                    <a:lstStyle/>
                    <a:p>
                      <a:r>
                        <a:rPr lang="nl-BE" sz="1600" b="0" i="0" u="none" strike="noStrike" baseline="0" dirty="0" smtClean="0">
                          <a:latin typeface="+mn-lt"/>
                        </a:rPr>
                        <a:t>Achromatopsie.</a:t>
                      </a:r>
                      <a:endParaRPr lang="nl-BE" sz="1600" dirty="0"/>
                    </a:p>
                  </a:txBody>
                  <a:tcPr/>
                </a:tc>
              </a:tr>
            </a:tbl>
          </a:graphicData>
        </a:graphic>
      </p:graphicFrame>
      <p:sp>
        <p:nvSpPr>
          <p:cNvPr id="5" name="Tekstvak 4"/>
          <p:cNvSpPr txBox="1"/>
          <p:nvPr/>
        </p:nvSpPr>
        <p:spPr>
          <a:xfrm>
            <a:off x="611560" y="4077072"/>
            <a:ext cx="8064896" cy="1477328"/>
          </a:xfrm>
          <a:prstGeom prst="rect">
            <a:avLst/>
          </a:prstGeom>
          <a:noFill/>
        </p:spPr>
        <p:txBody>
          <a:bodyPr wrap="square" rtlCol="0">
            <a:spAutoFit/>
          </a:bodyPr>
          <a:lstStyle/>
          <a:p>
            <a:r>
              <a:rPr lang="nl-BE" dirty="0" err="1" smtClean="0"/>
              <a:t>Deuter</a:t>
            </a:r>
            <a:r>
              <a:rPr lang="nl-BE" dirty="0" smtClean="0"/>
              <a:t> / protanomalie: verminderde gevoeligheid voor groen / rood</a:t>
            </a:r>
          </a:p>
          <a:p>
            <a:r>
              <a:rPr lang="nl-BE" dirty="0" smtClean="0"/>
              <a:t> </a:t>
            </a:r>
          </a:p>
          <a:p>
            <a:r>
              <a:rPr lang="nl-BE" dirty="0" err="1" smtClean="0"/>
              <a:t>Deuter</a:t>
            </a:r>
            <a:r>
              <a:rPr lang="nl-BE" dirty="0" smtClean="0"/>
              <a:t> / </a:t>
            </a:r>
            <a:r>
              <a:rPr lang="nl-BE" dirty="0" err="1" smtClean="0"/>
              <a:t>protanopie</a:t>
            </a:r>
            <a:r>
              <a:rPr lang="nl-BE" dirty="0" smtClean="0"/>
              <a:t>: totale ongevoeligheid voor groen / rood</a:t>
            </a:r>
          </a:p>
          <a:p>
            <a:endParaRPr lang="nl-BE" dirty="0" smtClean="0"/>
          </a:p>
          <a:p>
            <a:r>
              <a:rPr lang="nl-BE" dirty="0" smtClean="0"/>
              <a:t>Achromatopsie: geen kleurenzicht</a:t>
            </a:r>
            <a:endParaRPr lang="nl-BE" dirty="0"/>
          </a:p>
        </p:txBody>
      </p:sp>
      <p:sp>
        <p:nvSpPr>
          <p:cNvPr id="6" name="Tijdelijke aanduiding voor dianummer 5"/>
          <p:cNvSpPr>
            <a:spLocks noGrp="1"/>
          </p:cNvSpPr>
          <p:nvPr>
            <p:ph type="sldNum" sz="quarter" idx="12"/>
          </p:nvPr>
        </p:nvSpPr>
        <p:spPr/>
        <p:txBody>
          <a:bodyPr/>
          <a:lstStyle/>
          <a:p>
            <a:pPr>
              <a:defRPr/>
            </a:pPr>
            <a:fld id="{C1E700DD-63C8-41E3-824D-333AB21DC933}" type="slidenum">
              <a:rPr lang="en-US" smtClean="0"/>
              <a:pPr>
                <a:defRPr/>
              </a:pPr>
              <a:t>33</a:t>
            </a:fld>
            <a:endParaRPr lang="en-US"/>
          </a:p>
        </p:txBody>
      </p:sp>
    </p:spTree>
    <p:extLst>
      <p:ext uri="{BB962C8B-B14F-4D97-AF65-F5344CB8AC3E}">
        <p14:creationId xmlns:p14="http://schemas.microsoft.com/office/powerpoint/2010/main" val="15489782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t>
            </a:r>
            <a:r>
              <a:rPr lang="nl-BE" dirty="0" smtClean="0">
                <a:solidFill>
                  <a:srgbClr val="FFFF00"/>
                </a:solidFill>
              </a:rPr>
              <a:t>A</a:t>
            </a:r>
            <a:r>
              <a:rPr lang="nl-BE" dirty="0" smtClean="0"/>
              <a:t>ME GYKO</a:t>
            </a:r>
            <a:endParaRPr lang="nl-BE" dirty="0"/>
          </a:p>
        </p:txBody>
      </p:sp>
      <p:sp>
        <p:nvSpPr>
          <p:cNvPr id="3" name="Content Placeholder 2"/>
          <p:cNvSpPr>
            <a:spLocks noGrp="1"/>
          </p:cNvSpPr>
          <p:nvPr>
            <p:ph idx="1"/>
          </p:nvPr>
        </p:nvSpPr>
        <p:spPr/>
        <p:txBody>
          <a:bodyPr/>
          <a:lstStyle/>
          <a:p>
            <a:r>
              <a:rPr lang="nl-BE" sz="2400" dirty="0"/>
              <a:t>de </a:t>
            </a:r>
            <a:r>
              <a:rPr lang="nl-BE" sz="2400" dirty="0" smtClean="0">
                <a:solidFill>
                  <a:srgbClr val="FF0000"/>
                </a:solidFill>
              </a:rPr>
              <a:t>gehoorscherpte</a:t>
            </a:r>
            <a:r>
              <a:rPr lang="nl-BE" sz="2400" dirty="0" smtClean="0"/>
              <a:t>.</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34</a:t>
            </a:fld>
            <a:endParaRPr lang="en-US"/>
          </a:p>
        </p:txBody>
      </p:sp>
    </p:spTree>
    <p:extLst>
      <p:ext uri="{BB962C8B-B14F-4D97-AF65-F5344CB8AC3E}">
        <p14:creationId xmlns:p14="http://schemas.microsoft.com/office/powerpoint/2010/main" val="39939963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A</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772433893"/>
              </p:ext>
            </p:extLst>
          </p:nvPr>
        </p:nvGraphicFramePr>
        <p:xfrm>
          <a:off x="539552" y="1412776"/>
          <a:ext cx="8136904" cy="2270760"/>
        </p:xfrm>
        <a:graphic>
          <a:graphicData uri="http://schemas.openxmlformats.org/drawingml/2006/table">
            <a:tbl>
              <a:tblPr bandRow="1">
                <a:tableStyleId>{073A0DAA-6AF3-43AB-8588-CEC1D06C72B9}</a:tableStyleId>
              </a:tblPr>
              <a:tblGrid>
                <a:gridCol w="887992"/>
                <a:gridCol w="7248912"/>
              </a:tblGrid>
              <a:tr h="370840">
                <a:tc>
                  <a:txBody>
                    <a:bodyPr/>
                    <a:lstStyle/>
                    <a:p>
                      <a:r>
                        <a:rPr lang="nl-BE" sz="1600" dirty="0" smtClean="0"/>
                        <a:t>1</a:t>
                      </a:r>
                      <a:endParaRPr lang="nl-BE" sz="1600" dirty="0"/>
                    </a:p>
                  </a:txBody>
                  <a:tcPr/>
                </a:tc>
                <a:tc>
                  <a:txBody>
                    <a:bodyPr/>
                    <a:lstStyle/>
                    <a:p>
                      <a:r>
                        <a:rPr lang="nl-BE" sz="1600" b="0" i="0" u="none" strike="noStrike" baseline="0" dirty="0" smtClean="0">
                          <a:latin typeface="+mn-lt"/>
                        </a:rPr>
                        <a:t>Gemiddeld verlies voor elk oor kleiner dan 10 dB.</a:t>
                      </a:r>
                      <a:endParaRPr lang="nl-BE" sz="1600" dirty="0"/>
                    </a:p>
                  </a:txBody>
                  <a:tcPr/>
                </a:tc>
              </a:tr>
              <a:tr h="370840">
                <a:tc>
                  <a:txBody>
                    <a:bodyPr/>
                    <a:lstStyle/>
                    <a:p>
                      <a:r>
                        <a:rPr lang="nl-BE" sz="1600" dirty="0" smtClean="0"/>
                        <a:t>2</a:t>
                      </a:r>
                      <a:endParaRPr lang="nl-BE" sz="1600" dirty="0"/>
                    </a:p>
                  </a:txBody>
                  <a:tcPr/>
                </a:tc>
                <a:tc>
                  <a:txBody>
                    <a:bodyPr/>
                    <a:lstStyle/>
                    <a:p>
                      <a:r>
                        <a:rPr lang="nl-BE" sz="1600" b="0" i="0" u="none" strike="noStrike" baseline="0" dirty="0" smtClean="0">
                          <a:latin typeface="+mn-lt"/>
                        </a:rPr>
                        <a:t>Gemiddeld verlies voor elk oor kleiner dan 15 dB.</a:t>
                      </a:r>
                      <a:endParaRPr lang="nl-BE" sz="1600" dirty="0"/>
                    </a:p>
                  </a:txBody>
                  <a:tcPr/>
                </a:tc>
              </a:tr>
              <a:tr h="370840">
                <a:tc>
                  <a:txBody>
                    <a:bodyPr/>
                    <a:lstStyle/>
                    <a:p>
                      <a:r>
                        <a:rPr lang="nl-BE" sz="1600" dirty="0" smtClean="0"/>
                        <a:t>3</a:t>
                      </a:r>
                      <a:endParaRPr lang="nl-BE" sz="1600" dirty="0"/>
                    </a:p>
                  </a:txBody>
                  <a:tcPr/>
                </a:tc>
                <a:tc>
                  <a:txBody>
                    <a:bodyPr/>
                    <a:lstStyle/>
                    <a:p>
                      <a:pPr algn="l"/>
                      <a:r>
                        <a:rPr lang="nl-BE" sz="1600" b="0" i="0" u="none" strike="noStrike" baseline="0" dirty="0" smtClean="0">
                          <a:latin typeface="+mn-lt"/>
                        </a:rPr>
                        <a:t>Gemiddeld verlies voor het ene oor kleiner dan 30 dB indien het gemiddeld verlies voor het andere oor kleiner is dan 15 dB.</a:t>
                      </a:r>
                      <a:endParaRPr lang="nl-BE" sz="1600" dirty="0"/>
                    </a:p>
                  </a:txBody>
                  <a:tcPr/>
                </a:tc>
              </a:tr>
              <a:tr h="370840">
                <a:tc>
                  <a:txBody>
                    <a:bodyPr/>
                    <a:lstStyle/>
                    <a:p>
                      <a:r>
                        <a:rPr lang="nl-BE" sz="1600" dirty="0" smtClean="0"/>
                        <a:t>4</a:t>
                      </a:r>
                      <a:endParaRPr lang="nl-BE" sz="1600" dirty="0"/>
                    </a:p>
                  </a:txBody>
                  <a:tcPr/>
                </a:tc>
                <a:tc>
                  <a:txBody>
                    <a:bodyPr/>
                    <a:lstStyle/>
                    <a:p>
                      <a:r>
                        <a:rPr lang="nl-BE" sz="1600" b="0" i="0" u="none" strike="noStrike" baseline="0" dirty="0" smtClean="0">
                          <a:latin typeface="+mn-lt"/>
                        </a:rPr>
                        <a:t>De gevallen die niet met 1, 2, 3 of 5 gequoteerd worden.</a:t>
                      </a:r>
                      <a:endParaRPr lang="nl-BE" sz="1600" dirty="0"/>
                    </a:p>
                  </a:txBody>
                  <a:tcPr/>
                </a:tc>
              </a:tr>
              <a:tr h="370840">
                <a:tc>
                  <a:txBody>
                    <a:bodyPr/>
                    <a:lstStyle/>
                    <a:p>
                      <a:r>
                        <a:rPr lang="nl-BE" sz="1600" dirty="0" smtClean="0"/>
                        <a:t>5</a:t>
                      </a:r>
                      <a:endParaRPr lang="nl-BE" sz="1600" dirty="0"/>
                    </a:p>
                  </a:txBody>
                  <a:tcPr/>
                </a:tc>
                <a:tc>
                  <a:txBody>
                    <a:bodyPr/>
                    <a:lstStyle/>
                    <a:p>
                      <a:pPr algn="l"/>
                      <a:r>
                        <a:rPr lang="nl-BE" sz="1600" b="0" i="0" u="none" strike="noStrike" baseline="0" dirty="0" smtClean="0">
                          <a:latin typeface="+mn-lt"/>
                        </a:rPr>
                        <a:t>Gemiddeld verlies voor een oor van 50 dB of meer en gemiddeld verlies voor het andere oor van ten minste 40 dB.</a:t>
                      </a:r>
                      <a:endParaRPr lang="nl-BE" sz="1600" dirty="0"/>
                    </a:p>
                  </a:txBody>
                  <a:tcPr/>
                </a:tc>
              </a:tr>
            </a:tbl>
          </a:graphicData>
        </a:graphic>
      </p:graphicFrame>
      <p:sp>
        <p:nvSpPr>
          <p:cNvPr id="5" name="Tekstvak 4"/>
          <p:cNvSpPr txBox="1"/>
          <p:nvPr/>
        </p:nvSpPr>
        <p:spPr>
          <a:xfrm>
            <a:off x="539552" y="4221088"/>
            <a:ext cx="7848872" cy="923330"/>
          </a:xfrm>
          <a:prstGeom prst="rect">
            <a:avLst/>
          </a:prstGeom>
          <a:noFill/>
        </p:spPr>
        <p:txBody>
          <a:bodyPr wrap="square" rtlCol="0">
            <a:spAutoFit/>
          </a:bodyPr>
          <a:lstStyle/>
          <a:p>
            <a:r>
              <a:rPr lang="nl-BE" dirty="0">
                <a:latin typeface="Arial"/>
              </a:rPr>
              <a:t>Onder gemiddeld verlies wordt verstaan het gemiddelde van de verliezen op </a:t>
            </a:r>
            <a:r>
              <a:rPr lang="nl-BE" dirty="0" smtClean="0">
                <a:latin typeface="Arial"/>
              </a:rPr>
              <a:t>de frequenties </a:t>
            </a:r>
            <a:r>
              <a:rPr lang="nl-BE" dirty="0">
                <a:latin typeface="Arial"/>
              </a:rPr>
              <a:t>500, 1000 en 2000 hertz (audiometrie volgens ISO-normen).</a:t>
            </a:r>
            <a:endParaRPr lang="nl-BE" dirty="0"/>
          </a:p>
        </p:txBody>
      </p:sp>
      <p:sp>
        <p:nvSpPr>
          <p:cNvPr id="6" name="Tijdelijke aanduiding voor dianummer 5"/>
          <p:cNvSpPr>
            <a:spLocks noGrp="1"/>
          </p:cNvSpPr>
          <p:nvPr>
            <p:ph type="sldNum" sz="quarter" idx="12"/>
          </p:nvPr>
        </p:nvSpPr>
        <p:spPr/>
        <p:txBody>
          <a:bodyPr/>
          <a:lstStyle/>
          <a:p>
            <a:pPr>
              <a:defRPr/>
            </a:pPr>
            <a:fld id="{C1E700DD-63C8-41E3-824D-333AB21DC933}" type="slidenum">
              <a:rPr lang="en-US" smtClean="0"/>
              <a:pPr>
                <a:defRPr/>
              </a:pPr>
              <a:t>35</a:t>
            </a:fld>
            <a:endParaRPr lang="en-US"/>
          </a:p>
        </p:txBody>
      </p:sp>
    </p:spTree>
    <p:extLst>
      <p:ext uri="{BB962C8B-B14F-4D97-AF65-F5344CB8AC3E}">
        <p14:creationId xmlns:p14="http://schemas.microsoft.com/office/powerpoint/2010/main" val="190515712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a:t>
            </a:r>
            <a:r>
              <a:rPr lang="nl-BE" dirty="0" smtClean="0">
                <a:solidFill>
                  <a:srgbClr val="FFFF00"/>
                </a:solidFill>
              </a:rPr>
              <a:t>M</a:t>
            </a:r>
            <a:r>
              <a:rPr lang="nl-BE" dirty="0" smtClean="0"/>
              <a:t>E GYKO</a:t>
            </a:r>
            <a:endParaRPr lang="nl-BE" dirty="0"/>
          </a:p>
        </p:txBody>
      </p:sp>
      <p:sp>
        <p:nvSpPr>
          <p:cNvPr id="3" name="Content Placeholder 2"/>
          <p:cNvSpPr>
            <a:spLocks noGrp="1"/>
          </p:cNvSpPr>
          <p:nvPr>
            <p:ph idx="1"/>
          </p:nvPr>
        </p:nvSpPr>
        <p:spPr/>
        <p:txBody>
          <a:bodyPr/>
          <a:lstStyle/>
          <a:p>
            <a:r>
              <a:rPr lang="nl-BE" sz="2400" dirty="0"/>
              <a:t>de </a:t>
            </a:r>
            <a:r>
              <a:rPr lang="nl-BE" sz="2400" dirty="0" err="1">
                <a:solidFill>
                  <a:srgbClr val="FF0000"/>
                </a:solidFill>
              </a:rPr>
              <a:t>geestescapaciteit</a:t>
            </a:r>
            <a:r>
              <a:rPr lang="nl-BE" sz="2400" dirty="0"/>
              <a:t>, hierin begrepen de </a:t>
            </a:r>
            <a:r>
              <a:rPr lang="nl-BE" sz="2400" dirty="0" smtClean="0"/>
              <a:t>verstandelijke geschiktheid</a:t>
            </a:r>
            <a:r>
              <a:rPr lang="nl-BE" sz="2400" dirty="0"/>
              <a:t>, het geheugen, de concentratie en de aandacht</a:t>
            </a:r>
            <a:r>
              <a:rPr lang="nl-BE" sz="2400" dirty="0" smtClean="0"/>
              <a:t>.</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36</a:t>
            </a:fld>
            <a:endParaRPr lang="en-US"/>
          </a:p>
        </p:txBody>
      </p:sp>
    </p:spTree>
    <p:extLst>
      <p:ext uri="{BB962C8B-B14F-4D97-AF65-F5344CB8AC3E}">
        <p14:creationId xmlns:p14="http://schemas.microsoft.com/office/powerpoint/2010/main" val="17698415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M</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1797561245"/>
              </p:ext>
            </p:extLst>
          </p:nvPr>
        </p:nvGraphicFramePr>
        <p:xfrm>
          <a:off x="467544" y="1484784"/>
          <a:ext cx="8208912" cy="4358640"/>
        </p:xfrm>
        <a:graphic>
          <a:graphicData uri="http://schemas.openxmlformats.org/drawingml/2006/table">
            <a:tbl>
              <a:tblPr bandRow="1">
                <a:tableStyleId>{073A0DAA-6AF3-43AB-8588-CEC1D06C72B9}</a:tableStyleId>
              </a:tblPr>
              <a:tblGrid>
                <a:gridCol w="372442"/>
                <a:gridCol w="7836470"/>
              </a:tblGrid>
              <a:tr h="370840">
                <a:tc>
                  <a:txBody>
                    <a:bodyPr/>
                    <a:lstStyle/>
                    <a:p>
                      <a:r>
                        <a:rPr lang="nl-BE" sz="1600" dirty="0" smtClean="0"/>
                        <a:t>1</a:t>
                      </a:r>
                      <a:endParaRPr lang="nl-BE" sz="1600" dirty="0"/>
                    </a:p>
                  </a:txBody>
                  <a:tcPr/>
                </a:tc>
                <a:tc>
                  <a:txBody>
                    <a:bodyPr/>
                    <a:lstStyle/>
                    <a:p>
                      <a:pPr algn="l"/>
                      <a:r>
                        <a:rPr lang="nl-BE" sz="1600" b="0" i="0" u="none" strike="noStrike" baseline="0" dirty="0" smtClean="0">
                          <a:latin typeface="+mn-lt"/>
                        </a:rPr>
                        <a:t>Individuen die over voldoende </a:t>
                      </a:r>
                      <a:r>
                        <a:rPr lang="nl-BE" sz="1600" b="0" i="0" u="none" strike="noStrike" baseline="0" dirty="0" err="1" smtClean="0">
                          <a:latin typeface="+mn-lt"/>
                        </a:rPr>
                        <a:t>geestesmogelijkheden</a:t>
                      </a:r>
                      <a:r>
                        <a:rPr lang="nl-BE" sz="1600" b="0" i="0" u="none" strike="noStrike" baseline="0" dirty="0" smtClean="0">
                          <a:latin typeface="+mn-lt"/>
                        </a:rPr>
                        <a:t> beschikken om een normale functie in verband met hun fysische geschiktheid te bekomen.</a:t>
                      </a:r>
                      <a:endParaRPr lang="nl-BE" sz="1600" dirty="0"/>
                    </a:p>
                  </a:txBody>
                  <a:tcPr/>
                </a:tc>
              </a:tr>
              <a:tr h="370840">
                <a:tc>
                  <a:txBody>
                    <a:bodyPr/>
                    <a:lstStyle/>
                    <a:p>
                      <a:r>
                        <a:rPr lang="nl-BE" sz="1600" dirty="0" smtClean="0"/>
                        <a:t>2</a:t>
                      </a:r>
                      <a:endParaRPr lang="nl-BE" sz="1600" dirty="0"/>
                    </a:p>
                  </a:txBody>
                  <a:tcPr/>
                </a:tc>
                <a:tc>
                  <a:txBody>
                    <a:bodyPr/>
                    <a:lstStyle/>
                    <a:p>
                      <a:pPr algn="l"/>
                      <a:r>
                        <a:rPr lang="nl-BE" sz="1600" b="0" i="0" u="none" strike="noStrike" baseline="0" dirty="0" smtClean="0">
                          <a:latin typeface="+mn-lt"/>
                        </a:rPr>
                        <a:t>Individuen die over voldoende </a:t>
                      </a:r>
                      <a:r>
                        <a:rPr lang="nl-BE" sz="1600" b="0" i="0" u="none" strike="noStrike" baseline="0" dirty="0" err="1" smtClean="0">
                          <a:latin typeface="+mn-lt"/>
                        </a:rPr>
                        <a:t>geestesmogelijkheden</a:t>
                      </a:r>
                      <a:r>
                        <a:rPr lang="nl-BE" sz="1600" b="0" i="0" u="none" strike="noStrike" baseline="0" dirty="0" smtClean="0">
                          <a:latin typeface="+mn-lt"/>
                        </a:rPr>
                        <a:t> beschikken om een normale functie met betrekking tot hun geschiktheid te bekomen, maar die nagenoeg ongeletterd zijn </a:t>
                      </a:r>
                      <a:r>
                        <a:rPr lang="nl-BE" sz="1600" b="0" i="0" u="none" strike="noStrike" baseline="0" dirty="0" err="1" smtClean="0">
                          <a:latin typeface="+mn-lt"/>
                        </a:rPr>
                        <a:t>tengevolge</a:t>
                      </a:r>
                      <a:r>
                        <a:rPr lang="nl-BE" sz="1600" b="0" i="0" u="none" strike="noStrike" baseline="0" dirty="0" smtClean="0">
                          <a:latin typeface="+mn-lt"/>
                        </a:rPr>
                        <a:t> van bijzondere omstandigheden (langdurige ziekten, herhaalde verhuizingen, </a:t>
                      </a:r>
                      <a:r>
                        <a:rPr lang="nl-BE" sz="1600" b="0" i="0" u="none" strike="noStrike" baseline="0" dirty="0" err="1" smtClean="0">
                          <a:latin typeface="+mn-lt"/>
                        </a:rPr>
                        <a:t>etc</a:t>
                      </a:r>
                      <a:r>
                        <a:rPr lang="nl-BE" sz="1600" b="0" i="0" u="none" strike="noStrike" baseline="0" dirty="0" smtClean="0">
                          <a:latin typeface="+mn-lt"/>
                        </a:rPr>
                        <a:t>).</a:t>
                      </a:r>
                      <a:endParaRPr lang="nl-BE" sz="1600" dirty="0"/>
                    </a:p>
                  </a:txBody>
                  <a:tcPr/>
                </a:tc>
              </a:tr>
              <a:tr h="370840">
                <a:tc>
                  <a:txBody>
                    <a:bodyPr/>
                    <a:lstStyle/>
                    <a:p>
                      <a:r>
                        <a:rPr lang="nl-BE" sz="1600" dirty="0" smtClean="0"/>
                        <a:t>3</a:t>
                      </a:r>
                      <a:endParaRPr lang="nl-BE" sz="1600" dirty="0"/>
                    </a:p>
                  </a:txBody>
                  <a:tcPr/>
                </a:tc>
                <a:tc>
                  <a:txBody>
                    <a:bodyPr/>
                    <a:lstStyle/>
                    <a:p>
                      <a:pPr algn="l"/>
                      <a:r>
                        <a:rPr lang="nl-BE" sz="1600" b="0" i="0" u="none" strike="noStrike" baseline="0" dirty="0" smtClean="0">
                          <a:latin typeface="+mn-lt"/>
                        </a:rPr>
                        <a:t>Individuen waarvan de geestelijke vermogens onvoldoende zijn voor een normale taak als strijder (individueel), maar die nochtans geschikt zijn voor eenvoudig (handwerkers of handlangers) en zelfs zwaar werk, zo hun fysieke toestand het toelaat.</a:t>
                      </a:r>
                      <a:endParaRPr lang="nl-BE" sz="1600" dirty="0"/>
                    </a:p>
                  </a:txBody>
                  <a:tcPr/>
                </a:tc>
              </a:tr>
              <a:tr h="370840">
                <a:tc>
                  <a:txBody>
                    <a:bodyPr/>
                    <a:lstStyle/>
                    <a:p>
                      <a:r>
                        <a:rPr lang="nl-BE" sz="1600" dirty="0" smtClean="0"/>
                        <a:t>4</a:t>
                      </a:r>
                      <a:endParaRPr lang="nl-BE" sz="1600" dirty="0"/>
                    </a:p>
                  </a:txBody>
                  <a:tcPr/>
                </a:tc>
                <a:tc>
                  <a:txBody>
                    <a:bodyPr/>
                    <a:lstStyle/>
                    <a:p>
                      <a:pPr algn="l"/>
                      <a:r>
                        <a:rPr lang="nl-BE" sz="1600" b="0" i="0" u="none" strike="noStrike" baseline="0" dirty="0" smtClean="0">
                          <a:latin typeface="+mn-lt"/>
                        </a:rPr>
                        <a:t>Individuen met weinig ontwikkeld intellect of ongeletterd, maar niet zwakzinnig, waarvan de geestesvermogens onvoldoende zijn voor een functie als strijder, zelfs voor de verdediging en die slechts geschikt zijn voor eenvoudige functies en werken.</a:t>
                      </a:r>
                      <a:endParaRPr lang="nl-BE" sz="1600" dirty="0"/>
                    </a:p>
                  </a:txBody>
                  <a:tcPr/>
                </a:tc>
              </a:tr>
              <a:tr h="370840">
                <a:tc>
                  <a:txBody>
                    <a:bodyPr/>
                    <a:lstStyle/>
                    <a:p>
                      <a:r>
                        <a:rPr lang="nl-BE" sz="1600" dirty="0" smtClean="0"/>
                        <a:t>5</a:t>
                      </a:r>
                      <a:endParaRPr lang="nl-BE" sz="1600" dirty="0"/>
                    </a:p>
                  </a:txBody>
                  <a:tcPr/>
                </a:tc>
                <a:tc>
                  <a:txBody>
                    <a:bodyPr/>
                    <a:lstStyle/>
                    <a:p>
                      <a:pPr algn="l"/>
                      <a:r>
                        <a:rPr lang="nl-BE" sz="1600" b="0" i="0" u="none" strike="noStrike" baseline="0" dirty="0" err="1" smtClean="0">
                          <a:latin typeface="+mn-lt"/>
                        </a:rPr>
                        <a:t>Iindividuen</a:t>
                      </a:r>
                      <a:r>
                        <a:rPr lang="nl-BE" sz="1600" b="0" i="0" u="none" strike="noStrike" baseline="0" dirty="0" smtClean="0">
                          <a:latin typeface="+mn-lt"/>
                        </a:rPr>
                        <a:t> met één van de aandoeningen vermeld onder de nummers 513 en 514 van de tabel der keuringscriteria gevoegd bij het Koninklijk Besluit van 5 november 1971.</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37</a:t>
            </a:fld>
            <a:endParaRPr lang="en-US"/>
          </a:p>
        </p:txBody>
      </p:sp>
    </p:spTree>
    <p:extLst>
      <p:ext uri="{BB962C8B-B14F-4D97-AF65-F5344CB8AC3E}">
        <p14:creationId xmlns:p14="http://schemas.microsoft.com/office/powerpoint/2010/main" val="20347200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PSIVCAM</a:t>
            </a:r>
            <a:r>
              <a:rPr lang="nl-BE" dirty="0" smtClean="0">
                <a:solidFill>
                  <a:srgbClr val="FFFF00"/>
                </a:solidFill>
              </a:rPr>
              <a:t>E</a:t>
            </a:r>
            <a:r>
              <a:rPr lang="nl-BE" dirty="0" smtClean="0"/>
              <a:t> GYKO</a:t>
            </a:r>
            <a:endParaRPr lang="nl-BE" dirty="0"/>
          </a:p>
        </p:txBody>
      </p:sp>
      <p:sp>
        <p:nvSpPr>
          <p:cNvPr id="3" name="Content Placeholder 2"/>
          <p:cNvSpPr>
            <a:spLocks noGrp="1"/>
          </p:cNvSpPr>
          <p:nvPr>
            <p:ph idx="1"/>
          </p:nvPr>
        </p:nvSpPr>
        <p:spPr/>
        <p:txBody>
          <a:bodyPr/>
          <a:lstStyle/>
          <a:p>
            <a:r>
              <a:rPr lang="nl-BE" sz="2400" dirty="0"/>
              <a:t>alle </a:t>
            </a:r>
            <a:r>
              <a:rPr lang="nl-BE" sz="2400" dirty="0">
                <a:solidFill>
                  <a:srgbClr val="FF0000"/>
                </a:solidFill>
              </a:rPr>
              <a:t>niet-intellectuele aspecten </a:t>
            </a:r>
            <a:r>
              <a:rPr lang="nl-BE" sz="2400" dirty="0"/>
              <a:t>van de persoonlijkheid</a:t>
            </a:r>
            <a:r>
              <a:rPr lang="nl-BE" sz="2400" dirty="0" smtClean="0"/>
              <a:t>, inzonderheid </a:t>
            </a:r>
            <a:r>
              <a:rPr lang="nl-BE" sz="2400" dirty="0"/>
              <a:t>de emotieve stabiliteit, het psychisch evenwicht, </a:t>
            </a:r>
            <a:r>
              <a:rPr lang="nl-BE" sz="2400" dirty="0" smtClean="0"/>
              <a:t>de karakterneigingen </a:t>
            </a:r>
            <a:r>
              <a:rPr lang="nl-BE" sz="2400" dirty="0"/>
              <a:t>en de diepe motivering.</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38</a:t>
            </a:fld>
            <a:endParaRPr lang="en-US"/>
          </a:p>
        </p:txBody>
      </p:sp>
    </p:spTree>
    <p:extLst>
      <p:ext uri="{BB962C8B-B14F-4D97-AF65-F5344CB8AC3E}">
        <p14:creationId xmlns:p14="http://schemas.microsoft.com/office/powerpoint/2010/main" val="18318715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1143000"/>
          </a:xfrm>
        </p:spPr>
        <p:txBody>
          <a:bodyPr/>
          <a:lstStyle/>
          <a:p>
            <a:r>
              <a:rPr lang="nl-BE" dirty="0" smtClean="0"/>
              <a:t>Factor E</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1282319598"/>
              </p:ext>
            </p:extLst>
          </p:nvPr>
        </p:nvGraphicFramePr>
        <p:xfrm>
          <a:off x="467544" y="1484784"/>
          <a:ext cx="8208912" cy="4572000"/>
        </p:xfrm>
        <a:graphic>
          <a:graphicData uri="http://schemas.openxmlformats.org/drawingml/2006/table">
            <a:tbl>
              <a:tblPr bandRow="1">
                <a:tableStyleId>{073A0DAA-6AF3-43AB-8588-CEC1D06C72B9}</a:tableStyleId>
              </a:tblPr>
              <a:tblGrid>
                <a:gridCol w="373380"/>
                <a:gridCol w="7835532"/>
              </a:tblGrid>
              <a:tr h="370840">
                <a:tc>
                  <a:txBody>
                    <a:bodyPr/>
                    <a:lstStyle/>
                    <a:p>
                      <a:r>
                        <a:rPr lang="nl-BE" sz="1600" dirty="0" smtClean="0"/>
                        <a:t>1</a:t>
                      </a:r>
                      <a:endParaRPr lang="nl-BE" sz="1600" dirty="0"/>
                    </a:p>
                  </a:txBody>
                  <a:tcPr/>
                </a:tc>
                <a:tc>
                  <a:txBody>
                    <a:bodyPr/>
                    <a:lstStyle/>
                    <a:p>
                      <a:pPr algn="l"/>
                      <a:r>
                        <a:rPr lang="nl-BE" sz="1600" b="0" i="0" u="none" strike="noStrike" baseline="0" dirty="0" smtClean="0">
                          <a:latin typeface="+mn-lt"/>
                        </a:rPr>
                        <a:t>Geen enkel teken van decompensatie in het verleden wordt gevonden. De mogelijke ongevallen gaan niet verder dan het adaptatiekader. Het risico van een toekomstige decompensatie schijnt zeer zwak in alle omstandigheden. De adaptatie is de</a:t>
                      </a:r>
                    </a:p>
                    <a:p>
                      <a:pPr algn="l"/>
                      <a:r>
                        <a:rPr lang="nl-BE" sz="1600" b="0" i="0" u="none" strike="noStrike" baseline="0" dirty="0" smtClean="0">
                          <a:latin typeface="+mn-lt"/>
                        </a:rPr>
                        <a:t>doorlopende regel niettegenstaande sommige inefficiënties in het behandelen van stimuli uit de realiteit. Niets in het onderzoek motiveert het vooruitzicht van de </a:t>
                      </a:r>
                      <a:r>
                        <a:rPr lang="nl-BE" sz="1600" b="0" i="0" u="none" strike="noStrike" baseline="0" dirty="0" err="1" smtClean="0">
                          <a:latin typeface="+mn-lt"/>
                        </a:rPr>
                        <a:t>aptatiemoeilijkheden</a:t>
                      </a:r>
                      <a:r>
                        <a:rPr lang="nl-BE" sz="1600" b="0" i="0" u="none" strike="noStrike" baseline="0" dirty="0" smtClean="0">
                          <a:latin typeface="+mn-lt"/>
                        </a:rPr>
                        <a:t> in eender welke functie.</a:t>
                      </a:r>
                      <a:endParaRPr lang="nl-BE" sz="1600" dirty="0"/>
                    </a:p>
                  </a:txBody>
                  <a:tcPr/>
                </a:tc>
              </a:tr>
              <a:tr h="370840">
                <a:tc>
                  <a:txBody>
                    <a:bodyPr/>
                    <a:lstStyle/>
                    <a:p>
                      <a:r>
                        <a:rPr lang="nl-BE" sz="1600" dirty="0" smtClean="0"/>
                        <a:t>2</a:t>
                      </a:r>
                      <a:endParaRPr lang="nl-BE" sz="1600" dirty="0"/>
                    </a:p>
                  </a:txBody>
                  <a:tcPr/>
                </a:tc>
                <a:tc>
                  <a:txBody>
                    <a:bodyPr/>
                    <a:lstStyle/>
                    <a:p>
                      <a:pPr algn="l"/>
                      <a:r>
                        <a:rPr lang="nl-BE" sz="1600" b="0" i="0" u="none" strike="noStrike" baseline="0" dirty="0" smtClean="0">
                          <a:latin typeface="+mn-lt"/>
                        </a:rPr>
                        <a:t>De tekens en/of symptomen van decompensatie die eventueel zouden voorgekomen zijn in het verleden hebben een karakter dat </a:t>
                      </a:r>
                      <a:r>
                        <a:rPr lang="nl-BE" sz="1600" b="0" i="0" u="none" strike="noStrike" baseline="0" dirty="0" err="1" smtClean="0">
                          <a:latin typeface="+mn-lt"/>
                        </a:rPr>
                        <a:t>reactioneel</a:t>
                      </a:r>
                      <a:r>
                        <a:rPr lang="nl-BE" sz="1600" b="0" i="0" u="none" strike="noStrike" baseline="0" dirty="0" smtClean="0">
                          <a:latin typeface="+mn-lt"/>
                        </a:rPr>
                        <a:t> is aan een specifieke situatie. Ze blijven op een secundair plan in het psychische geheel. De risico's voor</a:t>
                      </a:r>
                    </a:p>
                    <a:p>
                      <a:pPr algn="l"/>
                      <a:r>
                        <a:rPr lang="nl-BE" sz="1600" b="0" i="0" u="none" strike="noStrike" baseline="0" dirty="0" smtClean="0">
                          <a:latin typeface="+mn-lt"/>
                        </a:rPr>
                        <a:t>decompensatie zijn zwak, zelfs in situaties die meer eisen dan het normale dagelijkse leven. De adaptatie is de doorlopende regel, maar dit geldt ook voor de min of meer inefficiënte uitingen ten opzichte van de stimuli van de realiteit. Het gaat over individuen die in het verleden lichte gevoels- of karakterstoornissen vertoond hebben, alsook individuen die in het verleden tekens vertoond hebben van weinig ernstig neurovegetatief of psychomotorisch onevenwicht maar die actueel</a:t>
                      </a:r>
                    </a:p>
                    <a:p>
                      <a:pPr algn="l"/>
                      <a:r>
                        <a:rPr lang="nl-BE" sz="1600" b="0" i="0" u="none" strike="noStrike" baseline="0" dirty="0" smtClean="0">
                          <a:latin typeface="+mn-lt"/>
                        </a:rPr>
                        <a:t>normaal zijn. Ondanks de uitingen die blijk geven van beperkte doelmatigheid van de psychische processen, schijnt de adaptatie mogelijk en zelfs gemakkelijk te zijn voor normale affectaties in verhouding tot de psychische geschiktheid.</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39</a:t>
            </a:fld>
            <a:endParaRPr lang="en-US"/>
          </a:p>
        </p:txBody>
      </p:sp>
    </p:spTree>
    <p:extLst>
      <p:ext uri="{BB962C8B-B14F-4D97-AF65-F5344CB8AC3E}">
        <p14:creationId xmlns:p14="http://schemas.microsoft.com/office/powerpoint/2010/main" val="29383215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pic>
        <p:nvPicPr>
          <p:cNvPr id="4" name="Content Placeholder 3" descr="IF42.pdf - Adobe Reade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116632"/>
            <a:ext cx="9036496" cy="6972605"/>
          </a:xfrm>
        </p:spPr>
      </p:pic>
      <p:sp>
        <p:nvSpPr>
          <p:cNvPr id="3" name="Tijdelijke aanduiding voor dianummer 2"/>
          <p:cNvSpPr>
            <a:spLocks noGrp="1"/>
          </p:cNvSpPr>
          <p:nvPr>
            <p:ph type="sldNum" sz="quarter" idx="12"/>
          </p:nvPr>
        </p:nvSpPr>
        <p:spPr/>
        <p:txBody>
          <a:bodyPr/>
          <a:lstStyle/>
          <a:p>
            <a:pPr>
              <a:defRPr/>
            </a:pPr>
            <a:fld id="{C1E700DD-63C8-41E3-824D-333AB21DC933}" type="slidenum">
              <a:rPr lang="en-US" smtClean="0"/>
              <a:pPr>
                <a:defRPr/>
              </a:pPr>
              <a:t>4</a:t>
            </a:fld>
            <a:endParaRPr lang="en-US"/>
          </a:p>
        </p:txBody>
      </p:sp>
    </p:spTree>
    <p:extLst>
      <p:ext uri="{BB962C8B-B14F-4D97-AF65-F5344CB8AC3E}">
        <p14:creationId xmlns:p14="http://schemas.microsoft.com/office/powerpoint/2010/main" val="7599949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E</a:t>
            </a:r>
            <a:endParaRPr lang="nl-BE" dirty="0"/>
          </a:p>
        </p:txBody>
      </p:sp>
      <p:graphicFrame>
        <p:nvGraphicFramePr>
          <p:cNvPr id="4" name="Tabel 3"/>
          <p:cNvGraphicFramePr>
            <a:graphicFrameLocks noGrp="1"/>
          </p:cNvGraphicFramePr>
          <p:nvPr/>
        </p:nvGraphicFramePr>
        <p:xfrm>
          <a:off x="457200" y="1600200"/>
          <a:ext cx="8208912" cy="4480560"/>
        </p:xfrm>
        <a:graphic>
          <a:graphicData uri="http://schemas.openxmlformats.org/drawingml/2006/table">
            <a:tbl>
              <a:tblPr bandRow="1">
                <a:tableStyleId>{073A0DAA-6AF3-43AB-8588-CEC1D06C72B9}</a:tableStyleId>
              </a:tblPr>
              <a:tblGrid>
                <a:gridCol w="373380"/>
                <a:gridCol w="7835532"/>
              </a:tblGrid>
              <a:tr h="370840">
                <a:tc>
                  <a:txBody>
                    <a:bodyPr/>
                    <a:lstStyle/>
                    <a:p>
                      <a:r>
                        <a:rPr lang="nl-BE" sz="1600" dirty="0" smtClean="0"/>
                        <a:t>3</a:t>
                      </a:r>
                      <a:endParaRPr lang="nl-BE" sz="1600" dirty="0"/>
                    </a:p>
                  </a:txBody>
                  <a:tcPr/>
                </a:tc>
                <a:tc>
                  <a:txBody>
                    <a:bodyPr/>
                    <a:lstStyle/>
                    <a:p>
                      <a:pPr algn="l"/>
                      <a:r>
                        <a:rPr lang="nl-BE" sz="1600" b="0" i="0" u="none" strike="noStrike" baseline="0" dirty="0" smtClean="0">
                          <a:latin typeface="+mn-lt"/>
                        </a:rPr>
                        <a:t>Tekens en/of symptomen van decompensatie zijn voorgekomen in het verleden. Ze zijn begrensd gebleven in de tijd en/of in hun intensiteit alsook in hun gevolgen aangaande de aanpassing van het individu in de doorlopende realiteit. Risico's tot decompensatie bestaan, maar enkel wanneer de externe stimuli het kader van een doorlopende en weinig eisen stellende realiteit overschrijden. In het kader van een nog bestaande adaptatie is de efficiëntie van de psychische processen voldoende maar blijft kwetsbaar en deze individuen tonen op een veruiterlijkte wijze hun kwetsbaarheid tegenover externe stimuli. Het zijn individuen die in het verleden stoornissen vertoond hebben die ernstig waren, hetzij door hun intensiteit, hetzij door hun duur, maar die geen neurotische kenmerken vertoonden, of individuen die actueel nog lichte stoornissen vertonen. Het klinisch onderzoek laat met voldoende waarschijnlijkheid toe een bevredigende aanpassing te voorzien aan normale functies die geen bijzondere eisen stellen. Een </a:t>
                      </a:r>
                      <a:r>
                        <a:rPr lang="nl-BE" sz="1600" b="0" i="0" u="none" strike="noStrike" baseline="0" dirty="0" err="1" smtClean="0">
                          <a:latin typeface="+mn-lt"/>
                        </a:rPr>
                        <a:t>inadaptatie</a:t>
                      </a:r>
                      <a:r>
                        <a:rPr lang="nl-BE" sz="1600" b="0" i="0" u="none" strike="noStrike" baseline="0" dirty="0" smtClean="0">
                          <a:latin typeface="+mn-lt"/>
                        </a:rPr>
                        <a:t> is nochtans te voorzien voor functies die het volgende omvatten: het uitoefenen van leiderschap, het dragen van persoonlijke en belangrijke verantwoordelijkheid, het verwerven van complexe kwalificaties, het onderhevig zijn aan psychisch moeilijke situaties zoals langdurige of zware inspanningen, ritme, ontberingen, ongemak, etc. Quotering drie is een tegenaanwijzing voor hoge specialisatie of kwalificatie. </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40</a:t>
            </a:fld>
            <a:endParaRPr lang="en-US"/>
          </a:p>
        </p:txBody>
      </p:sp>
    </p:spTree>
    <p:extLst>
      <p:ext uri="{BB962C8B-B14F-4D97-AF65-F5344CB8AC3E}">
        <p14:creationId xmlns:p14="http://schemas.microsoft.com/office/powerpoint/2010/main" val="42151578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E</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2981727978"/>
              </p:ext>
            </p:extLst>
          </p:nvPr>
        </p:nvGraphicFramePr>
        <p:xfrm>
          <a:off x="457200" y="1600200"/>
          <a:ext cx="8208912" cy="4236720"/>
        </p:xfrm>
        <a:graphic>
          <a:graphicData uri="http://schemas.openxmlformats.org/drawingml/2006/table">
            <a:tbl>
              <a:tblPr bandRow="1">
                <a:tableStyleId>{073A0DAA-6AF3-43AB-8588-CEC1D06C72B9}</a:tableStyleId>
              </a:tblPr>
              <a:tblGrid>
                <a:gridCol w="373380"/>
                <a:gridCol w="7835532"/>
              </a:tblGrid>
              <a:tr h="370840">
                <a:tc>
                  <a:txBody>
                    <a:bodyPr/>
                    <a:lstStyle/>
                    <a:p>
                      <a:r>
                        <a:rPr lang="nl-BE" sz="1600" dirty="0" smtClean="0"/>
                        <a:t>4</a:t>
                      </a:r>
                      <a:endParaRPr lang="nl-BE" sz="1600" dirty="0"/>
                    </a:p>
                  </a:txBody>
                  <a:tcPr/>
                </a:tc>
                <a:tc>
                  <a:txBody>
                    <a:bodyPr/>
                    <a:lstStyle/>
                    <a:p>
                      <a:pPr algn="l"/>
                      <a:r>
                        <a:rPr lang="nl-BE" sz="1600" b="0" i="0" u="none" strike="noStrike" baseline="0" dirty="0" smtClean="0">
                          <a:latin typeface="+mn-lt"/>
                        </a:rPr>
                        <a:t>Tekens en/of symptomen van decompensatie zijn voorgekomen in het verleden. Belangrijke risico's tot decompensatie bestaan, zelfs in situaties van dagelijkse realiteit. In het kader van een nog bestaande adaptatie is de efficiëntie van de psychische processen zeer zwak en zeer kwetsbaar. Het zijn individuen die</a:t>
                      </a:r>
                    </a:p>
                    <a:p>
                      <a:pPr algn="l"/>
                      <a:r>
                        <a:rPr lang="nl-BE" sz="1600" b="0" i="0" u="none" strike="noStrike" baseline="0" dirty="0" smtClean="0">
                          <a:latin typeface="+mn-lt"/>
                        </a:rPr>
                        <a:t>neurotische of karakteriële stoornissen of emotionele kwetsbaarheid vertonen of vertoond hebben waardoor hun aanpassingsvermogen beperkt is en waardoor zij niet bekwaam zijn in dynamische situaties die ingewikkeld zijn en stress</a:t>
                      </a:r>
                    </a:p>
                    <a:p>
                      <a:pPr algn="l"/>
                      <a:r>
                        <a:rPr lang="nl-BE" sz="1600" b="0" i="0" u="none" strike="noStrike" baseline="0" dirty="0" smtClean="0">
                          <a:latin typeface="+mn-lt"/>
                        </a:rPr>
                        <a:t>veroorzaken, hun houding aan te passen. Ze zijn niet bekwaam om dringende beslissingen te nemen of om belangrijke verantwoordelijkheden te dragen. Zij hebben dikwijls afwisselende psychosomatische klachten geuit (</a:t>
                      </a:r>
                      <a:r>
                        <a:rPr lang="nl-BE" sz="1600" b="0" i="0" u="none" strike="noStrike" baseline="0" dirty="0" err="1" smtClean="0">
                          <a:latin typeface="+mn-lt"/>
                        </a:rPr>
                        <a:t>cephalea</a:t>
                      </a:r>
                      <a:r>
                        <a:rPr lang="nl-BE" sz="1600" b="0" i="0" u="none" strike="noStrike" baseline="0" dirty="0" smtClean="0">
                          <a:latin typeface="+mn-lt"/>
                        </a:rPr>
                        <a:t>,</a:t>
                      </a:r>
                    </a:p>
                    <a:p>
                      <a:pPr algn="l"/>
                      <a:r>
                        <a:rPr lang="nl-BE" sz="1600" b="0" i="0" u="none" strike="noStrike" baseline="0" dirty="0" smtClean="0">
                          <a:latin typeface="+mn-lt"/>
                        </a:rPr>
                        <a:t>palpitaties, </a:t>
                      </a:r>
                      <a:r>
                        <a:rPr lang="nl-BE" sz="1600" b="0" i="0" u="none" strike="noStrike" baseline="0" dirty="0" err="1" smtClean="0">
                          <a:latin typeface="+mn-lt"/>
                        </a:rPr>
                        <a:t>lipothymie</a:t>
                      </a:r>
                      <a:r>
                        <a:rPr lang="nl-BE" sz="1600" b="0" i="0" u="none" strike="noStrike" baseline="0" dirty="0" smtClean="0">
                          <a:latin typeface="+mn-lt"/>
                        </a:rPr>
                        <a:t>, spijsverteringsstoornissen, </a:t>
                      </a:r>
                      <a:r>
                        <a:rPr lang="nl-BE" sz="1600" b="0" i="0" u="none" strike="noStrike" baseline="0" dirty="0" err="1" smtClean="0">
                          <a:latin typeface="+mn-lt"/>
                        </a:rPr>
                        <a:t>etc</a:t>
                      </a:r>
                      <a:r>
                        <a:rPr lang="nl-BE" sz="1600" b="0" i="0" u="none" strike="noStrike" baseline="0" dirty="0" smtClean="0">
                          <a:latin typeface="+mn-lt"/>
                        </a:rPr>
                        <a:t>). Zij hebben vage gezondheidsklachten, aanvallen van laattijdige enuresis, studieonderbreking gedurende meerdere weken en die toegeschreven wordt aan ‘overwerkt zijn’ of ‘depressie’, veelvuldig veranderen van beroep door gebrek aan aanpassing,</a:t>
                      </a:r>
                    </a:p>
                    <a:p>
                      <a:pPr algn="l"/>
                      <a:r>
                        <a:rPr lang="nl-BE" sz="1600" b="0" i="0" u="none" strike="noStrike" baseline="0" dirty="0" smtClean="0">
                          <a:latin typeface="+mn-lt"/>
                        </a:rPr>
                        <a:t>infantilisme, angstgevoel, etc. Het onderzoek laat toe een </a:t>
                      </a:r>
                      <a:r>
                        <a:rPr lang="nl-BE" sz="1600" b="0" i="0" u="none" strike="noStrike" baseline="0" dirty="0" err="1" smtClean="0">
                          <a:latin typeface="+mn-lt"/>
                        </a:rPr>
                        <a:t>inadaptatie</a:t>
                      </a:r>
                      <a:r>
                        <a:rPr lang="nl-BE" sz="1600" b="0" i="0" u="none" strike="noStrike" baseline="0" dirty="0" smtClean="0">
                          <a:latin typeface="+mn-lt"/>
                        </a:rPr>
                        <a:t> te voorzien aan militaire functies, uitgezonderd aan diegene die gekarakteriseerd worden door aspecten van routine of onderworpen zijn aan regelmatige controles.</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41</a:t>
            </a:fld>
            <a:endParaRPr lang="en-US"/>
          </a:p>
        </p:txBody>
      </p:sp>
    </p:spTree>
    <p:extLst>
      <p:ext uri="{BB962C8B-B14F-4D97-AF65-F5344CB8AC3E}">
        <p14:creationId xmlns:p14="http://schemas.microsoft.com/office/powerpoint/2010/main" val="413096629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E</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65999081"/>
              </p:ext>
            </p:extLst>
          </p:nvPr>
        </p:nvGraphicFramePr>
        <p:xfrm>
          <a:off x="457200" y="1600200"/>
          <a:ext cx="8208912" cy="2286000"/>
        </p:xfrm>
        <a:graphic>
          <a:graphicData uri="http://schemas.openxmlformats.org/drawingml/2006/table">
            <a:tbl>
              <a:tblPr bandRow="1">
                <a:tableStyleId>{073A0DAA-6AF3-43AB-8588-CEC1D06C72B9}</a:tableStyleId>
              </a:tblPr>
              <a:tblGrid>
                <a:gridCol w="373380"/>
                <a:gridCol w="7835532"/>
              </a:tblGrid>
              <a:tr h="370840">
                <a:tc>
                  <a:txBody>
                    <a:bodyPr/>
                    <a:lstStyle/>
                    <a:p>
                      <a:r>
                        <a:rPr lang="nl-BE" sz="1600" dirty="0" smtClean="0"/>
                        <a:t>5</a:t>
                      </a:r>
                      <a:endParaRPr lang="nl-BE" sz="1600" dirty="0"/>
                    </a:p>
                  </a:txBody>
                  <a:tcPr/>
                </a:tc>
                <a:tc>
                  <a:txBody>
                    <a:bodyPr/>
                    <a:lstStyle/>
                    <a:p>
                      <a:pPr algn="l"/>
                      <a:r>
                        <a:rPr lang="nl-BE" sz="1600" b="0" i="0" u="none" strike="noStrike" baseline="0" dirty="0" smtClean="0">
                          <a:latin typeface="+mn-lt"/>
                        </a:rPr>
                        <a:t>Tekens en/of symptomen van decompensatie hebben zich duidelijk voorgedaan in het verleden. Belangrijke risico's tot decompensatie bestaan zelfs in de situaties van de dagelijkse realiteit. De kwetsbaarheid is extreem en de decompensatie is</a:t>
                      </a:r>
                    </a:p>
                    <a:p>
                      <a:pPr algn="l"/>
                      <a:r>
                        <a:rPr lang="nl-BE" sz="1600" b="0" i="0" u="none" strike="noStrike" baseline="0" dirty="0" smtClean="0">
                          <a:latin typeface="+mn-lt"/>
                        </a:rPr>
                        <a:t>slechts op de limiet vermeden. Het onderzoek laat toe een </a:t>
                      </a:r>
                      <a:r>
                        <a:rPr lang="nl-BE" sz="1600" b="0" i="0" u="none" strike="noStrike" baseline="0" dirty="0" err="1" smtClean="0">
                          <a:latin typeface="+mn-lt"/>
                        </a:rPr>
                        <a:t>inadaptatie</a:t>
                      </a:r>
                      <a:r>
                        <a:rPr lang="nl-BE" sz="1600" b="0" i="0" u="none" strike="noStrike" baseline="0" dirty="0" smtClean="0">
                          <a:latin typeface="+mn-lt"/>
                        </a:rPr>
                        <a:t> te voorzien voor elke militaire functie. De quotering vijf geeft aanleiding tot de ongeschiktheid. Zij wordt dus gegeven aan individuen met manifeste geestesstoornissen zoals vermeld</a:t>
                      </a:r>
                    </a:p>
                    <a:p>
                      <a:pPr algn="l"/>
                      <a:r>
                        <a:rPr lang="nl-BE" sz="1600" b="0" i="0" u="none" strike="noStrike" baseline="0" dirty="0" smtClean="0">
                          <a:latin typeface="+mn-lt"/>
                        </a:rPr>
                        <a:t>onder de nummers 511, 512 en 513 alsook diegenen waarop de algemene opmerking van nummer 514 van toepassing Is. Deze nummers verwijzen naar de criteria van de tabel in bijlage aan het Koninklijk Besluit van 5 november 1971.</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42</a:t>
            </a:fld>
            <a:endParaRPr lang="en-US"/>
          </a:p>
        </p:txBody>
      </p:sp>
    </p:spTree>
    <p:extLst>
      <p:ext uri="{BB962C8B-B14F-4D97-AF65-F5344CB8AC3E}">
        <p14:creationId xmlns:p14="http://schemas.microsoft.com/office/powerpoint/2010/main" val="22027461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PSIVCAME</a:t>
            </a:r>
            <a:r>
              <a:rPr lang="nl-BE" dirty="0" smtClean="0"/>
              <a:t> </a:t>
            </a:r>
            <a:r>
              <a:rPr lang="nl-BE" dirty="0" smtClean="0">
                <a:solidFill>
                  <a:srgbClr val="FFFF00"/>
                </a:solidFill>
              </a:rPr>
              <a:t>G</a:t>
            </a:r>
            <a:r>
              <a:rPr lang="nl-BE" dirty="0" smtClean="0"/>
              <a:t>YKO</a:t>
            </a:r>
            <a:endParaRPr lang="nl-BE" dirty="0"/>
          </a:p>
        </p:txBody>
      </p:sp>
      <p:sp>
        <p:nvSpPr>
          <p:cNvPr id="3" name="Content Placeholder 2"/>
          <p:cNvSpPr>
            <a:spLocks noGrp="1"/>
          </p:cNvSpPr>
          <p:nvPr>
            <p:ph idx="1"/>
          </p:nvPr>
        </p:nvSpPr>
        <p:spPr/>
        <p:txBody>
          <a:bodyPr/>
          <a:lstStyle/>
          <a:p>
            <a:r>
              <a:rPr lang="nl-BE" sz="2400" dirty="0"/>
              <a:t>de weerslag op de </a:t>
            </a:r>
            <a:r>
              <a:rPr lang="nl-BE" sz="2400" dirty="0">
                <a:solidFill>
                  <a:srgbClr val="FF0000"/>
                </a:solidFill>
              </a:rPr>
              <a:t>geschiktheid voor de </a:t>
            </a:r>
            <a:r>
              <a:rPr lang="nl-BE" sz="2400" dirty="0" smtClean="0">
                <a:solidFill>
                  <a:srgbClr val="FF0000"/>
                </a:solidFill>
              </a:rPr>
              <a:t>zeedienst </a:t>
            </a:r>
            <a:r>
              <a:rPr lang="nl-BE" sz="2400" dirty="0" smtClean="0"/>
              <a:t>van </a:t>
            </a:r>
            <a:r>
              <a:rPr lang="nl-BE" sz="2400" dirty="0"/>
              <a:t>alle </a:t>
            </a:r>
            <a:r>
              <a:rPr lang="nl-BE" sz="2400" dirty="0" err="1"/>
              <a:t>pathologieën</a:t>
            </a:r>
            <a:r>
              <a:rPr lang="nl-BE" sz="2400" dirty="0"/>
              <a:t> die geen betrekking hebben op de </a:t>
            </a:r>
            <a:r>
              <a:rPr lang="nl-BE" sz="2400" dirty="0" smtClean="0"/>
              <a:t>gezichtsscherpte</a:t>
            </a:r>
            <a:r>
              <a:rPr lang="nl-BE" sz="2400" dirty="0"/>
              <a:t>,</a:t>
            </a:r>
            <a:r>
              <a:rPr lang="nl-BE" sz="2400" dirty="0" smtClean="0"/>
              <a:t> de </a:t>
            </a:r>
            <a:r>
              <a:rPr lang="nl-BE" sz="2400" dirty="0"/>
              <a:t>gehoorscherpte en de </a:t>
            </a:r>
            <a:r>
              <a:rPr lang="nl-BE" sz="2400" dirty="0" err="1" smtClean="0"/>
              <a:t>kleurenzin</a:t>
            </a:r>
            <a:r>
              <a:rPr lang="nl-BE" sz="2400" dirty="0" smtClean="0"/>
              <a:t>.</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43</a:t>
            </a:fld>
            <a:endParaRPr lang="en-US"/>
          </a:p>
        </p:txBody>
      </p:sp>
    </p:spTree>
    <p:extLst>
      <p:ext uri="{BB962C8B-B14F-4D97-AF65-F5344CB8AC3E}">
        <p14:creationId xmlns:p14="http://schemas.microsoft.com/office/powerpoint/2010/main" val="40210859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260648"/>
            <a:ext cx="8229600" cy="1143000"/>
          </a:xfrm>
        </p:spPr>
        <p:txBody>
          <a:bodyPr/>
          <a:lstStyle/>
          <a:p>
            <a:r>
              <a:rPr lang="nl-BE" dirty="0" smtClean="0"/>
              <a:t>Factor G</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371293357"/>
              </p:ext>
            </p:extLst>
          </p:nvPr>
        </p:nvGraphicFramePr>
        <p:xfrm>
          <a:off x="395536" y="1484784"/>
          <a:ext cx="8352928" cy="3418840"/>
        </p:xfrm>
        <a:graphic>
          <a:graphicData uri="http://schemas.openxmlformats.org/drawingml/2006/table">
            <a:tbl>
              <a:tblPr bandRow="1">
                <a:tableStyleId>{073A0DAA-6AF3-43AB-8588-CEC1D06C72B9}</a:tableStyleId>
              </a:tblPr>
              <a:tblGrid>
                <a:gridCol w="373380"/>
                <a:gridCol w="7979548"/>
              </a:tblGrid>
              <a:tr h="370840">
                <a:tc>
                  <a:txBody>
                    <a:bodyPr/>
                    <a:lstStyle/>
                    <a:p>
                      <a:r>
                        <a:rPr lang="nl-BE" sz="1600" dirty="0" smtClean="0"/>
                        <a:t>1</a:t>
                      </a:r>
                      <a:endParaRPr lang="nl-BE" sz="1600" dirty="0"/>
                    </a:p>
                  </a:txBody>
                  <a:tcPr/>
                </a:tc>
                <a:tc>
                  <a:txBody>
                    <a:bodyPr/>
                    <a:lstStyle/>
                    <a:p>
                      <a:pPr algn="l"/>
                      <a:r>
                        <a:rPr lang="nl-BE" sz="1600" b="0" i="0" u="none" strike="noStrike" baseline="0" dirty="0" smtClean="0">
                          <a:latin typeface="+mn-lt"/>
                        </a:rPr>
                        <a:t>Geschikt voor de duikoperaties beschreven in een reglement, vastgelegd door de Chef van de Generale Staf, en voor de dienst op zee zonder beperking inzake type schip, aard, duur en frequentie van de vaaropdrachten, noch inzake medische steun.</a:t>
                      </a:r>
                      <a:endParaRPr lang="nl-BE" sz="1600" dirty="0"/>
                    </a:p>
                  </a:txBody>
                  <a:tcPr/>
                </a:tc>
              </a:tr>
              <a:tr h="370840">
                <a:tc>
                  <a:txBody>
                    <a:bodyPr/>
                    <a:lstStyle/>
                    <a:p>
                      <a:r>
                        <a:rPr lang="nl-BE" sz="1600" dirty="0" smtClean="0"/>
                        <a:t>2</a:t>
                      </a:r>
                      <a:endParaRPr lang="nl-BE" sz="1600" dirty="0"/>
                    </a:p>
                  </a:txBody>
                  <a:tcPr/>
                </a:tc>
                <a:tc>
                  <a:txBody>
                    <a:bodyPr/>
                    <a:lstStyle/>
                    <a:p>
                      <a:pPr algn="l"/>
                      <a:r>
                        <a:rPr lang="nl-BE" sz="1600" b="0" i="0" u="none" strike="noStrike" baseline="0" dirty="0" smtClean="0">
                          <a:latin typeface="+mn-lt"/>
                        </a:rPr>
                        <a:t>Geschikt voor de dienst op zee zonder beperkingen inzake type schip, aard, duur en frequentie van de vaaropdrachten, noch inzake medische steun.</a:t>
                      </a:r>
                      <a:endParaRPr lang="nl-BE" sz="1600" dirty="0"/>
                    </a:p>
                  </a:txBody>
                  <a:tcPr/>
                </a:tc>
              </a:tr>
              <a:tr h="370840">
                <a:tc>
                  <a:txBody>
                    <a:bodyPr/>
                    <a:lstStyle/>
                    <a:p>
                      <a:r>
                        <a:rPr lang="nl-BE" sz="1600" dirty="0" smtClean="0"/>
                        <a:t>3</a:t>
                      </a:r>
                      <a:endParaRPr lang="nl-BE" sz="1600" dirty="0"/>
                    </a:p>
                  </a:txBody>
                  <a:tcPr/>
                </a:tc>
                <a:tc>
                  <a:txBody>
                    <a:bodyPr/>
                    <a:lstStyle/>
                    <a:p>
                      <a:pPr algn="l"/>
                      <a:r>
                        <a:rPr lang="nl-BE" sz="1600" b="0" i="0" u="none" strike="noStrike" baseline="0" dirty="0" smtClean="0">
                          <a:latin typeface="+mn-lt"/>
                        </a:rPr>
                        <a:t>Geschikt voor de dienst op zee zonder beperkingen inzake type schip, aard, duur en frequentie van de vaaropdrachten, op voorwaarde dat de tussenkomst van een geneesheer binnen de 24 uren mogelijk blijft.</a:t>
                      </a:r>
                      <a:endParaRPr lang="nl-BE" sz="1600" dirty="0"/>
                    </a:p>
                  </a:txBody>
                  <a:tcPr/>
                </a:tc>
              </a:tr>
              <a:tr h="370840">
                <a:tc>
                  <a:txBody>
                    <a:bodyPr/>
                    <a:lstStyle/>
                    <a:p>
                      <a:r>
                        <a:rPr lang="nl-BE" sz="1600" dirty="0" smtClean="0"/>
                        <a:t>4</a:t>
                      </a:r>
                      <a:endParaRPr lang="nl-BE" sz="1600" dirty="0"/>
                    </a:p>
                  </a:txBody>
                  <a:tcPr/>
                </a:tc>
                <a:tc>
                  <a:txBody>
                    <a:bodyPr/>
                    <a:lstStyle/>
                    <a:p>
                      <a:pPr algn="l"/>
                      <a:r>
                        <a:rPr lang="nl-BE" sz="1600" b="0" i="0" u="none" strike="noStrike" baseline="0" dirty="0" smtClean="0">
                          <a:latin typeface="+mn-lt"/>
                        </a:rPr>
                        <a:t>Geschikt voor dienst op zee zonder beperkingen inzake type schip, aard, duur en frequentie van de vaaropdrachten, op voorwaarde dat de opname in een ziekenhuis binnen de 6 uren mogelijk blijft.</a:t>
                      </a:r>
                      <a:endParaRPr lang="nl-BE" sz="1600" dirty="0"/>
                    </a:p>
                  </a:txBody>
                  <a:tcPr/>
                </a:tc>
              </a:tr>
              <a:tr h="370840">
                <a:tc>
                  <a:txBody>
                    <a:bodyPr/>
                    <a:lstStyle/>
                    <a:p>
                      <a:r>
                        <a:rPr lang="nl-BE" sz="1600" dirty="0" smtClean="0"/>
                        <a:t>5</a:t>
                      </a:r>
                      <a:endParaRPr lang="nl-BE" sz="1600" dirty="0"/>
                    </a:p>
                  </a:txBody>
                  <a:tcPr/>
                </a:tc>
                <a:tc>
                  <a:txBody>
                    <a:bodyPr/>
                    <a:lstStyle/>
                    <a:p>
                      <a:r>
                        <a:rPr lang="nl-BE" sz="1600" b="0" i="0" u="none" strike="noStrike" baseline="0" dirty="0" smtClean="0">
                          <a:latin typeface="+mn-lt"/>
                        </a:rPr>
                        <a:t>Ongeschikt voor de dienst op zee.</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44</a:t>
            </a:fld>
            <a:endParaRPr lang="en-US"/>
          </a:p>
        </p:txBody>
      </p:sp>
    </p:spTree>
    <p:extLst>
      <p:ext uri="{BB962C8B-B14F-4D97-AF65-F5344CB8AC3E}">
        <p14:creationId xmlns:p14="http://schemas.microsoft.com/office/powerpoint/2010/main" val="36336802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PSIVCAME</a:t>
            </a:r>
            <a:r>
              <a:rPr lang="nl-BE" dirty="0" smtClean="0"/>
              <a:t> </a:t>
            </a:r>
            <a:r>
              <a:rPr lang="nl-BE" dirty="0" smtClean="0">
                <a:solidFill>
                  <a:schemeClr val="tx1"/>
                </a:solidFill>
              </a:rPr>
              <a:t>G</a:t>
            </a:r>
            <a:r>
              <a:rPr lang="nl-BE" dirty="0" smtClean="0">
                <a:solidFill>
                  <a:srgbClr val="FFFF00"/>
                </a:solidFill>
              </a:rPr>
              <a:t>Y</a:t>
            </a:r>
            <a:r>
              <a:rPr lang="nl-BE" dirty="0" smtClean="0"/>
              <a:t>KO</a:t>
            </a:r>
            <a:endParaRPr lang="nl-BE" dirty="0"/>
          </a:p>
        </p:txBody>
      </p:sp>
      <p:sp>
        <p:nvSpPr>
          <p:cNvPr id="3" name="Content Placeholder 2"/>
          <p:cNvSpPr>
            <a:spLocks noGrp="1"/>
          </p:cNvSpPr>
          <p:nvPr>
            <p:ph idx="1"/>
          </p:nvPr>
        </p:nvSpPr>
        <p:spPr/>
        <p:txBody>
          <a:bodyPr/>
          <a:lstStyle/>
          <a:p>
            <a:r>
              <a:rPr lang="nl-BE" sz="2400" dirty="0"/>
              <a:t>de weerslag op de geschiktheid voor de </a:t>
            </a:r>
            <a:r>
              <a:rPr lang="nl-BE" sz="2400" dirty="0" smtClean="0"/>
              <a:t>zeedienst van </a:t>
            </a:r>
            <a:r>
              <a:rPr lang="nl-BE" sz="2400" dirty="0"/>
              <a:t>de </a:t>
            </a:r>
            <a:r>
              <a:rPr lang="nl-BE" sz="2400" dirty="0">
                <a:solidFill>
                  <a:srgbClr val="FF0000"/>
                </a:solidFill>
              </a:rPr>
              <a:t>gezichtsscherpte</a:t>
            </a:r>
            <a:r>
              <a:rPr lang="nl-BE" sz="2400" dirty="0"/>
              <a:t> en van de kwaliteit van het zicht;</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45</a:t>
            </a:fld>
            <a:endParaRPr lang="en-US"/>
          </a:p>
        </p:txBody>
      </p:sp>
    </p:spTree>
    <p:extLst>
      <p:ext uri="{BB962C8B-B14F-4D97-AF65-F5344CB8AC3E}">
        <p14:creationId xmlns:p14="http://schemas.microsoft.com/office/powerpoint/2010/main" val="23531118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Y</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3834277250"/>
              </p:ext>
            </p:extLst>
          </p:nvPr>
        </p:nvGraphicFramePr>
        <p:xfrm>
          <a:off x="395536" y="1484784"/>
          <a:ext cx="8280920" cy="4389120"/>
        </p:xfrm>
        <a:graphic>
          <a:graphicData uri="http://schemas.openxmlformats.org/drawingml/2006/table">
            <a:tbl>
              <a:tblPr bandRow="1">
                <a:tableStyleId>{073A0DAA-6AF3-43AB-8588-CEC1D06C72B9}</a:tableStyleId>
              </a:tblPr>
              <a:tblGrid>
                <a:gridCol w="246380"/>
                <a:gridCol w="8034540"/>
              </a:tblGrid>
              <a:tr h="370840">
                <a:tc>
                  <a:txBody>
                    <a:bodyPr/>
                    <a:lstStyle/>
                    <a:p>
                      <a:r>
                        <a:rPr lang="nl-BE" dirty="0" smtClean="0"/>
                        <a:t>1</a:t>
                      </a:r>
                      <a:endParaRPr lang="nl-BE" dirty="0"/>
                    </a:p>
                  </a:txBody>
                  <a:tcPr/>
                </a:tc>
                <a:tc>
                  <a:txBody>
                    <a:bodyPr/>
                    <a:lstStyle/>
                    <a:p>
                      <a:pPr algn="l"/>
                      <a:r>
                        <a:rPr lang="nl-BE" sz="1800" b="0" i="0" u="none" strike="noStrike" baseline="0" dirty="0" smtClean="0">
                          <a:latin typeface="+mn-lt"/>
                        </a:rPr>
                        <a:t>Minimum gezichtsscherpte van 7/10 voor elk oog zonder optische correctie en van 10/10 voor elke oog met optische correctie. Normaal binoculair zicht, eventueel met optische correctie. Normaal gezichtsveld voor elk oog.</a:t>
                      </a:r>
                    </a:p>
                    <a:p>
                      <a:pPr algn="l"/>
                      <a:r>
                        <a:rPr lang="nl-BE" sz="1800" b="0" i="0" u="none" strike="noStrike" baseline="0" dirty="0" smtClean="0">
                          <a:latin typeface="+mn-lt"/>
                        </a:rPr>
                        <a:t>Geen hemeralopie (adaptatiedrempel tussen 10</a:t>
                      </a:r>
                      <a:r>
                        <a:rPr lang="nl-BE" sz="1050" b="0" i="0" u="none" strike="noStrike" baseline="0" dirty="0" smtClean="0">
                          <a:latin typeface="+mn-lt"/>
                        </a:rPr>
                        <a:t>-4 </a:t>
                      </a:r>
                      <a:r>
                        <a:rPr lang="nl-BE" sz="1800" b="0" i="0" u="none" strike="noStrike" baseline="0" dirty="0" smtClean="0">
                          <a:latin typeface="+mn-lt"/>
                        </a:rPr>
                        <a:t>en 10</a:t>
                      </a:r>
                      <a:r>
                        <a:rPr lang="nl-BE" sz="1050" b="0" i="0" u="none" strike="noStrike" baseline="0" dirty="0" smtClean="0">
                          <a:latin typeface="+mn-lt"/>
                        </a:rPr>
                        <a:t>-5 </a:t>
                      </a:r>
                      <a:r>
                        <a:rPr lang="nl-BE" sz="1800" b="0" i="0" u="none" strike="noStrike" baseline="0" dirty="0" err="1" smtClean="0">
                          <a:latin typeface="+mn-lt"/>
                        </a:rPr>
                        <a:t>asb</a:t>
                      </a:r>
                      <a:r>
                        <a:rPr lang="nl-BE" sz="1800" b="0" i="0" u="none" strike="noStrike" baseline="0" dirty="0" smtClean="0">
                          <a:latin typeface="+mn-lt"/>
                        </a:rPr>
                        <a:t>).</a:t>
                      </a:r>
                      <a:endParaRPr lang="nl-BE" dirty="0"/>
                    </a:p>
                  </a:txBody>
                  <a:tcPr/>
                </a:tc>
              </a:tr>
              <a:tr h="370840">
                <a:tc>
                  <a:txBody>
                    <a:bodyPr/>
                    <a:lstStyle/>
                    <a:p>
                      <a:r>
                        <a:rPr lang="nl-BE" dirty="0" smtClean="0"/>
                        <a:t>2</a:t>
                      </a:r>
                      <a:endParaRPr lang="nl-BE" dirty="0"/>
                    </a:p>
                  </a:txBody>
                  <a:tcPr/>
                </a:tc>
                <a:tc>
                  <a:txBody>
                    <a:bodyPr/>
                    <a:lstStyle/>
                    <a:p>
                      <a:pPr algn="l"/>
                      <a:r>
                        <a:rPr lang="nl-BE" sz="1800" b="0" i="0" u="none" strike="noStrike" baseline="0" dirty="0" smtClean="0">
                          <a:latin typeface="+mn-lt"/>
                        </a:rPr>
                        <a:t>Minimum gezichtsscherpte van 10/10 voor elk oog, met optische correctie.</a:t>
                      </a:r>
                    </a:p>
                    <a:p>
                      <a:pPr algn="l"/>
                      <a:r>
                        <a:rPr lang="nl-BE" sz="1800" b="0" i="0" u="none" strike="noStrike" baseline="0" dirty="0" smtClean="0">
                          <a:latin typeface="+mn-lt"/>
                        </a:rPr>
                        <a:t>De brekingsafwijking bedraagt voor elk oog niet meer dan 4 dioptrieën voor de meest </a:t>
                      </a:r>
                      <a:r>
                        <a:rPr lang="nl-BE" sz="1800" b="0" i="0" u="none" strike="noStrike" baseline="0" dirty="0" err="1" smtClean="0">
                          <a:latin typeface="+mn-lt"/>
                        </a:rPr>
                        <a:t>ametrope</a:t>
                      </a:r>
                      <a:r>
                        <a:rPr lang="nl-BE" sz="1800" b="0" i="0" u="none" strike="noStrike" baseline="0" dirty="0" smtClean="0">
                          <a:latin typeface="+mn-lt"/>
                        </a:rPr>
                        <a:t> meridiaan (breking gemeten onder cycloplegie).</a:t>
                      </a:r>
                    </a:p>
                    <a:p>
                      <a:pPr algn="l"/>
                      <a:r>
                        <a:rPr lang="nl-BE" sz="1800" b="0" i="0" u="none" strike="noStrike" baseline="0" dirty="0" smtClean="0">
                          <a:latin typeface="+mn-lt"/>
                        </a:rPr>
                        <a:t>Normaal binoculair zicht met optische correctie. Normaal gezichtsveld voor elk oog. Geen hemeralopie.</a:t>
                      </a:r>
                      <a:endParaRPr lang="nl-BE" dirty="0"/>
                    </a:p>
                  </a:txBody>
                  <a:tcPr/>
                </a:tc>
              </a:tr>
              <a:tr h="370840">
                <a:tc>
                  <a:txBody>
                    <a:bodyPr/>
                    <a:lstStyle/>
                    <a:p>
                      <a:r>
                        <a:rPr lang="nl-BE" dirty="0" smtClean="0"/>
                        <a:t>3</a:t>
                      </a:r>
                      <a:endParaRPr lang="nl-BE" dirty="0"/>
                    </a:p>
                  </a:txBody>
                  <a:tcPr/>
                </a:tc>
                <a:tc>
                  <a:txBody>
                    <a:bodyPr/>
                    <a:lstStyle/>
                    <a:p>
                      <a:pPr algn="l"/>
                      <a:r>
                        <a:rPr lang="nl-BE" sz="1800" b="0" i="0" u="none" strike="noStrike" baseline="0" dirty="0" smtClean="0">
                          <a:latin typeface="+mn-lt"/>
                        </a:rPr>
                        <a:t>Minimum gezichtsscherpte van 5/10 voor elk oog, eventueel met optische correctie. Met beide ogen kijkend moet de gezichtsscherpte minstens 7/10</a:t>
                      </a:r>
                    </a:p>
                    <a:p>
                      <a:pPr algn="l"/>
                      <a:r>
                        <a:rPr lang="nl-BE" sz="1800" b="0" i="0" u="none" strike="noStrike" baseline="0" dirty="0" smtClean="0">
                          <a:latin typeface="+mn-lt"/>
                        </a:rPr>
                        <a:t>bedragen, eventueel met optische correctie. De brekingsafwijking bedraagt voor elk oog niet meer dan 6 dioptrieën voor de meest </a:t>
                      </a:r>
                      <a:r>
                        <a:rPr lang="nl-BE" sz="1800" b="0" i="0" u="none" strike="noStrike" baseline="0" dirty="0" err="1" smtClean="0">
                          <a:latin typeface="+mn-lt"/>
                        </a:rPr>
                        <a:t>ametrope</a:t>
                      </a:r>
                      <a:r>
                        <a:rPr lang="nl-BE" sz="1800" b="0" i="0" u="none" strike="noStrike" baseline="0" dirty="0" smtClean="0">
                          <a:latin typeface="+mn-lt"/>
                        </a:rPr>
                        <a:t> meridiaan (breking gemeten onder cycloplegie). Afwezigheid van elke vorm van strabisme. Normaal gezichtsveld voor elk oog. Geen hemeralopie.</a:t>
                      </a:r>
                      <a:endParaRPr lang="nl-BE"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46</a:t>
            </a:fld>
            <a:endParaRPr lang="en-US"/>
          </a:p>
        </p:txBody>
      </p:sp>
    </p:spTree>
    <p:extLst>
      <p:ext uri="{BB962C8B-B14F-4D97-AF65-F5344CB8AC3E}">
        <p14:creationId xmlns:p14="http://schemas.microsoft.com/office/powerpoint/2010/main" val="26903345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Y</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571761887"/>
              </p:ext>
            </p:extLst>
          </p:nvPr>
        </p:nvGraphicFramePr>
        <p:xfrm>
          <a:off x="457200" y="1600200"/>
          <a:ext cx="8280920" cy="1285240"/>
        </p:xfrm>
        <a:graphic>
          <a:graphicData uri="http://schemas.openxmlformats.org/drawingml/2006/table">
            <a:tbl>
              <a:tblPr bandRow="1">
                <a:tableStyleId>{073A0DAA-6AF3-43AB-8588-CEC1D06C72B9}</a:tableStyleId>
              </a:tblPr>
              <a:tblGrid>
                <a:gridCol w="246380"/>
                <a:gridCol w="8034540"/>
              </a:tblGrid>
              <a:tr h="370840">
                <a:tc>
                  <a:txBody>
                    <a:bodyPr/>
                    <a:lstStyle/>
                    <a:p>
                      <a:r>
                        <a:rPr lang="nl-BE" dirty="0" smtClean="0"/>
                        <a:t>4</a:t>
                      </a:r>
                      <a:endParaRPr lang="nl-BE" dirty="0"/>
                    </a:p>
                  </a:txBody>
                  <a:tcPr/>
                </a:tc>
                <a:tc>
                  <a:txBody>
                    <a:bodyPr/>
                    <a:lstStyle/>
                    <a:p>
                      <a:r>
                        <a:rPr lang="nl-BE" sz="1800" b="0" i="0" u="none" strike="noStrike" baseline="0" dirty="0" smtClean="0">
                          <a:latin typeface="+mn-lt"/>
                        </a:rPr>
                        <a:t>De gevallen die niet onder 1, 2, 3 of 5 vallen.</a:t>
                      </a:r>
                      <a:endParaRPr lang="nl-BE" dirty="0"/>
                    </a:p>
                  </a:txBody>
                  <a:tcPr/>
                </a:tc>
              </a:tr>
              <a:tr h="370840">
                <a:tc>
                  <a:txBody>
                    <a:bodyPr/>
                    <a:lstStyle/>
                    <a:p>
                      <a:r>
                        <a:rPr lang="nl-BE" dirty="0" smtClean="0"/>
                        <a:t>5</a:t>
                      </a:r>
                      <a:endParaRPr lang="nl-BE" dirty="0"/>
                    </a:p>
                  </a:txBody>
                  <a:tcPr/>
                </a:tc>
                <a:tc>
                  <a:txBody>
                    <a:bodyPr/>
                    <a:lstStyle/>
                    <a:p>
                      <a:pPr algn="l"/>
                      <a:r>
                        <a:rPr lang="nl-BE" sz="1800" b="0" i="0" u="none" strike="noStrike" baseline="0" dirty="0" smtClean="0">
                          <a:latin typeface="+mn-lt"/>
                        </a:rPr>
                        <a:t>Gezichtsscherpte voor één oog kleiner dan 1/20 zonder optische</a:t>
                      </a:r>
                    </a:p>
                    <a:p>
                      <a:pPr algn="l"/>
                      <a:r>
                        <a:rPr lang="nl-BE" sz="1800" b="0" i="0" u="none" strike="noStrike" baseline="0" dirty="0" smtClean="0">
                          <a:latin typeface="+mn-lt"/>
                        </a:rPr>
                        <a:t>correctie. Gebreken onverenigbaar met de militaire dienst (V5).</a:t>
                      </a:r>
                    </a:p>
                    <a:p>
                      <a:pPr algn="l"/>
                      <a:r>
                        <a:rPr lang="nl-BE" sz="1800" b="0" i="0" u="none" strike="noStrike" baseline="0" dirty="0" smtClean="0">
                          <a:latin typeface="+mn-lt"/>
                        </a:rPr>
                        <a:t>Ongeschiktheid voor de dienst op zee.</a:t>
                      </a:r>
                      <a:endParaRPr lang="nl-BE"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47</a:t>
            </a:fld>
            <a:endParaRPr lang="en-US"/>
          </a:p>
        </p:txBody>
      </p:sp>
    </p:spTree>
    <p:extLst>
      <p:ext uri="{BB962C8B-B14F-4D97-AF65-F5344CB8AC3E}">
        <p14:creationId xmlns:p14="http://schemas.microsoft.com/office/powerpoint/2010/main" val="39276331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PSIVCAME</a:t>
            </a:r>
            <a:r>
              <a:rPr lang="nl-BE" dirty="0" smtClean="0"/>
              <a:t> </a:t>
            </a:r>
            <a:r>
              <a:rPr lang="nl-BE" dirty="0" smtClean="0">
                <a:solidFill>
                  <a:schemeClr val="tx1"/>
                </a:solidFill>
              </a:rPr>
              <a:t>GY</a:t>
            </a:r>
            <a:r>
              <a:rPr lang="nl-BE" dirty="0" smtClean="0">
                <a:solidFill>
                  <a:srgbClr val="FFFF00"/>
                </a:solidFill>
              </a:rPr>
              <a:t>K</a:t>
            </a:r>
            <a:r>
              <a:rPr lang="nl-BE" dirty="0" smtClean="0"/>
              <a:t>O</a:t>
            </a:r>
            <a:endParaRPr lang="nl-BE" dirty="0"/>
          </a:p>
        </p:txBody>
      </p:sp>
      <p:sp>
        <p:nvSpPr>
          <p:cNvPr id="3" name="Content Placeholder 2"/>
          <p:cNvSpPr>
            <a:spLocks noGrp="1"/>
          </p:cNvSpPr>
          <p:nvPr>
            <p:ph idx="1"/>
          </p:nvPr>
        </p:nvSpPr>
        <p:spPr/>
        <p:txBody>
          <a:bodyPr/>
          <a:lstStyle/>
          <a:p>
            <a:r>
              <a:rPr lang="nl-BE" sz="2400" dirty="0"/>
              <a:t>de weerslag op de geschiktheid voor de </a:t>
            </a:r>
            <a:r>
              <a:rPr lang="nl-BE" sz="2400" dirty="0" smtClean="0"/>
              <a:t>zeedienst van </a:t>
            </a:r>
            <a:r>
              <a:rPr lang="nl-BE" sz="2400" dirty="0"/>
              <a:t>de </a:t>
            </a:r>
            <a:r>
              <a:rPr lang="nl-BE" sz="2400" dirty="0" err="1">
                <a:solidFill>
                  <a:srgbClr val="FF0000"/>
                </a:solidFill>
              </a:rPr>
              <a:t>kleurenzin</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48</a:t>
            </a:fld>
            <a:endParaRPr lang="en-US"/>
          </a:p>
        </p:txBody>
      </p:sp>
    </p:spTree>
    <p:extLst>
      <p:ext uri="{BB962C8B-B14F-4D97-AF65-F5344CB8AC3E}">
        <p14:creationId xmlns:p14="http://schemas.microsoft.com/office/powerpoint/2010/main" val="7462491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K</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4195444809"/>
              </p:ext>
            </p:extLst>
          </p:nvPr>
        </p:nvGraphicFramePr>
        <p:xfrm>
          <a:off x="467544" y="1484784"/>
          <a:ext cx="8352928" cy="2514600"/>
        </p:xfrm>
        <a:graphic>
          <a:graphicData uri="http://schemas.openxmlformats.org/drawingml/2006/table">
            <a:tbl>
              <a:tblPr bandRow="1">
                <a:tableStyleId>{073A0DAA-6AF3-43AB-8588-CEC1D06C72B9}</a:tableStyleId>
              </a:tblPr>
              <a:tblGrid>
                <a:gridCol w="405756"/>
                <a:gridCol w="7947172"/>
              </a:tblGrid>
              <a:tr h="370840">
                <a:tc>
                  <a:txBody>
                    <a:bodyPr/>
                    <a:lstStyle/>
                    <a:p>
                      <a:r>
                        <a:rPr lang="nl-BE" sz="1600" dirty="0" smtClean="0"/>
                        <a:t>1</a:t>
                      </a:r>
                      <a:endParaRPr lang="nl-BE" sz="1600" dirty="0"/>
                    </a:p>
                  </a:txBody>
                  <a:tcPr/>
                </a:tc>
                <a:tc>
                  <a:txBody>
                    <a:bodyPr/>
                    <a:lstStyle/>
                    <a:p>
                      <a:pPr algn="l"/>
                      <a:r>
                        <a:rPr lang="nl-BE" sz="1600" b="0" i="0" u="none" strike="noStrike" baseline="0" dirty="0" smtClean="0">
                          <a:latin typeface="+mn-lt"/>
                        </a:rPr>
                        <a:t>Normale kleurenperceptie (correcte aflezing van de </a:t>
                      </a:r>
                      <a:r>
                        <a:rPr lang="nl-BE" sz="1600" b="0" i="0" u="none" strike="noStrike" baseline="0" dirty="0" err="1" smtClean="0">
                          <a:latin typeface="+mn-lt"/>
                        </a:rPr>
                        <a:t>ISHIHARAplaten</a:t>
                      </a:r>
                      <a:endParaRPr lang="nl-BE" sz="1600" b="0" i="0" u="none" strike="noStrike" baseline="0" dirty="0" smtClean="0">
                        <a:latin typeface="+mn-lt"/>
                      </a:endParaRPr>
                    </a:p>
                    <a:p>
                      <a:pPr algn="l"/>
                      <a:r>
                        <a:rPr lang="nl-BE" sz="1600" b="0" i="0" u="none" strike="noStrike" baseline="0" dirty="0" smtClean="0">
                          <a:latin typeface="+mn-lt"/>
                        </a:rPr>
                        <a:t>en van de TRITAN-plaat van </a:t>
                      </a:r>
                      <a:r>
                        <a:rPr lang="nl-BE" sz="1600" b="0" i="0" u="none" strike="noStrike" baseline="0" dirty="0" err="1" smtClean="0">
                          <a:latin typeface="+mn-lt"/>
                        </a:rPr>
                        <a:t>Farnsworth</a:t>
                      </a:r>
                      <a:r>
                        <a:rPr lang="nl-BE" sz="1600" b="0" i="0" u="none" strike="noStrike" baseline="0" dirty="0" smtClean="0">
                          <a:latin typeface="+mn-lt"/>
                        </a:rPr>
                        <a:t>).</a:t>
                      </a:r>
                      <a:endParaRPr lang="nl-BE" sz="1600" dirty="0"/>
                    </a:p>
                  </a:txBody>
                  <a:tcPr/>
                </a:tc>
              </a:tr>
              <a:tr h="370840">
                <a:tc>
                  <a:txBody>
                    <a:bodyPr/>
                    <a:lstStyle/>
                    <a:p>
                      <a:r>
                        <a:rPr lang="nl-BE" sz="1600" dirty="0" smtClean="0"/>
                        <a:t>2</a:t>
                      </a:r>
                      <a:endParaRPr lang="nl-BE" sz="1600" dirty="0"/>
                    </a:p>
                  </a:txBody>
                  <a:tcPr/>
                </a:tc>
                <a:tc>
                  <a:txBody>
                    <a:bodyPr/>
                    <a:lstStyle/>
                    <a:p>
                      <a:pPr algn="l"/>
                      <a:r>
                        <a:rPr lang="nl-BE" sz="1600" b="0" i="0" u="none" strike="noStrike" baseline="0" dirty="0" smtClean="0">
                          <a:latin typeface="+mn-lt"/>
                        </a:rPr>
                        <a:t>Zeer licht gestoorde kleurenperceptie (ISHIHARA gestoord; AO H-R-R: enkel fouten in de eerste zes testplaten; PANEL D15: enkel verwisselingen tussen naast elkaar gelegen kleurdoppen).</a:t>
                      </a:r>
                      <a:endParaRPr lang="nl-BE" sz="1600" dirty="0"/>
                    </a:p>
                  </a:txBody>
                  <a:tcPr/>
                </a:tc>
              </a:tr>
              <a:tr h="370840">
                <a:tc>
                  <a:txBody>
                    <a:bodyPr/>
                    <a:lstStyle/>
                    <a:p>
                      <a:r>
                        <a:rPr lang="nl-BE" sz="1600" dirty="0" smtClean="0"/>
                        <a:t>3</a:t>
                      </a:r>
                      <a:endParaRPr lang="nl-BE" sz="1600" dirty="0"/>
                    </a:p>
                  </a:txBody>
                  <a:tcPr/>
                </a:tc>
                <a:tc>
                  <a:txBody>
                    <a:bodyPr/>
                    <a:lstStyle/>
                    <a:p>
                      <a:r>
                        <a:rPr lang="nl-BE" sz="1600" b="0" i="0" u="none" strike="noStrike" baseline="0" dirty="0" smtClean="0">
                          <a:latin typeface="+mn-lt"/>
                        </a:rPr>
                        <a:t>De gevallen die niet onder 1, 2, 4 of 5 vallen.</a:t>
                      </a:r>
                      <a:endParaRPr lang="nl-BE" sz="1600" dirty="0"/>
                    </a:p>
                  </a:txBody>
                  <a:tcPr/>
                </a:tc>
              </a:tr>
              <a:tr h="370840">
                <a:tc>
                  <a:txBody>
                    <a:bodyPr/>
                    <a:lstStyle/>
                    <a:p>
                      <a:r>
                        <a:rPr lang="nl-BE" sz="1600" dirty="0" smtClean="0"/>
                        <a:t>4</a:t>
                      </a:r>
                      <a:endParaRPr lang="nl-BE" sz="1600" dirty="0"/>
                    </a:p>
                  </a:txBody>
                  <a:tcPr/>
                </a:tc>
                <a:tc>
                  <a:txBody>
                    <a:bodyPr/>
                    <a:lstStyle/>
                    <a:p>
                      <a:r>
                        <a:rPr lang="nl-BE" sz="1600" b="0" i="0" u="none" strike="noStrike" baseline="0" dirty="0" err="1" smtClean="0">
                          <a:latin typeface="+mn-lt"/>
                        </a:rPr>
                        <a:t>Protanopie</a:t>
                      </a:r>
                      <a:r>
                        <a:rPr lang="nl-BE" sz="1600" b="0" i="0" u="none" strike="noStrike" baseline="0" dirty="0" smtClean="0">
                          <a:latin typeface="+mn-lt"/>
                        </a:rPr>
                        <a:t>.</a:t>
                      </a:r>
                      <a:endParaRPr lang="nl-BE" sz="1600" dirty="0"/>
                    </a:p>
                  </a:txBody>
                  <a:tcPr/>
                </a:tc>
              </a:tr>
              <a:tr h="370840">
                <a:tc>
                  <a:txBody>
                    <a:bodyPr/>
                    <a:lstStyle/>
                    <a:p>
                      <a:r>
                        <a:rPr lang="nl-BE" sz="1600" dirty="0" smtClean="0"/>
                        <a:t>5</a:t>
                      </a:r>
                      <a:endParaRPr lang="nl-BE" sz="1600" dirty="0"/>
                    </a:p>
                  </a:txBody>
                  <a:tcPr/>
                </a:tc>
                <a:tc>
                  <a:txBody>
                    <a:bodyPr/>
                    <a:lstStyle/>
                    <a:p>
                      <a:r>
                        <a:rPr lang="nl-BE" sz="1600" b="0" i="0" u="none" strike="noStrike" baseline="0" dirty="0" smtClean="0">
                          <a:latin typeface="+mn-lt"/>
                        </a:rPr>
                        <a:t>Achromatopsie; ongeschikt voor de dienst.</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49</a:t>
            </a:fld>
            <a:endParaRPr lang="en-US"/>
          </a:p>
        </p:txBody>
      </p:sp>
    </p:spTree>
    <p:extLst>
      <p:ext uri="{BB962C8B-B14F-4D97-AF65-F5344CB8AC3E}">
        <p14:creationId xmlns:p14="http://schemas.microsoft.com/office/powerpoint/2010/main" val="3375119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IF 42</a:t>
            </a:r>
            <a:endParaRPr lang="nl-BE" dirty="0"/>
          </a:p>
        </p:txBody>
      </p:sp>
      <p:sp>
        <p:nvSpPr>
          <p:cNvPr id="3" name="Content Placeholder 2"/>
          <p:cNvSpPr>
            <a:spLocks noGrp="1"/>
          </p:cNvSpPr>
          <p:nvPr>
            <p:ph idx="1"/>
          </p:nvPr>
        </p:nvSpPr>
        <p:spPr/>
        <p:txBody>
          <a:bodyPr/>
          <a:lstStyle/>
          <a:p>
            <a:pPr marL="0" indent="0">
              <a:buNone/>
            </a:pPr>
            <a:r>
              <a:rPr lang="nl-BE" dirty="0" smtClean="0"/>
              <a:t>= Gebruiksinstrument voor HR </a:t>
            </a:r>
            <a:r>
              <a:rPr lang="nl-BE" dirty="0" err="1" smtClean="0"/>
              <a:t>i.k.v</a:t>
            </a:r>
            <a:r>
              <a:rPr lang="nl-BE" dirty="0" smtClean="0"/>
              <a:t>. </a:t>
            </a:r>
            <a:r>
              <a:rPr lang="nl-BE" dirty="0" err="1" smtClean="0"/>
              <a:t>inplaatsstelling</a:t>
            </a:r>
            <a:r>
              <a:rPr lang="nl-BE" dirty="0" smtClean="0"/>
              <a:t>.</a:t>
            </a:r>
          </a:p>
          <a:p>
            <a:pPr marL="0" indent="0">
              <a:buNone/>
            </a:pPr>
            <a:r>
              <a:rPr lang="nl-BE" dirty="0" smtClean="0"/>
              <a:t>= Minimale geschiktheidscriteria (medisch profiel) per militaire functie ( MOS-nummer) om in deze functie te kunnen blijven.</a:t>
            </a:r>
          </a:p>
          <a:p>
            <a:pPr marL="0" indent="0">
              <a:buNone/>
            </a:pPr>
            <a:endParaRPr lang="nl-BE" dirty="0" smtClean="0"/>
          </a:p>
          <a:p>
            <a:pPr marL="0" indent="0">
              <a:buNone/>
            </a:pPr>
            <a:r>
              <a:rPr lang="nl-BE" dirty="0" smtClean="0"/>
              <a:t>≠ </a:t>
            </a:r>
            <a:r>
              <a:rPr lang="nl-BE" dirty="0" err="1" smtClean="0"/>
              <a:t>Recruterings</a:t>
            </a:r>
            <a:r>
              <a:rPr lang="nl-BE" dirty="0" smtClean="0"/>
              <a:t>- of selectiecriteria</a:t>
            </a:r>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5</a:t>
            </a:fld>
            <a:endParaRPr lang="en-US"/>
          </a:p>
        </p:txBody>
      </p:sp>
    </p:spTree>
    <p:extLst>
      <p:ext uri="{BB962C8B-B14F-4D97-AF65-F5344CB8AC3E}">
        <p14:creationId xmlns:p14="http://schemas.microsoft.com/office/powerpoint/2010/main" val="23096497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solidFill>
                  <a:schemeClr val="tx1"/>
                </a:solidFill>
              </a:rPr>
              <a:t>PSIVCAME</a:t>
            </a:r>
            <a:r>
              <a:rPr lang="nl-BE" dirty="0" smtClean="0"/>
              <a:t> </a:t>
            </a:r>
            <a:r>
              <a:rPr lang="nl-BE" dirty="0" smtClean="0">
                <a:solidFill>
                  <a:schemeClr val="tx1"/>
                </a:solidFill>
              </a:rPr>
              <a:t>GYK</a:t>
            </a:r>
            <a:r>
              <a:rPr lang="nl-BE" dirty="0" smtClean="0">
                <a:solidFill>
                  <a:srgbClr val="FFFF00"/>
                </a:solidFill>
              </a:rPr>
              <a:t>O</a:t>
            </a:r>
            <a:endParaRPr lang="nl-BE" dirty="0">
              <a:solidFill>
                <a:srgbClr val="FFFF00"/>
              </a:solidFill>
            </a:endParaRPr>
          </a:p>
        </p:txBody>
      </p:sp>
      <p:sp>
        <p:nvSpPr>
          <p:cNvPr id="3" name="Content Placeholder 2"/>
          <p:cNvSpPr>
            <a:spLocks noGrp="1"/>
          </p:cNvSpPr>
          <p:nvPr>
            <p:ph idx="1"/>
          </p:nvPr>
        </p:nvSpPr>
        <p:spPr/>
        <p:txBody>
          <a:bodyPr/>
          <a:lstStyle/>
          <a:p>
            <a:r>
              <a:rPr lang="nl-BE" sz="2400" dirty="0"/>
              <a:t>de weerslag op de geschiktheid voor de </a:t>
            </a:r>
            <a:r>
              <a:rPr lang="nl-BE" sz="2400" dirty="0" smtClean="0"/>
              <a:t>zeedienst van </a:t>
            </a:r>
            <a:r>
              <a:rPr lang="nl-BE" sz="2400" dirty="0"/>
              <a:t>de </a:t>
            </a:r>
            <a:r>
              <a:rPr lang="nl-BE" sz="2400" dirty="0">
                <a:solidFill>
                  <a:srgbClr val="FF0000"/>
                </a:solidFill>
              </a:rPr>
              <a:t>gehoorscherpte</a:t>
            </a:r>
            <a:r>
              <a:rPr lang="nl-BE" sz="2400" dirty="0"/>
              <a:t>.</a:t>
            </a:r>
            <a:endParaRPr lang="nl-BE" sz="2400" dirty="0" smtClean="0">
              <a:solidFill>
                <a:srgbClr val="FF0000"/>
              </a:solidFill>
            </a:endParaRPr>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50</a:t>
            </a:fld>
            <a:endParaRPr lang="en-US"/>
          </a:p>
        </p:txBody>
      </p:sp>
    </p:spTree>
    <p:extLst>
      <p:ext uri="{BB962C8B-B14F-4D97-AF65-F5344CB8AC3E}">
        <p14:creationId xmlns:p14="http://schemas.microsoft.com/office/powerpoint/2010/main" val="33949006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BE" dirty="0" smtClean="0"/>
              <a:t>Factor O</a:t>
            </a:r>
            <a:endParaRPr lang="nl-BE" dirty="0"/>
          </a:p>
        </p:txBody>
      </p:sp>
      <p:graphicFrame>
        <p:nvGraphicFramePr>
          <p:cNvPr id="4" name="Tabel 3"/>
          <p:cNvGraphicFramePr>
            <a:graphicFrameLocks noGrp="1"/>
          </p:cNvGraphicFramePr>
          <p:nvPr>
            <p:extLst>
              <p:ext uri="{D42A27DB-BD31-4B8C-83A1-F6EECF244321}">
                <p14:modId xmlns:p14="http://schemas.microsoft.com/office/powerpoint/2010/main" val="1788116598"/>
              </p:ext>
            </p:extLst>
          </p:nvPr>
        </p:nvGraphicFramePr>
        <p:xfrm>
          <a:off x="467544" y="1484784"/>
          <a:ext cx="8407920" cy="3418840"/>
        </p:xfrm>
        <a:graphic>
          <a:graphicData uri="http://schemas.openxmlformats.org/drawingml/2006/table">
            <a:tbl>
              <a:tblPr bandRow="1">
                <a:tableStyleId>{073A0DAA-6AF3-43AB-8588-CEC1D06C72B9}</a:tableStyleId>
              </a:tblPr>
              <a:tblGrid>
                <a:gridCol w="373380"/>
                <a:gridCol w="8034540"/>
              </a:tblGrid>
              <a:tr h="370840">
                <a:tc>
                  <a:txBody>
                    <a:bodyPr/>
                    <a:lstStyle/>
                    <a:p>
                      <a:r>
                        <a:rPr lang="nl-BE" sz="1600" dirty="0" smtClean="0"/>
                        <a:t>1</a:t>
                      </a:r>
                      <a:endParaRPr lang="nl-BE" sz="1600" dirty="0"/>
                    </a:p>
                  </a:txBody>
                  <a:tcPr/>
                </a:tc>
                <a:tc>
                  <a:txBody>
                    <a:bodyPr/>
                    <a:lstStyle/>
                    <a:p>
                      <a:pPr algn="l"/>
                      <a:r>
                        <a:rPr lang="nl-BE" sz="1600" b="0" i="0" u="none" strike="noStrike" baseline="0" dirty="0" smtClean="0">
                          <a:latin typeface="+mn-lt"/>
                        </a:rPr>
                        <a:t>Het verlies is voor elk oor niet groter dan 10 dB op elk van de frequenties 250, 500, 1000, 2000 en 3000 hertz en niet groter dan 20 dB op elk van de frequenties 4000, 6000 en 8000 hertz.</a:t>
                      </a:r>
                      <a:endParaRPr lang="nl-BE" sz="1600" dirty="0"/>
                    </a:p>
                  </a:txBody>
                  <a:tcPr/>
                </a:tc>
              </a:tr>
              <a:tr h="370840">
                <a:tc>
                  <a:txBody>
                    <a:bodyPr/>
                    <a:lstStyle/>
                    <a:p>
                      <a:r>
                        <a:rPr lang="nl-BE" sz="1600" dirty="0" smtClean="0"/>
                        <a:t>2</a:t>
                      </a:r>
                      <a:endParaRPr lang="nl-BE" sz="1600" dirty="0"/>
                    </a:p>
                  </a:txBody>
                  <a:tcPr/>
                </a:tc>
                <a:tc>
                  <a:txBody>
                    <a:bodyPr/>
                    <a:lstStyle/>
                    <a:p>
                      <a:pPr algn="l"/>
                      <a:r>
                        <a:rPr lang="nl-BE" sz="1600" b="0" i="0" u="none" strike="noStrike" baseline="0" dirty="0" smtClean="0">
                          <a:latin typeface="+mn-lt"/>
                        </a:rPr>
                        <a:t>Het verlies is voor elk oor niet groter dan 15 dB op elk van de frequenties 250, 500, 1000, 2000 en 3000 hertz. Voor de frequenties 4000, 6000 en 8000 hertz mag de som bekomen door het optellen van de twee slechtste uitslagen van elk oor de 160 dB niet overschrijden.</a:t>
                      </a:r>
                      <a:endParaRPr lang="nl-BE" sz="1600" dirty="0"/>
                    </a:p>
                  </a:txBody>
                  <a:tcPr/>
                </a:tc>
              </a:tr>
              <a:tr h="370840">
                <a:tc>
                  <a:txBody>
                    <a:bodyPr/>
                    <a:lstStyle/>
                    <a:p>
                      <a:r>
                        <a:rPr lang="nl-BE" sz="1600" dirty="0" smtClean="0"/>
                        <a:t>3</a:t>
                      </a:r>
                      <a:endParaRPr lang="nl-BE" sz="1600" dirty="0"/>
                    </a:p>
                  </a:txBody>
                  <a:tcPr/>
                </a:tc>
                <a:tc>
                  <a:txBody>
                    <a:bodyPr/>
                    <a:lstStyle/>
                    <a:p>
                      <a:pPr algn="l"/>
                      <a:r>
                        <a:rPr lang="nl-BE" sz="1600" b="0" i="0" u="none" strike="noStrike" baseline="0" dirty="0" smtClean="0">
                          <a:latin typeface="+mn-lt"/>
                        </a:rPr>
                        <a:t>Het gemiddelde van de verliezen op de frequenties 1000, 2000 en 3000 hertz is kleiner dan 30 dB voor elk oor afzonderlijk.</a:t>
                      </a:r>
                      <a:endParaRPr lang="nl-BE" sz="1600" dirty="0"/>
                    </a:p>
                  </a:txBody>
                  <a:tcPr/>
                </a:tc>
              </a:tr>
              <a:tr h="370840">
                <a:tc>
                  <a:txBody>
                    <a:bodyPr/>
                    <a:lstStyle/>
                    <a:p>
                      <a:r>
                        <a:rPr lang="nl-BE" sz="1600" dirty="0" smtClean="0"/>
                        <a:t>4</a:t>
                      </a:r>
                      <a:endParaRPr lang="nl-BE" sz="1600" dirty="0"/>
                    </a:p>
                  </a:txBody>
                  <a:tcPr/>
                </a:tc>
                <a:tc>
                  <a:txBody>
                    <a:bodyPr/>
                    <a:lstStyle/>
                    <a:p>
                      <a:r>
                        <a:rPr lang="nl-BE" sz="1600" b="0" i="0" u="none" strike="noStrike" baseline="0" dirty="0" smtClean="0">
                          <a:latin typeface="+mn-lt"/>
                        </a:rPr>
                        <a:t>De gevallen die niet onder 1, 2, 3 of 5 vallen.</a:t>
                      </a:r>
                      <a:endParaRPr lang="nl-BE" sz="1600" dirty="0"/>
                    </a:p>
                  </a:txBody>
                  <a:tcPr/>
                </a:tc>
              </a:tr>
              <a:tr h="370840">
                <a:tc>
                  <a:txBody>
                    <a:bodyPr/>
                    <a:lstStyle/>
                    <a:p>
                      <a:r>
                        <a:rPr lang="nl-BE" sz="1600" dirty="0" smtClean="0"/>
                        <a:t>5</a:t>
                      </a:r>
                      <a:endParaRPr lang="nl-BE" sz="1600" dirty="0"/>
                    </a:p>
                  </a:txBody>
                  <a:tcPr/>
                </a:tc>
                <a:tc>
                  <a:txBody>
                    <a:bodyPr/>
                    <a:lstStyle/>
                    <a:p>
                      <a:pPr algn="l"/>
                      <a:r>
                        <a:rPr lang="nl-BE" sz="1600" b="0" i="0" u="none" strike="noStrike" baseline="0" dirty="0" smtClean="0">
                          <a:latin typeface="+mn-lt"/>
                        </a:rPr>
                        <a:t>Het gemiddelde van de verliezen op de frequenties 1000, 2000 en 3000 hertz is groter dan 30 dB voor elk oor afzonderlijk. Ongeschikt voor de dienst op zee.</a:t>
                      </a:r>
                      <a:endParaRPr lang="nl-BE" sz="1600" dirty="0"/>
                    </a:p>
                  </a:txBody>
                  <a:tcPr/>
                </a:tc>
              </a:tr>
            </a:tbl>
          </a:graphicData>
        </a:graphic>
      </p:graphicFrame>
      <p:sp>
        <p:nvSpPr>
          <p:cNvPr id="5" name="Tijdelijke aanduiding voor dianummer 4"/>
          <p:cNvSpPr>
            <a:spLocks noGrp="1"/>
          </p:cNvSpPr>
          <p:nvPr>
            <p:ph type="sldNum" sz="quarter" idx="12"/>
          </p:nvPr>
        </p:nvSpPr>
        <p:spPr/>
        <p:txBody>
          <a:bodyPr/>
          <a:lstStyle/>
          <a:p>
            <a:pPr>
              <a:defRPr/>
            </a:pPr>
            <a:fld id="{C1E700DD-63C8-41E3-824D-333AB21DC933}" type="slidenum">
              <a:rPr lang="en-US" smtClean="0"/>
              <a:pPr>
                <a:defRPr/>
              </a:pPr>
              <a:t>51</a:t>
            </a:fld>
            <a:endParaRPr lang="en-US"/>
          </a:p>
        </p:txBody>
      </p:sp>
    </p:spTree>
    <p:extLst>
      <p:ext uri="{BB962C8B-B14F-4D97-AF65-F5344CB8AC3E}">
        <p14:creationId xmlns:p14="http://schemas.microsoft.com/office/powerpoint/2010/main" val="763349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16013" y="692150"/>
            <a:ext cx="7162800" cy="936625"/>
          </a:xfrm>
        </p:spPr>
        <p:txBody>
          <a:bodyPr/>
          <a:lstStyle/>
          <a:p>
            <a:pPr eaLnBrk="1" hangingPunct="1"/>
            <a:r>
              <a:rPr lang="fr-FR" sz="3600" u="sng" dirty="0" smtClean="0"/>
              <a:t>Plan</a:t>
            </a:r>
          </a:p>
        </p:txBody>
      </p:sp>
      <p:sp>
        <p:nvSpPr>
          <p:cNvPr id="4099" name="Rectangle 3"/>
          <p:cNvSpPr>
            <a:spLocks noGrp="1" noChangeArrowheads="1"/>
          </p:cNvSpPr>
          <p:nvPr>
            <p:ph type="body" idx="1"/>
          </p:nvPr>
        </p:nvSpPr>
        <p:spPr>
          <a:xfrm>
            <a:off x="684213" y="1628775"/>
            <a:ext cx="7772400" cy="4968875"/>
          </a:xfrm>
        </p:spPr>
        <p:txBody>
          <a:bodyPr/>
          <a:lstStyle/>
          <a:p>
            <a:pPr lvl="1" eaLnBrk="1" hangingPunct="1">
              <a:lnSpc>
                <a:spcPct val="80000"/>
              </a:lnSpc>
              <a:buFontTx/>
              <a:buNone/>
            </a:pPr>
            <a:endParaRPr lang="fr-BE" sz="2000" dirty="0" smtClean="0">
              <a:latin typeface="Comic Sans MS" pitchFamily="66" charset="0"/>
            </a:endParaRPr>
          </a:p>
          <a:p>
            <a:pPr lvl="1" eaLnBrk="1" hangingPunct="1">
              <a:lnSpc>
                <a:spcPct val="80000"/>
              </a:lnSpc>
              <a:buFontTx/>
              <a:buNone/>
            </a:pPr>
            <a:endParaRPr lang="fr-BE" sz="2000" dirty="0" smtClean="0"/>
          </a:p>
          <a:p>
            <a:pPr lvl="1" eaLnBrk="1" hangingPunct="1">
              <a:lnSpc>
                <a:spcPct val="80000"/>
              </a:lnSpc>
              <a:buFont typeface="Wingdings" pitchFamily="2" charset="2"/>
              <a:buChar char="v"/>
            </a:pPr>
            <a:r>
              <a:rPr lang="fr-BE" dirty="0" err="1" smtClean="0">
                <a:solidFill>
                  <a:schemeClr val="bg1">
                    <a:lumMod val="75000"/>
                  </a:schemeClr>
                </a:solidFill>
              </a:rPr>
              <a:t>Inleiding</a:t>
            </a:r>
            <a:endParaRPr lang="fr-BE" dirty="0" smtClean="0">
              <a:solidFill>
                <a:schemeClr val="bg1">
                  <a:lumMod val="75000"/>
                </a:schemeClr>
              </a:solidFill>
            </a:endParaRPr>
          </a:p>
          <a:p>
            <a:pPr lvl="1" eaLnBrk="1" hangingPunct="1">
              <a:lnSpc>
                <a:spcPct val="80000"/>
              </a:lnSpc>
              <a:buFont typeface="Wingdings" pitchFamily="2" charset="2"/>
              <a:buChar char="v"/>
            </a:pPr>
            <a:endParaRPr lang="fr-BE" dirty="0"/>
          </a:p>
          <a:p>
            <a:pPr lvl="1" eaLnBrk="1" hangingPunct="1">
              <a:lnSpc>
                <a:spcPct val="80000"/>
              </a:lnSpc>
              <a:buFont typeface="Wingdings" pitchFamily="2" charset="2"/>
              <a:buChar char="v"/>
            </a:pPr>
            <a:r>
              <a:rPr lang="fr-BE" dirty="0" err="1" smtClean="0"/>
              <a:t>Probleemstelling</a:t>
            </a:r>
            <a:r>
              <a:rPr lang="fr-BE" dirty="0" smtClean="0"/>
              <a:t/>
            </a:r>
            <a:br>
              <a:rPr lang="fr-BE" dirty="0" smtClean="0"/>
            </a:br>
            <a:endParaRPr lang="fr-BE" dirty="0" smtClean="0"/>
          </a:p>
          <a:p>
            <a:pPr lvl="1" eaLnBrk="1" hangingPunct="1">
              <a:lnSpc>
                <a:spcPct val="80000"/>
              </a:lnSpc>
              <a:buFont typeface="Wingdings" pitchFamily="2" charset="2"/>
              <a:buChar char="v"/>
            </a:pPr>
            <a:r>
              <a:rPr lang="fr-BE" dirty="0" err="1" smtClean="0">
                <a:solidFill>
                  <a:schemeClr val="bg1">
                    <a:lumMod val="75000"/>
                  </a:schemeClr>
                </a:solidFill>
              </a:rPr>
              <a:t>Medisch</a:t>
            </a:r>
            <a:r>
              <a:rPr lang="fr-BE" dirty="0" smtClean="0">
                <a:solidFill>
                  <a:schemeClr val="bg1">
                    <a:lumMod val="75000"/>
                  </a:schemeClr>
                </a:solidFill>
              </a:rPr>
              <a:t> </a:t>
            </a:r>
            <a:r>
              <a:rPr lang="fr-BE" dirty="0" err="1" smtClean="0">
                <a:solidFill>
                  <a:schemeClr val="bg1">
                    <a:lumMod val="75000"/>
                  </a:schemeClr>
                </a:solidFill>
              </a:rPr>
              <a:t>profiel</a:t>
            </a:r>
            <a:endParaRPr lang="fr-BE" dirty="0" smtClean="0">
              <a:solidFill>
                <a:schemeClr val="bg1">
                  <a:lumMod val="75000"/>
                </a:schemeClr>
              </a:solidFill>
            </a:endParaRPr>
          </a:p>
          <a:p>
            <a:pPr lvl="1" eaLnBrk="1" hangingPunct="1">
              <a:lnSpc>
                <a:spcPct val="80000"/>
              </a:lnSpc>
              <a:buFont typeface="Wingdings" pitchFamily="2" charset="2"/>
              <a:buChar char="v"/>
            </a:pPr>
            <a:endParaRPr lang="fr-BE" dirty="0">
              <a:solidFill>
                <a:schemeClr val="bg1">
                  <a:lumMod val="75000"/>
                </a:schemeClr>
              </a:solidFill>
            </a:endParaRPr>
          </a:p>
          <a:p>
            <a:pPr lvl="1" eaLnBrk="1" hangingPunct="1">
              <a:lnSpc>
                <a:spcPct val="80000"/>
              </a:lnSpc>
              <a:buFont typeface="Wingdings" pitchFamily="2" charset="2"/>
              <a:buChar char="v"/>
            </a:pPr>
            <a:r>
              <a:rPr lang="fr-BE" dirty="0" smtClean="0">
                <a:solidFill>
                  <a:schemeClr val="bg1">
                    <a:lumMod val="75000"/>
                  </a:schemeClr>
                </a:solidFill>
              </a:rPr>
              <a:t>IF42 New</a:t>
            </a:r>
            <a:r>
              <a:rPr lang="fr-BE" dirty="0" smtClean="0"/>
              <a:t/>
            </a:r>
            <a:br>
              <a:rPr lang="fr-BE" dirty="0" smtClean="0"/>
            </a:br>
            <a:endParaRPr lang="fr-BE" dirty="0" smtClean="0"/>
          </a:p>
        </p:txBody>
      </p:sp>
      <p:sp>
        <p:nvSpPr>
          <p:cNvPr id="2" name="Tijdelijke aanduiding voor dianummer 1"/>
          <p:cNvSpPr>
            <a:spLocks noGrp="1"/>
          </p:cNvSpPr>
          <p:nvPr>
            <p:ph type="sldNum" sz="quarter" idx="12"/>
          </p:nvPr>
        </p:nvSpPr>
        <p:spPr/>
        <p:txBody>
          <a:bodyPr/>
          <a:lstStyle/>
          <a:p>
            <a:pPr>
              <a:defRPr/>
            </a:pPr>
            <a:fld id="{C1E700DD-63C8-41E3-824D-333AB21DC933}" type="slidenum">
              <a:rPr lang="en-US" smtClean="0"/>
              <a:pPr>
                <a:defRPr/>
              </a:pPr>
              <a:t>6</a:t>
            </a:fld>
            <a:endParaRPr lang="en-US"/>
          </a:p>
        </p:txBody>
      </p:sp>
    </p:spTree>
    <p:extLst>
      <p:ext uri="{BB962C8B-B14F-4D97-AF65-F5344CB8AC3E}">
        <p14:creationId xmlns:p14="http://schemas.microsoft.com/office/powerpoint/2010/main" val="6212061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dirty="0" smtClean="0"/>
              <a:t>Probleemstelling</a:t>
            </a:r>
            <a:endParaRPr lang="nl-BE" dirty="0"/>
          </a:p>
        </p:txBody>
      </p:sp>
      <p:sp>
        <p:nvSpPr>
          <p:cNvPr id="3" name="Content Placeholder 2"/>
          <p:cNvSpPr>
            <a:spLocks noGrp="1"/>
          </p:cNvSpPr>
          <p:nvPr>
            <p:ph idx="1"/>
          </p:nvPr>
        </p:nvSpPr>
        <p:spPr/>
        <p:txBody>
          <a:bodyPr/>
          <a:lstStyle/>
          <a:p>
            <a:r>
              <a:rPr lang="nl-BE" dirty="0" smtClean="0"/>
              <a:t>IF 42 =</a:t>
            </a:r>
          </a:p>
          <a:p>
            <a:pPr lvl="1"/>
            <a:r>
              <a:rPr lang="nl-BE" dirty="0" smtClean="0"/>
              <a:t>Verouderd</a:t>
            </a:r>
          </a:p>
          <a:p>
            <a:pPr lvl="1"/>
            <a:r>
              <a:rPr lang="nl-BE" dirty="0" smtClean="0"/>
              <a:t>Laatste aanpassing </a:t>
            </a:r>
            <a:r>
              <a:rPr lang="nl-BE" dirty="0" err="1" smtClean="0"/>
              <a:t>dd</a:t>
            </a:r>
            <a:r>
              <a:rPr lang="nl-BE" dirty="0" smtClean="0"/>
              <a:t> 1993 ( = 19 j!!!!)</a:t>
            </a:r>
          </a:p>
          <a:p>
            <a:pPr lvl="1"/>
            <a:r>
              <a:rPr lang="nl-BE" dirty="0" smtClean="0"/>
              <a:t>MOS-nummers niet meer in gebruik</a:t>
            </a:r>
          </a:p>
          <a:p>
            <a:pPr lvl="1"/>
            <a:r>
              <a:rPr lang="nl-BE" dirty="0" smtClean="0"/>
              <a:t>Nieuwe wapensystemen </a:t>
            </a:r>
            <a:r>
              <a:rPr lang="nl-BE" dirty="0" smtClean="0">
                <a:sym typeface="Wingdings" pitchFamily="2" charset="2"/>
              </a:rPr>
              <a:t> nieuwe </a:t>
            </a:r>
            <a:r>
              <a:rPr lang="nl-BE" dirty="0" smtClean="0"/>
              <a:t>functies</a:t>
            </a:r>
          </a:p>
          <a:p>
            <a:pPr lvl="1"/>
            <a:r>
              <a:rPr lang="nl-BE" dirty="0" smtClean="0"/>
              <a:t>Obsolete functies</a:t>
            </a:r>
          </a:p>
          <a:p>
            <a:pPr lvl="1"/>
            <a:endParaRPr lang="nl-BE" dirty="0"/>
          </a:p>
        </p:txBody>
      </p:sp>
      <p:sp>
        <p:nvSpPr>
          <p:cNvPr id="4" name="Tijdelijke aanduiding voor dianummer 3"/>
          <p:cNvSpPr>
            <a:spLocks noGrp="1"/>
          </p:cNvSpPr>
          <p:nvPr>
            <p:ph type="sldNum" sz="quarter" idx="12"/>
          </p:nvPr>
        </p:nvSpPr>
        <p:spPr/>
        <p:txBody>
          <a:bodyPr/>
          <a:lstStyle/>
          <a:p>
            <a:pPr>
              <a:defRPr/>
            </a:pPr>
            <a:fld id="{C1E700DD-63C8-41E3-824D-333AB21DC933}" type="slidenum">
              <a:rPr lang="en-US" smtClean="0"/>
              <a:pPr>
                <a:defRPr/>
              </a:pPr>
              <a:t>7</a:t>
            </a:fld>
            <a:endParaRPr lang="en-US"/>
          </a:p>
        </p:txBody>
      </p:sp>
    </p:spTree>
    <p:extLst>
      <p:ext uri="{BB962C8B-B14F-4D97-AF65-F5344CB8AC3E}">
        <p14:creationId xmlns:p14="http://schemas.microsoft.com/office/powerpoint/2010/main" val="26507048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BE"/>
          </a:p>
        </p:txBody>
      </p:sp>
      <p:pic>
        <p:nvPicPr>
          <p:cNvPr id="4" name="Content Placeholder 3" descr="IF42.pdf - Adobe Reade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504" y="0"/>
            <a:ext cx="8928992" cy="6889654"/>
          </a:xfrm>
        </p:spPr>
      </p:pic>
      <p:sp>
        <p:nvSpPr>
          <p:cNvPr id="3" name="Tijdelijke aanduiding voor dianummer 2"/>
          <p:cNvSpPr>
            <a:spLocks noGrp="1"/>
          </p:cNvSpPr>
          <p:nvPr>
            <p:ph type="sldNum" sz="quarter" idx="12"/>
          </p:nvPr>
        </p:nvSpPr>
        <p:spPr/>
        <p:txBody>
          <a:bodyPr/>
          <a:lstStyle/>
          <a:p>
            <a:pPr>
              <a:defRPr/>
            </a:pPr>
            <a:fld id="{C1E700DD-63C8-41E3-824D-333AB21DC933}" type="slidenum">
              <a:rPr lang="en-US" smtClean="0"/>
              <a:pPr>
                <a:defRPr/>
              </a:pPr>
              <a:t>8</a:t>
            </a:fld>
            <a:endParaRPr lang="en-US"/>
          </a:p>
        </p:txBody>
      </p:sp>
    </p:spTree>
    <p:extLst>
      <p:ext uri="{BB962C8B-B14F-4D97-AF65-F5344CB8AC3E}">
        <p14:creationId xmlns:p14="http://schemas.microsoft.com/office/powerpoint/2010/main" val="3281646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116013" y="692150"/>
            <a:ext cx="7162800" cy="936625"/>
          </a:xfrm>
        </p:spPr>
        <p:txBody>
          <a:bodyPr/>
          <a:lstStyle/>
          <a:p>
            <a:pPr eaLnBrk="1" hangingPunct="1"/>
            <a:r>
              <a:rPr lang="fr-FR" sz="3600" u="sng" dirty="0" smtClean="0"/>
              <a:t>Plan</a:t>
            </a:r>
          </a:p>
        </p:txBody>
      </p:sp>
      <p:sp>
        <p:nvSpPr>
          <p:cNvPr id="4099" name="Rectangle 3"/>
          <p:cNvSpPr>
            <a:spLocks noGrp="1" noChangeArrowheads="1"/>
          </p:cNvSpPr>
          <p:nvPr>
            <p:ph type="body" idx="1"/>
          </p:nvPr>
        </p:nvSpPr>
        <p:spPr>
          <a:xfrm>
            <a:off x="684213" y="1628775"/>
            <a:ext cx="7772400" cy="4968875"/>
          </a:xfrm>
        </p:spPr>
        <p:txBody>
          <a:bodyPr/>
          <a:lstStyle/>
          <a:p>
            <a:pPr lvl="1" eaLnBrk="1" hangingPunct="1">
              <a:lnSpc>
                <a:spcPct val="80000"/>
              </a:lnSpc>
              <a:buFontTx/>
              <a:buNone/>
            </a:pPr>
            <a:endParaRPr lang="fr-BE" sz="2000" dirty="0" smtClean="0">
              <a:latin typeface="Comic Sans MS" pitchFamily="66" charset="0"/>
            </a:endParaRPr>
          </a:p>
          <a:p>
            <a:pPr lvl="1" eaLnBrk="1" hangingPunct="1">
              <a:lnSpc>
                <a:spcPct val="80000"/>
              </a:lnSpc>
              <a:buFontTx/>
              <a:buNone/>
            </a:pPr>
            <a:endParaRPr lang="fr-BE" sz="2000" dirty="0" smtClean="0"/>
          </a:p>
          <a:p>
            <a:pPr lvl="1" eaLnBrk="1" hangingPunct="1">
              <a:lnSpc>
                <a:spcPct val="80000"/>
              </a:lnSpc>
              <a:buFont typeface="Wingdings" pitchFamily="2" charset="2"/>
              <a:buChar char="v"/>
            </a:pPr>
            <a:r>
              <a:rPr lang="fr-BE" dirty="0" err="1" smtClean="0">
                <a:solidFill>
                  <a:schemeClr val="bg1">
                    <a:lumMod val="65000"/>
                  </a:schemeClr>
                </a:solidFill>
              </a:rPr>
              <a:t>Inleiding</a:t>
            </a:r>
            <a:endParaRPr lang="fr-BE" dirty="0" smtClean="0">
              <a:solidFill>
                <a:schemeClr val="bg1">
                  <a:lumMod val="65000"/>
                </a:schemeClr>
              </a:solidFill>
            </a:endParaRPr>
          </a:p>
          <a:p>
            <a:pPr lvl="1" eaLnBrk="1" hangingPunct="1">
              <a:lnSpc>
                <a:spcPct val="80000"/>
              </a:lnSpc>
              <a:buFont typeface="Wingdings" pitchFamily="2" charset="2"/>
              <a:buChar char="v"/>
            </a:pPr>
            <a:endParaRPr lang="fr-BE" dirty="0"/>
          </a:p>
          <a:p>
            <a:pPr lvl="1" eaLnBrk="1" hangingPunct="1">
              <a:lnSpc>
                <a:spcPct val="80000"/>
              </a:lnSpc>
              <a:buFont typeface="Wingdings" pitchFamily="2" charset="2"/>
              <a:buChar char="v"/>
            </a:pPr>
            <a:r>
              <a:rPr lang="fr-BE" dirty="0" err="1" smtClean="0">
                <a:solidFill>
                  <a:schemeClr val="bg1">
                    <a:lumMod val="65000"/>
                  </a:schemeClr>
                </a:solidFill>
              </a:rPr>
              <a:t>Probleemstelling</a:t>
            </a:r>
            <a:r>
              <a:rPr lang="fr-BE" dirty="0" smtClean="0"/>
              <a:t/>
            </a:r>
            <a:br>
              <a:rPr lang="fr-BE" dirty="0" smtClean="0"/>
            </a:br>
            <a:endParaRPr lang="fr-BE" dirty="0" smtClean="0"/>
          </a:p>
          <a:p>
            <a:pPr lvl="1" eaLnBrk="1" hangingPunct="1">
              <a:lnSpc>
                <a:spcPct val="80000"/>
              </a:lnSpc>
              <a:buFont typeface="Wingdings" pitchFamily="2" charset="2"/>
              <a:buChar char="v"/>
            </a:pPr>
            <a:r>
              <a:rPr lang="fr-BE" dirty="0" err="1" smtClean="0"/>
              <a:t>Medisch</a:t>
            </a:r>
            <a:r>
              <a:rPr lang="fr-BE" dirty="0" smtClean="0"/>
              <a:t> </a:t>
            </a:r>
            <a:r>
              <a:rPr lang="fr-BE" dirty="0" err="1" smtClean="0"/>
              <a:t>Profiel</a:t>
            </a:r>
            <a:endParaRPr lang="fr-BE" dirty="0" smtClean="0"/>
          </a:p>
          <a:p>
            <a:pPr lvl="1" eaLnBrk="1" hangingPunct="1">
              <a:lnSpc>
                <a:spcPct val="80000"/>
              </a:lnSpc>
              <a:buFont typeface="Wingdings" pitchFamily="2" charset="2"/>
              <a:buChar char="v"/>
            </a:pPr>
            <a:endParaRPr lang="fr-BE" dirty="0" smtClean="0"/>
          </a:p>
          <a:p>
            <a:pPr lvl="1" eaLnBrk="1" hangingPunct="1">
              <a:lnSpc>
                <a:spcPct val="80000"/>
              </a:lnSpc>
              <a:buFont typeface="Wingdings" pitchFamily="2" charset="2"/>
              <a:buChar char="v"/>
            </a:pPr>
            <a:r>
              <a:rPr lang="fr-BE" dirty="0" smtClean="0">
                <a:solidFill>
                  <a:schemeClr val="bg1">
                    <a:lumMod val="65000"/>
                  </a:schemeClr>
                </a:solidFill>
              </a:rPr>
              <a:t>IF 42 New</a:t>
            </a:r>
            <a:br>
              <a:rPr lang="fr-BE" dirty="0" smtClean="0">
                <a:solidFill>
                  <a:schemeClr val="bg1">
                    <a:lumMod val="65000"/>
                  </a:schemeClr>
                </a:solidFill>
              </a:rPr>
            </a:br>
            <a:endParaRPr lang="fr-BE" dirty="0" smtClean="0">
              <a:solidFill>
                <a:schemeClr val="bg1">
                  <a:lumMod val="65000"/>
                </a:schemeClr>
              </a:solidFill>
            </a:endParaRPr>
          </a:p>
        </p:txBody>
      </p:sp>
      <p:sp>
        <p:nvSpPr>
          <p:cNvPr id="2" name="Tijdelijke aanduiding voor dianummer 1"/>
          <p:cNvSpPr>
            <a:spLocks noGrp="1"/>
          </p:cNvSpPr>
          <p:nvPr>
            <p:ph type="sldNum" sz="quarter" idx="12"/>
          </p:nvPr>
        </p:nvSpPr>
        <p:spPr/>
        <p:txBody>
          <a:bodyPr/>
          <a:lstStyle/>
          <a:p>
            <a:pPr>
              <a:defRPr/>
            </a:pPr>
            <a:fld id="{C1E700DD-63C8-41E3-824D-333AB21DC933}" type="slidenum">
              <a:rPr lang="en-US" smtClean="0"/>
              <a:pPr>
                <a:defRPr/>
              </a:pPr>
              <a:t>9</a:t>
            </a:fld>
            <a:endParaRPr lang="en-US"/>
          </a:p>
        </p:txBody>
      </p:sp>
    </p:spTree>
    <p:extLst>
      <p:ext uri="{BB962C8B-B14F-4D97-AF65-F5344CB8AC3E}">
        <p14:creationId xmlns:p14="http://schemas.microsoft.com/office/powerpoint/2010/main" val="3515244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Presentation_defence[1]">
  <a:themeElements>
    <a:clrScheme name="Presentation_defenc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_defence[1]">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_defenc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_defenc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_defenc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_defenc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_defenc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_defenc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_defenc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_defenc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_defenc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_defenc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_defenc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_defenc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Presentation_defence[1]</Template>
  <TotalTime>11039</TotalTime>
  <Words>3025</Words>
  <Application>Microsoft Office PowerPoint</Application>
  <PresentationFormat>On-screen Show (4:3)</PresentationFormat>
  <Paragraphs>355</Paragraphs>
  <Slides>51</Slides>
  <Notes>6</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Presentation_defence[1]</vt:lpstr>
      <vt:lpstr>PowerPoint Presentation</vt:lpstr>
      <vt:lpstr>Plan</vt:lpstr>
      <vt:lpstr>Plan</vt:lpstr>
      <vt:lpstr>PowerPoint Presentation</vt:lpstr>
      <vt:lpstr>IF 42</vt:lpstr>
      <vt:lpstr>Plan</vt:lpstr>
      <vt:lpstr>Probleemstelling</vt:lpstr>
      <vt:lpstr>PowerPoint Presentation</vt:lpstr>
      <vt:lpstr>Plan</vt:lpstr>
      <vt:lpstr>Medisch profiel</vt:lpstr>
      <vt:lpstr>Plan</vt:lpstr>
      <vt:lpstr>IF 42 New</vt:lpstr>
      <vt:lpstr>IF42 New</vt:lpstr>
      <vt:lpstr>IF 42 New</vt:lpstr>
      <vt:lpstr>PowerPoint Presentation</vt:lpstr>
      <vt:lpstr>IF42 New</vt:lpstr>
      <vt:lpstr>IF42 New</vt:lpstr>
      <vt:lpstr>PowerPoint Presentation</vt:lpstr>
      <vt:lpstr>IF42 New</vt:lpstr>
      <vt:lpstr>IF 42 New</vt:lpstr>
      <vt:lpstr>IF 42 New</vt:lpstr>
      <vt:lpstr>PowerPoint Presentation</vt:lpstr>
      <vt:lpstr>PowerPoint Presentation</vt:lpstr>
      <vt:lpstr>PSIVCAME GYKO</vt:lpstr>
      <vt:lpstr>Factor P</vt:lpstr>
      <vt:lpstr>PSIVCAME GYKO</vt:lpstr>
      <vt:lpstr>Factor S</vt:lpstr>
      <vt:lpstr>PSIVCAME GYKO</vt:lpstr>
      <vt:lpstr>Factor I</vt:lpstr>
      <vt:lpstr>PSIVCAME GYKO</vt:lpstr>
      <vt:lpstr>Factor V</vt:lpstr>
      <vt:lpstr>PSIVCAME GYKO</vt:lpstr>
      <vt:lpstr>Factor C</vt:lpstr>
      <vt:lpstr>PSIVCAME GYKO</vt:lpstr>
      <vt:lpstr>Factor A</vt:lpstr>
      <vt:lpstr>PSIVCAME GYKO</vt:lpstr>
      <vt:lpstr>Factor M</vt:lpstr>
      <vt:lpstr>PSIVCAME GYKO</vt:lpstr>
      <vt:lpstr>Factor E</vt:lpstr>
      <vt:lpstr>Factor E</vt:lpstr>
      <vt:lpstr>Factor E</vt:lpstr>
      <vt:lpstr>Factor E</vt:lpstr>
      <vt:lpstr>PSIVCAME GYKO</vt:lpstr>
      <vt:lpstr>Factor G</vt:lpstr>
      <vt:lpstr>PSIVCAME GYKO</vt:lpstr>
      <vt:lpstr>Factor Y</vt:lpstr>
      <vt:lpstr>Factor Y</vt:lpstr>
      <vt:lpstr>PSIVCAME GYKO</vt:lpstr>
      <vt:lpstr>Factor K</vt:lpstr>
      <vt:lpstr>PSIVCAME GYKO</vt:lpstr>
      <vt:lpstr>Factor O</vt:lpstr>
    </vt:vector>
  </TitlesOfParts>
  <Company>Belgian-Defence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CME New 2010</dc:title>
  <dc:subject>CME New - Draft - WG Admin</dc:subject>
  <dc:creator>Gino Dhondt</dc:creator>
  <cp:keywords>CME New - WG Admin</cp:keywords>
  <dc:description>Draft 15 Sep 2010</dc:description>
  <cp:lastModifiedBy>Coremans Geert</cp:lastModifiedBy>
  <cp:revision>207</cp:revision>
  <cp:lastPrinted>2012-02-06T10:10:45Z</cp:lastPrinted>
  <dcterms:created xsi:type="dcterms:W3CDTF">2005-09-01T14:48:29Z</dcterms:created>
  <dcterms:modified xsi:type="dcterms:W3CDTF">2012-06-25T05:55:02Z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de WXYZ">
    <vt:lpwstr>GD</vt:lpwstr>
  </property>
  <property fmtid="{D5CDD505-2E9C-101B-9397-08002B2CF9AE}" pid="3" name="Datum goedkeuring">
    <vt:filetime>2010-09-19T22:00:00Z</vt:filetime>
  </property>
  <property fmtid="{D5CDD505-2E9C-101B-9397-08002B2CF9AE}" pid="4" name="Editie">
    <vt:i4>1</vt:i4>
  </property>
  <property fmtid="{D5CDD505-2E9C-101B-9397-08002B2CF9AE}" pid="5" name="Itel">
    <vt:lpwstr>PROLAY</vt:lpwstr>
  </property>
  <property fmtid="{D5CDD505-2E9C-101B-9397-08002B2CF9AE}" pid="6" name="Nummering">
    <vt:i4>1</vt:i4>
  </property>
  <property fmtid="{D5CDD505-2E9C-101B-9397-08002B2CF9AE}" pid="7" name="Redactionele overheid">
    <vt:lpwstr>MHKA</vt:lpwstr>
  </property>
  <property fmtid="{D5CDD505-2E9C-101B-9397-08002B2CF9AE}" pid="8" name="Revisie">
    <vt:i4>0</vt:i4>
  </property>
  <property fmtid="{D5CDD505-2E9C-101B-9397-08002B2CF9AE}" pid="9" name="Editor">
    <vt:lpwstr>Gino Dhondt</vt:lpwstr>
  </property>
</Properties>
</file>