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627" r:id="rId6"/>
    <p:sldId id="628" r:id="rId7"/>
    <p:sldId id="629" r:id="rId8"/>
    <p:sldId id="630" r:id="rId9"/>
    <p:sldId id="631" r:id="rId10"/>
    <p:sldId id="632" r:id="rId11"/>
    <p:sldId id="634" r:id="rId12"/>
    <p:sldId id="635" r:id="rId13"/>
    <p:sldId id="659" r:id="rId14"/>
    <p:sldId id="693" r:id="rId15"/>
    <p:sldId id="694" r:id="rId16"/>
    <p:sldId id="675" r:id="rId17"/>
    <p:sldId id="696" r:id="rId18"/>
    <p:sldId id="575" r:id="rId1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n Der Heyden Marc" initials="VDH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200"/>
    <a:srgbClr val="CC3399"/>
    <a:srgbClr val="003300"/>
    <a:srgbClr val="008080"/>
    <a:srgbClr val="CC66FF"/>
    <a:srgbClr val="660033"/>
    <a:srgbClr val="9966FF"/>
    <a:srgbClr val="FFFF66"/>
    <a:srgbClr val="80008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3" autoAdjust="0"/>
    <p:restoredTop sz="93073" autoAdjust="0"/>
  </p:normalViewPr>
  <p:slideViewPr>
    <p:cSldViewPr>
      <p:cViewPr>
        <p:scale>
          <a:sx n="75" d="100"/>
          <a:sy n="75" d="100"/>
        </p:scale>
        <p:origin x="-99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>
      <p:cViewPr varScale="1">
        <p:scale>
          <a:sx n="54" d="100"/>
          <a:sy n="54" d="100"/>
        </p:scale>
        <p:origin x="-268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32209-E1E7-4360-98BC-541623D31D53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EA6513-2B7E-47CF-A628-CF3D323C4040}">
      <dgm:prSet phldrT="[Text]"/>
      <dgm:spPr>
        <a:xfrm>
          <a:off x="2286000" y="0"/>
          <a:ext cx="2032000" cy="2032000"/>
        </a:xfrm>
        <a:solidFill>
          <a:srgbClr val="00B05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nl-BE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FA</a:t>
          </a:r>
          <a:endParaRPr lang="en-US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992CE98-F54E-44F1-8713-079632010CE3}" type="parTrans" cxnId="{F1392834-26E2-4E16-895E-9AF171D1402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60438DFD-9269-4EAD-BF4D-EA2D8702E8D7}" type="sibTrans" cxnId="{F1392834-26E2-4E16-895E-9AF171D1402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570F754-FD04-4B8E-A12D-504AB2CEA154}">
      <dgm:prSet phldrT="[Text]"/>
      <dgm:spPr>
        <a:xfrm>
          <a:off x="1270000" y="2032000"/>
          <a:ext cx="2032000" cy="2032000"/>
        </a:xfrm>
        <a:solidFill>
          <a:srgbClr val="00808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nl-BE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UTF</a:t>
          </a:r>
          <a:endParaRPr lang="en-US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7DBF7159-D4F4-4602-971A-07AADE666C9C}" type="parTrans" cxnId="{1090B941-A99E-4597-8E55-02ABE0EAD47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8119EE51-4B2E-4DA6-BA11-AB8347D90C07}" type="sibTrans" cxnId="{1090B941-A99E-4597-8E55-02ABE0EAD47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AC0AD1D-7F71-4AB1-AA28-3142F6CE9DD6}">
      <dgm:prSet phldrT="[Text]"/>
      <dgm:spPr>
        <a:xfrm rot="10800000">
          <a:off x="2286000" y="2032000"/>
          <a:ext cx="2032000" cy="2032000"/>
        </a:xfrm>
        <a:solidFill>
          <a:srgbClr val="00B050"/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nl-BE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SMAC</a:t>
          </a:r>
          <a:endParaRPr lang="en-US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3B4CD57A-8355-46EB-AB91-E1402EC8BC81}" type="parTrans" cxnId="{BC0ECFE2-96C1-4E22-9E64-1CC4ABF465C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0A1D4105-ECC1-4F26-9BEB-EE5251DD614D}" type="sibTrans" cxnId="{BC0ECFE2-96C1-4E22-9E64-1CC4ABF465CF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0A0A115E-CA86-4F22-8E6E-0F05E70C1E53}">
      <dgm:prSet phldrT="[Text]"/>
      <dgm:spPr>
        <a:xfrm>
          <a:off x="3325672" y="2032000"/>
          <a:ext cx="2032000" cy="2032000"/>
        </a:xfr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nl-BE" b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USERS</a:t>
          </a:r>
          <a:endParaRPr lang="en-US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3FAA370D-2E27-4BC5-B138-BCC6BFA41C26}" type="parTrans" cxnId="{5AEC4DB5-8DE0-4C3F-A0E9-1C13F2B88B4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0BC26AFE-C6A4-4727-A37B-A4526698D564}" type="sibTrans" cxnId="{5AEC4DB5-8DE0-4C3F-A0E9-1C13F2B88B4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FF15F0D-5493-4FED-8AEE-C56FB51ADB22}" type="pres">
      <dgm:prSet presAssocID="{8E132209-E1E7-4360-98BC-541623D31D53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89BBC7-DBD4-49E1-A61E-5D0C7E747750}" type="pres">
      <dgm:prSet presAssocID="{8E132209-E1E7-4360-98BC-541623D31D53}" presName="triangle1" presStyleLbl="node1" presStyleIdx="0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BDC295A2-DFEA-490A-B66F-E97CF83A45BA}" type="pres">
      <dgm:prSet presAssocID="{8E132209-E1E7-4360-98BC-541623D31D53}" presName="triangle2" presStyleLbl="node1" presStyleIdx="1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8CF239E8-0C0B-4DE1-AD92-8800B69F0769}" type="pres">
      <dgm:prSet presAssocID="{8E132209-E1E7-4360-98BC-541623D31D53}" presName="triangle3" presStyleLbl="node1" presStyleIdx="2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05F89A32-07C3-4EBA-BB36-D14F34007903}" type="pres">
      <dgm:prSet presAssocID="{8E132209-E1E7-4360-98BC-541623D31D53}" presName="triangle4" presStyleLbl="node1" presStyleIdx="3" presStyleCnt="4" custLinFactNeighborX="1165" custLinFactNeighborY="776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</dgm:ptLst>
  <dgm:cxnLst>
    <dgm:cxn modelId="{F1392834-26E2-4E16-895E-9AF171D14027}" srcId="{8E132209-E1E7-4360-98BC-541623D31D53}" destId="{AEEA6513-2B7E-47CF-A628-CF3D323C4040}" srcOrd="0" destOrd="0" parTransId="{2992CE98-F54E-44F1-8713-079632010CE3}" sibTransId="{60438DFD-9269-4EAD-BF4D-EA2D8702E8D7}"/>
    <dgm:cxn modelId="{920EB105-8419-48E7-99EF-A9C68A177CAC}" type="presOf" srcId="{0A0A115E-CA86-4F22-8E6E-0F05E70C1E53}" destId="{05F89A32-07C3-4EBA-BB36-D14F34007903}" srcOrd="0" destOrd="0" presId="urn:microsoft.com/office/officeart/2005/8/layout/pyramid4"/>
    <dgm:cxn modelId="{5AEC4DB5-8DE0-4C3F-A0E9-1C13F2B88B4C}" srcId="{8E132209-E1E7-4360-98BC-541623D31D53}" destId="{0A0A115E-CA86-4F22-8E6E-0F05E70C1E53}" srcOrd="3" destOrd="0" parTransId="{3FAA370D-2E27-4BC5-B138-BCC6BFA41C26}" sibTransId="{0BC26AFE-C6A4-4727-A37B-A4526698D564}"/>
    <dgm:cxn modelId="{1090B941-A99E-4597-8E55-02ABE0EAD47C}" srcId="{8E132209-E1E7-4360-98BC-541623D31D53}" destId="{A570F754-FD04-4B8E-A12D-504AB2CEA154}" srcOrd="1" destOrd="0" parTransId="{7DBF7159-D4F4-4602-971A-07AADE666C9C}" sibTransId="{8119EE51-4B2E-4DA6-BA11-AB8347D90C07}"/>
    <dgm:cxn modelId="{0C0E14C0-B05A-445B-863E-D5527DF0512C}" type="presOf" srcId="{8E132209-E1E7-4360-98BC-541623D31D53}" destId="{AFF15F0D-5493-4FED-8AEE-C56FB51ADB22}" srcOrd="0" destOrd="0" presId="urn:microsoft.com/office/officeart/2005/8/layout/pyramid4"/>
    <dgm:cxn modelId="{762216DF-5082-447E-A03B-873FA3ECA932}" type="presOf" srcId="{AEEA6513-2B7E-47CF-A628-CF3D323C4040}" destId="{AB89BBC7-DBD4-49E1-A61E-5D0C7E747750}" srcOrd="0" destOrd="0" presId="urn:microsoft.com/office/officeart/2005/8/layout/pyramid4"/>
    <dgm:cxn modelId="{E2380F77-1BFF-4BA1-89BF-852AF47F45E5}" type="presOf" srcId="{7AC0AD1D-7F71-4AB1-AA28-3142F6CE9DD6}" destId="{8CF239E8-0C0B-4DE1-AD92-8800B69F0769}" srcOrd="0" destOrd="0" presId="urn:microsoft.com/office/officeart/2005/8/layout/pyramid4"/>
    <dgm:cxn modelId="{1ABEC9DE-5D9A-4171-ACB7-459E7A886553}" type="presOf" srcId="{A570F754-FD04-4B8E-A12D-504AB2CEA154}" destId="{BDC295A2-DFEA-490A-B66F-E97CF83A45BA}" srcOrd="0" destOrd="0" presId="urn:microsoft.com/office/officeart/2005/8/layout/pyramid4"/>
    <dgm:cxn modelId="{BC0ECFE2-96C1-4E22-9E64-1CC4ABF465CF}" srcId="{8E132209-E1E7-4360-98BC-541623D31D53}" destId="{7AC0AD1D-7F71-4AB1-AA28-3142F6CE9DD6}" srcOrd="2" destOrd="0" parTransId="{3B4CD57A-8355-46EB-AB91-E1402EC8BC81}" sibTransId="{0A1D4105-ECC1-4F26-9BEB-EE5251DD614D}"/>
    <dgm:cxn modelId="{31CC4B17-B52A-4640-A6CF-E42B104EA3E3}" type="presParOf" srcId="{AFF15F0D-5493-4FED-8AEE-C56FB51ADB22}" destId="{AB89BBC7-DBD4-49E1-A61E-5D0C7E747750}" srcOrd="0" destOrd="0" presId="urn:microsoft.com/office/officeart/2005/8/layout/pyramid4"/>
    <dgm:cxn modelId="{84105D28-12AE-4DE8-9E9F-D5D7A2B3DD6C}" type="presParOf" srcId="{AFF15F0D-5493-4FED-8AEE-C56FB51ADB22}" destId="{BDC295A2-DFEA-490A-B66F-E97CF83A45BA}" srcOrd="1" destOrd="0" presId="urn:microsoft.com/office/officeart/2005/8/layout/pyramid4"/>
    <dgm:cxn modelId="{EDAAF2D1-03C0-4222-A14E-2DFF50FBD568}" type="presParOf" srcId="{AFF15F0D-5493-4FED-8AEE-C56FB51ADB22}" destId="{8CF239E8-0C0B-4DE1-AD92-8800B69F0769}" srcOrd="2" destOrd="0" presId="urn:microsoft.com/office/officeart/2005/8/layout/pyramid4"/>
    <dgm:cxn modelId="{5A27A3D4-C0A9-49AC-88A0-A0E2AE3E9747}" type="presParOf" srcId="{AFF15F0D-5493-4FED-8AEE-C56FB51ADB22}" destId="{05F89A32-07C3-4EBA-BB36-D14F3400790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132209-E1E7-4360-98BC-541623D31D53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EA6513-2B7E-47CF-A628-CF3D323C4040}">
      <dgm:prSet phldrT="[Text]" custT="1"/>
      <dgm:spPr>
        <a:xfrm>
          <a:off x="2286000" y="0"/>
          <a:ext cx="2032000" cy="2032000"/>
        </a:xfrm>
        <a:solidFill>
          <a:srgbClr val="009DD9">
            <a:lumMod val="60000"/>
            <a:lumOff val="40000"/>
          </a:srgb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nl-BE" sz="1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TF</a:t>
          </a:r>
          <a:endParaRPr lang="en-US" sz="1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992CE98-F54E-44F1-8713-079632010CE3}" type="parTrans" cxnId="{F1392834-26E2-4E16-895E-9AF171D14027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60438DFD-9269-4EAD-BF4D-EA2D8702E8D7}" type="sibTrans" cxnId="{F1392834-26E2-4E16-895E-9AF171D14027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570F754-FD04-4B8E-A12D-504AB2CEA154}">
      <dgm:prSet phldrT="[Text]" custT="1"/>
      <dgm:spPr>
        <a:xfrm>
          <a:off x="1270000" y="2032000"/>
          <a:ext cx="2032000" cy="2032000"/>
        </a:xfrm>
        <a:solidFill>
          <a:srgbClr val="0F6F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nl-BE" sz="1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TTF</a:t>
          </a:r>
          <a:endParaRPr lang="en-US" sz="1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7DBF7159-D4F4-4602-971A-07AADE666C9C}" type="parTrans" cxnId="{1090B941-A99E-4597-8E55-02ABE0EAD47C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8119EE51-4B2E-4DA6-BA11-AB8347D90C07}" type="sibTrans" cxnId="{1090B941-A99E-4597-8E55-02ABE0EAD47C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7AC0AD1D-7F71-4AB1-AA28-3142F6CE9DD6}">
      <dgm:prSet phldrT="[Text]" custT="1"/>
      <dgm:spPr>
        <a:xfrm rot="10800000">
          <a:off x="2286000" y="2032000"/>
          <a:ext cx="2032000" cy="2032000"/>
        </a:xfrm>
        <a:solidFill>
          <a:srgbClr val="009DD9">
            <a:lumMod val="60000"/>
            <a:lumOff val="40000"/>
          </a:srgbClr>
        </a:solidFill>
        <a:ln w="25400" cap="flat" cmpd="sng" algn="ctr">
          <a:noFill/>
          <a:prstDash val="solid"/>
        </a:ln>
        <a:effectLst/>
      </dgm:spPr>
      <dgm:t>
        <a:bodyPr/>
        <a:lstStyle/>
        <a:p>
          <a:r>
            <a:rPr lang="nl-BE" sz="1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Cel</a:t>
          </a:r>
          <a:endParaRPr lang="en-US" sz="1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3B4CD57A-8355-46EB-AB91-E1402EC8BC81}" type="parTrans" cxnId="{BC0ECFE2-96C1-4E22-9E64-1CC4ABF465CF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0A1D4105-ECC1-4F26-9BEB-EE5251DD614D}" type="sibTrans" cxnId="{BC0ECFE2-96C1-4E22-9E64-1CC4ABF465CF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0A0A115E-CA86-4F22-8E6E-0F05E70C1E53}">
      <dgm:prSet phldrT="[Text]" custT="1"/>
      <dgm:spPr>
        <a:xfrm>
          <a:off x="3302000" y="2032000"/>
          <a:ext cx="2032000" cy="2032000"/>
        </a:xfrm>
        <a:solidFill>
          <a:srgbClr val="0F6F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nl-BE" sz="1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UTF</a:t>
          </a:r>
        </a:p>
        <a:p>
          <a:r>
            <a:rPr lang="nl-BE" sz="1800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DMTF</a:t>
          </a:r>
          <a:endParaRPr lang="en-US" sz="1800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3FAA370D-2E27-4BC5-B138-BCC6BFA41C26}" type="parTrans" cxnId="{5AEC4DB5-8DE0-4C3F-A0E9-1C13F2B88B4C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0BC26AFE-C6A4-4727-A37B-A4526698D564}" type="sibTrans" cxnId="{5AEC4DB5-8DE0-4C3F-A0E9-1C13F2B88B4C}">
      <dgm:prSet/>
      <dgm:spPr/>
      <dgm:t>
        <a:bodyPr/>
        <a:lstStyle/>
        <a:p>
          <a:endParaRPr lang="en-US" sz="1400" b="1">
            <a:solidFill>
              <a:schemeClr val="bg1"/>
            </a:solidFill>
          </a:endParaRPr>
        </a:p>
      </dgm:t>
    </dgm:pt>
    <dgm:pt modelId="{AFF15F0D-5493-4FED-8AEE-C56FB51ADB22}" type="pres">
      <dgm:prSet presAssocID="{8E132209-E1E7-4360-98BC-541623D31D53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89BBC7-DBD4-49E1-A61E-5D0C7E747750}" type="pres">
      <dgm:prSet presAssocID="{8E132209-E1E7-4360-98BC-541623D31D53}" presName="triangle1" presStyleLbl="node1" presStyleIdx="0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BDC295A2-DFEA-490A-B66F-E97CF83A45BA}" type="pres">
      <dgm:prSet presAssocID="{8E132209-E1E7-4360-98BC-541623D31D53}" presName="triangle2" presStyleLbl="node1" presStyleIdx="1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8CF239E8-0C0B-4DE1-AD92-8800B69F0769}" type="pres">
      <dgm:prSet presAssocID="{8E132209-E1E7-4360-98BC-541623D31D53}" presName="triangle3" presStyleLbl="node1" presStyleIdx="2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  <dgm:pt modelId="{05F89A32-07C3-4EBA-BB36-D14F34007903}" type="pres">
      <dgm:prSet presAssocID="{8E132209-E1E7-4360-98BC-541623D31D53}" presName="triangle4" presStyleLbl="node1" presStyleIdx="3" presStyleCnt="4">
        <dgm:presLayoutVars>
          <dgm:bulletEnabled val="1"/>
        </dgm:presLayoutVars>
      </dgm:prSet>
      <dgm:spPr>
        <a:prstGeom prst="triangle">
          <a:avLst/>
        </a:prstGeom>
      </dgm:spPr>
      <dgm:t>
        <a:bodyPr/>
        <a:lstStyle/>
        <a:p>
          <a:endParaRPr lang="en-US"/>
        </a:p>
      </dgm:t>
    </dgm:pt>
  </dgm:ptLst>
  <dgm:cxnLst>
    <dgm:cxn modelId="{F1392834-26E2-4E16-895E-9AF171D14027}" srcId="{8E132209-E1E7-4360-98BC-541623D31D53}" destId="{AEEA6513-2B7E-47CF-A628-CF3D323C4040}" srcOrd="0" destOrd="0" parTransId="{2992CE98-F54E-44F1-8713-079632010CE3}" sibTransId="{60438DFD-9269-4EAD-BF4D-EA2D8702E8D7}"/>
    <dgm:cxn modelId="{72C22657-B7C6-45FA-A106-320460CDDED4}" type="presOf" srcId="{A570F754-FD04-4B8E-A12D-504AB2CEA154}" destId="{BDC295A2-DFEA-490A-B66F-E97CF83A45BA}" srcOrd="0" destOrd="0" presId="urn:microsoft.com/office/officeart/2005/8/layout/pyramid4"/>
    <dgm:cxn modelId="{1981D08B-ACBE-4478-9AD7-451F1AA0E6BA}" type="presOf" srcId="{8E132209-E1E7-4360-98BC-541623D31D53}" destId="{AFF15F0D-5493-4FED-8AEE-C56FB51ADB22}" srcOrd="0" destOrd="0" presId="urn:microsoft.com/office/officeart/2005/8/layout/pyramid4"/>
    <dgm:cxn modelId="{5AEC4DB5-8DE0-4C3F-A0E9-1C13F2B88B4C}" srcId="{8E132209-E1E7-4360-98BC-541623D31D53}" destId="{0A0A115E-CA86-4F22-8E6E-0F05E70C1E53}" srcOrd="3" destOrd="0" parTransId="{3FAA370D-2E27-4BC5-B138-BCC6BFA41C26}" sibTransId="{0BC26AFE-C6A4-4727-A37B-A4526698D564}"/>
    <dgm:cxn modelId="{1090B941-A99E-4597-8E55-02ABE0EAD47C}" srcId="{8E132209-E1E7-4360-98BC-541623D31D53}" destId="{A570F754-FD04-4B8E-A12D-504AB2CEA154}" srcOrd="1" destOrd="0" parTransId="{7DBF7159-D4F4-4602-971A-07AADE666C9C}" sibTransId="{8119EE51-4B2E-4DA6-BA11-AB8347D90C07}"/>
    <dgm:cxn modelId="{055E7D8D-67C8-4C34-B46F-4401C5D8F5EC}" type="presOf" srcId="{0A0A115E-CA86-4F22-8E6E-0F05E70C1E53}" destId="{05F89A32-07C3-4EBA-BB36-D14F34007903}" srcOrd="0" destOrd="0" presId="urn:microsoft.com/office/officeart/2005/8/layout/pyramid4"/>
    <dgm:cxn modelId="{BC0ECFE2-96C1-4E22-9E64-1CC4ABF465CF}" srcId="{8E132209-E1E7-4360-98BC-541623D31D53}" destId="{7AC0AD1D-7F71-4AB1-AA28-3142F6CE9DD6}" srcOrd="2" destOrd="0" parTransId="{3B4CD57A-8355-46EB-AB91-E1402EC8BC81}" sibTransId="{0A1D4105-ECC1-4F26-9BEB-EE5251DD614D}"/>
    <dgm:cxn modelId="{E1B3D96E-0030-4362-87B0-B460C342FDC0}" type="presOf" srcId="{AEEA6513-2B7E-47CF-A628-CF3D323C4040}" destId="{AB89BBC7-DBD4-49E1-A61E-5D0C7E747750}" srcOrd="0" destOrd="0" presId="urn:microsoft.com/office/officeart/2005/8/layout/pyramid4"/>
    <dgm:cxn modelId="{397C5B47-9374-4C69-B0CC-EDB464408B82}" type="presOf" srcId="{7AC0AD1D-7F71-4AB1-AA28-3142F6CE9DD6}" destId="{8CF239E8-0C0B-4DE1-AD92-8800B69F0769}" srcOrd="0" destOrd="0" presId="urn:microsoft.com/office/officeart/2005/8/layout/pyramid4"/>
    <dgm:cxn modelId="{388B7C06-C6C7-4229-99A7-20AE7FA598EB}" type="presParOf" srcId="{AFF15F0D-5493-4FED-8AEE-C56FB51ADB22}" destId="{AB89BBC7-DBD4-49E1-A61E-5D0C7E747750}" srcOrd="0" destOrd="0" presId="urn:microsoft.com/office/officeart/2005/8/layout/pyramid4"/>
    <dgm:cxn modelId="{DBD0EC00-CC4C-4AA6-83D6-CED7309BFF51}" type="presParOf" srcId="{AFF15F0D-5493-4FED-8AEE-C56FB51ADB22}" destId="{BDC295A2-DFEA-490A-B66F-E97CF83A45BA}" srcOrd="1" destOrd="0" presId="urn:microsoft.com/office/officeart/2005/8/layout/pyramid4"/>
    <dgm:cxn modelId="{CC3FB6EF-784B-4C79-9F23-6873E2CDC5C4}" type="presParOf" srcId="{AFF15F0D-5493-4FED-8AEE-C56FB51ADB22}" destId="{8CF239E8-0C0B-4DE1-AD92-8800B69F0769}" srcOrd="2" destOrd="0" presId="urn:microsoft.com/office/officeart/2005/8/layout/pyramid4"/>
    <dgm:cxn modelId="{F0F2B752-2425-4BFE-BC3E-C3E85A094F4F}" type="presParOf" srcId="{AFF15F0D-5493-4FED-8AEE-C56FB51ADB22}" destId="{05F89A32-07C3-4EBA-BB36-D14F34007903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9BBC7-DBD4-49E1-A61E-5D0C7E747750}">
      <dsp:nvSpPr>
        <dsp:cNvPr id="0" name=""/>
        <dsp:cNvSpPr/>
      </dsp:nvSpPr>
      <dsp:spPr>
        <a:xfrm>
          <a:off x="2286000" y="0"/>
          <a:ext cx="2032000" cy="2032000"/>
        </a:xfrm>
        <a:prstGeom prst="triangl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9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FA</a:t>
          </a:r>
          <a:endParaRPr lang="en-US" sz="19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794000" y="1016000"/>
        <a:ext cx="1016000" cy="1016000"/>
      </dsp:txXfrm>
    </dsp:sp>
    <dsp:sp modelId="{BDC295A2-DFEA-490A-B66F-E97CF83A45BA}">
      <dsp:nvSpPr>
        <dsp:cNvPr id="0" name=""/>
        <dsp:cNvSpPr/>
      </dsp:nvSpPr>
      <dsp:spPr>
        <a:xfrm>
          <a:off x="1270000" y="2032000"/>
          <a:ext cx="2032000" cy="2032000"/>
        </a:xfrm>
        <a:prstGeom prst="triangle">
          <a:avLst/>
        </a:prstGeom>
        <a:solidFill>
          <a:srgbClr val="00808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9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UTF</a:t>
          </a:r>
          <a:endParaRPr lang="en-US" sz="19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1778000" y="3048000"/>
        <a:ext cx="1016000" cy="1016000"/>
      </dsp:txXfrm>
    </dsp:sp>
    <dsp:sp modelId="{8CF239E8-0C0B-4DE1-AD92-8800B69F0769}">
      <dsp:nvSpPr>
        <dsp:cNvPr id="0" name=""/>
        <dsp:cNvSpPr/>
      </dsp:nvSpPr>
      <dsp:spPr>
        <a:xfrm rot="10800000">
          <a:off x="2286000" y="2032000"/>
          <a:ext cx="2032000" cy="2032000"/>
        </a:xfrm>
        <a:prstGeom prst="triangl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9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SMAC</a:t>
          </a:r>
          <a:endParaRPr lang="en-US" sz="19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10800000">
        <a:off x="2794000" y="2032000"/>
        <a:ext cx="1016000" cy="1016000"/>
      </dsp:txXfrm>
    </dsp:sp>
    <dsp:sp modelId="{05F89A32-07C3-4EBA-BB36-D14F34007903}">
      <dsp:nvSpPr>
        <dsp:cNvPr id="0" name=""/>
        <dsp:cNvSpPr/>
      </dsp:nvSpPr>
      <dsp:spPr>
        <a:xfrm>
          <a:off x="3325672" y="2032000"/>
          <a:ext cx="2032000" cy="2032000"/>
        </a:xfrm>
        <a:prstGeom prst="triangle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900" b="1" kern="120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USERS</a:t>
          </a:r>
          <a:endParaRPr lang="en-US" sz="19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833672" y="3048000"/>
        <a:ext cx="1016000" cy="1016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9BBC7-DBD4-49E1-A61E-5D0C7E747750}">
      <dsp:nvSpPr>
        <dsp:cNvPr id="0" name=""/>
        <dsp:cNvSpPr/>
      </dsp:nvSpPr>
      <dsp:spPr>
        <a:xfrm>
          <a:off x="2286000" y="0"/>
          <a:ext cx="2032000" cy="2032000"/>
        </a:xfrm>
        <a:prstGeom prst="triangle">
          <a:avLst/>
        </a:prstGeom>
        <a:solidFill>
          <a:srgbClr val="009DD9">
            <a:lumMod val="60000"/>
            <a:lumOff val="4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TF</a:t>
          </a:r>
          <a:endParaRPr lang="en-US" sz="1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2794000" y="1016000"/>
        <a:ext cx="1016000" cy="1016000"/>
      </dsp:txXfrm>
    </dsp:sp>
    <dsp:sp modelId="{BDC295A2-DFEA-490A-B66F-E97CF83A45BA}">
      <dsp:nvSpPr>
        <dsp:cNvPr id="0" name=""/>
        <dsp:cNvSpPr/>
      </dsp:nvSpPr>
      <dsp:spPr>
        <a:xfrm>
          <a:off x="1270000" y="2032000"/>
          <a:ext cx="2032000" cy="2032000"/>
        </a:xfrm>
        <a:prstGeom prst="triangle">
          <a:avLst/>
        </a:prstGeom>
        <a:solidFill>
          <a:srgbClr val="0F6F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TTF</a:t>
          </a:r>
          <a:endParaRPr lang="en-US" sz="1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1778000" y="3048000"/>
        <a:ext cx="1016000" cy="1016000"/>
      </dsp:txXfrm>
    </dsp:sp>
    <dsp:sp modelId="{8CF239E8-0C0B-4DE1-AD92-8800B69F0769}">
      <dsp:nvSpPr>
        <dsp:cNvPr id="0" name=""/>
        <dsp:cNvSpPr/>
      </dsp:nvSpPr>
      <dsp:spPr>
        <a:xfrm rot="10800000">
          <a:off x="2286000" y="2032000"/>
          <a:ext cx="2032000" cy="2032000"/>
        </a:xfrm>
        <a:prstGeom prst="triangle">
          <a:avLst/>
        </a:prstGeom>
        <a:solidFill>
          <a:srgbClr val="009DD9">
            <a:lumMod val="60000"/>
            <a:lumOff val="4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Cel</a:t>
          </a:r>
          <a:endParaRPr lang="en-US" sz="1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10800000">
        <a:off x="2794000" y="2032000"/>
        <a:ext cx="1016000" cy="1016000"/>
      </dsp:txXfrm>
    </dsp:sp>
    <dsp:sp modelId="{05F89A32-07C3-4EBA-BB36-D14F34007903}">
      <dsp:nvSpPr>
        <dsp:cNvPr id="0" name=""/>
        <dsp:cNvSpPr/>
      </dsp:nvSpPr>
      <dsp:spPr>
        <a:xfrm>
          <a:off x="3302000" y="2032000"/>
          <a:ext cx="2032000" cy="2032000"/>
        </a:xfrm>
        <a:prstGeom prst="triangle">
          <a:avLst/>
        </a:prstGeom>
        <a:solidFill>
          <a:srgbClr val="0F6F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UTF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800" b="1" kern="120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DMTF</a:t>
          </a:r>
          <a:endParaRPr lang="en-US" sz="1800" b="1" kern="120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>
        <a:off x="3810000" y="3048000"/>
        <a:ext cx="1016000" cy="1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7" y="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768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7" y="942768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01A57D6F-FB83-4C8A-A6D0-3E014A682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36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7" y="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5" y="4715483"/>
            <a:ext cx="5437550" cy="446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768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7" y="9427680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CDFE36F6-D283-4F73-8617-9E2702A03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34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9C93C1D-BEFA-496B-AB2A-EB4FB036EEB1}" type="slidenum">
              <a:rPr lang="en-US" b="0" smtClean="0"/>
              <a:pPr eaLnBrk="1" hangingPunct="1"/>
              <a:t>1</a:t>
            </a:fld>
            <a:endParaRPr lang="en-US" b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BE" sz="1800" dirty="0" smtClean="0">
                <a:latin typeface="Arial" pitchFamily="34" charset="0"/>
              </a:rPr>
              <a:t>Generaals,</a:t>
            </a:r>
          </a:p>
          <a:p>
            <a:pPr eaLnBrk="1" hangingPunct="1"/>
            <a:endParaRPr lang="nl-BE" sz="1800" dirty="0" smtClean="0">
              <a:latin typeface="Arial" pitchFamily="34" charset="0"/>
            </a:endParaRPr>
          </a:p>
          <a:p>
            <a:pPr eaLnBrk="1" hangingPunct="1"/>
            <a:r>
              <a:rPr lang="nl-BE" sz="1800" dirty="0" smtClean="0">
                <a:latin typeface="Arial" pitchFamily="34" charset="0"/>
              </a:rPr>
              <a:t>Eerste</a:t>
            </a:r>
            <a:r>
              <a:rPr lang="nl-BE" sz="1800" baseline="0" dirty="0" smtClean="0">
                <a:latin typeface="Arial" pitchFamily="34" charset="0"/>
              </a:rPr>
              <a:t> SC1 onder deze vorm.  </a:t>
            </a:r>
          </a:p>
          <a:p>
            <a:pPr eaLnBrk="1" hangingPunct="1"/>
            <a:r>
              <a:rPr lang="nl-BE" sz="1800" baseline="0" dirty="0" smtClean="0">
                <a:latin typeface="Arial" pitchFamily="34" charset="0"/>
              </a:rPr>
              <a:t>Doelstelling van dit SC = </a:t>
            </a:r>
          </a:p>
          <a:p>
            <a:pPr marL="285750" indent="-285750" eaLnBrk="1" hangingPunct="1">
              <a:buFontTx/>
              <a:buChar char="-"/>
            </a:pPr>
            <a:r>
              <a:rPr lang="nl-BE" sz="1800" baseline="0" dirty="0" smtClean="0">
                <a:latin typeface="Arial" pitchFamily="34" charset="0"/>
              </a:rPr>
              <a:t>Standaard werkwijze voorstel (op basis van de inhoud)</a:t>
            </a:r>
          </a:p>
          <a:p>
            <a:pPr marL="285750" indent="-285750" eaLnBrk="1" hangingPunct="1">
              <a:buFontTx/>
              <a:buChar char="-"/>
            </a:pPr>
            <a:r>
              <a:rPr lang="nl-BE" sz="1800" baseline="0" dirty="0" smtClean="0">
                <a:latin typeface="Arial" pitchFamily="34" charset="0"/>
              </a:rPr>
              <a:t>Een reeks </a:t>
            </a:r>
          </a:p>
          <a:p>
            <a:pPr marL="285750" indent="-285750" eaLnBrk="1" hangingPunct="1">
              <a:buFontTx/>
              <a:buChar char="-"/>
            </a:pPr>
            <a:endParaRPr lang="nl-BE" sz="1800" baseline="0" dirty="0" smtClean="0">
              <a:latin typeface="Arial" pitchFamily="34" charset="0"/>
            </a:endParaRPr>
          </a:p>
          <a:p>
            <a:pPr eaLnBrk="1" hangingPunct="1"/>
            <a:endParaRPr lang="nl-BE" sz="1800" baseline="0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839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83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3832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60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87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81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35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Dit is het doelsysteem.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52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81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37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2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RESULTAATSVERBINTENIS :</a:t>
            </a:r>
          </a:p>
          <a:p>
            <a:endParaRPr lang="nl-BE" dirty="0" smtClean="0"/>
          </a:p>
          <a:p>
            <a:r>
              <a:rPr lang="nl-BE" dirty="0" smtClean="0"/>
              <a:t>Contractueel Scope vastgelegd hebben ;</a:t>
            </a:r>
          </a:p>
          <a:p>
            <a:r>
              <a:rPr lang="nl-BE" dirty="0" smtClean="0"/>
              <a:t>Dat de firma een</a:t>
            </a:r>
            <a:r>
              <a:rPr lang="nl-BE" baseline="0" dirty="0" smtClean="0"/>
              <a:t> zeer strikte timing hanteert ;</a:t>
            </a:r>
          </a:p>
          <a:p>
            <a:r>
              <a:rPr lang="nl-BE" baseline="0" dirty="0" smtClean="0"/>
              <a:t>Beschikbaarheid.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3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image" Target="../media/image5.png"/><Relationship Id="rId3" Type="http://schemas.openxmlformats.org/officeDocument/2006/relationships/tags" Target="../tags/tag2.xml"/><Relationship Id="rId21" Type="http://schemas.openxmlformats.org/officeDocument/2006/relationships/image" Target="../media/image6.png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image" Target="../media/image3.emf"/><Relationship Id="rId2" Type="http://schemas.openxmlformats.org/officeDocument/2006/relationships/tags" Target="../tags/tag1.xml"/><Relationship Id="rId16" Type="http://schemas.openxmlformats.org/officeDocument/2006/relationships/oleObject" Target="../embeddings/oleObject1.bin"/><Relationship Id="rId20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image" Target="../media/image4.jpeg"/><Relationship Id="rId10" Type="http://schemas.openxmlformats.org/officeDocument/2006/relationships/tags" Target="../tags/tag9.xml"/><Relationship Id="rId19" Type="http://schemas.openxmlformats.org/officeDocument/2006/relationships/oleObject" Target="../embeddings/oleObject2.bin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slideMaster" Target="../slideMasters/slideMaster1.xml"/><Relationship Id="rId22" Type="http://schemas.openxmlformats.org/officeDocument/2006/relationships/image" Target="../media/image7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BA3E-859E-4D4E-AF7E-FBC7B4F6A61F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149C2-2305-4CE1-9D09-80C5ED3BC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9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F46D-1BFF-4BB7-95D3-992A4BF71A70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4997F-8B3B-4A60-83F1-1A6E13D04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1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603C-9F27-45C1-87D2-743F844D90FB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4D88-85D7-4CD3-8BE0-603F9A54F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27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EAAC-1EF1-4AA7-8208-0C814CAA9B5D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8D0C-7283-407D-8AEF-141FF0529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72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A0AA8-D38D-45C8-A65C-489F79C75F26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84FA1-E98A-4382-B346-EEB7E12F1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15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485C4-0708-4829-896C-5DE4B6A4F2A1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CB667-1EC4-4A79-80D6-CE7E138D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40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 of Content-Agenda">
    <p:bg>
      <p:bgPr>
        <a:blipFill dpi="0" rotWithShape="1">
          <a:blip r:embed="rId15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827127" y="6661264"/>
            <a:ext cx="110608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F959C41A-9A62-4840-8519-D72E582E59B0}" type="slidenum">
              <a:rPr lang="en-US" sz="700">
                <a:solidFill>
                  <a:schemeClr val="tx2"/>
                </a:solidFill>
                <a:latin typeface="+mn-lt"/>
                <a:cs typeface="+mn-cs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5" name="Freeform 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rgbClr val="064685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pic>
        <p:nvPicPr>
          <p:cNvPr id="8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6540" y="6443666"/>
            <a:ext cx="121040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5"/>
          <p:cNvCxnSpPr/>
          <p:nvPr>
            <p:custDataLst>
              <p:tags r:id="rId6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3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" name="think-cell Slide" r:id="rId19" imgW="360" imgH="360" progId="">
                  <p:embed/>
                </p:oleObj>
              </mc:Choice>
              <mc:Fallback>
                <p:oleObj name="think-cell Slide" r:id="rId19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>
            <p:custDataLst>
              <p:tags r:id="rId8"/>
            </p:custDataLst>
          </p:nvPr>
        </p:nvSpPr>
        <p:spPr>
          <a:xfrm>
            <a:off x="8827127" y="6661264"/>
            <a:ext cx="110608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E9A74408-6193-4033-9B83-5FE38A6582A5}" type="slidenum">
              <a:rPr lang="en-US" sz="700">
                <a:solidFill>
                  <a:schemeClr val="tx2"/>
                </a:solidFill>
                <a:latin typeface="+mn-lt"/>
                <a:cs typeface="+mn-cs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2" name="Freeform 4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pic>
        <p:nvPicPr>
          <p:cNvPr id="15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6540" y="6443666"/>
            <a:ext cx="121040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5"/>
          <p:cNvCxnSpPr/>
          <p:nvPr>
            <p:custDataLst>
              <p:tags r:id="rId11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rgbClr val="6A90B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3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think-cell Slide" r:id="rId20" imgW="360" imgH="360" progId="">
                  <p:embed/>
                </p:oleObj>
              </mc:Choice>
              <mc:Fallback>
                <p:oleObj name="think-cell Slide" r:id="rId20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Freeform 4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rgbClr val="0A4684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19" name="Picture 5" descr="D:\Files\Belgium\CG_MOD PPT\image1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727689" y="6394453"/>
            <a:ext cx="29014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241150" y="146758"/>
            <a:ext cx="1334933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256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92DF-A232-4327-8CF3-649C6E35F980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05E7C-4ED6-4DFA-8386-E5CE01229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5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F1805-F761-43A8-9AA2-D078FB43B2F6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D4E8-0215-4293-B41B-840112AEA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4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9828-29A8-4BF9-AE84-C00E13DCEDC6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B6EB1-E9BE-44BC-8946-AA765457C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72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A5B0-FFBB-444F-8F9C-9B208C0D334A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88DDC-A9A1-43C4-B71B-52B8FE595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9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5A5C-47E9-454E-9B5C-6A4D34B1D623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64F91-9534-458D-95E4-2EEBCD92C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5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0757D-565F-4B40-8D81-A7181FCA5132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71C7B-8828-4A07-9EDB-10601F601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8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C727A-B878-4FEF-B773-3F3D685D081F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DB739-FBBE-4DA0-9770-6C0ABBF5B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8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62D7-1D4C-486F-855B-A1CB0C5A7D7F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94569-2EC8-4421-A812-DA56C30FF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14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5B8D0A07-4CA4-4C01-90D4-B4A1B9AC1F4D}" type="datetime1">
              <a:rPr lang="nl-BE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9FF8E647-708E-4893-8130-CD14E589E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239840"/>
            <a:ext cx="10477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7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7.emf"/><Relationship Id="rId5" Type="http://schemas.openxmlformats.org/officeDocument/2006/relationships/hyperlink" Target="http://www.dileoz.com/" TargetMode="External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483768" y="1989138"/>
            <a:ext cx="4454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 dirty="0" err="1" smtClean="0">
                <a:latin typeface="Courier New" pitchFamily="49" charset="0"/>
              </a:rPr>
              <a:t>HRM@Defence</a:t>
            </a:r>
            <a:endParaRPr lang="en-GB" sz="2400" dirty="0"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33600" y="3657602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nl-BE" dirty="0" smtClean="0">
                <a:latin typeface="Courier New" pitchFamily="49" charset="0"/>
              </a:rPr>
              <a:t>08 Okt 2013</a:t>
            </a:r>
            <a:endParaRPr lang="en-GB" dirty="0">
              <a:latin typeface="Courier New" pitchFamily="49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133600" y="2770190"/>
            <a:ext cx="42672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 smtClean="0">
                <a:latin typeface="Courier New" pitchFamily="49" charset="0"/>
              </a:rPr>
              <a:t>Kol v/h </a:t>
            </a:r>
            <a:r>
              <a:rPr lang="en-GB" sz="1600" dirty="0" err="1" smtClean="0">
                <a:latin typeface="Courier New" pitchFamily="49" charset="0"/>
              </a:rPr>
              <a:t>Vlw</a:t>
            </a:r>
            <a:r>
              <a:rPr lang="en-GB" sz="1600" dirty="0" smtClean="0">
                <a:latin typeface="Courier New" pitchFamily="49" charset="0"/>
              </a:rPr>
              <a:t> Marc Van Der Heyden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1600" dirty="0" smtClean="0">
                <a:latin typeface="Courier New" pitchFamily="49" charset="0"/>
              </a:rPr>
              <a:t>Task Force - </a:t>
            </a:r>
            <a:r>
              <a:rPr lang="en-GB" sz="1600" dirty="0" err="1" smtClean="0">
                <a:latin typeface="Courier New" pitchFamily="49" charset="0"/>
              </a:rPr>
              <a:t>HRM@Defence</a:t>
            </a:r>
            <a:endParaRPr lang="en-GB" sz="1600" dirty="0">
              <a:latin typeface="Courier New" pitchFamily="49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400" dirty="0">
              <a:latin typeface="Courier New" pitchFamily="49" charset="0"/>
            </a:endParaRPr>
          </a:p>
        </p:txBody>
      </p:sp>
      <p:sp>
        <p:nvSpPr>
          <p:cNvPr id="2055" name="Rectangle 11"/>
          <p:cNvSpPr>
            <a:spLocks noChangeArrowheads="1"/>
          </p:cNvSpPr>
          <p:nvPr/>
        </p:nvSpPr>
        <p:spPr bwMode="auto">
          <a:xfrm>
            <a:off x="1258888" y="3054350"/>
            <a:ext cx="792162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Functionele domeinen resultaatsverbintenis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nl-BE" dirty="0" smtClean="0"/>
              <a:t>Portfolio </a:t>
            </a:r>
            <a:r>
              <a:rPr lang="nl-BE" dirty="0"/>
              <a:t>en </a:t>
            </a:r>
            <a:r>
              <a:rPr lang="nl-BE" dirty="0" err="1" smtClean="0"/>
              <a:t>self</a:t>
            </a:r>
            <a:r>
              <a:rPr lang="nl-BE" dirty="0" err="1"/>
              <a:t>-</a:t>
            </a:r>
            <a:r>
              <a:rPr lang="nl-BE" dirty="0" err="1" smtClean="0"/>
              <a:t>service</a:t>
            </a:r>
            <a:r>
              <a:rPr lang="nl-BE" dirty="0" smtClean="0"/>
              <a:t> </a:t>
            </a:r>
            <a:r>
              <a:rPr lang="nl-BE" dirty="0"/>
              <a:t>(1 module)</a:t>
            </a:r>
          </a:p>
          <a:p>
            <a:pPr marL="1714500" lvl="4" indent="0">
              <a:buNone/>
            </a:pPr>
            <a:r>
              <a:rPr lang="nl-BE" dirty="0" smtClean="0">
                <a:solidFill>
                  <a:schemeClr val="accent2">
                    <a:lumMod val="75000"/>
                  </a:schemeClr>
                </a:solidFill>
              </a:rPr>
              <a:t>“PORTFOLIO”</a:t>
            </a:r>
            <a:endParaRPr lang="nl-BE" dirty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nl-BE" dirty="0"/>
              <a:t>ESIAS (4 modules)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nl-BE" dirty="0"/>
              <a:t>Campus management (1 module)</a:t>
            </a:r>
            <a:endParaRPr lang="en-US" dirty="0"/>
          </a:p>
          <a:p>
            <a:pPr marL="0" indent="0">
              <a:buNone/>
            </a:pPr>
            <a:r>
              <a:rPr lang="nl-BE" sz="2000" dirty="0" smtClean="0"/>
              <a:t>		</a:t>
            </a:r>
            <a:r>
              <a:rPr lang="nl-BE" sz="2000" dirty="0" smtClean="0">
                <a:solidFill>
                  <a:srgbClr val="00B050"/>
                </a:solidFill>
              </a:rPr>
              <a:t>“TRAIN THE TALENT”</a:t>
            </a:r>
          </a:p>
          <a:p>
            <a:pPr marL="0" indent="0">
              <a:buNone/>
            </a:pPr>
            <a:endParaRPr lang="nl-BE" sz="2000" dirty="0">
              <a:solidFill>
                <a:srgbClr val="00B050"/>
              </a:solidFill>
            </a:endParaRPr>
          </a:p>
          <a:p>
            <a:pPr marL="514350" indent="-514350">
              <a:buFont typeface="Arial" charset="0"/>
              <a:buAutoNum type="arabicPeriod" startAt="4"/>
            </a:pPr>
            <a:r>
              <a:rPr lang="nl-BE" dirty="0" smtClean="0"/>
              <a:t>HRIS </a:t>
            </a:r>
            <a:r>
              <a:rPr lang="nl-BE" dirty="0"/>
              <a:t>(7 modules</a:t>
            </a:r>
            <a:r>
              <a:rPr lang="nl-BE" dirty="0" smtClean="0"/>
              <a:t>)</a:t>
            </a:r>
          </a:p>
          <a:p>
            <a:pPr marL="514350" indent="-514350">
              <a:buFont typeface="Arial" charset="0"/>
              <a:buAutoNum type="arabicPeriod" startAt="4"/>
            </a:pPr>
            <a:r>
              <a:rPr lang="nl-BE" dirty="0"/>
              <a:t>Interface ELVIRE (1 module)</a:t>
            </a:r>
          </a:p>
          <a:p>
            <a:pPr marL="0" lvl="4" indent="0">
              <a:buNone/>
            </a:pPr>
            <a:r>
              <a:rPr lang="nl-BE" dirty="0" smtClean="0">
                <a:solidFill>
                  <a:srgbClr val="00B050"/>
                </a:solidFill>
              </a:rPr>
              <a:t>	</a:t>
            </a:r>
            <a:r>
              <a:rPr lang="nl-BE" dirty="0" smtClean="0">
                <a:solidFill>
                  <a:srgbClr val="C00000"/>
                </a:solidFill>
              </a:rPr>
              <a:t>	“HCM” (</a:t>
            </a:r>
            <a:r>
              <a:rPr lang="nl-BE" dirty="0">
                <a:solidFill>
                  <a:srgbClr val="C00000"/>
                </a:solidFill>
              </a:rPr>
              <a:t>HUMAN CAPITAL </a:t>
            </a:r>
            <a:r>
              <a:rPr lang="nl-BE" dirty="0" smtClean="0">
                <a:solidFill>
                  <a:srgbClr val="C00000"/>
                </a:solidFill>
              </a:rPr>
              <a:t>MANAGEMENT)</a:t>
            </a:r>
            <a:endParaRPr lang="nl-BE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450" y="6553200"/>
            <a:ext cx="2133600" cy="476250"/>
          </a:xfrm>
        </p:spPr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Rectangle 6"/>
          <p:cNvSpPr/>
          <p:nvPr/>
        </p:nvSpPr>
        <p:spPr bwMode="auto">
          <a:xfrm>
            <a:off x="467544" y="1556792"/>
            <a:ext cx="8208912" cy="1008112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67544" y="2636912"/>
            <a:ext cx="8208912" cy="1656184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7544" y="4365104"/>
            <a:ext cx="8208912" cy="1656184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88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48" y="1628800"/>
            <a:ext cx="8770705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34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471" y="-105922"/>
            <a:ext cx="8229600" cy="1143000"/>
          </a:xfrm>
        </p:spPr>
        <p:txBody>
          <a:bodyPr/>
          <a:lstStyle/>
          <a:p>
            <a:r>
              <a:rPr lang="nl-BE" dirty="0" smtClean="0"/>
              <a:t>Organisatie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909376852"/>
              </p:ext>
            </p:extLst>
          </p:nvPr>
        </p:nvGraphicFramePr>
        <p:xfrm>
          <a:off x="3368600" y="1525240"/>
          <a:ext cx="660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3094981886"/>
              </p:ext>
            </p:extLst>
          </p:nvPr>
        </p:nvGraphicFramePr>
        <p:xfrm>
          <a:off x="1320911" y="1525240"/>
          <a:ext cx="660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582479" y="1525240"/>
            <a:ext cx="4087673" cy="4064000"/>
            <a:chOff x="582479" y="1525240"/>
            <a:chExt cx="4087673" cy="4064000"/>
          </a:xfrm>
        </p:grpSpPr>
        <p:sp>
          <p:nvSpPr>
            <p:cNvPr id="5" name="Freeform 4"/>
            <p:cNvSpPr/>
            <p:nvPr/>
          </p:nvSpPr>
          <p:spPr>
            <a:xfrm>
              <a:off x="1622152" y="1525240"/>
              <a:ext cx="2032000" cy="2032000"/>
            </a:xfrm>
            <a:custGeom>
              <a:avLst/>
              <a:gdLst>
                <a:gd name="connsiteX0" fmla="*/ 0 w 2032000"/>
                <a:gd name="connsiteY0" fmla="*/ 2032000 h 2032000"/>
                <a:gd name="connsiteX1" fmla="*/ 1016000 w 2032000"/>
                <a:gd name="connsiteY1" fmla="*/ 0 h 2032000"/>
                <a:gd name="connsiteX2" fmla="*/ 2032000 w 2032000"/>
                <a:gd name="connsiteY2" fmla="*/ 2032000 h 2032000"/>
                <a:gd name="connsiteX3" fmla="*/ 0 w 2032000"/>
                <a:gd name="connsiteY3" fmla="*/ 2032000 h 20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0390" tIns="1088390" rIns="580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900" b="1" kern="1200" dirty="0" smtClean="0">
                  <a:solidFill>
                    <a:sysClr val="window" lastClr="FFFFFF"/>
                  </a:solidFill>
                  <a:latin typeface="Arial"/>
                  <a:ea typeface="+mn-ea"/>
                  <a:cs typeface="+mn-cs"/>
                </a:rPr>
                <a:t>MRC&amp;I-CIS</a:t>
              </a:r>
              <a:endParaRPr lang="en-US" sz="1900" b="1" kern="1200" dirty="0">
                <a:solidFill>
                  <a:sysClr val="window" lastClr="FFFFFF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82479" y="3557240"/>
              <a:ext cx="2032000" cy="2032000"/>
            </a:xfrm>
            <a:custGeom>
              <a:avLst/>
              <a:gdLst>
                <a:gd name="connsiteX0" fmla="*/ 0 w 2032000"/>
                <a:gd name="connsiteY0" fmla="*/ 2032000 h 2032000"/>
                <a:gd name="connsiteX1" fmla="*/ 1016000 w 2032000"/>
                <a:gd name="connsiteY1" fmla="*/ 0 h 2032000"/>
                <a:gd name="connsiteX2" fmla="*/ 2032000 w 2032000"/>
                <a:gd name="connsiteY2" fmla="*/ 2032000 h 2032000"/>
                <a:gd name="connsiteX3" fmla="*/ 0 w 2032000"/>
                <a:gd name="connsiteY3" fmla="*/ 2032000 h 20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0390" tIns="1088390" rIns="580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900" b="1" kern="1200" smtClean="0">
                  <a:solidFill>
                    <a:sysClr val="window" lastClr="FFFFFF"/>
                  </a:solidFill>
                  <a:latin typeface="Arial"/>
                  <a:ea typeface="+mn-ea"/>
                  <a:cs typeface="+mn-cs"/>
                </a:rPr>
                <a:t>CC V&amp;C</a:t>
              </a:r>
              <a:endParaRPr lang="en-US" sz="1900" b="1" kern="1200" dirty="0">
                <a:solidFill>
                  <a:sysClr val="window" lastClr="FFFFFF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rot="21600000">
              <a:off x="1606383" y="3557239"/>
              <a:ext cx="2032000" cy="2032001"/>
            </a:xfrm>
            <a:custGeom>
              <a:avLst/>
              <a:gdLst>
                <a:gd name="connsiteX0" fmla="*/ 0 w 2032000"/>
                <a:gd name="connsiteY0" fmla="*/ 2032000 h 2032000"/>
                <a:gd name="connsiteX1" fmla="*/ 1016000 w 2032000"/>
                <a:gd name="connsiteY1" fmla="*/ 0 h 2032000"/>
                <a:gd name="connsiteX2" fmla="*/ 2032000 w 2032000"/>
                <a:gd name="connsiteY2" fmla="*/ 2032000 h 2032000"/>
                <a:gd name="connsiteX3" fmla="*/ 0 w 2032000"/>
                <a:gd name="connsiteY3" fmla="*/ 2032000 h 20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0" h="2032000">
                  <a:moveTo>
                    <a:pt x="2032000" y="0"/>
                  </a:moveTo>
                  <a:lnTo>
                    <a:pt x="1016000" y="2032000"/>
                  </a:lnTo>
                  <a:lnTo>
                    <a:pt x="0" y="0"/>
                  </a:lnTo>
                  <a:lnTo>
                    <a:pt x="2032000" y="0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0390" tIns="72391" rIns="580389" bIns="1088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900" b="1" kern="1200" dirty="0" smtClean="0">
                  <a:solidFill>
                    <a:sysClr val="window" lastClr="FFFFFF"/>
                  </a:solidFill>
                  <a:latin typeface="Arial"/>
                  <a:ea typeface="+mn-ea"/>
                  <a:cs typeface="+mn-cs"/>
                </a:rPr>
                <a:t>Mat Beh</a:t>
              </a:r>
              <a:endParaRPr lang="en-US" sz="1900" b="1" kern="1200" dirty="0">
                <a:solidFill>
                  <a:sysClr val="window" lastClr="FFFFFF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2638152" y="3557240"/>
              <a:ext cx="2032000" cy="2032000"/>
            </a:xfrm>
            <a:custGeom>
              <a:avLst/>
              <a:gdLst>
                <a:gd name="connsiteX0" fmla="*/ 0 w 2032000"/>
                <a:gd name="connsiteY0" fmla="*/ 2032000 h 2032000"/>
                <a:gd name="connsiteX1" fmla="*/ 1016000 w 2032000"/>
                <a:gd name="connsiteY1" fmla="*/ 0 h 2032000"/>
                <a:gd name="connsiteX2" fmla="*/ 2032000 w 2032000"/>
                <a:gd name="connsiteY2" fmla="*/ 2032000 h 2032000"/>
                <a:gd name="connsiteX3" fmla="*/ 0 w 2032000"/>
                <a:gd name="connsiteY3" fmla="*/ 2032000 h 20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000" h="2032000">
                  <a:moveTo>
                    <a:pt x="0" y="2032000"/>
                  </a:moveTo>
                  <a:lnTo>
                    <a:pt x="1016000" y="0"/>
                  </a:lnTo>
                  <a:lnTo>
                    <a:pt x="2032000" y="2032000"/>
                  </a:lnTo>
                  <a:lnTo>
                    <a:pt x="0" y="2032000"/>
                  </a:lnTo>
                  <a:close/>
                </a:path>
              </a:pathLst>
            </a:custGeom>
            <a:solidFill>
              <a:srgbClr val="CC3399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80390" tIns="1088390" rIns="580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900" b="1" kern="1200" dirty="0" smtClean="0">
                  <a:solidFill>
                    <a:sysClr val="window" lastClr="FFFFFF"/>
                  </a:solidFill>
                  <a:latin typeface="Arial"/>
                  <a:ea typeface="+mn-ea"/>
                  <a:cs typeface="+mn-cs"/>
                </a:rPr>
                <a:t>TTF</a:t>
              </a:r>
              <a:endParaRPr lang="en-US" sz="1900" b="1" kern="1200" dirty="0">
                <a:solidFill>
                  <a:sysClr val="window" lastClr="FFFFFF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1008876" y="3284984"/>
            <a:ext cx="7371269" cy="544996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Program Management </a:t>
            </a:r>
            <a:r>
              <a:rPr kumimoji="0" lang="nl-BE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Committee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Left-Right Arrow 24"/>
          <p:cNvSpPr/>
          <p:nvPr/>
        </p:nvSpPr>
        <p:spPr bwMode="auto">
          <a:xfrm>
            <a:off x="150781" y="5733256"/>
            <a:ext cx="3198355" cy="648072"/>
          </a:xfrm>
          <a:prstGeom prst="leftRightArrow">
            <a:avLst/>
          </a:prstGeom>
          <a:solidFill>
            <a:srgbClr val="0F6FC6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Mat Beheer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Left-Right Arrow 25"/>
          <p:cNvSpPr/>
          <p:nvPr/>
        </p:nvSpPr>
        <p:spPr bwMode="auto">
          <a:xfrm>
            <a:off x="3349136" y="5733256"/>
            <a:ext cx="2574286" cy="648072"/>
          </a:xfrm>
          <a:prstGeom prst="leftRightArrow">
            <a:avLst/>
          </a:prstGeom>
          <a:solidFill>
            <a:srgbClr val="0F6FC6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Project Beheer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Left-Right Arrow 26"/>
          <p:cNvSpPr/>
          <p:nvPr/>
        </p:nvSpPr>
        <p:spPr bwMode="auto">
          <a:xfrm>
            <a:off x="5923423" y="5733256"/>
            <a:ext cx="3198355" cy="648072"/>
          </a:xfrm>
          <a:prstGeom prst="leftRightArrow">
            <a:avLst/>
          </a:prstGeom>
          <a:solidFill>
            <a:srgbClr val="0F6FC6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Functioneel Beheer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8" name="Left-Right Arrow 27"/>
          <p:cNvSpPr/>
          <p:nvPr/>
        </p:nvSpPr>
        <p:spPr bwMode="auto">
          <a:xfrm>
            <a:off x="3395520" y="6177200"/>
            <a:ext cx="2574286" cy="648072"/>
          </a:xfrm>
          <a:prstGeom prst="leftRightArrow">
            <a:avLst/>
          </a:prstGeom>
          <a:solidFill>
            <a:srgbClr val="0F6FC6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Resultaatsverbintenis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3" name="Rectangle 22"/>
          <p:cNvSpPr/>
          <p:nvPr/>
        </p:nvSpPr>
        <p:spPr bwMode="auto">
          <a:xfrm>
            <a:off x="1164894" y="764580"/>
            <a:ext cx="6786754" cy="544996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Steering</a:t>
            </a:r>
            <a:r>
              <a:rPr kumimoji="0" lang="nl-BE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nl-BE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Committee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840252" y="2060848"/>
            <a:ext cx="2340260" cy="576064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Funct</a:t>
            </a:r>
            <a:r>
              <a:rPr kumimoji="0" lang="nl-BE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nl-BE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DG’s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-72516" y="2077492"/>
            <a:ext cx="2340260" cy="576064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</a:rPr>
              <a:t>MR C&amp;I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1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Doelstellingen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Beschikbaar stellen basisgegevens</a:t>
            </a:r>
          </a:p>
          <a:p>
            <a:r>
              <a:rPr lang="nl-BE" dirty="0" smtClean="0"/>
              <a:t>Defensie vertrouwd maken met nieuwe product :</a:t>
            </a:r>
          </a:p>
          <a:p>
            <a:pPr lvl="1"/>
            <a:r>
              <a:rPr lang="nl-BE" dirty="0" smtClean="0"/>
              <a:t>Verlofaanvragen</a:t>
            </a:r>
          </a:p>
          <a:p>
            <a:pPr lvl="1"/>
            <a:r>
              <a:rPr lang="nl-BE" dirty="0" err="1" smtClean="0"/>
              <a:t>Self</a:t>
            </a:r>
            <a:r>
              <a:rPr lang="nl-BE" dirty="0" smtClean="0"/>
              <a:t>–Service</a:t>
            </a:r>
          </a:p>
          <a:p>
            <a:pPr lvl="1"/>
            <a:r>
              <a:rPr lang="nl-BE" dirty="0" smtClean="0"/>
              <a:t>Workflow</a:t>
            </a:r>
          </a:p>
          <a:p>
            <a:pPr lvl="1"/>
            <a:r>
              <a:rPr lang="nl-BE" dirty="0" smtClean="0"/>
              <a:t>Toegang via internet/intranet</a:t>
            </a:r>
          </a:p>
          <a:p>
            <a:pPr lvl="1"/>
            <a:r>
              <a:rPr lang="nl-BE" dirty="0" smtClean="0"/>
              <a:t>Systeem van de interfaces</a:t>
            </a:r>
            <a:endParaRPr lang="en-US" dirty="0" smtClean="0"/>
          </a:p>
          <a:p>
            <a:r>
              <a:rPr lang="nl-BE" dirty="0" smtClean="0"/>
              <a:t>Kwaliteit van de data verbeteren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3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What’s</a:t>
            </a:r>
            <a:r>
              <a:rPr lang="nl-BE" dirty="0" smtClean="0"/>
              <a:t> in </a:t>
            </a:r>
            <a:r>
              <a:rPr lang="nl-BE" dirty="0" err="1" smtClean="0"/>
              <a:t>for</a:t>
            </a:r>
            <a:r>
              <a:rPr lang="nl-BE" dirty="0" smtClean="0"/>
              <a:t>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800" dirty="0" smtClean="0"/>
              <a:t>Toegankelijker</a:t>
            </a:r>
          </a:p>
          <a:p>
            <a:pPr lvl="1"/>
            <a:r>
              <a:rPr lang="nl-BE" sz="2400" dirty="0" err="1" smtClean="0"/>
              <a:t>Self-service</a:t>
            </a:r>
            <a:r>
              <a:rPr lang="nl-BE" sz="2400" dirty="0" smtClean="0"/>
              <a:t> (toegang vanuit </a:t>
            </a:r>
            <a:r>
              <a:rPr lang="nl-BE" sz="2400" dirty="0"/>
              <a:t>intranet/internet</a:t>
            </a:r>
            <a:r>
              <a:rPr lang="nl-BE" sz="2400" dirty="0" smtClean="0"/>
              <a:t>)</a:t>
            </a:r>
          </a:p>
          <a:p>
            <a:pPr lvl="1"/>
            <a:r>
              <a:rPr lang="nl-BE" sz="2400" dirty="0" smtClean="0"/>
              <a:t>Eenvoud</a:t>
            </a:r>
          </a:p>
          <a:p>
            <a:r>
              <a:rPr lang="nl-BE" sz="2800" dirty="0" smtClean="0"/>
              <a:t>Transparantie</a:t>
            </a:r>
          </a:p>
          <a:p>
            <a:pPr lvl="1"/>
            <a:r>
              <a:rPr lang="nl-BE" sz="2400" dirty="0" smtClean="0"/>
              <a:t>Dashboard </a:t>
            </a:r>
            <a:r>
              <a:rPr lang="nl-BE" sz="2400" dirty="0"/>
              <a:t>voor gebruiker </a:t>
            </a:r>
            <a:endParaRPr lang="nl-BE" sz="2400" dirty="0" smtClean="0"/>
          </a:p>
          <a:p>
            <a:pPr lvl="2"/>
            <a:r>
              <a:rPr lang="nl-BE" sz="2000" dirty="0" smtClean="0"/>
              <a:t>aantal </a:t>
            </a:r>
            <a:r>
              <a:rPr lang="nl-BE" sz="2000" dirty="0"/>
              <a:t>beschikbare </a:t>
            </a:r>
            <a:r>
              <a:rPr lang="nl-BE" sz="2000" dirty="0" smtClean="0"/>
              <a:t>verlofdagen </a:t>
            </a:r>
          </a:p>
          <a:p>
            <a:pPr lvl="2"/>
            <a:r>
              <a:rPr lang="nl-BE" sz="2000" dirty="0" smtClean="0"/>
              <a:t>persoonlijke gegevens</a:t>
            </a:r>
          </a:p>
          <a:p>
            <a:pPr lvl="1"/>
            <a:r>
              <a:rPr lang="nl-BE" sz="2400" dirty="0" smtClean="0"/>
              <a:t>Workflow</a:t>
            </a:r>
          </a:p>
          <a:p>
            <a:pPr lvl="2"/>
            <a:r>
              <a:rPr lang="nl-BE" sz="2000" dirty="0" smtClean="0"/>
              <a:t>elektronisch “loket”</a:t>
            </a:r>
          </a:p>
          <a:p>
            <a:pPr lvl="2"/>
            <a:r>
              <a:rPr lang="nl-BE" sz="2000" dirty="0" smtClean="0"/>
              <a:t>opvolging aanvragen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6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3888" y="6553200"/>
            <a:ext cx="2133600" cy="476250"/>
          </a:xfrm>
        </p:spPr>
        <p:txBody>
          <a:bodyPr/>
          <a:lstStyle/>
          <a:p>
            <a:pPr algn="ctr">
              <a:defRPr/>
            </a:pPr>
            <a:fld id="{ADF05E7C-4ED6-4DFA-8386-E5CE0122986D}" type="slidenum">
              <a:rPr lang="en-US" smtClean="0"/>
              <a:pPr algn="ctr">
                <a:defRPr/>
              </a:pPr>
              <a:t>15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75656" y="260651"/>
            <a:ext cx="612068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13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en-US" sz="413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66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Bestaande systemen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C07E2-3D3F-4AAD-94A6-38401CA31A5A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077335" y="2207591"/>
            <a:ext cx="3042311" cy="1225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nl-BE"/>
              <a:t/>
            </a:r>
            <a:br>
              <a:rPr lang="nl-BE"/>
            </a:br>
            <a:r>
              <a:rPr lang="nl-BE"/>
              <a:t/>
            </a:r>
            <a:br>
              <a:rPr lang="nl-BE"/>
            </a:br>
            <a:r>
              <a:rPr lang="nl-BE"/>
              <a:t/>
            </a:r>
            <a:br>
              <a:rPr lang="nl-BE"/>
            </a:br>
            <a:r>
              <a:rPr lang="nl-BE"/>
              <a:t>REMUN</a:t>
            </a:r>
            <a:endParaRPr lang="en-US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806644" y="3504578"/>
            <a:ext cx="2651919" cy="2736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6129165" y="5423867"/>
            <a:ext cx="1255472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HyAdmin</a:t>
            </a:r>
            <a:endParaRPr lang="en-US" b="1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296550" y="3791917"/>
            <a:ext cx="1119217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HRIS_IF</a:t>
            </a:r>
            <a:endParaRPr lang="en-US" b="1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4849639" y="5750892"/>
            <a:ext cx="2569369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BE" b="1"/>
              <a:t>HARMONY Lokaal</a:t>
            </a:r>
            <a:endParaRPr lang="en-US" b="1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7615064" y="3360117"/>
            <a:ext cx="631904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AMI</a:t>
            </a:r>
            <a:endParaRPr lang="en-US" b="1"/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5305384" y="3577603"/>
            <a:ext cx="1577676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SYMPHONY</a:t>
            </a:r>
            <a:endParaRPr lang="en-US" b="1"/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246793" y="5174629"/>
            <a:ext cx="604653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ASE</a:t>
            </a:r>
            <a:endParaRPr lang="en-US" sz="1600" b="1" i="1"/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8395850" y="3360117"/>
            <a:ext cx="593432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BFS</a:t>
            </a:r>
            <a:endParaRPr lang="en-US" sz="1600" b="1" i="1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6756887" y="2567954"/>
            <a:ext cx="604653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BFB</a:t>
            </a:r>
            <a:endParaRPr lang="en-US" sz="1600" b="1" i="1"/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8005456" y="2064717"/>
            <a:ext cx="1173206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Ops &amp; Trg</a:t>
            </a:r>
            <a:endParaRPr lang="en-US" sz="1600" b="1" i="1"/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6990779" y="2064717"/>
            <a:ext cx="915635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DOEM</a:t>
            </a:r>
            <a:endParaRPr lang="en-US" b="1"/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4853079" y="4585667"/>
            <a:ext cx="2485360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HARMONY Centraal</a:t>
            </a:r>
            <a:endParaRPr lang="en-US" b="1"/>
          </a:p>
        </p:txBody>
      </p:sp>
      <p:cxnSp>
        <p:nvCxnSpPr>
          <p:cNvPr id="38" name="AutoShape 16"/>
          <p:cNvCxnSpPr>
            <a:cxnSpLocks noChangeShapeType="1"/>
            <a:stCxn id="30" idx="2"/>
            <a:endCxn id="37" idx="0"/>
          </p:cNvCxnSpPr>
          <p:nvPr/>
        </p:nvCxnSpPr>
        <p:spPr bwMode="auto">
          <a:xfrm rot="5400000">
            <a:off x="6592974" y="3247624"/>
            <a:ext cx="840829" cy="183525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" name="AutoShape 17"/>
          <p:cNvCxnSpPr>
            <a:cxnSpLocks noChangeShapeType="1"/>
            <a:stCxn id="30" idx="2"/>
            <a:endCxn id="66" idx="0"/>
          </p:cNvCxnSpPr>
          <p:nvPr/>
        </p:nvCxnSpPr>
        <p:spPr bwMode="auto">
          <a:xfrm rot="5400000">
            <a:off x="5767358" y="3260208"/>
            <a:ext cx="1679029" cy="26482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40" name="AutoShape 18"/>
          <p:cNvCxnSpPr>
            <a:cxnSpLocks noChangeShapeType="1"/>
            <a:stCxn id="30" idx="0"/>
            <a:endCxn id="36" idx="2"/>
          </p:cNvCxnSpPr>
          <p:nvPr/>
        </p:nvCxnSpPr>
        <p:spPr bwMode="auto">
          <a:xfrm flipH="1" flipV="1">
            <a:off x="7448597" y="2449438"/>
            <a:ext cx="482419" cy="9106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-108520" y="4225304"/>
            <a:ext cx="787395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ABCG</a:t>
            </a:r>
            <a:endParaRPr lang="en-US" sz="1600" b="1" i="1"/>
          </a:p>
        </p:txBody>
      </p:sp>
      <p:sp>
        <p:nvSpPr>
          <p:cNvPr id="42" name="Text Box 20"/>
          <p:cNvSpPr txBox="1">
            <a:spLocks noChangeArrowheads="1"/>
          </p:cNvSpPr>
          <p:nvPr/>
        </p:nvSpPr>
        <p:spPr bwMode="auto">
          <a:xfrm>
            <a:off x="5234895" y="2207591"/>
            <a:ext cx="878767" cy="58477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BE" sz="1600" b="1" i="1"/>
              <a:t>BFS</a:t>
            </a:r>
          </a:p>
          <a:p>
            <a:pPr algn="ctr"/>
            <a:r>
              <a:rPr lang="fr-BE" sz="1600" b="1" i="1"/>
              <a:t>Remun</a:t>
            </a:r>
            <a:endParaRPr lang="en-US" sz="1600" b="1" i="1"/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3246793" y="3504579"/>
            <a:ext cx="809709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BFA-R</a:t>
            </a:r>
            <a:endParaRPr lang="en-US" sz="1600" b="1" i="1"/>
          </a:p>
        </p:txBody>
      </p:sp>
      <p:cxnSp>
        <p:nvCxnSpPr>
          <p:cNvPr id="44" name="AutoShape 22"/>
          <p:cNvCxnSpPr>
            <a:cxnSpLocks noChangeShapeType="1"/>
            <a:stCxn id="34" idx="2"/>
            <a:endCxn id="30" idx="0"/>
          </p:cNvCxnSpPr>
          <p:nvPr/>
        </p:nvCxnSpPr>
        <p:spPr bwMode="auto">
          <a:xfrm>
            <a:off x="7059214" y="2906508"/>
            <a:ext cx="871802" cy="45360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2154726" y="2352053"/>
            <a:ext cx="1045030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ELVIRE</a:t>
            </a:r>
            <a:endParaRPr lang="en-US" b="1"/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3948469" y="2352053"/>
            <a:ext cx="808235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Front</a:t>
            </a:r>
            <a:endParaRPr lang="en-US" b="1"/>
          </a:p>
        </p:txBody>
      </p:sp>
      <p:sp>
        <p:nvSpPr>
          <p:cNvPr id="47" name="Text Box 25"/>
          <p:cNvSpPr txBox="1">
            <a:spLocks noChangeArrowheads="1"/>
          </p:cNvSpPr>
          <p:nvPr/>
        </p:nvSpPr>
        <p:spPr bwMode="auto">
          <a:xfrm>
            <a:off x="3169402" y="2999753"/>
            <a:ext cx="724878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SPIL</a:t>
            </a:r>
            <a:endParaRPr lang="en-US" b="1"/>
          </a:p>
        </p:txBody>
      </p:sp>
      <p:cxnSp>
        <p:nvCxnSpPr>
          <p:cNvPr id="48" name="AutoShape 26"/>
          <p:cNvCxnSpPr>
            <a:cxnSpLocks noChangeShapeType="1"/>
            <a:stCxn id="32" idx="0"/>
            <a:endCxn id="77" idx="2"/>
          </p:cNvCxnSpPr>
          <p:nvPr/>
        </p:nvCxnSpPr>
        <p:spPr bwMode="auto">
          <a:xfrm rot="16200000" flipV="1">
            <a:off x="2495965" y="4121473"/>
            <a:ext cx="610771" cy="1495541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</p:cxnSp>
      <p:cxnSp>
        <p:nvCxnSpPr>
          <p:cNvPr id="49" name="AutoShape 27"/>
          <p:cNvCxnSpPr>
            <a:cxnSpLocks noChangeShapeType="1"/>
            <a:stCxn id="32" idx="0"/>
            <a:endCxn id="43" idx="2"/>
          </p:cNvCxnSpPr>
          <p:nvPr/>
        </p:nvCxnSpPr>
        <p:spPr bwMode="auto">
          <a:xfrm rot="5400000" flipH="1" flipV="1">
            <a:off x="2934636" y="4457617"/>
            <a:ext cx="1331496" cy="10252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</p:cxnSp>
      <p:cxnSp>
        <p:nvCxnSpPr>
          <p:cNvPr id="50" name="AutoShape 28"/>
          <p:cNvCxnSpPr>
            <a:cxnSpLocks noChangeShapeType="1"/>
            <a:stCxn id="45" idx="2"/>
            <a:endCxn id="47" idx="1"/>
          </p:cNvCxnSpPr>
          <p:nvPr/>
        </p:nvCxnSpPr>
        <p:spPr bwMode="auto">
          <a:xfrm rot="16200000" flipH="1">
            <a:off x="2695651" y="2718363"/>
            <a:ext cx="455340" cy="492161"/>
          </a:xfrm>
          <a:prstGeom prst="curvedConnector2">
            <a:avLst/>
          </a:prstGeom>
          <a:noFill/>
          <a:ln w="25400">
            <a:solidFill>
              <a:srgbClr val="0000FF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51" name="AutoShape 29"/>
          <p:cNvCxnSpPr>
            <a:cxnSpLocks noChangeShapeType="1"/>
            <a:stCxn id="31" idx="0"/>
            <a:endCxn id="46" idx="3"/>
          </p:cNvCxnSpPr>
          <p:nvPr/>
        </p:nvCxnSpPr>
        <p:spPr bwMode="auto">
          <a:xfrm flipH="1" flipV="1">
            <a:off x="4756704" y="2544414"/>
            <a:ext cx="1337518" cy="10331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52" name="AutoShape 30"/>
          <p:cNvCxnSpPr>
            <a:cxnSpLocks noChangeShapeType="1"/>
            <a:stCxn id="31" idx="2"/>
            <a:endCxn id="37" idx="0"/>
          </p:cNvCxnSpPr>
          <p:nvPr/>
        </p:nvCxnSpPr>
        <p:spPr bwMode="auto">
          <a:xfrm>
            <a:off x="6094222" y="3962324"/>
            <a:ext cx="1537" cy="62334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53" name="AutoShape 31"/>
          <p:cNvCxnSpPr>
            <a:cxnSpLocks noChangeShapeType="1"/>
            <a:stCxn id="37" idx="2"/>
            <a:endCxn id="29" idx="0"/>
          </p:cNvCxnSpPr>
          <p:nvPr/>
        </p:nvCxnSpPr>
        <p:spPr bwMode="auto">
          <a:xfrm>
            <a:off x="6095759" y="4970388"/>
            <a:ext cx="38565" cy="7805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54" name="AutoShape 32"/>
          <p:cNvCxnSpPr>
            <a:cxnSpLocks noChangeShapeType="1"/>
            <a:stCxn id="47" idx="3"/>
            <a:endCxn id="46" idx="2"/>
          </p:cNvCxnSpPr>
          <p:nvPr/>
        </p:nvCxnSpPr>
        <p:spPr bwMode="auto">
          <a:xfrm flipV="1">
            <a:off x="3894280" y="2736774"/>
            <a:ext cx="458307" cy="455340"/>
          </a:xfrm>
          <a:prstGeom prst="curvedConnector2">
            <a:avLst/>
          </a:prstGeom>
          <a:noFill/>
          <a:ln w="25400">
            <a:solidFill>
              <a:srgbClr val="0000FF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55" name="AutoShape 33"/>
          <p:cNvCxnSpPr>
            <a:cxnSpLocks noChangeShapeType="1"/>
            <a:stCxn id="28" idx="3"/>
            <a:endCxn id="43" idx="1"/>
          </p:cNvCxnSpPr>
          <p:nvPr/>
        </p:nvCxnSpPr>
        <p:spPr bwMode="auto">
          <a:xfrm flipV="1">
            <a:off x="2415767" y="3673856"/>
            <a:ext cx="831026" cy="31042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6" name="Text Box 34"/>
          <p:cNvSpPr txBox="1">
            <a:spLocks noChangeArrowheads="1"/>
          </p:cNvSpPr>
          <p:nvPr/>
        </p:nvSpPr>
        <p:spPr bwMode="auto">
          <a:xfrm>
            <a:off x="6289105" y="3987178"/>
            <a:ext cx="787395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DGHR</a:t>
            </a:r>
            <a:endParaRPr lang="en-US" sz="1600" b="1" i="1"/>
          </a:p>
        </p:txBody>
      </p:sp>
      <p:sp>
        <p:nvSpPr>
          <p:cNvPr id="57" name="Text Box 35"/>
          <p:cNvSpPr txBox="1">
            <a:spLocks noChangeArrowheads="1"/>
          </p:cNvSpPr>
          <p:nvPr/>
        </p:nvSpPr>
        <p:spPr bwMode="auto">
          <a:xfrm>
            <a:off x="1920833" y="4873004"/>
            <a:ext cx="1426994" cy="30777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400" b="1" i="1"/>
              <a:t>Bewijsstukken</a:t>
            </a:r>
            <a:endParaRPr lang="en-US" sz="1400" b="1" i="1"/>
          </a:p>
        </p:txBody>
      </p:sp>
      <p:sp>
        <p:nvSpPr>
          <p:cNvPr id="58" name="Text Box 36"/>
          <p:cNvSpPr txBox="1">
            <a:spLocks noChangeArrowheads="1"/>
          </p:cNvSpPr>
          <p:nvPr/>
        </p:nvSpPr>
        <p:spPr bwMode="auto">
          <a:xfrm>
            <a:off x="8161958" y="3791917"/>
            <a:ext cx="1098378" cy="7386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400" b="1"/>
              <a:t>Activity</a:t>
            </a:r>
          </a:p>
          <a:p>
            <a:r>
              <a:rPr lang="fr-BE" sz="1400" b="1"/>
              <a:t>Mission</a:t>
            </a:r>
          </a:p>
          <a:p>
            <a:r>
              <a:rPr lang="fr-BE" sz="1400" b="1"/>
              <a:t>Imputation</a:t>
            </a:r>
            <a:endParaRPr lang="en-US" sz="1400" b="1"/>
          </a:p>
        </p:txBody>
      </p:sp>
      <p:sp>
        <p:nvSpPr>
          <p:cNvPr id="59" name="Text Box 37"/>
          <p:cNvSpPr txBox="1">
            <a:spLocks noChangeArrowheads="1"/>
          </p:cNvSpPr>
          <p:nvPr/>
        </p:nvSpPr>
        <p:spPr bwMode="auto">
          <a:xfrm>
            <a:off x="5508319" y="2856878"/>
            <a:ext cx="753732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400" b="1"/>
              <a:t>Org Nr</a:t>
            </a:r>
          </a:p>
          <a:p>
            <a:r>
              <a:rPr lang="fr-BE" sz="1400" b="1"/>
              <a:t>Mod 6</a:t>
            </a:r>
            <a:endParaRPr lang="en-US" sz="1400" b="1"/>
          </a:p>
        </p:txBody>
      </p:sp>
      <p:sp>
        <p:nvSpPr>
          <p:cNvPr id="60" name="Text Box 38"/>
          <p:cNvSpPr txBox="1">
            <a:spLocks noChangeArrowheads="1"/>
          </p:cNvSpPr>
          <p:nvPr/>
        </p:nvSpPr>
        <p:spPr bwMode="auto">
          <a:xfrm>
            <a:off x="828766" y="3215653"/>
            <a:ext cx="1731051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400" b="1"/>
              <a:t>Weddevoorschot</a:t>
            </a:r>
          </a:p>
          <a:p>
            <a:r>
              <a:rPr lang="fr-BE" sz="1400" b="1"/>
              <a:t>Voorschot toelage</a:t>
            </a:r>
            <a:endParaRPr lang="en-US" sz="1400" b="1"/>
          </a:p>
        </p:txBody>
      </p:sp>
      <p:pic>
        <p:nvPicPr>
          <p:cNvPr id="61" name="Picture 39" descr="MCj014951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6549" y="5233367"/>
            <a:ext cx="91320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40" descr="MCj0424764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8617" y="6025529"/>
            <a:ext cx="78078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41" descr="MCj042478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872" y="6168404"/>
            <a:ext cx="7016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4" name="AutoShape 42"/>
          <p:cNvCxnSpPr>
            <a:cxnSpLocks noChangeShapeType="1"/>
            <a:stCxn id="66" idx="1"/>
          </p:cNvCxnSpPr>
          <p:nvPr/>
        </p:nvCxnSpPr>
        <p:spPr bwMode="auto">
          <a:xfrm flipH="1">
            <a:off x="2209758" y="5616228"/>
            <a:ext cx="2641601" cy="479150"/>
          </a:xfrm>
          <a:prstGeom prst="straightConnector1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sp>
        <p:nvSpPr>
          <p:cNvPr id="65" name="Text Box 43"/>
          <p:cNvSpPr txBox="1">
            <a:spLocks noChangeArrowheads="1"/>
          </p:cNvSpPr>
          <p:nvPr/>
        </p:nvSpPr>
        <p:spPr bwMode="auto">
          <a:xfrm>
            <a:off x="4961425" y="4034803"/>
            <a:ext cx="766557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/>
              <a:t>HRIS</a:t>
            </a:r>
            <a:endParaRPr lang="en-US"/>
          </a:p>
        </p:txBody>
      </p:sp>
      <p:sp>
        <p:nvSpPr>
          <p:cNvPr id="66" name="Text Box 44"/>
          <p:cNvSpPr txBox="1">
            <a:spLocks noChangeArrowheads="1"/>
          </p:cNvSpPr>
          <p:nvPr/>
        </p:nvSpPr>
        <p:spPr bwMode="auto">
          <a:xfrm>
            <a:off x="4851359" y="5423867"/>
            <a:ext cx="862737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HyFin</a:t>
            </a:r>
            <a:endParaRPr lang="en-US" b="1"/>
          </a:p>
        </p:txBody>
      </p:sp>
      <p:sp>
        <p:nvSpPr>
          <p:cNvPr id="67" name="Text Box 45"/>
          <p:cNvSpPr txBox="1">
            <a:spLocks noChangeArrowheads="1"/>
          </p:cNvSpPr>
          <p:nvPr/>
        </p:nvSpPr>
        <p:spPr bwMode="auto">
          <a:xfrm>
            <a:off x="8005457" y="2567953"/>
            <a:ext cx="1000530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TOPAS</a:t>
            </a:r>
            <a:endParaRPr lang="en-US" b="1"/>
          </a:p>
        </p:txBody>
      </p:sp>
      <p:cxnSp>
        <p:nvCxnSpPr>
          <p:cNvPr id="68" name="AutoShape 46"/>
          <p:cNvCxnSpPr>
            <a:cxnSpLocks noChangeShapeType="1"/>
            <a:stCxn id="30" idx="0"/>
            <a:endCxn id="67" idx="2"/>
          </p:cNvCxnSpPr>
          <p:nvPr/>
        </p:nvCxnSpPr>
        <p:spPr bwMode="auto">
          <a:xfrm flipV="1">
            <a:off x="7931016" y="2952674"/>
            <a:ext cx="574706" cy="40744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69" name="Text Box 47"/>
          <p:cNvSpPr txBox="1">
            <a:spLocks noChangeArrowheads="1"/>
          </p:cNvSpPr>
          <p:nvPr/>
        </p:nvSpPr>
        <p:spPr bwMode="auto">
          <a:xfrm>
            <a:off x="3558076" y="5822329"/>
            <a:ext cx="639919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CSM</a:t>
            </a:r>
            <a:endParaRPr lang="en-US" sz="1600" b="1" i="1"/>
          </a:p>
        </p:txBody>
      </p:sp>
      <p:sp>
        <p:nvSpPr>
          <p:cNvPr id="70" name="Text Box 48"/>
          <p:cNvSpPr txBox="1">
            <a:spLocks noChangeArrowheads="1"/>
          </p:cNvSpPr>
          <p:nvPr/>
        </p:nvSpPr>
        <p:spPr bwMode="auto">
          <a:xfrm>
            <a:off x="-108520" y="4873004"/>
            <a:ext cx="1486689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CRP FOD FIN</a:t>
            </a:r>
            <a:endParaRPr lang="en-US" sz="1600" b="1" i="1"/>
          </a:p>
        </p:txBody>
      </p:sp>
      <p:sp>
        <p:nvSpPr>
          <p:cNvPr id="71" name="Text Box 49"/>
          <p:cNvSpPr txBox="1">
            <a:spLocks noChangeArrowheads="1"/>
          </p:cNvSpPr>
          <p:nvPr/>
        </p:nvSpPr>
        <p:spPr bwMode="auto">
          <a:xfrm>
            <a:off x="-29410" y="5520704"/>
            <a:ext cx="889987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BPOST</a:t>
            </a:r>
            <a:endParaRPr lang="en-US" sz="1600" b="1" i="1"/>
          </a:p>
        </p:txBody>
      </p:sp>
      <p:cxnSp>
        <p:nvCxnSpPr>
          <p:cNvPr id="72" name="AutoShape 50"/>
          <p:cNvCxnSpPr>
            <a:cxnSpLocks noChangeShapeType="1"/>
            <a:stCxn id="41" idx="2"/>
            <a:endCxn id="70" idx="0"/>
          </p:cNvCxnSpPr>
          <p:nvPr/>
        </p:nvCxnSpPr>
        <p:spPr bwMode="auto">
          <a:xfrm rot="16200000" flipH="1">
            <a:off x="305428" y="4543607"/>
            <a:ext cx="309146" cy="349647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cxnSp>
        <p:nvCxnSpPr>
          <p:cNvPr id="73" name="AutoShape 51"/>
          <p:cNvCxnSpPr>
            <a:cxnSpLocks noChangeShapeType="1"/>
            <a:stCxn id="70" idx="2"/>
            <a:endCxn id="71" idx="0"/>
          </p:cNvCxnSpPr>
          <p:nvPr/>
        </p:nvCxnSpPr>
        <p:spPr bwMode="auto">
          <a:xfrm rot="5400000">
            <a:off x="370632" y="5256511"/>
            <a:ext cx="309146" cy="219241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cxnSp>
        <p:nvCxnSpPr>
          <p:cNvPr id="74" name="AutoShape 52"/>
          <p:cNvCxnSpPr>
            <a:cxnSpLocks noChangeShapeType="1"/>
            <a:stCxn id="71" idx="2"/>
          </p:cNvCxnSpPr>
          <p:nvPr/>
        </p:nvCxnSpPr>
        <p:spPr bwMode="auto">
          <a:xfrm rot="16200000" flipH="1">
            <a:off x="738007" y="5536835"/>
            <a:ext cx="236120" cy="880966"/>
          </a:xfrm>
          <a:prstGeom prst="curvedConnector2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cxnSp>
        <p:nvCxnSpPr>
          <p:cNvPr id="75" name="AutoShape 53"/>
          <p:cNvCxnSpPr>
            <a:cxnSpLocks noChangeShapeType="1"/>
            <a:stCxn id="45" idx="1"/>
            <a:endCxn id="41" idx="0"/>
          </p:cNvCxnSpPr>
          <p:nvPr/>
        </p:nvCxnSpPr>
        <p:spPr bwMode="auto">
          <a:xfrm rot="10800000" flipV="1">
            <a:off x="285178" y="2544414"/>
            <a:ext cx="1869548" cy="1680890"/>
          </a:xfrm>
          <a:prstGeom prst="curvedConnector2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cxnSp>
        <p:nvCxnSpPr>
          <p:cNvPr id="76" name="AutoShape 54"/>
          <p:cNvCxnSpPr>
            <a:cxnSpLocks noChangeShapeType="1"/>
            <a:stCxn id="28" idx="1"/>
            <a:endCxn id="41" idx="0"/>
          </p:cNvCxnSpPr>
          <p:nvPr/>
        </p:nvCxnSpPr>
        <p:spPr bwMode="auto">
          <a:xfrm rot="10800000" flipV="1">
            <a:off x="285178" y="3984278"/>
            <a:ext cx="1011372" cy="241026"/>
          </a:xfrm>
          <a:prstGeom prst="curvedConnector2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sp>
        <p:nvSpPr>
          <p:cNvPr id="77" name="Text Box 55"/>
          <p:cNvSpPr txBox="1">
            <a:spLocks noChangeArrowheads="1"/>
          </p:cNvSpPr>
          <p:nvPr/>
        </p:nvSpPr>
        <p:spPr bwMode="auto">
          <a:xfrm>
            <a:off x="1764333" y="4225304"/>
            <a:ext cx="578492" cy="338554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600" b="1" i="1"/>
              <a:t>RTF</a:t>
            </a:r>
            <a:endParaRPr lang="en-US" sz="1600" b="1" i="1"/>
          </a:p>
        </p:txBody>
      </p:sp>
      <p:cxnSp>
        <p:nvCxnSpPr>
          <p:cNvPr id="78" name="AutoShape 56"/>
          <p:cNvCxnSpPr>
            <a:cxnSpLocks noChangeShapeType="1"/>
            <a:stCxn id="66" idx="1"/>
            <a:endCxn id="28" idx="3"/>
          </p:cNvCxnSpPr>
          <p:nvPr/>
        </p:nvCxnSpPr>
        <p:spPr bwMode="auto">
          <a:xfrm rot="10800000">
            <a:off x="2415767" y="3984278"/>
            <a:ext cx="2435592" cy="1631950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</p:spPr>
      </p:cxnSp>
      <p:cxnSp>
        <p:nvCxnSpPr>
          <p:cNvPr id="79" name="AutoShape 57"/>
          <p:cNvCxnSpPr>
            <a:cxnSpLocks noChangeShapeType="1"/>
            <a:stCxn id="45" idx="3"/>
            <a:endCxn id="46" idx="1"/>
          </p:cNvCxnSpPr>
          <p:nvPr/>
        </p:nvCxnSpPr>
        <p:spPr bwMode="auto">
          <a:xfrm>
            <a:off x="3199756" y="2544414"/>
            <a:ext cx="748713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 type="stealth" w="lg" len="lg"/>
            <a:tailEnd type="stealth" w="lg" len="lg"/>
          </a:ln>
        </p:spPr>
      </p:cxnSp>
      <p:sp>
        <p:nvSpPr>
          <p:cNvPr id="80" name="Text Box 58"/>
          <p:cNvSpPr txBox="1">
            <a:spLocks noChangeArrowheads="1"/>
          </p:cNvSpPr>
          <p:nvPr/>
        </p:nvSpPr>
        <p:spPr bwMode="auto">
          <a:xfrm>
            <a:off x="7615065" y="5449267"/>
            <a:ext cx="1276311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Fin@Med</a:t>
            </a:r>
            <a:endParaRPr lang="en-US" b="1"/>
          </a:p>
        </p:txBody>
      </p:sp>
      <p:cxnSp>
        <p:nvCxnSpPr>
          <p:cNvPr id="81" name="AutoShape 59"/>
          <p:cNvCxnSpPr>
            <a:cxnSpLocks noChangeShapeType="1"/>
            <a:stCxn id="30" idx="2"/>
            <a:endCxn id="80" idx="3"/>
          </p:cNvCxnSpPr>
          <p:nvPr/>
        </p:nvCxnSpPr>
        <p:spPr bwMode="auto">
          <a:xfrm rot="16200000" flipH="1">
            <a:off x="7462801" y="4213053"/>
            <a:ext cx="1896790" cy="960360"/>
          </a:xfrm>
          <a:prstGeom prst="curvedConnector4">
            <a:avLst>
              <a:gd name="adj1" fmla="val 44929"/>
              <a:gd name="adj2" fmla="val 123804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2" name="AutoShape 60"/>
          <p:cNvCxnSpPr>
            <a:cxnSpLocks noChangeShapeType="1"/>
            <a:stCxn id="80" idx="0"/>
            <a:endCxn id="66" idx="0"/>
          </p:cNvCxnSpPr>
          <p:nvPr/>
        </p:nvCxnSpPr>
        <p:spPr bwMode="auto">
          <a:xfrm rot="16200000" flipV="1">
            <a:off x="6755275" y="3951320"/>
            <a:ext cx="25400" cy="2970493"/>
          </a:xfrm>
          <a:prstGeom prst="curvedConnector3">
            <a:avLst>
              <a:gd name="adj1" fmla="val 1000000"/>
            </a:avLst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83" name="Text Box 61"/>
          <p:cNvSpPr txBox="1">
            <a:spLocks noChangeArrowheads="1"/>
          </p:cNvSpPr>
          <p:nvPr/>
        </p:nvSpPr>
        <p:spPr bwMode="auto">
          <a:xfrm>
            <a:off x="2154725" y="5592142"/>
            <a:ext cx="1056187" cy="30777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sz="1400" b="1"/>
              <a:t>Voorschot</a:t>
            </a:r>
            <a:endParaRPr lang="en-US" sz="1400" b="1"/>
          </a:p>
        </p:txBody>
      </p:sp>
      <p:sp>
        <p:nvSpPr>
          <p:cNvPr id="84" name="Rectangle 62"/>
          <p:cNvSpPr>
            <a:spLocks noChangeArrowheads="1"/>
          </p:cNvSpPr>
          <p:nvPr/>
        </p:nvSpPr>
        <p:spPr bwMode="auto">
          <a:xfrm>
            <a:off x="2077335" y="1704354"/>
            <a:ext cx="3042311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nl-BE"/>
              <a:t>REPORTING FEDCOM</a:t>
            </a:r>
            <a:endParaRPr lang="en-US"/>
          </a:p>
        </p:txBody>
      </p:sp>
      <p:cxnSp>
        <p:nvCxnSpPr>
          <p:cNvPr id="85" name="AutoShape 63"/>
          <p:cNvCxnSpPr>
            <a:cxnSpLocks noChangeShapeType="1"/>
            <a:stCxn id="28" idx="1"/>
            <a:endCxn id="84" idx="1"/>
          </p:cNvCxnSpPr>
          <p:nvPr/>
        </p:nvCxnSpPr>
        <p:spPr bwMode="auto">
          <a:xfrm rot="10800000" flipH="1">
            <a:off x="1296549" y="1884536"/>
            <a:ext cx="780785" cy="2099742"/>
          </a:xfrm>
          <a:prstGeom prst="curvedConnector3">
            <a:avLst>
              <a:gd name="adj1" fmla="val -29278"/>
            </a:avLst>
          </a:prstGeom>
          <a:noFill/>
          <a:ln w="31750">
            <a:solidFill>
              <a:srgbClr val="990000"/>
            </a:solidFill>
            <a:round/>
            <a:headEnd/>
            <a:tailEnd type="triangle" w="med" len="med"/>
          </a:ln>
        </p:spPr>
      </p:cxnSp>
      <p:cxnSp>
        <p:nvCxnSpPr>
          <p:cNvPr id="86" name="AutoShape 64"/>
          <p:cNvCxnSpPr>
            <a:cxnSpLocks noChangeShapeType="1"/>
            <a:stCxn id="46" idx="0"/>
            <a:endCxn id="84" idx="2"/>
          </p:cNvCxnSpPr>
          <p:nvPr/>
        </p:nvCxnSpPr>
        <p:spPr bwMode="auto">
          <a:xfrm rot="16200000" flipV="1">
            <a:off x="3831871" y="1831337"/>
            <a:ext cx="287336" cy="754096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990000"/>
            </a:solidFill>
            <a:round/>
            <a:headEnd/>
            <a:tailEnd type="triangle" w="med" len="med"/>
          </a:ln>
        </p:spPr>
      </p:cxnSp>
      <p:sp>
        <p:nvSpPr>
          <p:cNvPr id="87" name="Text Box 65"/>
          <p:cNvSpPr txBox="1">
            <a:spLocks noChangeArrowheads="1"/>
          </p:cNvSpPr>
          <p:nvPr/>
        </p:nvSpPr>
        <p:spPr bwMode="auto">
          <a:xfrm>
            <a:off x="5821321" y="1559892"/>
            <a:ext cx="1130438" cy="38472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IF PERS</a:t>
            </a:r>
            <a:endParaRPr lang="en-US" b="1"/>
          </a:p>
        </p:txBody>
      </p:sp>
      <p:cxnSp>
        <p:nvCxnSpPr>
          <p:cNvPr id="88" name="AutoShape 66"/>
          <p:cNvCxnSpPr>
            <a:cxnSpLocks noChangeShapeType="1"/>
            <a:stCxn id="30" idx="1"/>
            <a:endCxn id="87" idx="2"/>
          </p:cNvCxnSpPr>
          <p:nvPr/>
        </p:nvCxnSpPr>
        <p:spPr bwMode="auto">
          <a:xfrm rot="10800000">
            <a:off x="6386540" y="1944614"/>
            <a:ext cx="1228524" cy="1607865"/>
          </a:xfrm>
          <a:prstGeom prst="curvedConnector2">
            <a:avLst/>
          </a:prstGeom>
          <a:noFill/>
          <a:ln w="31750">
            <a:solidFill>
              <a:srgbClr val="990000"/>
            </a:solidFill>
            <a:round/>
            <a:headEnd type="stealth" w="lg" len="lg"/>
            <a:tailEnd type="stealth" w="lg" len="lg"/>
          </a:ln>
        </p:spPr>
      </p:cxnSp>
      <p:sp>
        <p:nvSpPr>
          <p:cNvPr id="89" name="Text Box 67"/>
          <p:cNvSpPr txBox="1">
            <a:spLocks noChangeArrowheads="1"/>
          </p:cNvSpPr>
          <p:nvPr/>
        </p:nvSpPr>
        <p:spPr bwMode="auto">
          <a:xfrm>
            <a:off x="7615064" y="1056653"/>
            <a:ext cx="1241045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FEDCOM</a:t>
            </a:r>
            <a:endParaRPr lang="en-US" b="1"/>
          </a:p>
        </p:txBody>
      </p:sp>
      <p:sp>
        <p:nvSpPr>
          <p:cNvPr id="90" name="Text Box 68"/>
          <p:cNvSpPr txBox="1">
            <a:spLocks noChangeArrowheads="1"/>
          </p:cNvSpPr>
          <p:nvPr/>
        </p:nvSpPr>
        <p:spPr bwMode="auto">
          <a:xfrm>
            <a:off x="7615065" y="1488453"/>
            <a:ext cx="806631" cy="384721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BE" b="1"/>
              <a:t>ILIAS</a:t>
            </a:r>
            <a:endParaRPr lang="en-US" b="1"/>
          </a:p>
        </p:txBody>
      </p:sp>
      <p:cxnSp>
        <p:nvCxnSpPr>
          <p:cNvPr id="91" name="AutoShape 69"/>
          <p:cNvCxnSpPr>
            <a:cxnSpLocks noChangeShapeType="1"/>
            <a:stCxn id="87" idx="1"/>
            <a:endCxn id="84" idx="3"/>
          </p:cNvCxnSpPr>
          <p:nvPr/>
        </p:nvCxnSpPr>
        <p:spPr bwMode="auto">
          <a:xfrm rot="10800000" flipV="1">
            <a:off x="5119647" y="1752252"/>
            <a:ext cx="701675" cy="132283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990000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92" name="AutoShape 70"/>
          <p:cNvCxnSpPr>
            <a:cxnSpLocks noChangeShapeType="1"/>
            <a:stCxn id="89" idx="1"/>
            <a:endCxn id="87" idx="0"/>
          </p:cNvCxnSpPr>
          <p:nvPr/>
        </p:nvCxnSpPr>
        <p:spPr bwMode="auto">
          <a:xfrm rot="10800000" flipV="1">
            <a:off x="6386540" y="1249014"/>
            <a:ext cx="1228524" cy="310878"/>
          </a:xfrm>
          <a:prstGeom prst="curvedConnector2">
            <a:avLst/>
          </a:prstGeom>
          <a:noFill/>
          <a:ln w="31750">
            <a:solidFill>
              <a:srgbClr val="990000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93" name="AutoShape 71"/>
          <p:cNvCxnSpPr>
            <a:cxnSpLocks noChangeShapeType="1"/>
            <a:stCxn id="87" idx="3"/>
            <a:endCxn id="90" idx="1"/>
          </p:cNvCxnSpPr>
          <p:nvPr/>
        </p:nvCxnSpPr>
        <p:spPr bwMode="auto">
          <a:xfrm flipV="1">
            <a:off x="6951759" y="1680814"/>
            <a:ext cx="663306" cy="71439"/>
          </a:xfrm>
          <a:prstGeom prst="curvedConnector3">
            <a:avLst>
              <a:gd name="adj1" fmla="val 50000"/>
            </a:avLst>
          </a:prstGeom>
          <a:noFill/>
          <a:ln w="31750">
            <a:solidFill>
              <a:srgbClr val="990000"/>
            </a:solidFill>
            <a:round/>
            <a:headEnd/>
            <a:tailEnd type="triangle" w="med" len="med"/>
          </a:ln>
        </p:spPr>
      </p:cxnSp>
      <p:cxnSp>
        <p:nvCxnSpPr>
          <p:cNvPr id="94" name="AutoShape 72"/>
          <p:cNvCxnSpPr>
            <a:cxnSpLocks noChangeShapeType="1"/>
            <a:stCxn id="80" idx="2"/>
            <a:endCxn id="43" idx="2"/>
          </p:cNvCxnSpPr>
          <p:nvPr/>
        </p:nvCxnSpPr>
        <p:spPr bwMode="auto">
          <a:xfrm rot="5400000" flipH="1">
            <a:off x="4957007" y="2537775"/>
            <a:ext cx="1990855" cy="4601573"/>
          </a:xfrm>
          <a:prstGeom prst="curvedConnector3">
            <a:avLst>
              <a:gd name="adj1" fmla="val -11483"/>
            </a:avLst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</p:cxnSp>
      <p:pic>
        <p:nvPicPr>
          <p:cNvPr id="95" name="Picture 9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76835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Bezorgdheden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2"/>
            <a:ext cx="8507288" cy="45259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fr-BE" sz="3800" dirty="0" err="1">
                <a:cs typeface="Calibri" pitchFamily="34" charset="0"/>
              </a:rPr>
              <a:t>Onderhoudbaarheid</a:t>
            </a:r>
            <a:r>
              <a:rPr lang="fr-BE" sz="3800" dirty="0">
                <a:cs typeface="Calibri" pitchFamily="34" charset="0"/>
              </a:rPr>
              <a:t> </a:t>
            </a:r>
            <a:r>
              <a:rPr lang="fr-BE" sz="3800" dirty="0" err="1">
                <a:cs typeface="Calibri" pitchFamily="34" charset="0"/>
              </a:rPr>
              <a:t>huidige</a:t>
            </a:r>
            <a:r>
              <a:rPr lang="fr-BE" sz="3800" dirty="0">
                <a:cs typeface="Calibri" pitchFamily="34" charset="0"/>
              </a:rPr>
              <a:t> </a:t>
            </a:r>
            <a:r>
              <a:rPr lang="fr-BE" sz="3800" dirty="0" err="1">
                <a:cs typeface="Calibri" pitchFamily="34" charset="0"/>
              </a:rPr>
              <a:t>systemen</a:t>
            </a:r>
            <a:endParaRPr lang="fr-BE" sz="3800" dirty="0">
              <a:cs typeface="Calibri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fr-BE" sz="2900" dirty="0" err="1">
                <a:cs typeface="Calibri" pitchFamily="34" charset="0"/>
              </a:rPr>
              <a:t>Onbeschikbaarheid</a:t>
            </a:r>
            <a:r>
              <a:rPr lang="fr-BE" sz="2900" dirty="0">
                <a:cs typeface="Calibri" pitchFamily="34" charset="0"/>
              </a:rPr>
              <a:t> van </a:t>
            </a:r>
            <a:r>
              <a:rPr lang="fr-BE" sz="2900" dirty="0" err="1">
                <a:cs typeface="Calibri" pitchFamily="34" charset="0"/>
              </a:rPr>
              <a:t>voldoende</a:t>
            </a:r>
            <a:r>
              <a:rPr lang="fr-BE" sz="2900" dirty="0">
                <a:cs typeface="Calibri" pitchFamily="34" charset="0"/>
              </a:rPr>
              <a:t> CIS </a:t>
            </a:r>
            <a:r>
              <a:rPr lang="fr-BE" sz="2900" dirty="0" err="1">
                <a:cs typeface="Calibri" pitchFamily="34" charset="0"/>
              </a:rPr>
              <a:t>personeel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voor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onderhoud</a:t>
            </a:r>
            <a:r>
              <a:rPr lang="fr-BE" sz="2900" dirty="0">
                <a:cs typeface="Calibri" pitchFamily="34" charset="0"/>
              </a:rPr>
              <a:t> en </a:t>
            </a:r>
            <a:r>
              <a:rPr lang="fr-BE" sz="2900" dirty="0" err="1">
                <a:cs typeface="Calibri" pitchFamily="34" charset="0"/>
              </a:rPr>
              <a:t>ontwikkeling</a:t>
            </a:r>
            <a:endParaRPr lang="fr-BE" sz="2900" dirty="0">
              <a:cs typeface="Calibri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fr-BE" sz="2900" dirty="0">
                <a:cs typeface="Calibri" pitchFamily="34" charset="0"/>
              </a:rPr>
              <a:t>Globale </a:t>
            </a:r>
            <a:r>
              <a:rPr lang="fr-BE" sz="2900" dirty="0" err="1">
                <a:cs typeface="Calibri" pitchFamily="34" charset="0"/>
              </a:rPr>
              <a:t>toename</a:t>
            </a:r>
            <a:r>
              <a:rPr lang="fr-BE" sz="2900" dirty="0">
                <a:cs typeface="Calibri" pitchFamily="34" charset="0"/>
              </a:rPr>
              <a:t> van de </a:t>
            </a:r>
            <a:r>
              <a:rPr lang="fr-BE" sz="2900" dirty="0" err="1">
                <a:cs typeface="Calibri" pitchFamily="34" charset="0"/>
              </a:rPr>
              <a:t>behoefte</a:t>
            </a:r>
            <a:endParaRPr lang="fr-BE" sz="2900" dirty="0">
              <a:cs typeface="Calibri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fr-BE" sz="2900" dirty="0" err="1">
                <a:cs typeface="Calibri" pitchFamily="34" charset="0"/>
              </a:rPr>
              <a:t>Gebrekkige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integratie</a:t>
            </a:r>
            <a:r>
              <a:rPr lang="fr-BE" sz="2900" dirty="0">
                <a:cs typeface="Calibri" pitchFamily="34" charset="0"/>
              </a:rPr>
              <a:t> : </a:t>
            </a:r>
            <a:r>
              <a:rPr lang="fr-BE" sz="2900" dirty="0" err="1">
                <a:cs typeface="Calibri" pitchFamily="34" charset="0"/>
              </a:rPr>
              <a:t>dubbele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gegevens</a:t>
            </a:r>
            <a:r>
              <a:rPr lang="fr-BE" sz="2900" dirty="0">
                <a:cs typeface="Calibri" pitchFamily="34" charset="0"/>
              </a:rPr>
              <a:t>/</a:t>
            </a:r>
            <a:r>
              <a:rPr lang="fr-BE" sz="2900" dirty="0" err="1">
                <a:cs typeface="Calibri" pitchFamily="34" charset="0"/>
              </a:rPr>
              <a:t>processen</a:t>
            </a:r>
            <a:r>
              <a:rPr lang="fr-BE" sz="2900" dirty="0">
                <a:cs typeface="Calibri" pitchFamily="34" charset="0"/>
              </a:rPr>
              <a:t>, </a:t>
            </a:r>
            <a:r>
              <a:rPr lang="fr-BE" sz="2900" dirty="0" err="1">
                <a:cs typeface="Calibri" pitchFamily="34" charset="0"/>
              </a:rPr>
              <a:t>incoherenties</a:t>
            </a:r>
            <a:r>
              <a:rPr lang="fr-BE" sz="2900" dirty="0">
                <a:cs typeface="Calibri" pitchFamily="34" charset="0"/>
              </a:rPr>
              <a:t>…</a:t>
            </a:r>
          </a:p>
          <a:p>
            <a:pPr lvl="1">
              <a:lnSpc>
                <a:spcPct val="120000"/>
              </a:lnSpc>
              <a:defRPr/>
            </a:pPr>
            <a:r>
              <a:rPr lang="fr-BE" sz="2900" dirty="0" err="1">
                <a:cs typeface="Calibri" pitchFamily="34" charset="0"/>
              </a:rPr>
              <a:t>Technische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evolutie</a:t>
            </a:r>
            <a:r>
              <a:rPr lang="fr-BE" sz="2900" dirty="0">
                <a:cs typeface="Calibri" pitchFamily="34" charset="0"/>
              </a:rPr>
              <a:t> van de </a:t>
            </a:r>
            <a:r>
              <a:rPr lang="fr-BE" sz="2900" dirty="0" err="1">
                <a:cs typeface="Calibri" pitchFamily="34" charset="0"/>
              </a:rPr>
              <a:t>architectuur</a:t>
            </a:r>
            <a:r>
              <a:rPr lang="fr-BE" sz="2900" dirty="0">
                <a:cs typeface="Calibri" pitchFamily="34" charset="0"/>
              </a:rPr>
              <a:t> </a:t>
            </a:r>
            <a:r>
              <a:rPr lang="fr-BE" sz="2900" dirty="0" err="1">
                <a:cs typeface="Calibri" pitchFamily="34" charset="0"/>
              </a:rPr>
              <a:t>noodzakelijk</a:t>
            </a:r>
            <a:endParaRPr lang="fr-BE" sz="2900" dirty="0">
              <a:cs typeface="Calibri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fr-BE" sz="3800" dirty="0" err="1">
                <a:cs typeface="Calibri" pitchFamily="34" charset="0"/>
              </a:rPr>
              <a:t>Functioneel</a:t>
            </a:r>
            <a:endParaRPr lang="fr-BE" sz="3800" dirty="0">
              <a:cs typeface="Calibri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fr-BE" dirty="0" err="1">
                <a:cs typeface="Calibri" pitchFamily="34" charset="0"/>
              </a:rPr>
              <a:t>Vele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nieuwe</a:t>
            </a:r>
            <a:r>
              <a:rPr lang="fr-BE" dirty="0">
                <a:cs typeface="Calibri" pitchFamily="34" charset="0"/>
              </a:rPr>
              <a:t>, </a:t>
            </a:r>
            <a:r>
              <a:rPr lang="fr-BE" dirty="0" err="1">
                <a:cs typeface="Calibri" pitchFamily="34" charset="0"/>
              </a:rPr>
              <a:t>bijkomende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behoeftes</a:t>
            </a:r>
            <a:r>
              <a:rPr lang="fr-BE" dirty="0">
                <a:cs typeface="Calibri" pitchFamily="34" charset="0"/>
              </a:rPr>
              <a:t> die niet (</a:t>
            </a:r>
            <a:r>
              <a:rPr lang="fr-BE" dirty="0" err="1">
                <a:cs typeface="Calibri" pitchFamily="34" charset="0"/>
              </a:rPr>
              <a:t>kunnen</a:t>
            </a:r>
            <a:r>
              <a:rPr lang="fr-BE" dirty="0">
                <a:cs typeface="Calibri" pitchFamily="34" charset="0"/>
              </a:rPr>
              <a:t>) </a:t>
            </a:r>
            <a:r>
              <a:rPr lang="fr-BE" dirty="0" err="1">
                <a:cs typeface="Calibri" pitchFamily="34" charset="0"/>
              </a:rPr>
              <a:t>voldaan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worden</a:t>
            </a:r>
            <a:endParaRPr lang="fr-BE" dirty="0">
              <a:cs typeface="Calibri" pitchFamily="34" charset="0"/>
            </a:endParaRPr>
          </a:p>
          <a:p>
            <a:pPr lvl="1">
              <a:lnSpc>
                <a:spcPct val="120000"/>
              </a:lnSpc>
              <a:defRPr/>
            </a:pPr>
            <a:r>
              <a:rPr lang="fr-BE" dirty="0" err="1">
                <a:cs typeface="Calibri" pitchFamily="34" charset="0"/>
              </a:rPr>
              <a:t>Nood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tot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één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geïntegreerd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systeem</a:t>
            </a:r>
            <a:endParaRPr lang="fr-BE" dirty="0">
              <a:cs typeface="Calibri" pitchFamily="34" charset="0"/>
            </a:endParaRPr>
          </a:p>
          <a:p>
            <a:pPr lvl="2">
              <a:lnSpc>
                <a:spcPct val="120000"/>
              </a:lnSpc>
              <a:defRPr/>
            </a:pPr>
            <a:r>
              <a:rPr lang="fr-BE" dirty="0" err="1">
                <a:cs typeface="Calibri" pitchFamily="34" charset="0"/>
              </a:rPr>
              <a:t>Gebaseerd</a:t>
            </a:r>
            <a:r>
              <a:rPr lang="fr-BE" dirty="0">
                <a:cs typeface="Calibri" pitchFamily="34" charset="0"/>
              </a:rPr>
              <a:t> op « best practices »</a:t>
            </a:r>
          </a:p>
          <a:p>
            <a:pPr lvl="2">
              <a:lnSpc>
                <a:spcPct val="120000"/>
              </a:lnSpc>
              <a:defRPr/>
            </a:pPr>
            <a:r>
              <a:rPr lang="fr-BE" dirty="0" err="1">
                <a:cs typeface="Calibri" pitchFamily="34" charset="0"/>
              </a:rPr>
              <a:t>Gedeelde</a:t>
            </a:r>
            <a:r>
              <a:rPr lang="fr-BE" dirty="0">
                <a:cs typeface="Calibri" pitchFamily="34" charset="0"/>
              </a:rPr>
              <a:t> « master » data</a:t>
            </a:r>
          </a:p>
          <a:p>
            <a:pPr lvl="1">
              <a:lnSpc>
                <a:spcPct val="120000"/>
              </a:lnSpc>
              <a:defRPr/>
            </a:pPr>
            <a:r>
              <a:rPr lang="fr-BE" dirty="0" err="1">
                <a:cs typeface="Calibri" pitchFamily="34" charset="0"/>
              </a:rPr>
              <a:t>Betere</a:t>
            </a:r>
            <a:r>
              <a:rPr lang="fr-BE" dirty="0">
                <a:cs typeface="Calibri" pitchFamily="34" charset="0"/>
              </a:rPr>
              <a:t> </a:t>
            </a:r>
            <a:r>
              <a:rPr lang="fr-BE" dirty="0" err="1">
                <a:cs typeface="Calibri" pitchFamily="34" charset="0"/>
              </a:rPr>
              <a:t>evolutiemogelijkheden</a:t>
            </a:r>
            <a:r>
              <a:rPr lang="fr-BE" dirty="0">
                <a:cs typeface="Calibri" pitchFamily="34" charset="0"/>
              </a:rPr>
              <a:t> 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450" y="6553200"/>
            <a:ext cx="2133600" cy="476250"/>
          </a:xfrm>
        </p:spPr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5473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Doelsysteem</a:t>
            </a:r>
            <a:r>
              <a:rPr lang="nl-BE" sz="2400" dirty="0" smtClean="0"/>
              <a:t> (1/2)</a:t>
            </a:r>
            <a:endParaRPr lang="en-US" sz="32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1451576E-2337-43A8-9A0F-C9EFBC2B31E5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0" t="35226" r="20525" b="42516"/>
          <a:stretch>
            <a:fillRect/>
          </a:stretch>
        </p:blipFill>
        <p:spPr bwMode="auto">
          <a:xfrm>
            <a:off x="755650" y="2297113"/>
            <a:ext cx="7167563" cy="2119312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0908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Doelsysteem</a:t>
            </a:r>
            <a:r>
              <a:rPr lang="nl-BE" sz="2400" dirty="0" smtClean="0"/>
              <a:t> (2/2)</a:t>
            </a: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  <p:grpSp>
        <p:nvGrpSpPr>
          <p:cNvPr id="10244" name="Group 21"/>
          <p:cNvGrpSpPr>
            <a:grpSpLocks/>
          </p:cNvGrpSpPr>
          <p:nvPr/>
        </p:nvGrpSpPr>
        <p:grpSpPr bwMode="auto">
          <a:xfrm>
            <a:off x="1390766" y="2011367"/>
            <a:ext cx="6746086" cy="4802187"/>
            <a:chOff x="961801" y="1051707"/>
            <a:chExt cx="7740617" cy="5399087"/>
          </a:xfrm>
        </p:grpSpPr>
        <p:sp>
          <p:nvSpPr>
            <p:cNvPr id="6" name="Oval 2"/>
            <p:cNvSpPr>
              <a:spLocks noChangeArrowheads="1"/>
            </p:cNvSpPr>
            <p:nvPr/>
          </p:nvSpPr>
          <p:spPr bwMode="auto">
            <a:xfrm>
              <a:off x="1763145" y="1051707"/>
              <a:ext cx="5399029" cy="5399087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7" name="Oval 3"/>
            <p:cNvSpPr>
              <a:spLocks noChangeArrowheads="1"/>
            </p:cNvSpPr>
            <p:nvPr/>
          </p:nvSpPr>
          <p:spPr bwMode="auto">
            <a:xfrm>
              <a:off x="3564643" y="2852592"/>
              <a:ext cx="1799676" cy="1799101"/>
            </a:xfrm>
            <a:prstGeom prst="ellipse">
              <a:avLst/>
            </a:prstGeom>
            <a:solidFill>
              <a:srgbClr val="99FF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HR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Basis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Admin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4642992" y="1412241"/>
              <a:ext cx="1801497" cy="180088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FIN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Admin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5364320" y="3068556"/>
              <a:ext cx="1799676" cy="1799101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Vorming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4284149" y="4508907"/>
              <a:ext cx="1801499" cy="180088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Ops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Preparation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2484472" y="4292944"/>
              <a:ext cx="1799676" cy="180088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Arbeids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geneeskunde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1763145" y="2636629"/>
              <a:ext cx="1801499" cy="1799101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HR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Beleid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2843315" y="1196277"/>
              <a:ext cx="1799676" cy="1800886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Selection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61801" y="2008372"/>
              <a:ext cx="1065336" cy="415239"/>
            </a:xfrm>
            <a:prstGeom prst="rect">
              <a:avLst/>
            </a:prstGeom>
            <a:solidFill>
              <a:srgbClr val="FFD55D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 dirty="0" smtClean="0">
                  <a:solidFill>
                    <a:sysClr val="windowText" lastClr="000000"/>
                  </a:solidFill>
                  <a:cs typeface="Calibri" pitchFamily="34" charset="0"/>
                </a:rPr>
                <a:t>DG HR</a:t>
              </a:r>
              <a:endParaRPr lang="en-US" b="1" kern="0" dirty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050925" y="5733295"/>
              <a:ext cx="1599308" cy="415239"/>
            </a:xfrm>
            <a:prstGeom prst="rect">
              <a:avLst/>
            </a:prstGeom>
            <a:solidFill>
              <a:srgbClr val="FFD55D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ACOS WB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6371628" y="5588725"/>
              <a:ext cx="2330790" cy="415239"/>
            </a:xfrm>
            <a:prstGeom prst="rect">
              <a:avLst/>
            </a:prstGeom>
            <a:solidFill>
              <a:srgbClr val="FFD55D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>
                  <a:solidFill>
                    <a:sysClr val="windowText" lastClr="000000"/>
                  </a:solidFill>
                  <a:cs typeface="Calibri" pitchFamily="34" charset="0"/>
                </a:rPr>
                <a:t>ACOS Ops &amp; Trg</a:t>
              </a:r>
              <a:endParaRPr lang="en-US" b="1" kern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6355509" y="1340848"/>
              <a:ext cx="1035908" cy="415239"/>
            </a:xfrm>
            <a:prstGeom prst="rect">
              <a:avLst/>
            </a:prstGeom>
            <a:solidFill>
              <a:srgbClr val="FFD55D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 dirty="0" smtClean="0">
                  <a:solidFill>
                    <a:sysClr val="windowText" lastClr="000000"/>
                  </a:solidFill>
                  <a:cs typeface="Calibri" pitchFamily="34" charset="0"/>
                </a:rPr>
                <a:t>DG BF</a:t>
              </a:r>
              <a:endParaRPr lang="en-US" b="1" kern="0" dirty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7358178" y="3787839"/>
              <a:ext cx="1241913" cy="415239"/>
            </a:xfrm>
            <a:prstGeom prst="rect">
              <a:avLst/>
            </a:prstGeom>
            <a:solidFill>
              <a:srgbClr val="FFD55D"/>
            </a:solidFill>
            <a:ln w="2857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b="1" kern="0" dirty="0" smtClean="0">
                  <a:solidFill>
                    <a:sysClr val="windowText" lastClr="000000"/>
                  </a:solidFill>
                  <a:cs typeface="Calibri" pitchFamily="34" charset="0"/>
                </a:rPr>
                <a:t>DG </a:t>
              </a:r>
              <a:r>
                <a:rPr lang="fr-BE" b="1" kern="0" dirty="0" err="1" smtClean="0">
                  <a:solidFill>
                    <a:sysClr val="windowText" lastClr="000000"/>
                  </a:solidFill>
                  <a:cs typeface="Calibri" pitchFamily="34" charset="0"/>
                </a:rPr>
                <a:t>Fmn</a:t>
              </a:r>
              <a:endParaRPr lang="en-US" b="1" kern="0" dirty="0">
                <a:solidFill>
                  <a:sysClr val="windowText" lastClr="000000"/>
                </a:solidFill>
                <a:cs typeface="Calibri" pitchFamily="34" charset="0"/>
              </a:endParaRPr>
            </a:p>
          </p:txBody>
        </p:sp>
      </p:grp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3063877" y="1506538"/>
            <a:ext cx="2854325" cy="461962"/>
          </a:xfrm>
          <a:prstGeom prst="rect">
            <a:avLst/>
          </a:prstGeom>
          <a:solidFill>
            <a:srgbClr val="FFD55D"/>
          </a:solidFill>
          <a:ln w="28575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400" b="1" kern="0" dirty="0" err="1" smtClean="0">
                <a:solidFill>
                  <a:sysClr val="windowText" lastClr="000000"/>
                </a:solidFill>
                <a:cs typeface="Calibri" pitchFamily="34" charset="0"/>
              </a:rPr>
              <a:t>HRM@Defence</a:t>
            </a:r>
            <a:endParaRPr lang="en-US" sz="2400" b="1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8776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Key</a:t>
            </a:r>
            <a:r>
              <a:rPr lang="nl-BE" dirty="0" smtClean="0"/>
              <a:t> </a:t>
            </a:r>
            <a:r>
              <a:rPr lang="nl-BE" dirty="0" err="1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2"/>
            <a:ext cx="8507288" cy="4525963"/>
          </a:xfrm>
        </p:spPr>
        <p:txBody>
          <a:bodyPr>
            <a:normAutofit fontScale="85000" lnSpcReduction="20000"/>
          </a:bodyPr>
          <a:lstStyle/>
          <a:p>
            <a:r>
              <a:rPr lang="nl-BE" sz="3300" dirty="0" smtClean="0"/>
              <a:t>Centraal en geïntegreerd personeelsbeheer</a:t>
            </a:r>
          </a:p>
          <a:p>
            <a:pPr lvl="1"/>
            <a:r>
              <a:rPr lang="nl-BE" dirty="0"/>
              <a:t>Centralisatie van ALLE Pers </a:t>
            </a:r>
            <a:r>
              <a:rPr lang="nl-BE" dirty="0" smtClean="0"/>
              <a:t>gegevens in één databank</a:t>
            </a:r>
            <a:endParaRPr lang="nl-BE" dirty="0"/>
          </a:p>
          <a:p>
            <a:pPr lvl="1"/>
            <a:r>
              <a:rPr lang="nl-BE" dirty="0" smtClean="0"/>
              <a:t>ALLE </a:t>
            </a:r>
            <a:r>
              <a:rPr lang="nl-BE" dirty="0" err="1" smtClean="0"/>
              <a:t>personeelsgerelateerde</a:t>
            </a:r>
            <a:r>
              <a:rPr lang="nl-BE" dirty="0" smtClean="0"/>
              <a:t> processen</a:t>
            </a:r>
          </a:p>
          <a:p>
            <a:pPr lvl="1"/>
            <a:r>
              <a:rPr lang="nl-BE" dirty="0" smtClean="0"/>
              <a:t>Maximale </a:t>
            </a:r>
            <a:r>
              <a:rPr lang="nl-BE" dirty="0"/>
              <a:t>d</a:t>
            </a:r>
            <a:r>
              <a:rPr lang="nl-BE" dirty="0" smtClean="0"/>
              <a:t>ata integriteit</a:t>
            </a:r>
          </a:p>
          <a:p>
            <a:r>
              <a:rPr lang="nl-BE" sz="3300" dirty="0" smtClean="0"/>
              <a:t>Geautomatiseerd personeelsbeheer</a:t>
            </a:r>
          </a:p>
          <a:p>
            <a:pPr lvl="1"/>
            <a:r>
              <a:rPr lang="nl-BE" dirty="0"/>
              <a:t>Maximaal gebruik van </a:t>
            </a:r>
            <a:r>
              <a:rPr lang="nl-BE" dirty="0" smtClean="0"/>
              <a:t>workflow</a:t>
            </a:r>
          </a:p>
          <a:p>
            <a:pPr lvl="1"/>
            <a:r>
              <a:rPr lang="nl-BE" dirty="0" smtClean="0"/>
              <a:t>Administratieve vereenvoudiging – Best </a:t>
            </a:r>
            <a:r>
              <a:rPr lang="nl-BE" dirty="0" err="1" smtClean="0"/>
              <a:t>practices</a:t>
            </a:r>
            <a:endParaRPr lang="nl-BE" dirty="0" smtClean="0"/>
          </a:p>
          <a:p>
            <a:r>
              <a:rPr lang="nl-BE" sz="3300" dirty="0" smtClean="0"/>
              <a:t>Decentrale uitvoering</a:t>
            </a:r>
          </a:p>
          <a:p>
            <a:pPr lvl="1"/>
            <a:r>
              <a:rPr lang="nl-BE" dirty="0" smtClean="0"/>
              <a:t>Maximaal gebruik </a:t>
            </a:r>
            <a:r>
              <a:rPr lang="nl-BE" dirty="0" err="1" smtClean="0"/>
              <a:t>Self-service</a:t>
            </a:r>
            <a:endParaRPr lang="nl-BE" dirty="0" smtClean="0"/>
          </a:p>
          <a:p>
            <a:pPr lvl="1"/>
            <a:r>
              <a:rPr lang="nl-BE" dirty="0" smtClean="0"/>
              <a:t>Toegang via internet en intranet</a:t>
            </a:r>
          </a:p>
          <a:p>
            <a:pPr lvl="1"/>
            <a:r>
              <a:rPr lang="nl-BE" dirty="0" smtClean="0"/>
              <a:t>Informatie </a:t>
            </a:r>
            <a:r>
              <a:rPr lang="nl-BE" dirty="0" err="1" smtClean="0"/>
              <a:t>consulteerbaar</a:t>
            </a:r>
            <a:r>
              <a:rPr lang="nl-BE" dirty="0" smtClean="0"/>
              <a:t> via standaardrapporten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450" y="6553200"/>
            <a:ext cx="2133600" cy="476250"/>
          </a:xfrm>
        </p:spPr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6</a:t>
            </a:fld>
            <a:endParaRPr lang="nl-BE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20506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har char="•"/>
              <a:defRPr/>
            </a:pPr>
            <a:r>
              <a:rPr lang="nl-BE" sz="2400" dirty="0">
                <a:ea typeface="+mn-ea"/>
                <a:cs typeface="+mn-cs"/>
              </a:rPr>
              <a:t>Verhoogde data integriteit personeelsgegevens</a:t>
            </a:r>
          </a:p>
          <a:p>
            <a:pPr lvl="1">
              <a:defRPr/>
            </a:pPr>
            <a:r>
              <a:rPr lang="nl-BE" sz="2000" dirty="0">
                <a:solidFill>
                  <a:schemeClr val="tx1"/>
                </a:solidFill>
              </a:rPr>
              <a:t>Eén centraal geïntegreerde ERP oplossing</a:t>
            </a:r>
          </a:p>
          <a:p>
            <a:pPr lvl="1">
              <a:defRPr/>
            </a:pPr>
            <a:r>
              <a:rPr lang="nl-BE" sz="2000" dirty="0">
                <a:solidFill>
                  <a:schemeClr val="tx1"/>
                </a:solidFill>
              </a:rPr>
              <a:t>Alle </a:t>
            </a:r>
            <a:r>
              <a:rPr lang="nl-BE" sz="2000" dirty="0" err="1">
                <a:solidFill>
                  <a:schemeClr val="tx1"/>
                </a:solidFill>
              </a:rPr>
              <a:t>personeelsgerelateerde</a:t>
            </a:r>
            <a:r>
              <a:rPr lang="nl-BE" sz="2000" dirty="0">
                <a:solidFill>
                  <a:schemeClr val="tx1"/>
                </a:solidFill>
              </a:rPr>
              <a:t> master data</a:t>
            </a:r>
          </a:p>
          <a:p>
            <a:pPr>
              <a:defRPr/>
            </a:pPr>
            <a:r>
              <a:rPr lang="nl-BE" sz="2400" dirty="0"/>
              <a:t>Administratieve vereenvoudiging</a:t>
            </a:r>
          </a:p>
          <a:p>
            <a:pPr lvl="1">
              <a:defRPr/>
            </a:pPr>
            <a:r>
              <a:rPr lang="nl-BE" sz="2000" dirty="0">
                <a:solidFill>
                  <a:schemeClr val="tx1"/>
                </a:solidFill>
              </a:rPr>
              <a:t>Best </a:t>
            </a:r>
            <a:r>
              <a:rPr lang="nl-BE" sz="2000" dirty="0" err="1">
                <a:solidFill>
                  <a:schemeClr val="tx1"/>
                </a:solidFill>
              </a:rPr>
              <a:t>practices</a:t>
            </a:r>
            <a:r>
              <a:rPr lang="nl-BE" sz="2000" dirty="0">
                <a:solidFill>
                  <a:schemeClr val="tx1"/>
                </a:solidFill>
              </a:rPr>
              <a:t> benadering </a:t>
            </a:r>
          </a:p>
          <a:p>
            <a:pPr lvl="1">
              <a:defRPr/>
            </a:pPr>
            <a:r>
              <a:rPr lang="nl-BE" sz="2000" dirty="0">
                <a:solidFill>
                  <a:schemeClr val="tx1"/>
                </a:solidFill>
              </a:rPr>
              <a:t>Eigen aanpak aflijnen op standaard werkmethodes</a:t>
            </a:r>
          </a:p>
          <a:p>
            <a:pPr>
              <a:defRPr/>
            </a:pPr>
            <a:r>
              <a:rPr lang="nl-BE" sz="2400" dirty="0"/>
              <a:t>Klantgerichte oplossing</a:t>
            </a:r>
          </a:p>
          <a:p>
            <a:pPr lvl="1">
              <a:defRPr/>
            </a:pPr>
            <a:r>
              <a:rPr lang="nl-BE" sz="2000" dirty="0" err="1">
                <a:solidFill>
                  <a:schemeClr val="tx1"/>
                </a:solidFill>
              </a:rPr>
              <a:t>Self-Service</a:t>
            </a:r>
            <a:r>
              <a:rPr lang="nl-BE" sz="2000" dirty="0">
                <a:solidFill>
                  <a:schemeClr val="tx1"/>
                </a:solidFill>
              </a:rPr>
              <a:t> filosofie</a:t>
            </a:r>
          </a:p>
          <a:p>
            <a:pPr lvl="1">
              <a:defRPr/>
            </a:pPr>
            <a:r>
              <a:rPr lang="nl-BE" sz="2000" dirty="0">
                <a:solidFill>
                  <a:schemeClr val="tx1"/>
                </a:solidFill>
              </a:rPr>
              <a:t>Transparantie via standaardrapportering (Gebruiker /Beheerder) </a:t>
            </a:r>
          </a:p>
          <a:p>
            <a:pPr>
              <a:defRPr/>
            </a:pPr>
            <a:r>
              <a:rPr lang="nl-BE" sz="2400" dirty="0"/>
              <a:t>Betere  </a:t>
            </a:r>
            <a:r>
              <a:rPr lang="nl-BE" sz="2400" dirty="0" err="1"/>
              <a:t>onderhoudbaarheid</a:t>
            </a:r>
            <a:endParaRPr lang="nl-BE" sz="2400" dirty="0"/>
          </a:p>
          <a:p>
            <a:pPr>
              <a:defRPr/>
            </a:pPr>
            <a:r>
              <a:rPr lang="nl-BE" sz="2400" dirty="0"/>
              <a:t>Groeipotentieel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7ED49-03BA-409D-9B0F-3811F4CA51C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7350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Contract </a:t>
            </a:r>
            <a:r>
              <a:rPr lang="nl-BE" sz="2400" dirty="0"/>
              <a:t>(</a:t>
            </a:r>
            <a:r>
              <a:rPr lang="nl-BE" sz="2400" dirty="0" smtClean="0"/>
              <a:t>12CP422)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BE" sz="3200" dirty="0" smtClean="0">
                <a:solidFill>
                  <a:schemeClr val="tx1"/>
                </a:solidFill>
              </a:rPr>
              <a:t>Prime contractor :</a:t>
            </a:r>
          </a:p>
          <a:p>
            <a:pPr>
              <a:defRPr/>
            </a:pPr>
            <a:endParaRPr lang="nl-BE" sz="32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nl-BE" dirty="0" smtClean="0"/>
              <a:t>Subcontractor </a:t>
            </a:r>
            <a:r>
              <a:rPr lang="en-US" dirty="0" smtClean="0">
                <a:solidFill>
                  <a:srgbClr val="4E4641"/>
                </a:solidFill>
              </a:rPr>
              <a:t>:           </a:t>
            </a:r>
            <a:r>
              <a:rPr lang="en-GB" b="1" dirty="0">
                <a:hlinkClick r:id="rId5"/>
              </a:rPr>
              <a:t>DILEOZ</a:t>
            </a:r>
            <a:r>
              <a:rPr lang="nl-BE" dirty="0" smtClean="0"/>
              <a:t> </a:t>
            </a:r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err="1" smtClean="0"/>
              <a:t>Supplier</a:t>
            </a:r>
            <a:r>
              <a:rPr lang="nl-BE" dirty="0" smtClean="0"/>
              <a:t> 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67ED49-03BA-409D-9B0F-3811F4CA51C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187624" y="1628800"/>
            <a:ext cx="9361040" cy="2160240"/>
            <a:chOff x="323850" y="542356"/>
            <a:chExt cx="9582150" cy="1867357"/>
          </a:xfrm>
        </p:grpSpPr>
        <p:sp>
          <p:nvSpPr>
            <p:cNvPr id="7" name="Espace réservé du contenu 2"/>
            <p:cNvSpPr txBox="1"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323850" y="1425066"/>
              <a:ext cx="9582150" cy="9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165100" indent="-165100" defTabSz="912813" eaLnBrk="0" hangingPunct="0"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ct val="90000"/>
                </a:lnSpc>
                <a:spcAft>
                  <a:spcPts val="600"/>
                </a:spcAft>
                <a:buClr>
                  <a:srgbClr val="0F6FC6"/>
                </a:buClr>
                <a:buFont typeface="Wingdings" pitchFamily="2" charset="2"/>
                <a:buChar char="§"/>
              </a:pPr>
              <a:endParaRPr lang="en-US" sz="2200" dirty="0">
                <a:solidFill>
                  <a:srgbClr val="4E4641"/>
                </a:solidFill>
              </a:endParaRPr>
            </a:p>
          </p:txBody>
        </p:sp>
        <p:pic>
          <p:nvPicPr>
            <p:cNvPr id="8" name="Picture 103" descr="C:\Users\UserSim\Desktop\Capgemini\Capgemini_logo_cmyk.pn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4240" y="542356"/>
              <a:ext cx="2281237" cy="52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16" y="4774976"/>
            <a:ext cx="283552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5" descr="C:\Users\HP SERVER 2010\Pictures\bol10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111" y="2921905"/>
            <a:ext cx="408843" cy="36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14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Contract 12CP422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1413225"/>
            <a:ext cx="6624736" cy="5112121"/>
          </a:xfrm>
        </p:spPr>
        <p:txBody>
          <a:bodyPr/>
          <a:lstStyle/>
          <a:p>
            <a:r>
              <a:rPr lang="nl-BE" sz="3200" dirty="0" smtClean="0"/>
              <a:t>Aankoop / Installatie Licenties </a:t>
            </a:r>
          </a:p>
          <a:p>
            <a:endParaRPr lang="nl-BE" sz="3200" dirty="0" smtClean="0"/>
          </a:p>
          <a:p>
            <a:r>
              <a:rPr lang="nl-BE" sz="3200" dirty="0" smtClean="0"/>
              <a:t>Open overeenkomst </a:t>
            </a:r>
          </a:p>
          <a:p>
            <a:pPr lvl="1"/>
            <a:r>
              <a:rPr lang="nl-BE" sz="3200" dirty="0" smtClean="0"/>
              <a:t>Onderhoud Licenties </a:t>
            </a:r>
          </a:p>
          <a:p>
            <a:pPr lvl="1"/>
            <a:r>
              <a:rPr lang="nl-BE" sz="3200" dirty="0" smtClean="0"/>
              <a:t>Integratie van 5 domeinen </a:t>
            </a:r>
          </a:p>
          <a:p>
            <a:pPr marL="174625" lvl="1" indent="0">
              <a:buNone/>
            </a:pPr>
            <a:r>
              <a:rPr lang="nl-BE" sz="3200" dirty="0" smtClean="0">
                <a:solidFill>
                  <a:srgbClr val="FF0000"/>
                </a:solidFill>
              </a:rPr>
              <a:t>    =RESULTAATSVERBINTENIS</a:t>
            </a:r>
          </a:p>
          <a:p>
            <a:pPr lvl="1"/>
            <a:r>
              <a:rPr lang="nl-BE" sz="3200" dirty="0" smtClean="0"/>
              <a:t>Onderhoud integratie </a:t>
            </a:r>
          </a:p>
          <a:p>
            <a:pPr lvl="1"/>
            <a:r>
              <a:rPr lang="nl-BE" sz="3200" dirty="0" smtClean="0"/>
              <a:t>Vorming </a:t>
            </a:r>
          </a:p>
          <a:p>
            <a:pPr lvl="1"/>
            <a:r>
              <a:rPr lang="nl-BE" sz="3200" dirty="0" smtClean="0"/>
              <a:t>Evolutief onderhoud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8/10/2013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107506" y="2636912"/>
            <a:ext cx="2051050" cy="4184650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107506" y="1413223"/>
            <a:ext cx="2051050" cy="1223962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323406" y="1556842"/>
            <a:ext cx="1727200" cy="1008062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>
                <a:solidFill>
                  <a:sysClr val="windowText" lastClr="000000"/>
                </a:solidFill>
                <a:cs typeface="Calibri" pitchFamily="34" charset="0"/>
              </a:rPr>
              <a:t>Licenties</a:t>
            </a:r>
            <a:endParaRPr lang="en-US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auto">
          <a:xfrm>
            <a:off x="324994" y="2781304"/>
            <a:ext cx="1727200" cy="936625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>
                <a:solidFill>
                  <a:sysClr val="windowText" lastClr="000000"/>
                </a:solidFill>
                <a:cs typeface="Calibri" pitchFamily="34" charset="0"/>
              </a:rPr>
              <a:t>Onderhoud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 smtClean="0">
                <a:solidFill>
                  <a:sysClr val="windowText" lastClr="000000"/>
                </a:solidFill>
                <a:cs typeface="Calibri" pitchFamily="34" charset="0"/>
              </a:rPr>
              <a:t>Licenties</a:t>
            </a:r>
            <a:endParaRPr lang="en-US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10" name="AutoShape 28"/>
          <p:cNvSpPr>
            <a:spLocks noChangeArrowheads="1"/>
          </p:cNvSpPr>
          <p:nvPr/>
        </p:nvSpPr>
        <p:spPr bwMode="auto">
          <a:xfrm>
            <a:off x="323404" y="3789367"/>
            <a:ext cx="1728788" cy="936625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>
                <a:solidFill>
                  <a:sysClr val="windowText" lastClr="000000"/>
                </a:solidFill>
                <a:cs typeface="Calibri" pitchFamily="34" charset="0"/>
              </a:rPr>
              <a:t>Integratie</a:t>
            </a:r>
            <a:endParaRPr lang="en-US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11" name="AutoShape 28"/>
          <p:cNvSpPr>
            <a:spLocks noChangeArrowheads="1"/>
          </p:cNvSpPr>
          <p:nvPr/>
        </p:nvSpPr>
        <p:spPr bwMode="auto">
          <a:xfrm>
            <a:off x="323404" y="4797429"/>
            <a:ext cx="1728788" cy="936625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>
                <a:solidFill>
                  <a:sysClr val="windowText" lastClr="000000"/>
                </a:solidFill>
                <a:cs typeface="Calibri" pitchFamily="34" charset="0"/>
              </a:rPr>
              <a:t>Onderhoud</a:t>
            </a:r>
            <a:endParaRPr lang="en-US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12" name="AutoShape 28"/>
          <p:cNvSpPr>
            <a:spLocks noChangeArrowheads="1"/>
          </p:cNvSpPr>
          <p:nvPr/>
        </p:nvSpPr>
        <p:spPr bwMode="auto">
          <a:xfrm>
            <a:off x="332929" y="5792792"/>
            <a:ext cx="1728788" cy="936625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kern="0" dirty="0">
                <a:solidFill>
                  <a:sysClr val="windowText" lastClr="000000"/>
                </a:solidFill>
                <a:cs typeface="Calibri" pitchFamily="34" charset="0"/>
              </a:rPr>
              <a:t>Vorming</a:t>
            </a:r>
            <a:endParaRPr lang="en-US" kern="0" dirty="0">
              <a:solidFill>
                <a:sysClr val="windowText" lastClr="000000"/>
              </a:solidFill>
              <a:cs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483768" y="4257679"/>
            <a:ext cx="6912768" cy="75549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2873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IuHW8gFUKsEtFJDZy1Q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zSUhKtEKAwkL9pYuIe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rxF00J0k2t3oJwY033c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.3W3rhiEqWtBDEsi7X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.3W3rhiEqWtBDEsi7Xg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heme/theme1.xml><?xml version="1.0" encoding="utf-8"?>
<a:theme xmlns:a="http://schemas.openxmlformats.org/drawingml/2006/main" name="ivi[1]">
  <a:themeElements>
    <a:clrScheme name="ivi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vi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vi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6B2F56B932A343990A347530453D3C" ma:contentTypeVersion="0" ma:contentTypeDescription="Create a new document." ma:contentTypeScope="" ma:versionID="c76ec4beb161a5c1b712f57a0a0db0e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6D699B-DBCB-4F46-B819-186790DA3C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1561A78-37C9-4810-B111-1292F33889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DEEE3B8-4BFF-4627-9478-DA5C8D392731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30880</TotalTime>
  <Words>475</Words>
  <Application>Microsoft Office PowerPoint</Application>
  <PresentationFormat>On-screen Show (4:3)</PresentationFormat>
  <Paragraphs>227</Paragraphs>
  <Slides>15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ivi[1]</vt:lpstr>
      <vt:lpstr>think-cell Slide</vt:lpstr>
      <vt:lpstr>PowerPoint Presentation</vt:lpstr>
      <vt:lpstr>Bestaande systemen</vt:lpstr>
      <vt:lpstr>Bezorgdheden</vt:lpstr>
      <vt:lpstr>Doelsysteem (1/2)</vt:lpstr>
      <vt:lpstr>Doelsysteem (2/2)</vt:lpstr>
      <vt:lpstr>Key Objectives</vt:lpstr>
      <vt:lpstr>Benefits</vt:lpstr>
      <vt:lpstr>Contract (12CP422)</vt:lpstr>
      <vt:lpstr>Contract 12CP422</vt:lpstr>
      <vt:lpstr>Functionele domeinen resultaatsverbintenis</vt:lpstr>
      <vt:lpstr>Planning</vt:lpstr>
      <vt:lpstr>Organisatie </vt:lpstr>
      <vt:lpstr>Doelstellingen portfolio</vt:lpstr>
      <vt:lpstr>What’s in for me?</vt:lpstr>
      <vt:lpstr>Contributions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 DG MR</dc:title>
  <dc:creator>Mikes.S</dc:creator>
  <cp:lastModifiedBy>Van Der Heyden Marc</cp:lastModifiedBy>
  <cp:revision>1212</cp:revision>
  <cp:lastPrinted>2013-10-07T07:04:45Z</cp:lastPrinted>
  <dcterms:created xsi:type="dcterms:W3CDTF">2009-08-11T12:08:20Z</dcterms:created>
  <dcterms:modified xsi:type="dcterms:W3CDTF">2013-10-08T08:41:52Z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0x010100646B2F56B932A343990A347530453D3C</vt:lpwstr>
  </property>
</Properties>
</file>