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3" r:id="rId3"/>
    <p:sldId id="285" r:id="rId4"/>
    <p:sldId id="286" r:id="rId5"/>
    <p:sldId id="287" r:id="rId6"/>
    <p:sldId id="272" r:id="rId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232"/>
    <a:srgbClr val="FBA3A9"/>
    <a:srgbClr val="CC6600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50" y="125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0F4FF2D4-07C2-48D3-AF92-28BFC4E4B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91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05A355DB-8D66-4E01-B323-5B178E84F0A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170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DADF7-EA44-4D43-BFEC-C91A4832E2D3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8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307DE-F905-4A3C-AFC9-4BE8CADE2652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 dirty="0"/>
          </a:p>
          <a:p>
            <a:pPr eaLnBrk="1" hangingPunct="1">
              <a:defRPr/>
            </a:pPr>
            <a:endParaRPr lang="nl-B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307DE-F905-4A3C-AFC9-4BE8CADE2652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 dirty="0"/>
          </a:p>
          <a:p>
            <a:pPr eaLnBrk="1" hangingPunct="1">
              <a:defRPr/>
            </a:pPr>
            <a:endParaRPr lang="nl-B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307DE-F905-4A3C-AFC9-4BE8CADE2652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 dirty="0"/>
          </a:p>
          <a:p>
            <a:pPr eaLnBrk="1" hangingPunct="1">
              <a:defRPr/>
            </a:pPr>
            <a:endParaRPr lang="nl-B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307DE-F905-4A3C-AFC9-4BE8CADE2652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 dirty="0"/>
          </a:p>
          <a:p>
            <a:pPr eaLnBrk="1" hangingPunct="1">
              <a:defRPr/>
            </a:pPr>
            <a:endParaRPr lang="nl-B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F9833F-F55F-488B-A93A-8D611D49B1C9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8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BF2B9-0558-4060-A2A1-F2287F880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C5150-DB02-4B38-A783-6D471C6A3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00CAE-2ECD-4B96-B3F3-4C560CCDE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B8CC1-B650-4848-AE2B-5D5969A07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7C100-9844-4BE4-A113-115836400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79269-26A4-4189-B380-496495D73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118E5-5502-4483-931F-F487AFF64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29 Nov 2012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65E46-171F-4F11-8C31-441FD7661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29 Nov 2012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20B2C-4B58-46D5-A1F4-23837A162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B4D54-77F1-47A5-9252-868360CEC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1CEAB-807B-40BC-B8AF-9301F9B3B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34DA2F-5560-41A6-830D-A8DF7C4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Text Box 4"/>
          <p:cNvSpPr txBox="1">
            <a:spLocks noChangeArrowheads="1"/>
          </p:cNvSpPr>
          <p:nvPr/>
        </p:nvSpPr>
        <p:spPr bwMode="auto">
          <a:xfrm>
            <a:off x="2124075" y="2020002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dirty="0" smtClean="0">
                <a:solidFill>
                  <a:schemeClr val="tx2"/>
                </a:solidFill>
                <a:latin typeface="Comic Sans MS" pitchFamily="66" charset="0"/>
              </a:rPr>
              <a:t>Behandeling van arbeidsongevallen (AO)</a:t>
            </a:r>
            <a:endParaRPr lang="en-GB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5371" name="Text Box 5"/>
          <p:cNvSpPr txBox="1">
            <a:spLocks noChangeArrowheads="1"/>
          </p:cNvSpPr>
          <p:nvPr/>
        </p:nvSpPr>
        <p:spPr bwMode="auto">
          <a:xfrm>
            <a:off x="2124075" y="2781300"/>
            <a:ext cx="4114800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>
                <a:latin typeface="Comic Sans MS" pitchFamily="66" charset="0"/>
              </a:rPr>
              <a:t>Item	:	</a:t>
            </a:r>
            <a:r>
              <a:rPr lang="nl-BE" sz="1400" dirty="0" smtClean="0">
                <a:solidFill>
                  <a:schemeClr val="tx2"/>
                </a:solidFill>
                <a:latin typeface="Comic Sans MS" pitchFamily="66" charset="0"/>
              </a:rPr>
              <a:t>CWB 198</a:t>
            </a:r>
            <a:endParaRPr lang="nl-BE" sz="1400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 smtClean="0">
                <a:latin typeface="Comic Sans MS" pitchFamily="66" charset="0"/>
              </a:rPr>
              <a:t>Piloot	:	</a:t>
            </a:r>
            <a:r>
              <a:rPr lang="nl-BE" sz="1400" dirty="0" smtClean="0">
                <a:solidFill>
                  <a:schemeClr val="tx2"/>
                </a:solidFill>
                <a:latin typeface="Comic Sans MS" pitchFamily="66" charset="0"/>
              </a:rPr>
              <a:t>IDPBW-RB</a:t>
            </a: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>
                <a:solidFill>
                  <a:schemeClr val="tx2"/>
                </a:solidFill>
                <a:latin typeface="Comic Sans MS" pitchFamily="66" charset="0"/>
              </a:rPr>
              <a:t>		</a:t>
            </a:r>
            <a:r>
              <a:rPr lang="nl-BE" sz="1400" dirty="0" smtClean="0">
                <a:solidFill>
                  <a:schemeClr val="tx2"/>
                </a:solidFill>
                <a:latin typeface="Comic Sans MS" pitchFamily="66" charset="0"/>
              </a:rPr>
              <a:t>Kol v/h </a:t>
            </a:r>
            <a:r>
              <a:rPr lang="nl-BE" sz="1400" dirty="0" err="1" smtClean="0">
                <a:solidFill>
                  <a:schemeClr val="tx2"/>
                </a:solidFill>
                <a:latin typeface="Comic Sans MS" pitchFamily="66" charset="0"/>
              </a:rPr>
              <a:t>Vlw</a:t>
            </a:r>
            <a:r>
              <a:rPr lang="nl-BE" sz="1400" dirty="0" smtClean="0">
                <a:solidFill>
                  <a:schemeClr val="tx2"/>
                </a:solidFill>
                <a:latin typeface="Comic Sans MS" pitchFamily="66" charset="0"/>
              </a:rPr>
              <a:t> MAB COOPMANS J.</a:t>
            </a:r>
            <a:endParaRPr lang="en-GB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5372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 dirty="0" smtClean="0">
                <a:latin typeface="Comic Sans MS" pitchFamily="66" charset="0"/>
              </a:rPr>
              <a:t>05 Mar 13</a:t>
            </a:r>
            <a:endParaRPr lang="en-GB" sz="1600" dirty="0">
              <a:latin typeface="Comic Sans MS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146" y="2726020"/>
            <a:ext cx="1112551" cy="1142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05 Mar 2013</a:t>
            </a:r>
            <a:endParaRPr lang="en-US" dirty="0" smtClean="0"/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5B5579-A236-41C5-99D6-5EA0E4B960A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chemeClr val="tx2"/>
                </a:solidFill>
                <a:latin typeface="Comic Sans MS" pitchFamily="66" charset="0"/>
              </a:rPr>
              <a:t>Historiek Richtlijn SPS AO</a:t>
            </a:r>
            <a:endParaRPr lang="fr-FR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95536" y="1989138"/>
            <a:ext cx="8137277" cy="3024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400" dirty="0" err="1" smtClean="0">
                <a:latin typeface="Comic Sans MS" pitchFamily="66" charset="0"/>
              </a:rPr>
              <a:t>Overleg</a:t>
            </a:r>
            <a:r>
              <a:rPr lang="fr-FR" sz="2400" dirty="0" smtClean="0">
                <a:latin typeface="Comic Sans MS" pitchFamily="66" charset="0"/>
              </a:rPr>
              <a:t> Ed 002 HOC Jun 12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400" dirty="0" err="1" smtClean="0">
                <a:latin typeface="Comic Sans MS" pitchFamily="66" charset="0"/>
              </a:rPr>
              <a:t>Publicatie</a:t>
            </a:r>
            <a:r>
              <a:rPr lang="fr-FR" sz="2400" dirty="0" smtClean="0">
                <a:latin typeface="Comic Sans MS" pitchFamily="66" charset="0"/>
              </a:rPr>
              <a:t> Ed 002 </a:t>
            </a:r>
            <a:r>
              <a:rPr lang="fr-FR" sz="2400" dirty="0" err="1" smtClean="0">
                <a:latin typeface="Comic Sans MS" pitchFamily="66" charset="0"/>
              </a:rPr>
              <a:t>Aug</a:t>
            </a:r>
            <a:r>
              <a:rPr lang="fr-FR" sz="2400" dirty="0" smtClean="0">
                <a:latin typeface="Comic Sans MS" pitchFamily="66" charset="0"/>
              </a:rPr>
              <a:t> 12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400" dirty="0" err="1" smtClean="0">
                <a:latin typeface="Comic Sans MS" pitchFamily="66" charset="0"/>
              </a:rPr>
              <a:t>Tussenkomst</a:t>
            </a:r>
            <a:r>
              <a:rPr lang="fr-FR" sz="2400" dirty="0" smtClean="0">
                <a:latin typeface="Comic Sans MS" pitchFamily="66" charset="0"/>
              </a:rPr>
              <a:t> (Cab) CHOD =&gt; </a:t>
            </a:r>
            <a:r>
              <a:rPr lang="fr-FR" sz="2400" dirty="0" err="1" smtClean="0">
                <a:latin typeface="Comic Sans MS" pitchFamily="66" charset="0"/>
              </a:rPr>
              <a:t>verwijdering</a:t>
            </a:r>
            <a:r>
              <a:rPr lang="fr-FR" sz="2400" dirty="0" smtClean="0">
                <a:latin typeface="Comic Sans MS" pitchFamily="66" charset="0"/>
              </a:rPr>
              <a:t> E-</a:t>
            </a:r>
            <a:r>
              <a:rPr lang="fr-FR" sz="2400" dirty="0" err="1" smtClean="0">
                <a:latin typeface="Comic Sans MS" pitchFamily="66" charset="0"/>
              </a:rPr>
              <a:t>Dir</a:t>
            </a:r>
            <a:endParaRPr lang="fr-FR" sz="2400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400" dirty="0" smtClean="0">
                <a:latin typeface="Comic Sans MS" pitchFamily="66" charset="0"/>
              </a:rPr>
              <a:t>SPS AO Ed 001 op E-</a:t>
            </a:r>
            <a:r>
              <a:rPr lang="fr-FR" sz="2400" dirty="0" err="1" smtClean="0">
                <a:latin typeface="Comic Sans MS" pitchFamily="66" charset="0"/>
              </a:rPr>
              <a:t>Dir</a:t>
            </a:r>
            <a:endParaRPr lang="fr-FR" sz="2400" dirty="0">
              <a:latin typeface="Comic Sans MS" pitchFamily="66" charset="0"/>
            </a:endParaRPr>
          </a:p>
          <a:p>
            <a:pPr algn="ctr">
              <a:spcBef>
                <a:spcPct val="20000"/>
              </a:spcBef>
            </a:pPr>
            <a:endParaRPr lang="fr-FR" sz="2000" dirty="0">
              <a:latin typeface="Comic Sans MS" pitchFamily="66" charset="0"/>
            </a:endParaRPr>
          </a:p>
          <a:p>
            <a:pPr algn="ctr">
              <a:spcBef>
                <a:spcPct val="20000"/>
              </a:spcBef>
            </a:pPr>
            <a:endParaRPr lang="fr-FR" sz="2000" dirty="0">
              <a:latin typeface="Comic Sans MS" pitchFamily="66" charset="0"/>
            </a:endParaRPr>
          </a:p>
          <a:p>
            <a:pPr algn="ctr">
              <a:spcBef>
                <a:spcPct val="20000"/>
              </a:spcBef>
            </a:pPr>
            <a:endParaRPr lang="fr-FR" sz="20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05 Mar 2013</a:t>
            </a:r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5B5579-A236-41C5-99D6-5EA0E4B960A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>
                <a:solidFill>
                  <a:schemeClr val="tx2"/>
                </a:solidFill>
                <a:latin typeface="Comic Sans MS" pitchFamily="66" charset="0"/>
              </a:rPr>
              <a:t>Richtlijnen </a:t>
            </a:r>
            <a:r>
              <a:rPr lang="nl-BE" sz="3600" dirty="0" smtClean="0">
                <a:solidFill>
                  <a:schemeClr val="tx2"/>
                </a:solidFill>
                <a:latin typeface="Comic Sans MS" pitchFamily="66" charset="0"/>
              </a:rPr>
              <a:t>CHOD</a:t>
            </a:r>
            <a:endParaRPr lang="fr-FR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14519" y="1340768"/>
            <a:ext cx="8137277" cy="4968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400" b="1" dirty="0">
                <a:latin typeface="Comic Sans MS" pitchFamily="66" charset="0"/>
              </a:rPr>
              <a:t>Policy Doc « </a:t>
            </a:r>
            <a:r>
              <a:rPr lang="fr-FR" sz="2400" b="1" dirty="0" err="1">
                <a:latin typeface="Comic Sans MS" pitchFamily="66" charset="0"/>
              </a:rPr>
              <a:t>Behandeling</a:t>
            </a:r>
            <a:r>
              <a:rPr lang="fr-FR" sz="2400" b="1" dirty="0">
                <a:latin typeface="Comic Sans MS" pitchFamily="66" charset="0"/>
              </a:rPr>
              <a:t> van </a:t>
            </a:r>
            <a:r>
              <a:rPr lang="fr-FR" sz="2400" b="1" dirty="0" err="1" smtClean="0">
                <a:latin typeface="Comic Sans MS" pitchFamily="66" charset="0"/>
              </a:rPr>
              <a:t>ongevallen</a:t>
            </a:r>
            <a:r>
              <a:rPr lang="fr-FR" sz="2400" b="1" dirty="0">
                <a:latin typeface="Comic Sans MS" pitchFamily="66" charset="0"/>
              </a:rPr>
              <a:t> </a:t>
            </a:r>
            <a:r>
              <a:rPr lang="fr-FR" sz="2400" b="1" dirty="0" smtClean="0">
                <a:latin typeface="Comic Sans MS" pitchFamily="66" charset="0"/>
              </a:rPr>
              <a:t>» (DRAFT)</a:t>
            </a:r>
            <a:endParaRPr lang="fr-FR" sz="2400" b="1" dirty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Intenties</a:t>
            </a:r>
            <a:r>
              <a:rPr lang="fr-FR" sz="2000" dirty="0" smtClean="0">
                <a:latin typeface="Comic Sans MS" pitchFamily="66" charset="0"/>
              </a:rPr>
              <a:t> CHOD : Policy, principes, </a:t>
            </a:r>
            <a:r>
              <a:rPr lang="fr-FR" sz="2000" dirty="0" err="1" smtClean="0">
                <a:latin typeface="Comic Sans MS" pitchFamily="66" charset="0"/>
              </a:rPr>
              <a:t>outcome</a:t>
            </a:r>
            <a:endParaRPr lang="fr-FR" sz="2000" dirty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>
                <a:latin typeface="Comic Sans MS" pitchFamily="66" charset="0"/>
              </a:rPr>
              <a:t>Consensus </a:t>
            </a:r>
            <a:r>
              <a:rPr lang="fr-FR" sz="2000" dirty="0" smtClean="0">
                <a:latin typeface="Comic Sans MS" pitchFamily="66" charset="0"/>
              </a:rPr>
              <a:t>model en open </a:t>
            </a:r>
            <a:r>
              <a:rPr lang="fr-FR" sz="2000" dirty="0" err="1" smtClean="0">
                <a:latin typeface="Comic Sans MS" pitchFamily="66" charset="0"/>
              </a:rPr>
              <a:t>communicatie</a:t>
            </a:r>
            <a:endParaRPr lang="fr-FR" sz="200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Voorstel</a:t>
            </a:r>
            <a:r>
              <a:rPr lang="fr-FR" sz="2000" dirty="0" smtClean="0">
                <a:latin typeface="Comic Sans MS" pitchFamily="66" charset="0"/>
              </a:rPr>
              <a:t> om </a:t>
            </a:r>
            <a:r>
              <a:rPr lang="fr-FR" sz="2000" dirty="0" err="1" smtClean="0">
                <a:latin typeface="Comic Sans MS" pitchFamily="66" charset="0"/>
              </a:rPr>
              <a:t>alle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>
                <a:latin typeface="Comic Sans MS" pitchFamily="66" charset="0"/>
              </a:rPr>
              <a:t>AO </a:t>
            </a:r>
            <a:r>
              <a:rPr lang="fr-FR" sz="2000" u="sng" dirty="0" smtClean="0">
                <a:latin typeface="Comic Sans MS" pitchFamily="66" charset="0"/>
              </a:rPr>
              <a:t>in </a:t>
            </a:r>
            <a:r>
              <a:rPr lang="fr-FR" sz="2000" u="sng" dirty="0" err="1" smtClean="0">
                <a:latin typeface="Comic Sans MS" pitchFamily="66" charset="0"/>
              </a:rPr>
              <a:t>België</a:t>
            </a:r>
            <a:r>
              <a:rPr lang="fr-FR" sz="2000" u="sng" dirty="0" smtClean="0">
                <a:latin typeface="Comic Sans MS" pitchFamily="66" charset="0"/>
              </a:rPr>
              <a:t> </a:t>
            </a:r>
            <a:r>
              <a:rPr lang="fr-FR" sz="2000" dirty="0" smtClean="0">
                <a:latin typeface="Comic Sans MS" pitchFamily="66" charset="0"/>
              </a:rPr>
              <a:t>te </a:t>
            </a:r>
            <a:r>
              <a:rPr lang="fr-FR" sz="2000" dirty="0" err="1" smtClean="0">
                <a:latin typeface="Comic Sans MS" pitchFamily="66" charset="0"/>
              </a:rPr>
              <a:t>overleggen</a:t>
            </a:r>
            <a:r>
              <a:rPr lang="fr-FR" sz="2000" dirty="0" smtClean="0">
                <a:latin typeface="Comic Sans MS" pitchFamily="66" charset="0"/>
              </a:rPr>
              <a:t> in de comités</a:t>
            </a:r>
            <a:endParaRPr lang="fr-FR" sz="2000" dirty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400" b="1" dirty="0">
                <a:latin typeface="Comic Sans MS" pitchFamily="66" charset="0"/>
              </a:rPr>
              <a:t>SPS AO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>
                <a:latin typeface="Comic Sans MS" pitchFamily="66" charset="0"/>
              </a:rPr>
              <a:t>Doelpubliek</a:t>
            </a:r>
            <a:r>
              <a:rPr lang="fr-FR" sz="2000" dirty="0">
                <a:latin typeface="Comic Sans MS" pitchFamily="66" charset="0"/>
              </a:rPr>
              <a:t> = </a:t>
            </a:r>
            <a:r>
              <a:rPr lang="fr-FR" sz="2000" dirty="0" err="1">
                <a:latin typeface="Comic Sans MS" pitchFamily="66" charset="0"/>
              </a:rPr>
              <a:t>KorpsComd</a:t>
            </a:r>
            <a:r>
              <a:rPr lang="fr-FR" sz="2000" dirty="0">
                <a:latin typeface="Comic Sans MS" pitchFamily="66" charset="0"/>
              </a:rPr>
              <a:t> + </a:t>
            </a:r>
            <a:r>
              <a:rPr lang="fr-FR" sz="2000" dirty="0" err="1">
                <a:latin typeface="Comic Sans MS" pitchFamily="66" charset="0"/>
              </a:rPr>
              <a:t>betrokkenen</a:t>
            </a:r>
            <a:endParaRPr lang="fr-FR" sz="2000" dirty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Eenvoudige</a:t>
            </a:r>
            <a:r>
              <a:rPr lang="fr-FR" sz="2000" dirty="0" smtClean="0">
                <a:latin typeface="Comic Sans MS" pitchFamily="66" charset="0"/>
              </a:rPr>
              <a:t>, </a:t>
            </a:r>
            <a:r>
              <a:rPr lang="fr-FR" sz="2000" dirty="0" err="1" smtClean="0">
                <a:latin typeface="Comic Sans MS" pitchFamily="66" charset="0"/>
              </a:rPr>
              <a:t>korte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>
                <a:latin typeface="Comic Sans MS" pitchFamily="66" charset="0"/>
              </a:rPr>
              <a:t>uiteenzetting</a:t>
            </a:r>
            <a:r>
              <a:rPr lang="fr-FR" sz="2000" dirty="0">
                <a:latin typeface="Comic Sans MS" pitchFamily="66" charset="0"/>
              </a:rPr>
              <a:t> van </a:t>
            </a:r>
            <a:r>
              <a:rPr lang="fr-FR" sz="2000" dirty="0" err="1">
                <a:latin typeface="Comic Sans MS" pitchFamily="66" charset="0"/>
              </a:rPr>
              <a:t>het</a:t>
            </a:r>
            <a:r>
              <a:rPr lang="fr-FR" sz="2000" dirty="0">
                <a:latin typeface="Comic Sans MS" pitchFamily="66" charset="0"/>
              </a:rPr>
              <a:t> </a:t>
            </a:r>
            <a:r>
              <a:rPr lang="fr-FR" sz="2000" dirty="0" err="1">
                <a:latin typeface="Comic Sans MS" pitchFamily="66" charset="0"/>
              </a:rPr>
              <a:t>proces</a:t>
            </a:r>
            <a:r>
              <a:rPr lang="fr-FR" sz="2000" dirty="0">
                <a:latin typeface="Comic Sans MS" pitchFamily="66" charset="0"/>
              </a:rPr>
              <a:t>, « </a:t>
            </a:r>
            <a:r>
              <a:rPr lang="fr-FR" sz="2000" dirty="0" err="1" smtClean="0">
                <a:latin typeface="Comic Sans MS" pitchFamily="66" charset="0"/>
              </a:rPr>
              <a:t>bruikbaarheid</a:t>
            </a:r>
            <a:r>
              <a:rPr lang="fr-FR" sz="2000" dirty="0" smtClean="0">
                <a:latin typeface="Comic Sans MS" pitchFamily="66" charset="0"/>
              </a:rPr>
              <a:t> !</a:t>
            </a:r>
            <a:r>
              <a:rPr lang="fr-FR" sz="2000" dirty="0">
                <a:latin typeface="Comic Sans MS" pitchFamily="66" charset="0"/>
              </a:rPr>
              <a:t> »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>
                <a:latin typeface="Comic Sans MS" pitchFamily="66" charset="0"/>
              </a:rPr>
              <a:t>Aanvullend</a:t>
            </a:r>
            <a:r>
              <a:rPr lang="fr-FR" sz="2000" dirty="0">
                <a:latin typeface="Comic Sans MS" pitchFamily="66" charset="0"/>
              </a:rPr>
              <a:t> </a:t>
            </a:r>
            <a:r>
              <a:rPr lang="fr-FR" sz="2000" dirty="0" err="1">
                <a:latin typeface="Comic Sans MS" pitchFamily="66" charset="0"/>
              </a:rPr>
              <a:t>aan</a:t>
            </a:r>
            <a:r>
              <a:rPr lang="fr-FR" sz="2000" dirty="0">
                <a:latin typeface="Comic Sans MS" pitchFamily="66" charset="0"/>
              </a:rPr>
              <a:t> REG DGJM, </a:t>
            </a:r>
            <a:r>
              <a:rPr lang="fr-FR" sz="2000" dirty="0" err="1">
                <a:latin typeface="Comic Sans MS" pitchFamily="66" charset="0"/>
              </a:rPr>
              <a:t>geen</a:t>
            </a:r>
            <a:r>
              <a:rPr lang="fr-FR" sz="2000" dirty="0">
                <a:latin typeface="Comic Sans MS" pitchFamily="66" charset="0"/>
              </a:rPr>
              <a:t> </a:t>
            </a:r>
            <a:r>
              <a:rPr lang="fr-FR" sz="2000" dirty="0" err="1">
                <a:latin typeface="Comic Sans MS" pitchFamily="66" charset="0"/>
              </a:rPr>
              <a:t>herhalingen</a:t>
            </a:r>
            <a:endParaRPr lang="fr-FR" sz="2000" dirty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>
                <a:latin typeface="Comic Sans MS" pitchFamily="66" charset="0"/>
              </a:rPr>
              <a:t>Geen</a:t>
            </a:r>
            <a:r>
              <a:rPr lang="fr-FR" sz="2000" dirty="0">
                <a:latin typeface="Comic Sans MS" pitchFamily="66" charset="0"/>
              </a:rPr>
              <a:t> « </a:t>
            </a:r>
            <a:r>
              <a:rPr lang="fr-FR" sz="2000" dirty="0" err="1">
                <a:latin typeface="Comic Sans MS" pitchFamily="66" charset="0"/>
              </a:rPr>
              <a:t>orders</a:t>
            </a:r>
            <a:r>
              <a:rPr lang="fr-FR" sz="2000" dirty="0">
                <a:latin typeface="Comic Sans MS" pitchFamily="66" charset="0"/>
              </a:rPr>
              <a:t> » </a:t>
            </a:r>
            <a:r>
              <a:rPr lang="fr-FR" sz="2000" dirty="0" err="1">
                <a:latin typeface="Comic Sans MS" pitchFamily="66" charset="0"/>
              </a:rPr>
              <a:t>aan</a:t>
            </a:r>
            <a:r>
              <a:rPr lang="fr-FR" sz="2000" dirty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KorpsComd</a:t>
            </a:r>
            <a:endParaRPr lang="fr-FR" sz="2000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b="1" dirty="0" smtClean="0">
                <a:latin typeface="Comic Sans MS" pitchFamily="66" charset="0"/>
              </a:rPr>
              <a:t>GID AO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Doelpubliek</a:t>
            </a:r>
            <a:r>
              <a:rPr lang="fr-FR" sz="2000" dirty="0" smtClean="0">
                <a:latin typeface="Comic Sans MS" pitchFamily="66" charset="0"/>
              </a:rPr>
              <a:t> = </a:t>
            </a:r>
            <a:r>
              <a:rPr lang="fr-FR" sz="2000" dirty="0" err="1" smtClean="0">
                <a:latin typeface="Comic Sans MS" pitchFamily="66" charset="0"/>
              </a:rPr>
              <a:t>specialisten</a:t>
            </a:r>
            <a:r>
              <a:rPr lang="fr-FR" sz="2000" dirty="0" smtClean="0">
                <a:latin typeface="Comic Sans MS" pitchFamily="66" charset="0"/>
              </a:rPr>
              <a:t> (PA, AG, </a:t>
            </a:r>
            <a:r>
              <a:rPr lang="fr-FR" sz="2000" dirty="0" err="1" smtClean="0">
                <a:latin typeface="Comic Sans MS" pitchFamily="66" charset="0"/>
              </a:rPr>
              <a:t>AsPrev</a:t>
            </a:r>
            <a:r>
              <a:rPr lang="fr-FR" sz="2000" dirty="0" smtClean="0">
                <a:latin typeface="Comic Sans MS" pitchFamily="66" charset="0"/>
              </a:rPr>
              <a:t>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Gespecialiseerde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informatie</a:t>
            </a:r>
            <a:r>
              <a:rPr lang="fr-FR" sz="2000" dirty="0" smtClean="0">
                <a:latin typeface="Comic Sans MS" pitchFamily="66" charset="0"/>
              </a:rPr>
              <a:t> en </a:t>
            </a:r>
            <a:r>
              <a:rPr lang="fr-FR" sz="2000" dirty="0" err="1" smtClean="0">
                <a:latin typeface="Comic Sans MS" pitchFamily="66" charset="0"/>
              </a:rPr>
              <a:t>instructies</a:t>
            </a:r>
            <a:endParaRPr lang="fr-FR" sz="200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2000" dirty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2400" dirty="0">
              <a:latin typeface="Comic Sans MS" pitchFamily="66" charset="0"/>
            </a:endParaRPr>
          </a:p>
          <a:p>
            <a:pPr algn="ctr">
              <a:spcBef>
                <a:spcPct val="20000"/>
              </a:spcBef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7678225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05 Mar 2013</a:t>
            </a:r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5B5579-A236-41C5-99D6-5EA0E4B960A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chemeClr val="tx2"/>
                </a:solidFill>
                <a:latin typeface="Comic Sans MS" pitchFamily="66" charset="0"/>
              </a:rPr>
              <a:t>Stand van zaken</a:t>
            </a:r>
            <a:endParaRPr lang="fr-FR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84683" y="1340768"/>
            <a:ext cx="8137277" cy="50405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smtClean="0">
                <a:latin typeface="Comic Sans MS" pitchFamily="66" charset="0"/>
              </a:rPr>
              <a:t>Meeting Cab CHOD met </a:t>
            </a:r>
            <a:r>
              <a:rPr lang="fr-FR" sz="2000" dirty="0" err="1" smtClean="0">
                <a:latin typeface="Comic Sans MS" pitchFamily="66" charset="0"/>
              </a:rPr>
              <a:t>vertegenwoordigers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betrokken</a:t>
            </a:r>
            <a:r>
              <a:rPr lang="fr-FR" sz="2000" dirty="0" smtClean="0">
                <a:latin typeface="Comic Sans MS" pitchFamily="66" charset="0"/>
              </a:rPr>
              <a:t> ACOS/DG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smtClean="0">
                <a:latin typeface="Comic Sans MS" pitchFamily="66" charset="0"/>
              </a:rPr>
              <a:t>Fiche à CHOD </a:t>
            </a:r>
            <a:r>
              <a:rPr lang="fr-FR" sz="2000" dirty="0" err="1" smtClean="0">
                <a:latin typeface="Comic Sans MS" pitchFamily="66" charset="0"/>
              </a:rPr>
              <a:t>langs</a:t>
            </a:r>
            <a:r>
              <a:rPr lang="fr-FR" sz="2000" dirty="0" smtClean="0">
                <a:latin typeface="Comic Sans MS" pitchFamily="66" charset="0"/>
              </a:rPr>
              <a:t> ACOS/DG met </a:t>
            </a:r>
            <a:r>
              <a:rPr lang="fr-FR" sz="2000" dirty="0" err="1" smtClean="0">
                <a:latin typeface="Comic Sans MS" pitchFamily="66" charset="0"/>
              </a:rPr>
              <a:t>uiteenzetting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problematiek</a:t>
            </a:r>
            <a:endParaRPr lang="fr-FR" sz="2000" dirty="0" smtClean="0">
              <a:latin typeface="Comic Sans MS" pitchFamily="66" charset="0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Het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algemeen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beleid</a:t>
            </a:r>
            <a:endParaRPr lang="fr-FR" sz="2000" dirty="0" smtClean="0">
              <a:latin typeface="Comic Sans MS" pitchFamily="66" charset="0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Advies</a:t>
            </a:r>
            <a:r>
              <a:rPr lang="fr-FR" sz="2000" dirty="0" smtClean="0">
                <a:latin typeface="Comic Sans MS" pitchFamily="66" charset="0"/>
              </a:rPr>
              <a:t> DGHR, ACOS O&amp;T en DGJM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Verwerking</a:t>
            </a:r>
            <a:r>
              <a:rPr lang="fr-FR" sz="2000" dirty="0" smtClean="0">
                <a:latin typeface="Comic Sans MS" pitchFamily="66" charset="0"/>
              </a:rPr>
              <a:t> van </a:t>
            </a:r>
            <a:r>
              <a:rPr lang="fr-FR" sz="2000" dirty="0" err="1" smtClean="0">
                <a:latin typeface="Comic Sans MS" pitchFamily="66" charset="0"/>
              </a:rPr>
              <a:t>het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algemeen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 smtClean="0">
                <a:latin typeface="Comic Sans MS" pitchFamily="66" charset="0"/>
              </a:rPr>
              <a:t>beleid</a:t>
            </a:r>
            <a:r>
              <a:rPr lang="fr-FR" sz="2000" dirty="0" smtClean="0">
                <a:latin typeface="Comic Sans MS" pitchFamily="66" charset="0"/>
              </a:rPr>
              <a:t> en de </a:t>
            </a:r>
            <a:r>
              <a:rPr lang="fr-FR" sz="2000" dirty="0" err="1" smtClean="0">
                <a:latin typeface="Comic Sans MS" pitchFamily="66" charset="0"/>
              </a:rPr>
              <a:t>adviezen</a:t>
            </a:r>
            <a:r>
              <a:rPr lang="fr-FR" sz="2000" dirty="0" smtClean="0">
                <a:latin typeface="Comic Sans MS" pitchFamily="66" charset="0"/>
              </a:rPr>
              <a:t> in SPS en GID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Nieuwe</a:t>
            </a:r>
            <a:r>
              <a:rPr lang="fr-FR" sz="2000" dirty="0" smtClean="0">
                <a:latin typeface="Comic Sans MS" pitchFamily="66" charset="0"/>
              </a:rPr>
              <a:t> DRAFT </a:t>
            </a:r>
            <a:r>
              <a:rPr lang="fr-FR" sz="2000" dirty="0" err="1" smtClean="0">
                <a:latin typeface="Comic Sans MS" pitchFamily="66" charset="0"/>
              </a:rPr>
              <a:t>versie</a:t>
            </a:r>
            <a:r>
              <a:rPr lang="fr-FR" sz="2000" dirty="0" smtClean="0">
                <a:latin typeface="Comic Sans MS" pitchFamily="66" charset="0"/>
              </a:rPr>
              <a:t> SPS </a:t>
            </a:r>
            <a:r>
              <a:rPr lang="fr-FR" sz="2000" dirty="0" err="1" smtClean="0">
                <a:latin typeface="Comic Sans MS" pitchFamily="66" charset="0"/>
              </a:rPr>
              <a:t>beschikbaar</a:t>
            </a:r>
            <a:endParaRPr lang="fr-FR" sz="2000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000" dirty="0" err="1" smtClean="0">
                <a:latin typeface="Comic Sans MS" pitchFamily="66" charset="0"/>
              </a:rPr>
              <a:t>Nieuwe</a:t>
            </a:r>
            <a:r>
              <a:rPr lang="fr-FR" sz="2000" dirty="0" smtClean="0">
                <a:latin typeface="Comic Sans MS" pitchFamily="66" charset="0"/>
              </a:rPr>
              <a:t> </a:t>
            </a:r>
            <a:r>
              <a:rPr lang="fr-FR" sz="2000" dirty="0" err="1">
                <a:latin typeface="Comic Sans MS" pitchFamily="66" charset="0"/>
              </a:rPr>
              <a:t>versie</a:t>
            </a:r>
            <a:r>
              <a:rPr lang="fr-FR" sz="2000" dirty="0">
                <a:latin typeface="Comic Sans MS" pitchFamily="66" charset="0"/>
              </a:rPr>
              <a:t> </a:t>
            </a:r>
            <a:r>
              <a:rPr lang="fr-FR" sz="2000" dirty="0" smtClean="0">
                <a:latin typeface="Comic Sans MS" pitchFamily="66" charset="0"/>
              </a:rPr>
              <a:t>GID in </a:t>
            </a:r>
            <a:r>
              <a:rPr lang="fr-FR" sz="2000" dirty="0" err="1" smtClean="0">
                <a:latin typeface="Comic Sans MS" pitchFamily="66" charset="0"/>
              </a:rPr>
              <a:t>ontwikkeling</a:t>
            </a:r>
            <a:endParaRPr lang="fr-FR" sz="200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2000" dirty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2400" dirty="0">
              <a:latin typeface="Comic Sans MS" pitchFamily="66" charset="0"/>
            </a:endParaRPr>
          </a:p>
          <a:p>
            <a:pPr algn="ctr">
              <a:spcBef>
                <a:spcPct val="20000"/>
              </a:spcBef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20237329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05 Mar 2013</a:t>
            </a:r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5B5579-A236-41C5-99D6-5EA0E4B960A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chemeClr val="tx2"/>
                </a:solidFill>
                <a:latin typeface="Comic Sans MS" pitchFamily="66" charset="0"/>
              </a:rPr>
              <a:t>Way </a:t>
            </a:r>
            <a:r>
              <a:rPr lang="nl-BE" sz="3600" dirty="0" err="1" smtClean="0">
                <a:solidFill>
                  <a:schemeClr val="tx2"/>
                </a:solidFill>
                <a:latin typeface="Comic Sans MS" pitchFamily="66" charset="0"/>
              </a:rPr>
              <a:t>ahead</a:t>
            </a:r>
            <a:endParaRPr lang="fr-FR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416241" y="1556792"/>
            <a:ext cx="8137277" cy="50405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smtClean="0">
                <a:latin typeface="Comic Sans MS" pitchFamily="66" charset="0"/>
              </a:rPr>
              <a:t>Tech </a:t>
            </a:r>
            <a:r>
              <a:rPr lang="fr-FR" sz="2800" dirty="0" err="1" smtClean="0">
                <a:latin typeface="Comic Sans MS" pitchFamily="66" charset="0"/>
              </a:rPr>
              <a:t>vergadering</a:t>
            </a:r>
            <a:r>
              <a:rPr lang="fr-FR" sz="2800" dirty="0" smtClean="0">
                <a:latin typeface="Comic Sans MS" pitchFamily="66" charset="0"/>
              </a:rPr>
              <a:t> SPS, GID op </a:t>
            </a:r>
            <a:r>
              <a:rPr lang="fr-FR" sz="2800" dirty="0" smtClean="0">
                <a:latin typeface="Comic Sans MS" pitchFamily="66" charset="0"/>
              </a:rPr>
              <a:t>15 Mar 13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err="1" smtClean="0">
                <a:latin typeface="Comic Sans MS" pitchFamily="66" charset="0"/>
              </a:rPr>
              <a:t>Vertaling</a:t>
            </a:r>
            <a:r>
              <a:rPr lang="fr-FR" sz="2800" dirty="0" smtClean="0">
                <a:latin typeface="Comic Sans MS" pitchFamily="66" charset="0"/>
              </a:rPr>
              <a:t> </a:t>
            </a:r>
            <a:r>
              <a:rPr lang="fr-FR" sz="2800" dirty="0" err="1" smtClean="0">
                <a:latin typeface="Comic Sans MS" pitchFamily="66" charset="0"/>
              </a:rPr>
              <a:t>richtlijnen</a:t>
            </a:r>
            <a:endParaRPr lang="fr-FR" sz="2800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err="1" smtClean="0">
                <a:latin typeface="Comic Sans MS" pitchFamily="66" charset="0"/>
              </a:rPr>
              <a:t>Overleg</a:t>
            </a:r>
            <a:r>
              <a:rPr lang="fr-FR" sz="2800" dirty="0" smtClean="0">
                <a:latin typeface="Comic Sans MS" pitchFamily="66" charset="0"/>
              </a:rPr>
              <a:t> SPS en GID op </a:t>
            </a:r>
            <a:r>
              <a:rPr lang="fr-FR" sz="2800" dirty="0" smtClean="0">
                <a:latin typeface="Comic Sans MS" pitchFamily="66" charset="0"/>
              </a:rPr>
              <a:t>HOC Jun 13</a:t>
            </a:r>
            <a:endParaRPr lang="fr-FR" sz="2800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err="1" smtClean="0">
                <a:latin typeface="Comic Sans MS" pitchFamily="66" charset="0"/>
              </a:rPr>
              <a:t>Publicatie</a:t>
            </a:r>
            <a:r>
              <a:rPr lang="fr-FR" sz="2800" dirty="0" smtClean="0">
                <a:latin typeface="Comic Sans MS" pitchFamily="66" charset="0"/>
              </a:rPr>
              <a:t> E-</a:t>
            </a:r>
            <a:r>
              <a:rPr lang="fr-FR" sz="2800" dirty="0" err="1" smtClean="0">
                <a:latin typeface="Comic Sans MS" pitchFamily="66" charset="0"/>
              </a:rPr>
              <a:t>Dir</a:t>
            </a:r>
            <a:endParaRPr lang="fr-FR" sz="2800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err="1" smtClean="0">
                <a:latin typeface="Comic Sans MS" pitchFamily="66" charset="0"/>
              </a:rPr>
              <a:t>Sensibilisering</a:t>
            </a:r>
            <a:endParaRPr lang="fr-FR" sz="2800" dirty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2000" dirty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2400" dirty="0">
              <a:latin typeface="Comic Sans MS" pitchFamily="66" charset="0"/>
            </a:endParaRPr>
          </a:p>
          <a:p>
            <a:pPr algn="ctr">
              <a:spcBef>
                <a:spcPct val="20000"/>
              </a:spcBef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993279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A13F2B-A92E-4727-ADD9-E0005E1DA78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31749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3175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1759" name="Picture 4" descr="MCj007871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0" name="Text Box 5"/>
            <p:cNvSpPr txBox="1">
              <a:spLocks noChangeArrowheads="1"/>
            </p:cNvSpPr>
            <p:nvPr/>
          </p:nvSpPr>
          <p:spPr bwMode="auto">
            <a:xfrm rot="19793903">
              <a:off x="1527" y="1609"/>
              <a:ext cx="67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BE" sz="1600" b="1" dirty="0" smtClean="0"/>
                <a:t>CWB 198</a:t>
              </a:r>
              <a:endParaRPr lang="en-US" sz="1600" b="1" dirty="0"/>
            </a:p>
          </p:txBody>
        </p:sp>
        <p:grpSp>
          <p:nvGrpSpPr>
            <p:cNvPr id="31761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31772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3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4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5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6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7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8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762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31763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31765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1766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31767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1768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6" y="2886"/>
                    <a:ext cx="1043" cy="730"/>
                    <a:chOff x="476" y="2886"/>
                    <a:chExt cx="1043" cy="730"/>
                  </a:xfrm>
                </p:grpSpPr>
                <p:sp>
                  <p:nvSpPr>
                    <p:cNvPr id="3176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356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nl-BE" b="1"/>
                        <a:t>WB</a:t>
                      </a:r>
                      <a:endParaRPr lang="en-US" b="1"/>
                    </a:p>
                  </p:txBody>
                </p:sp>
                <p:sp>
                  <p:nvSpPr>
                    <p:cNvPr id="31770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410" y="3315"/>
                      <a:ext cx="363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/>
                        <a:t>HR</a:t>
                      </a:r>
                      <a:endParaRPr lang="en-US" b="1"/>
                    </a:p>
                  </p:txBody>
                </p:sp>
                <p:sp>
                  <p:nvSpPr>
                    <p:cNvPr id="31771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5"/>
                      <a:ext cx="499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/>
                        <a:t>MR</a:t>
                      </a:r>
                      <a:endParaRPr lang="en-US" b="1"/>
                    </a:p>
                  </p:txBody>
                </p:sp>
              </p:grpSp>
            </p:grpSp>
          </p:grpSp>
          <p:sp>
            <p:nvSpPr>
              <p:cNvPr id="31764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1750" name="Group 24"/>
          <p:cNvGrpSpPr>
            <a:grpSpLocks/>
          </p:cNvGrpSpPr>
          <p:nvPr/>
        </p:nvGrpSpPr>
        <p:grpSpPr bwMode="auto">
          <a:xfrm>
            <a:off x="3995738" y="2349500"/>
            <a:ext cx="1465262" cy="2468563"/>
            <a:chOff x="2338" y="1337"/>
            <a:chExt cx="923" cy="1555"/>
          </a:xfrm>
        </p:grpSpPr>
        <p:sp>
          <p:nvSpPr>
            <p:cNvPr id="31752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3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751" name="Text Box 45"/>
          <p:cNvSpPr txBox="1">
            <a:spLocks noChangeArrowheads="1"/>
          </p:cNvSpPr>
          <p:nvPr/>
        </p:nvSpPr>
        <p:spPr bwMode="auto">
          <a:xfrm>
            <a:off x="4462464" y="4941888"/>
            <a:ext cx="44307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BE" dirty="0" err="1"/>
              <a:t>Piloot</a:t>
            </a:r>
            <a:r>
              <a:rPr lang="fr-BE" dirty="0"/>
              <a:t> : </a:t>
            </a:r>
            <a:r>
              <a:rPr lang="fr-BE" dirty="0" smtClean="0">
                <a:solidFill>
                  <a:schemeClr val="tx2"/>
                </a:solidFill>
              </a:rPr>
              <a:t>Kol v/h </a:t>
            </a:r>
            <a:r>
              <a:rPr lang="fr-BE" dirty="0" err="1" smtClean="0">
                <a:solidFill>
                  <a:schemeClr val="tx2"/>
                </a:solidFill>
              </a:rPr>
              <a:t>Vlw</a:t>
            </a:r>
            <a:r>
              <a:rPr lang="fr-BE" dirty="0" smtClean="0">
                <a:solidFill>
                  <a:schemeClr val="tx2"/>
                </a:solidFill>
              </a:rPr>
              <a:t> MAB COOPMANS J.</a:t>
            </a:r>
            <a:endParaRPr lang="fr-BE" dirty="0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  <a:buFont typeface="Wingdings" pitchFamily="2" charset="2"/>
              <a:buChar char="*"/>
            </a:pPr>
            <a:r>
              <a:rPr lang="fr-BE" dirty="0">
                <a:sym typeface="Wingdings" pitchFamily="2" charset="2"/>
              </a:rPr>
              <a:t> : </a:t>
            </a:r>
            <a:r>
              <a:rPr lang="fr-BE" dirty="0" smtClean="0">
                <a:solidFill>
                  <a:schemeClr val="tx2"/>
                </a:solidFill>
                <a:sym typeface="Wingdings" pitchFamily="2" charset="2"/>
              </a:rPr>
              <a:t>johan.coopmans@mil.be</a:t>
            </a:r>
            <a:endParaRPr lang="fr-BE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BE" dirty="0">
                <a:sym typeface="Wingdings" pitchFamily="2" charset="2"/>
              </a:rPr>
              <a:t> : </a:t>
            </a:r>
            <a:r>
              <a:rPr lang="fr-BE" dirty="0" smtClean="0">
                <a:solidFill>
                  <a:schemeClr val="tx2"/>
                </a:solidFill>
                <a:sym typeface="Wingdings" pitchFamily="2" charset="2"/>
              </a:rPr>
              <a:t>9/2820/5362</a:t>
            </a:r>
            <a:endParaRPr lang="fr-BE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62895" y="6381328"/>
            <a:ext cx="2133600" cy="339725"/>
          </a:xfrm>
          <a:noFill/>
        </p:spPr>
        <p:txBody>
          <a:bodyPr/>
          <a:lstStyle/>
          <a:p>
            <a:r>
              <a:rPr lang="en-US" dirty="0"/>
              <a:t>05 Mar 2013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 extern defensi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briefing extern defensie</Template>
  <TotalTime>2042</TotalTime>
  <Words>165</Words>
  <Application>Microsoft Office PowerPoint</Application>
  <PresentationFormat>On-screen Show (4:3)</PresentationFormat>
  <Paragraphs>69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briefing extern defensie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Q&amp;A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temmerman.f</dc:creator>
  <cp:lastModifiedBy>Coopmans Johan</cp:lastModifiedBy>
  <cp:revision>132</cp:revision>
  <cp:lastPrinted>2013-02-20T10:43:35Z</cp:lastPrinted>
  <dcterms:created xsi:type="dcterms:W3CDTF">2006-11-17T08:02:10Z</dcterms:created>
  <dcterms:modified xsi:type="dcterms:W3CDTF">2013-02-20T10:43:36Z</dcterms:modified>
</cp:coreProperties>
</file>