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  <p:sldMasterId id="2147483649" r:id="rId2"/>
  </p:sldMasterIdLst>
  <p:notesMasterIdLst>
    <p:notesMasterId r:id="rId20"/>
  </p:notesMasterIdLst>
  <p:handoutMasterIdLst>
    <p:handoutMasterId r:id="rId21"/>
  </p:handoutMasterIdLst>
  <p:sldIdLst>
    <p:sldId id="388" r:id="rId3"/>
    <p:sldId id="395" r:id="rId4"/>
    <p:sldId id="414" r:id="rId5"/>
    <p:sldId id="390" r:id="rId6"/>
    <p:sldId id="397" r:id="rId7"/>
    <p:sldId id="399" r:id="rId8"/>
    <p:sldId id="392" r:id="rId9"/>
    <p:sldId id="415" r:id="rId10"/>
    <p:sldId id="393" r:id="rId11"/>
    <p:sldId id="394" r:id="rId12"/>
    <p:sldId id="409" r:id="rId13"/>
    <p:sldId id="410" r:id="rId14"/>
    <p:sldId id="413" r:id="rId15"/>
    <p:sldId id="411" r:id="rId16"/>
    <p:sldId id="412" r:id="rId17"/>
    <p:sldId id="416" r:id="rId18"/>
    <p:sldId id="408" r:id="rId19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5pPr>
    <a:lvl6pPr marL="2286000" algn="l" defTabSz="914400" rtl="0" eaLnBrk="1" latinLnBrk="0" hangingPunct="1"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6pPr>
    <a:lvl7pPr marL="2743200" algn="l" defTabSz="914400" rtl="0" eaLnBrk="1" latinLnBrk="0" hangingPunct="1"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7pPr>
    <a:lvl8pPr marL="3200400" algn="l" defTabSz="914400" rtl="0" eaLnBrk="1" latinLnBrk="0" hangingPunct="1"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8pPr>
    <a:lvl9pPr marL="3657600" algn="l" defTabSz="914400" rtl="0" eaLnBrk="1" latinLnBrk="0" hangingPunct="1">
      <a:defRPr sz="3200" b="1" kern="1200">
        <a:solidFill>
          <a:schemeClr val="tx2"/>
        </a:solidFill>
        <a:latin typeface="Courier New" pitchFamily="49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F5F5F"/>
    <a:srgbClr val="969696"/>
    <a:srgbClr val="C0C0C0"/>
    <a:srgbClr val="CC66FF"/>
    <a:srgbClr val="FF99CC"/>
    <a:srgbClr val="FFCC66"/>
    <a:srgbClr val="99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378" autoAdjust="0"/>
    <p:restoredTop sz="88292" autoAdjust="0"/>
  </p:normalViewPr>
  <p:slideViewPr>
    <p:cSldViewPr snapToGrid="0" snapToObjects="1">
      <p:cViewPr>
        <p:scale>
          <a:sx n="81" d="100"/>
          <a:sy n="81" d="100"/>
        </p:scale>
        <p:origin x="-1068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3" d="100"/>
          <a:sy n="73" d="100"/>
        </p:scale>
        <p:origin x="-2196" y="-114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A52868C-6B6E-4E37-AECC-6844D19B7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1541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206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0" y="3794125"/>
            <a:ext cx="6796088" cy="569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640837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20638"/>
            <a:ext cx="4962525" cy="3722687"/>
          </a:xfrm>
          <a:ln/>
        </p:spPr>
      </p:sp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5D935C5E-D512-412C-B300-541BE40FF883}" type="slidenum">
              <a:rPr lang="fr-FR"/>
              <a:pPr/>
              <a:t>17</a:t>
            </a:fld>
            <a:endParaRPr lang="fr-FR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FICH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24075" y="1844675"/>
            <a:ext cx="5688013" cy="792163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Onderwerp/Sujet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FICH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124075" y="1844675"/>
            <a:ext cx="5688013" cy="792163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Onderwerp/Sujet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5E13E-F1DA-4EBA-B413-22BC9CA6F1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lid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609600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urier New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lid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188913"/>
            <a:ext cx="716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412875"/>
            <a:ext cx="8642350" cy="468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Click to edit Master text styles</a:t>
            </a:r>
          </a:p>
          <a:p>
            <a:pPr lvl="1"/>
            <a:r>
              <a:rPr lang="fr-BE" smtClean="0"/>
              <a:t>Second level</a:t>
            </a:r>
          </a:p>
          <a:p>
            <a:pPr lvl="2"/>
            <a:r>
              <a:rPr lang="fr-BE" smtClean="0"/>
              <a:t>Third level</a:t>
            </a:r>
          </a:p>
          <a:p>
            <a:pPr lvl="3"/>
            <a:r>
              <a:rPr lang="fr-BE" smtClean="0"/>
              <a:t>Fourth level</a:t>
            </a:r>
          </a:p>
          <a:p>
            <a:pPr lvl="4"/>
            <a:r>
              <a:rPr lang="fr-BE" smtClean="0"/>
              <a:t>Fifth level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8347075" y="6584950"/>
            <a:ext cx="5572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lang="fr-BE" sz="1200" b="0">
                <a:solidFill>
                  <a:schemeClr val="tx1"/>
                </a:solidFill>
                <a:latin typeface="Arial" charset="0"/>
              </a:rPr>
              <a:t>- </a:t>
            </a:r>
            <a:fld id="{02F05CB6-0DE9-42A8-B0A5-B24D1440765D}" type="slidenum">
              <a:rPr lang="en-US" sz="1200" b="0">
                <a:solidFill>
                  <a:schemeClr val="tx1"/>
                </a:solidFill>
                <a:latin typeface="Arial" charset="0"/>
              </a:rPr>
              <a:pPr algn="ctr">
                <a:defRPr/>
              </a:pPr>
              <a:t>‹#›</a:t>
            </a:fld>
            <a:r>
              <a:rPr lang="en-US" sz="1200" b="0">
                <a:solidFill>
                  <a:schemeClr val="tx1"/>
                </a:solidFill>
                <a:latin typeface="Arial" charset="0"/>
              </a:rPr>
              <a:t> -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179388" y="6554788"/>
            <a:ext cx="43386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n-US" sz="10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5" r:id="rId2"/>
    <p:sldLayoutId id="2147483666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Courier New" pitchFamily="4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BE" sz="2000" dirty="0" smtClean="0"/>
              <a:t>LMV et CAE/EP2</a:t>
            </a:r>
          </a:p>
        </p:txBody>
      </p:sp>
      <p:sp>
        <p:nvSpPr>
          <p:cNvPr id="9218" name="Rectangle 2"/>
          <p:cNvSpPr txBox="1">
            <a:spLocks noChangeArrowheads="1"/>
          </p:cNvSpPr>
          <p:nvPr/>
        </p:nvSpPr>
        <p:spPr bwMode="auto">
          <a:xfrm>
            <a:off x="2124075" y="2722563"/>
            <a:ext cx="427672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nl-BE" sz="2000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051050" y="2708275"/>
            <a:ext cx="4608513" cy="45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400" dirty="0">
                <a:solidFill>
                  <a:schemeClr val="tx1"/>
                </a:solidFill>
              </a:rPr>
              <a:t>Item	:	CWB 256</a:t>
            </a:r>
          </a:p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400" dirty="0">
                <a:solidFill>
                  <a:schemeClr val="tx1"/>
                </a:solidFill>
              </a:rPr>
              <a:t>Pilote	:	</a:t>
            </a:r>
            <a:r>
              <a:rPr lang="nl-BE" sz="1400" dirty="0" err="1" smtClean="0">
                <a:solidFill>
                  <a:schemeClr val="tx1"/>
                </a:solidFill>
              </a:rPr>
              <a:t>Cdt</a:t>
            </a:r>
            <a:r>
              <a:rPr lang="nl-BE" sz="1400" dirty="0" smtClean="0">
                <a:solidFill>
                  <a:schemeClr val="tx1"/>
                </a:solidFill>
              </a:rPr>
              <a:t> De </a:t>
            </a:r>
            <a:r>
              <a:rPr lang="nl-BE" sz="1400" dirty="0" err="1" smtClean="0">
                <a:solidFill>
                  <a:schemeClr val="tx1"/>
                </a:solidFill>
              </a:rPr>
              <a:t>Boodt</a:t>
            </a:r>
            <a:r>
              <a:rPr lang="nl-BE" sz="1400" dirty="0" smtClean="0">
                <a:solidFill>
                  <a:schemeClr val="tx1"/>
                </a:solidFill>
              </a:rPr>
              <a:t> Frank</a:t>
            </a:r>
            <a:endParaRPr lang="nl-BE" sz="1400" dirty="0">
              <a:solidFill>
                <a:schemeClr val="tx1"/>
              </a:solidFill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133600" y="3657600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1600" dirty="0" smtClean="0"/>
              <a:t>Mai 13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1439863" y="471488"/>
            <a:ext cx="607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 smtClean="0"/>
              <a:t>LMV en </a:t>
            </a:r>
            <a:r>
              <a:rPr lang="fr-BE" dirty="0" err="1" smtClean="0"/>
              <a:t>Ops</a:t>
            </a:r>
            <a:r>
              <a:rPr lang="fr-BE" dirty="0" smtClean="0"/>
              <a:t> </a:t>
            </a:r>
            <a:endParaRPr lang="en-US" dirty="0"/>
          </a:p>
        </p:txBody>
      </p:sp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187569" y="1266825"/>
            <a:ext cx="8780585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fr-FR" sz="2100" dirty="0" err="1" smtClean="0"/>
              <a:t>Aou</a:t>
            </a:r>
            <a:r>
              <a:rPr lang="fr-FR" sz="2100" dirty="0" smtClean="0"/>
              <a:t> 08 mesure au Liban:</a:t>
            </a:r>
          </a:p>
          <a:p>
            <a:pPr marL="914400" lvl="1" indent="-457200">
              <a:buFont typeface="Arial" charset="0"/>
              <a:buChar char="•"/>
            </a:pPr>
            <a:r>
              <a:rPr lang="fr-FR" sz="2100" dirty="0" smtClean="0"/>
              <a:t>Fluctuation des niveaux de bruit mais assez semblable aux données </a:t>
            </a:r>
            <a:r>
              <a:rPr lang="fr-FR" sz="2100" dirty="0"/>
              <a:t>de </a:t>
            </a:r>
            <a:r>
              <a:rPr lang="fr-FR" sz="2100" dirty="0" smtClean="0"/>
              <a:t>BRASSCHAAT</a:t>
            </a:r>
          </a:p>
          <a:p>
            <a:pPr marL="914400" lvl="1" indent="-457200">
              <a:buFont typeface="Arial" charset="0"/>
              <a:buChar char="•"/>
            </a:pPr>
            <a:r>
              <a:rPr lang="fr-FR" sz="2100" dirty="0" smtClean="0"/>
              <a:t>Aller – retour camp espagnol 85,3 dB(A) et </a:t>
            </a:r>
            <a:r>
              <a:rPr lang="fr-FR" sz="2100" dirty="0"/>
              <a:t>84,3 </a:t>
            </a:r>
            <a:r>
              <a:rPr lang="fr-FR" sz="2100" dirty="0" smtClean="0"/>
              <a:t>dB(A).</a:t>
            </a:r>
            <a:endParaRPr lang="fr-FR" sz="2100" dirty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 smtClean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30" y="3073278"/>
            <a:ext cx="4158720" cy="2858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230" y="3073278"/>
            <a:ext cx="4146981" cy="2858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1439863" y="471488"/>
            <a:ext cx="607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/>
              <a:t>Question CWB 140</a:t>
            </a:r>
          </a:p>
        </p:txBody>
      </p:sp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187569" y="1266825"/>
            <a:ext cx="8780585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EP2 question CWB 140 « introduction de nouvelles protections auditives mieux adaptées aux besoins opérationnels »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Clôturer le 10 Nov10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Pas </a:t>
            </a:r>
            <a:r>
              <a:rPr lang="fr-FR" sz="2100" dirty="0"/>
              <a:t>retenu par SIPPT car atténuation insuffisante dans les basses fréquences en position </a:t>
            </a:r>
            <a:r>
              <a:rPr lang="fr-FR" sz="2100" dirty="0" smtClean="0"/>
              <a:t>ouverte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Proposition de remplacement: CAE (Combat </a:t>
            </a:r>
            <a:r>
              <a:rPr lang="fr-FR" sz="2100" dirty="0" err="1" smtClean="0"/>
              <a:t>Arms</a:t>
            </a:r>
            <a:r>
              <a:rPr lang="fr-FR" sz="2100" dirty="0" smtClean="0"/>
              <a:t> </a:t>
            </a:r>
            <a:r>
              <a:rPr lang="fr-FR" sz="2100" dirty="0" err="1" smtClean="0"/>
              <a:t>Earplugs</a:t>
            </a:r>
            <a:r>
              <a:rPr lang="fr-FR" sz="2100" dirty="0" smtClean="0"/>
              <a:t>)</a:t>
            </a: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 smtClean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3144" y="2550852"/>
            <a:ext cx="21272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119" y="5463442"/>
            <a:ext cx="2441510" cy="1230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873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1439863" y="471488"/>
            <a:ext cx="607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 smtClean="0"/>
              <a:t>CAE/EP2 </a:t>
            </a:r>
            <a:endParaRPr lang="en-US" dirty="0"/>
          </a:p>
        </p:txBody>
      </p:sp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187569" y="1266825"/>
            <a:ext cx="8780585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Courbes d’atténuation du CAE et de l’EP2 en position ouverte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 smtClean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87" y="1983214"/>
            <a:ext cx="7477125" cy="4569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072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1439863" y="471488"/>
            <a:ext cx="607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 smtClean="0"/>
              <a:t>CAE/EP2 </a:t>
            </a:r>
            <a:endParaRPr lang="en-US" dirty="0"/>
          </a:p>
        </p:txBody>
      </p:sp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187569" y="1266825"/>
            <a:ext cx="8780585" cy="62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Exemple: niveaux de bruit par fréquences pour des bruits de tir (Rifle 5,56mm et </a:t>
            </a:r>
            <a:r>
              <a:rPr lang="fr-FR" sz="2100" dirty="0" err="1" smtClean="0"/>
              <a:t>howitzer</a:t>
            </a:r>
            <a:r>
              <a:rPr lang="fr-FR" sz="2100" dirty="0" smtClean="0"/>
              <a:t> 155mm)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Exposition aux bruits également dans les basses et moyenne fréquences</a:t>
            </a: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 smtClean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/>
          </a:p>
        </p:txBody>
      </p:sp>
      <p:grpSp>
        <p:nvGrpSpPr>
          <p:cNvPr id="4" name="Group 3"/>
          <p:cNvGrpSpPr/>
          <p:nvPr/>
        </p:nvGrpSpPr>
        <p:grpSpPr>
          <a:xfrm>
            <a:off x="187568" y="1985756"/>
            <a:ext cx="8780586" cy="2978477"/>
            <a:chOff x="187568" y="1898323"/>
            <a:chExt cx="8780586" cy="297847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568" y="1907431"/>
              <a:ext cx="4390293" cy="2969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7861" y="1898323"/>
              <a:ext cx="4390293" cy="29784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Group 2"/>
          <p:cNvGrpSpPr/>
          <p:nvPr/>
        </p:nvGrpSpPr>
        <p:grpSpPr>
          <a:xfrm>
            <a:off x="448072" y="5015345"/>
            <a:ext cx="8520083" cy="239606"/>
            <a:chOff x="559440" y="4945348"/>
            <a:chExt cx="8520083" cy="23960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1" r="68293" b="-2"/>
            <a:stretch/>
          </p:blipFill>
          <p:spPr bwMode="auto">
            <a:xfrm>
              <a:off x="559440" y="4945348"/>
              <a:ext cx="3646547" cy="2396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758" b="-1"/>
            <a:stretch/>
          </p:blipFill>
          <p:spPr bwMode="auto">
            <a:xfrm>
              <a:off x="5058508" y="4945348"/>
              <a:ext cx="4021015" cy="2377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1293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1439863" y="471488"/>
            <a:ext cx="607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 smtClean="0"/>
              <a:t>CAE/EP2 </a:t>
            </a:r>
            <a:endParaRPr lang="en-US" dirty="0"/>
          </a:p>
        </p:txBody>
      </p:sp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621323" y="1266825"/>
            <a:ext cx="8170985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EP2 pas d’atténuation ou presque pas jusque </a:t>
            </a:r>
            <a:r>
              <a:rPr lang="fr-FR" sz="2100" dirty="0" smtClean="0"/>
              <a:t>1000Hz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r>
              <a:rPr lang="fr-FR" sz="2100" dirty="0"/>
              <a:t>Pas assez d’atténuation dans les basses fréquences et moyennes fréquences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EP2 pas de filtre mais l’atténuation </a:t>
            </a:r>
            <a:r>
              <a:rPr lang="fr-FR" sz="2100" dirty="0"/>
              <a:t>+/- non linéaire est </a:t>
            </a:r>
            <a:r>
              <a:rPr lang="fr-FR" sz="2100" dirty="0" smtClean="0"/>
              <a:t>due à </a:t>
            </a:r>
            <a:r>
              <a:rPr lang="fr-FR" sz="2100" dirty="0"/>
              <a:t>la petite fuite dans le pas de vis de la valve en laiton</a:t>
            </a:r>
            <a:r>
              <a:rPr lang="fr-FR" sz="2100" dirty="0" smtClean="0"/>
              <a:t>.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Recommandation de la </a:t>
            </a:r>
            <a:r>
              <a:rPr lang="fr-FR" sz="2100" dirty="0"/>
              <a:t>firme:« pendant le tir, il faut garder les valves </a:t>
            </a:r>
            <a:r>
              <a:rPr lang="fr-FR" sz="2100" dirty="0" smtClean="0"/>
              <a:t>fermées(visées)» </a:t>
            </a: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 smtClean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/>
          </a:p>
        </p:txBody>
      </p:sp>
    </p:spTree>
    <p:extLst>
      <p:ext uri="{BB962C8B-B14F-4D97-AF65-F5344CB8AC3E}">
        <p14:creationId xmlns:p14="http://schemas.microsoft.com/office/powerpoint/2010/main" val="360185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1439863" y="471488"/>
            <a:ext cx="607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 smtClean="0"/>
              <a:t>CAE/EP2 </a:t>
            </a:r>
            <a:endParaRPr lang="en-US" dirty="0"/>
          </a:p>
        </p:txBody>
      </p:sp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187569" y="1266825"/>
            <a:ext cx="878058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Confort des CAE en comparaison avec les </a:t>
            </a:r>
            <a:r>
              <a:rPr lang="fr-FR" sz="2100" dirty="0" err="1" smtClean="0"/>
              <a:t>otoplastes</a:t>
            </a:r>
            <a:r>
              <a:rPr lang="fr-FR" sz="2100" dirty="0" smtClean="0"/>
              <a:t> et le bouchon non linéaire:</a:t>
            </a:r>
          </a:p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Études effectuées en exercice et en opération: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 smtClean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257" y="2309446"/>
            <a:ext cx="5823382" cy="4350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03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Box 2"/>
          <p:cNvSpPr txBox="1">
            <a:spLocks noChangeArrowheads="1"/>
          </p:cNvSpPr>
          <p:nvPr/>
        </p:nvSpPr>
        <p:spPr bwMode="auto">
          <a:xfrm>
            <a:off x="1439863" y="471488"/>
            <a:ext cx="607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 smtClean="0"/>
              <a:t>Conclusions </a:t>
            </a:r>
            <a:endParaRPr lang="en-US" dirty="0"/>
          </a:p>
        </p:txBody>
      </p:sp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527538" y="1524733"/>
            <a:ext cx="7889631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CAE est une bonne protection contre les bruits d’impulsions et continus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Problématique de l’</a:t>
            </a:r>
            <a:r>
              <a:rPr lang="fr-FR" sz="2100" dirty="0" err="1" smtClean="0"/>
              <a:t>otoplaste</a:t>
            </a:r>
            <a:r>
              <a:rPr lang="fr-FR" sz="2100" dirty="0" smtClean="0"/>
              <a:t> en </a:t>
            </a:r>
            <a:r>
              <a:rPr lang="fr-FR" sz="2100" dirty="0" err="1" smtClean="0"/>
              <a:t>Ops</a:t>
            </a:r>
            <a:r>
              <a:rPr lang="fr-FR" sz="2100" dirty="0" smtClean="0"/>
              <a:t>: confortable mais problème de perception de l’environnement sonore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CAE est confortable avec une meilleure perception </a:t>
            </a:r>
            <a:r>
              <a:rPr lang="fr-FR" sz="2100" dirty="0"/>
              <a:t>du </a:t>
            </a:r>
            <a:r>
              <a:rPr lang="fr-FR" sz="2100" dirty="0" smtClean="0"/>
              <a:t>« </a:t>
            </a:r>
            <a:r>
              <a:rPr lang="fr-FR" sz="2100" dirty="0" err="1" smtClean="0"/>
              <a:t>Situational</a:t>
            </a:r>
            <a:r>
              <a:rPr lang="fr-FR" sz="2100" dirty="0" smtClean="0"/>
              <a:t> </a:t>
            </a:r>
            <a:r>
              <a:rPr lang="fr-FR" sz="2100" dirty="0" err="1" smtClean="0"/>
              <a:t>awareness</a:t>
            </a:r>
            <a:r>
              <a:rPr lang="fr-FR" sz="2100" dirty="0" smtClean="0"/>
              <a:t> »</a:t>
            </a:r>
          </a:p>
          <a:p>
            <a:pPr marL="457200" indent="-457200">
              <a:buFont typeface="Arial" charset="0"/>
              <a:buChar char="•"/>
            </a:pP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r>
              <a:rPr lang="fr-FR" sz="2100" dirty="0" smtClean="0"/>
              <a:t>Enquête en </a:t>
            </a:r>
            <a:r>
              <a:rPr lang="fr-FR" sz="2100" dirty="0" err="1"/>
              <a:t>O</a:t>
            </a:r>
            <a:r>
              <a:rPr lang="fr-FR" sz="2100" dirty="0" err="1" smtClean="0"/>
              <a:t>ps</a:t>
            </a:r>
            <a:r>
              <a:rPr lang="fr-FR" sz="2100" dirty="0" smtClean="0"/>
              <a:t> et en exercice indique une préférence pour le CAE</a:t>
            </a:r>
            <a:endParaRPr lang="fr-FR" sz="2100" dirty="0" smtClean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457200" indent="-457200">
              <a:buFont typeface="Arial" charset="0"/>
              <a:buChar char="•"/>
            </a:pPr>
            <a:endParaRPr lang="fr-FR" sz="2100" dirty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 smtClean="0"/>
          </a:p>
          <a:p>
            <a:pPr marL="914400" lvl="1" indent="-457200">
              <a:buFont typeface="Courier New" pitchFamily="49" charset="0"/>
              <a:buChar char="—"/>
            </a:pPr>
            <a:endParaRPr lang="fr-BE" sz="2100" dirty="0"/>
          </a:p>
        </p:txBody>
      </p:sp>
    </p:spTree>
    <p:extLst>
      <p:ext uri="{BB962C8B-B14F-4D97-AF65-F5344CB8AC3E}">
        <p14:creationId xmlns:p14="http://schemas.microsoft.com/office/powerpoint/2010/main" val="39828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nl-BE" sz="4000" smtClean="0"/>
              <a:t>Q&amp;A</a:t>
            </a:r>
            <a:endParaRPr lang="fr-FR" sz="4000" smtClean="0"/>
          </a:p>
        </p:txBody>
      </p:sp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4284663" y="4724400"/>
            <a:ext cx="4608512" cy="93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400" dirty="0">
                <a:solidFill>
                  <a:schemeClr val="tx1"/>
                </a:solidFill>
              </a:rPr>
              <a:t>Item	:	</a:t>
            </a:r>
            <a:r>
              <a:rPr lang="nl-BE" sz="1400" dirty="0" smtClean="0">
                <a:solidFill>
                  <a:schemeClr val="tx1"/>
                </a:solidFill>
              </a:rPr>
              <a:t>CWB 256</a:t>
            </a:r>
            <a:endParaRPr lang="nl-BE" sz="1400" dirty="0">
              <a:solidFill>
                <a:schemeClr val="tx1"/>
              </a:solidFill>
            </a:endParaRPr>
          </a:p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endParaRPr lang="nl-BE" sz="1400" dirty="0">
              <a:solidFill>
                <a:schemeClr val="tx1"/>
              </a:solidFill>
            </a:endParaRPr>
          </a:p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400" dirty="0">
                <a:solidFill>
                  <a:schemeClr val="tx1"/>
                </a:solidFill>
              </a:rPr>
              <a:t>Pilote	:	</a:t>
            </a:r>
            <a:r>
              <a:rPr lang="nl-BE" sz="1400" dirty="0" err="1" smtClean="0">
                <a:solidFill>
                  <a:schemeClr val="tx1"/>
                </a:solidFill>
              </a:rPr>
              <a:t>Cdt</a:t>
            </a:r>
            <a:r>
              <a:rPr lang="nl-BE" sz="1400" dirty="0" smtClean="0">
                <a:solidFill>
                  <a:schemeClr val="tx1"/>
                </a:solidFill>
              </a:rPr>
              <a:t> De </a:t>
            </a:r>
            <a:r>
              <a:rPr lang="nl-BE" sz="1400" dirty="0" err="1" smtClean="0">
                <a:solidFill>
                  <a:schemeClr val="tx1"/>
                </a:solidFill>
              </a:rPr>
              <a:t>Boodt</a:t>
            </a:r>
            <a:endParaRPr lang="nl-BE" sz="1400" dirty="0">
              <a:solidFill>
                <a:schemeClr val="tx1"/>
              </a:solidFill>
            </a:endParaRPr>
          </a:p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7651" name="WordArt 5"/>
          <p:cNvSpPr>
            <a:spLocks noChangeArrowheads="1" noChangeShapeType="1" noTextEdit="1"/>
          </p:cNvSpPr>
          <p:nvPr/>
        </p:nvSpPr>
        <p:spPr bwMode="auto">
          <a:xfrm>
            <a:off x="2484438" y="1628775"/>
            <a:ext cx="4392612" cy="33131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7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Questions ?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2"/>
          <p:cNvSpPr txBox="1">
            <a:spLocks noChangeArrowheads="1"/>
          </p:cNvSpPr>
          <p:nvPr/>
        </p:nvSpPr>
        <p:spPr bwMode="auto">
          <a:xfrm>
            <a:off x="1439863" y="471488"/>
            <a:ext cx="6073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/>
              <a:t>Plan</a:t>
            </a:r>
            <a:endParaRPr lang="en-US" dirty="0"/>
          </a:p>
        </p:txBody>
      </p:sp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814388" y="1665288"/>
            <a:ext cx="7796212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fr-FR" sz="2200" dirty="0" smtClean="0"/>
              <a:t>LMV</a:t>
            </a:r>
            <a:endParaRPr lang="fr-FR" sz="2200" dirty="0"/>
          </a:p>
          <a:p>
            <a:pPr marL="457200" indent="-457200">
              <a:buFont typeface="Arial" charset="0"/>
              <a:buChar char="•"/>
            </a:pPr>
            <a:endParaRPr lang="fr-FR" sz="2200" dirty="0" smtClean="0"/>
          </a:p>
          <a:p>
            <a:pPr marL="457200" indent="-457200">
              <a:buFont typeface="Arial" charset="0"/>
              <a:buChar char="•"/>
            </a:pPr>
            <a:endParaRPr lang="fr-FR" sz="2200" dirty="0"/>
          </a:p>
          <a:p>
            <a:pPr marL="457200" indent="-457200">
              <a:buFont typeface="Arial" charset="0"/>
              <a:buChar char="•"/>
            </a:pPr>
            <a:r>
              <a:rPr lang="fr-FR" sz="2200" dirty="0" smtClean="0"/>
              <a:t>Question CWB 140</a:t>
            </a:r>
          </a:p>
          <a:p>
            <a:pPr marL="457200" indent="-457200">
              <a:buFont typeface="Arial" charset="0"/>
              <a:buChar char="•"/>
            </a:pPr>
            <a:endParaRPr lang="fr-FR" sz="2200" dirty="0" smtClean="0"/>
          </a:p>
          <a:p>
            <a:pPr marL="457200" indent="-457200">
              <a:buFont typeface="Arial" charset="0"/>
              <a:buChar char="•"/>
            </a:pPr>
            <a:endParaRPr lang="fr-FR" sz="2200" dirty="0"/>
          </a:p>
          <a:p>
            <a:pPr marL="457200" indent="-457200">
              <a:buFont typeface="Arial" charset="0"/>
              <a:buChar char="•"/>
            </a:pPr>
            <a:r>
              <a:rPr lang="fr-FR" sz="2200" dirty="0" smtClean="0"/>
              <a:t>Comparaison CAE/EP2</a:t>
            </a:r>
            <a:endParaRPr lang="fr-F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2"/>
          <p:cNvSpPr txBox="1">
            <a:spLocks noChangeArrowheads="1"/>
          </p:cNvSpPr>
          <p:nvPr/>
        </p:nvSpPr>
        <p:spPr bwMode="auto">
          <a:xfrm>
            <a:off x="1439863" y="471488"/>
            <a:ext cx="60737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 smtClean="0"/>
              <a:t>LMV</a:t>
            </a:r>
            <a:endParaRPr lang="en-US" dirty="0"/>
          </a:p>
        </p:txBody>
      </p:sp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515815" y="1278426"/>
            <a:ext cx="8487507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fr-FR" sz="2200" dirty="0" smtClean="0"/>
              <a:t>HISTORIQUE:</a:t>
            </a:r>
          </a:p>
          <a:p>
            <a:pPr marL="457200" indent="-457200">
              <a:buFont typeface="Arial" charset="0"/>
              <a:buChar char="•"/>
            </a:pPr>
            <a:endParaRPr lang="fr-FR" sz="2200" dirty="0" smtClean="0"/>
          </a:p>
          <a:p>
            <a:pPr marL="914400" lvl="1" indent="-457200">
              <a:buFont typeface="Arial" charset="0"/>
              <a:buChar char="•"/>
            </a:pPr>
            <a:r>
              <a:rPr lang="fr-FR" sz="2200" dirty="0" smtClean="0"/>
              <a:t>Entrée du LMV en 2007</a:t>
            </a:r>
          </a:p>
          <a:p>
            <a:pPr marL="914400" lvl="1" indent="-457200">
              <a:buFont typeface="Arial" charset="0"/>
              <a:buChar char="•"/>
            </a:pPr>
            <a:endParaRPr lang="fr-FR" sz="2200" dirty="0" smtClean="0"/>
          </a:p>
          <a:p>
            <a:pPr marL="914400" lvl="1" indent="-457200">
              <a:buFont typeface="Arial" charset="0"/>
              <a:buChar char="•"/>
            </a:pPr>
            <a:r>
              <a:rPr lang="fr-FR" sz="2200" dirty="0" smtClean="0"/>
              <a:t>Mesure au Liban en 2008</a:t>
            </a:r>
          </a:p>
          <a:p>
            <a:pPr marL="914400" lvl="1" indent="-457200">
              <a:buFont typeface="Arial" charset="0"/>
              <a:buChar char="•"/>
            </a:pPr>
            <a:endParaRPr lang="fr-FR" sz="2200" dirty="0" smtClean="0"/>
          </a:p>
          <a:p>
            <a:pPr marL="914400" lvl="1" indent="-457200">
              <a:buFont typeface="Arial" charset="0"/>
              <a:buChar char="•"/>
            </a:pPr>
            <a:r>
              <a:rPr lang="fr-FR" sz="2200" dirty="0" smtClean="0"/>
              <a:t>Recommandation faite en 2008: protection auditive avec atténuation de 15dB si exposition &gt; 2H00</a:t>
            </a:r>
          </a:p>
          <a:p>
            <a:pPr marL="914400" lvl="1" indent="-457200">
              <a:buFont typeface="Arial" charset="0"/>
              <a:buChar char="•"/>
            </a:pPr>
            <a:endParaRPr lang="fr-FR" sz="2200" dirty="0" smtClean="0"/>
          </a:p>
          <a:p>
            <a:pPr marL="914400" lvl="1" indent="-457200">
              <a:buFont typeface="Arial" charset="0"/>
              <a:buChar char="•"/>
            </a:pPr>
            <a:r>
              <a:rPr lang="fr-FR" sz="2200" dirty="0" smtClean="0"/>
              <a:t>Insonorisation de la cabine: impossible</a:t>
            </a:r>
          </a:p>
          <a:p>
            <a:pPr marL="914400" lvl="1" indent="-457200">
              <a:buFont typeface="Arial" charset="0"/>
              <a:buChar char="•"/>
            </a:pPr>
            <a:endParaRPr lang="fr-FR" sz="2200" dirty="0" smtClean="0"/>
          </a:p>
          <a:p>
            <a:pPr marL="914400" lvl="1" indent="-457200">
              <a:buFont typeface="Arial" charset="0"/>
              <a:buChar char="•"/>
            </a:pPr>
            <a:r>
              <a:rPr lang="fr-FR" sz="2200" dirty="0" smtClean="0"/>
              <a:t>En 2010, mesure de </a:t>
            </a:r>
            <a:r>
              <a:rPr lang="fr-FR" sz="2200" dirty="0"/>
              <a:t>bruit </a:t>
            </a:r>
            <a:r>
              <a:rPr lang="fr-FR" sz="2200" dirty="0" smtClean="0"/>
              <a:t>sur une </a:t>
            </a:r>
            <a:r>
              <a:rPr lang="fr-FR" sz="2200" dirty="0"/>
              <a:t>piste test de CEM à BRASSCHAAT. </a:t>
            </a:r>
          </a:p>
          <a:p>
            <a:pPr marL="914400" lvl="1" indent="-457200">
              <a:buFont typeface="Arial" charset="0"/>
              <a:buChar char="•"/>
            </a:pPr>
            <a:endParaRPr lang="fr-FR" sz="2200" dirty="0" smtClean="0"/>
          </a:p>
          <a:p>
            <a:pPr marL="914400" lvl="1" indent="-457200">
              <a:buFont typeface="Arial" charset="0"/>
              <a:buChar char="•"/>
            </a:pPr>
            <a:endParaRPr lang="fr-FR" sz="2200" dirty="0" smtClean="0"/>
          </a:p>
          <a:p>
            <a:pPr marL="914400" lvl="1" indent="-457200">
              <a:buFont typeface="Arial" charset="0"/>
              <a:buChar char="•"/>
            </a:pPr>
            <a:endParaRPr lang="fr-FR" sz="2200" dirty="0" smtClean="0"/>
          </a:p>
        </p:txBody>
      </p:sp>
    </p:spTree>
    <p:extLst>
      <p:ext uri="{BB962C8B-B14F-4D97-AF65-F5344CB8AC3E}">
        <p14:creationId xmlns:p14="http://schemas.microsoft.com/office/powerpoint/2010/main" val="201424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2"/>
          <p:cNvSpPr txBox="1">
            <a:spLocks noChangeArrowheads="1"/>
          </p:cNvSpPr>
          <p:nvPr/>
        </p:nvSpPr>
        <p:spPr bwMode="auto">
          <a:xfrm>
            <a:off x="742950" y="304800"/>
            <a:ext cx="7794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2800" dirty="0" smtClean="0"/>
              <a:t>LMV</a:t>
            </a:r>
            <a:endParaRPr lang="en-US" sz="2800" dirty="0"/>
          </a:p>
        </p:txBody>
      </p:sp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660400" y="1254492"/>
            <a:ext cx="8319477" cy="710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fr-BE" sz="2200" dirty="0" smtClean="0"/>
              <a:t>LMV sans RPK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BE" sz="2200" dirty="0" smtClean="0"/>
              <a:t>LMV avec RPK (blindé)</a:t>
            </a:r>
          </a:p>
          <a:p>
            <a:pPr marL="342900" indent="-342900">
              <a:buFont typeface="Arial" pitchFamily="34" charset="0"/>
              <a:buChar char="•"/>
            </a:pPr>
            <a:endParaRPr lang="fr-BE" sz="2200" dirty="0"/>
          </a:p>
          <a:p>
            <a:pPr marL="342900" indent="-342900">
              <a:buFont typeface="Arial" pitchFamily="34" charset="0"/>
              <a:buChar char="•"/>
            </a:pPr>
            <a:endParaRPr lang="fr-BE" sz="2200" dirty="0" smtClean="0"/>
          </a:p>
          <a:p>
            <a:pPr marL="342900" indent="-342900">
              <a:buFont typeface="Arial" pitchFamily="34" charset="0"/>
              <a:buChar char="•"/>
            </a:pPr>
            <a:endParaRPr lang="fr-BE" sz="2200" dirty="0"/>
          </a:p>
          <a:p>
            <a:pPr marL="342900" indent="-342900">
              <a:buFont typeface="Arial" pitchFamily="34" charset="0"/>
              <a:buChar char="•"/>
            </a:pPr>
            <a:endParaRPr lang="fr-BE" sz="2200" dirty="0" smtClean="0"/>
          </a:p>
          <a:p>
            <a:pPr marL="342900" indent="-342900">
              <a:buFont typeface="Arial" pitchFamily="34" charset="0"/>
              <a:buChar char="•"/>
            </a:pPr>
            <a:endParaRPr lang="fr-BE" sz="2200" dirty="0"/>
          </a:p>
          <a:p>
            <a:pPr marL="342900" indent="-342900">
              <a:buFont typeface="Arial" pitchFamily="34" charset="0"/>
              <a:buChar char="•"/>
            </a:pPr>
            <a:endParaRPr lang="fr-BE" sz="2200" dirty="0" smtClean="0"/>
          </a:p>
          <a:p>
            <a:endParaRPr lang="fr-BE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fr-BE" sz="2200" dirty="0" smtClean="0"/>
              <a:t>Législation: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r-FR" sz="1800" dirty="0"/>
              <a:t>Valeur d'exposition inférieure déclenchant </a:t>
            </a:r>
            <a:r>
              <a:rPr lang="fr-FR" sz="1800" dirty="0" smtClean="0"/>
              <a:t>l'action = </a:t>
            </a:r>
            <a:r>
              <a:rPr lang="pt-BR" sz="1800" dirty="0" smtClean="0"/>
              <a:t>LEX,8H </a:t>
            </a:r>
            <a:r>
              <a:rPr lang="pt-BR" sz="1800" dirty="0"/>
              <a:t>= </a:t>
            </a:r>
            <a:r>
              <a:rPr lang="pt-BR" sz="1800" dirty="0" smtClean="0"/>
              <a:t>80dB(A)et </a:t>
            </a:r>
            <a:r>
              <a:rPr lang="fr-FR" sz="1800" dirty="0" smtClean="0"/>
              <a:t>mise </a:t>
            </a:r>
            <a:r>
              <a:rPr lang="fr-FR" sz="1800" dirty="0"/>
              <a:t>à disposition des protections auditives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fr-FR" sz="1800" dirty="0"/>
              <a:t>Valeur d'exposition supérieure déclenchant </a:t>
            </a:r>
            <a:r>
              <a:rPr lang="fr-FR" sz="1800" dirty="0" smtClean="0"/>
              <a:t>l'action = </a:t>
            </a:r>
            <a:r>
              <a:rPr lang="pt-BR" sz="1800" dirty="0" smtClean="0"/>
              <a:t>LEX,8H </a:t>
            </a:r>
            <a:r>
              <a:rPr lang="pt-BR" sz="1800" dirty="0"/>
              <a:t>= </a:t>
            </a:r>
            <a:r>
              <a:rPr lang="pt-BR" sz="1800" dirty="0" smtClean="0"/>
              <a:t>85dB(A)</a:t>
            </a:r>
            <a:r>
              <a:rPr lang="fr-FR" sz="1800" dirty="0"/>
              <a:t> </a:t>
            </a:r>
            <a:r>
              <a:rPr lang="fr-FR" sz="1800" dirty="0" smtClean="0"/>
              <a:t>port </a:t>
            </a:r>
            <a:r>
              <a:rPr lang="fr-FR" sz="1800" dirty="0"/>
              <a:t>de la protection auditive donnée obligatoire</a:t>
            </a:r>
            <a:endParaRPr lang="pt-BR" sz="1800" dirty="0"/>
          </a:p>
          <a:p>
            <a:pPr marL="800100" lvl="1" indent="-342900">
              <a:buFont typeface="Arial" pitchFamily="34" charset="0"/>
              <a:buChar char="•"/>
            </a:pPr>
            <a:endParaRPr lang="fr-FR" sz="2000" dirty="0"/>
          </a:p>
          <a:p>
            <a:pPr marL="800100" lvl="1" indent="-342900">
              <a:buFont typeface="Arial" pitchFamily="34" charset="0"/>
              <a:buChar char="•"/>
            </a:pPr>
            <a:endParaRPr lang="pt-BR" sz="2000" dirty="0"/>
          </a:p>
          <a:p>
            <a:pPr marL="800100" lvl="1" indent="-342900">
              <a:buFont typeface="Arial" pitchFamily="34" charset="0"/>
              <a:buChar char="•"/>
            </a:pPr>
            <a:endParaRPr lang="fr-FR" sz="2000" dirty="0"/>
          </a:p>
          <a:p>
            <a:pPr marL="342900" indent="-342900">
              <a:buFont typeface="Arial" pitchFamily="34" charset="0"/>
              <a:buChar char="•"/>
            </a:pPr>
            <a:endParaRPr lang="fr-BE" sz="2200" dirty="0" smtClean="0"/>
          </a:p>
          <a:p>
            <a:r>
              <a:rPr lang="fr-BE" sz="2200" dirty="0" smtClean="0"/>
              <a:t> </a:t>
            </a:r>
            <a:endParaRPr lang="fr-BE" sz="2200" dirty="0"/>
          </a:p>
          <a:p>
            <a:pPr marL="457200" indent="-457200">
              <a:buFont typeface="Arial" charset="0"/>
              <a:buChar char="•"/>
            </a:pP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069" y="2104291"/>
            <a:ext cx="3199851" cy="2133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2"/>
          <p:cNvSpPr txBox="1">
            <a:spLocks noChangeArrowheads="1"/>
          </p:cNvSpPr>
          <p:nvPr/>
        </p:nvSpPr>
        <p:spPr bwMode="auto">
          <a:xfrm>
            <a:off x="471488" y="272777"/>
            <a:ext cx="81740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2800" dirty="0" smtClean="0"/>
              <a:t>LMV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69632" y="1182933"/>
            <a:ext cx="8375894" cy="6617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itchFamily="34" charset="0"/>
              <a:buChar char="•"/>
              <a:defRPr/>
            </a:pPr>
            <a:r>
              <a:rPr lang="fr-FR" sz="2400" dirty="0"/>
              <a:t>M</a:t>
            </a:r>
            <a:r>
              <a:rPr lang="fr-FR" sz="2400" dirty="0" smtClean="0"/>
              <a:t>esures </a:t>
            </a:r>
            <a:r>
              <a:rPr lang="fr-FR" sz="2400" dirty="0"/>
              <a:t>de bruit </a:t>
            </a:r>
            <a:r>
              <a:rPr lang="fr-FR" sz="2400" dirty="0" smtClean="0"/>
              <a:t>sur </a:t>
            </a:r>
            <a:r>
              <a:rPr lang="fr-FR" sz="2400" dirty="0"/>
              <a:t>une piste test de CEM à BRASSCHAAT. </a:t>
            </a:r>
            <a:endParaRPr lang="fr-FR" sz="2400" dirty="0" smtClean="0"/>
          </a:p>
          <a:p>
            <a:pPr marL="800100" lvl="1" indent="-342900">
              <a:buFont typeface="Arial" pitchFamily="34" charset="0"/>
              <a:buChar char="•"/>
              <a:defRPr/>
            </a:pPr>
            <a:r>
              <a:rPr lang="fr-FR" sz="2400" dirty="0" smtClean="0"/>
              <a:t>Un </a:t>
            </a:r>
            <a:r>
              <a:rPr lang="fr-FR" sz="2400" dirty="0"/>
              <a:t>protocole test a été suivi. </a:t>
            </a:r>
            <a:endParaRPr lang="fr-FR" sz="2400" dirty="0" smtClean="0"/>
          </a:p>
          <a:p>
            <a:pPr marL="800100" lvl="1" indent="-342900">
              <a:buFont typeface="Arial" pitchFamily="34" charset="0"/>
              <a:buChar char="•"/>
              <a:defRPr/>
            </a:pPr>
            <a:r>
              <a:rPr lang="fr-FR" sz="2400" dirty="0" smtClean="0"/>
              <a:t>Une </a:t>
            </a:r>
            <a:r>
              <a:rPr lang="fr-FR" sz="2400" dirty="0"/>
              <a:t>vitesse a été imposée </a:t>
            </a:r>
            <a:r>
              <a:rPr lang="fr-FR" sz="2400" dirty="0" smtClean="0"/>
              <a:t>et sur différentes pistes:</a:t>
            </a:r>
          </a:p>
          <a:p>
            <a:pPr marL="1257300" lvl="2" indent="-342900">
              <a:buFont typeface="Arial" pitchFamily="34" charset="0"/>
              <a:buChar char="•"/>
              <a:defRPr/>
            </a:pPr>
            <a:r>
              <a:rPr lang="fr-FR" sz="2200" dirty="0" smtClean="0"/>
              <a:t>Piste </a:t>
            </a:r>
            <a:r>
              <a:rPr lang="fr-FR" sz="2200" dirty="0"/>
              <a:t>rapide (longueur 1670 m) avec trois vitesses durant 20 minutes.</a:t>
            </a:r>
          </a:p>
          <a:p>
            <a:pPr marL="1714500" lvl="3" indent="-342900">
              <a:buFont typeface="Arial" pitchFamily="34" charset="0"/>
              <a:buChar char="•"/>
              <a:defRPr/>
            </a:pPr>
            <a:r>
              <a:rPr lang="fr-FR" sz="2000" dirty="0" smtClean="0"/>
              <a:t>60 </a:t>
            </a:r>
            <a:r>
              <a:rPr lang="fr-FR" sz="2000" dirty="0"/>
              <a:t>Km/h</a:t>
            </a:r>
          </a:p>
          <a:p>
            <a:pPr marL="1714500" lvl="3" indent="-342900">
              <a:buFont typeface="Arial" pitchFamily="34" charset="0"/>
              <a:buChar char="•"/>
              <a:defRPr/>
            </a:pPr>
            <a:r>
              <a:rPr lang="fr-FR" sz="2000" dirty="0" smtClean="0"/>
              <a:t>70 </a:t>
            </a:r>
            <a:r>
              <a:rPr lang="fr-FR" sz="2000" dirty="0"/>
              <a:t>Km/h</a:t>
            </a:r>
          </a:p>
          <a:p>
            <a:pPr marL="1714500" lvl="3" indent="-342900">
              <a:buFont typeface="Arial" pitchFamily="34" charset="0"/>
              <a:buChar char="•"/>
              <a:defRPr/>
            </a:pPr>
            <a:r>
              <a:rPr lang="fr-FR" sz="2000" dirty="0" smtClean="0"/>
              <a:t>80 </a:t>
            </a:r>
            <a:r>
              <a:rPr lang="fr-FR" sz="2000" dirty="0"/>
              <a:t>Km/h</a:t>
            </a:r>
          </a:p>
          <a:p>
            <a:pPr marL="1257300" lvl="2" indent="-342900">
              <a:buFont typeface="Arial" pitchFamily="34" charset="0"/>
              <a:buChar char="•"/>
              <a:defRPr/>
            </a:pPr>
            <a:r>
              <a:rPr lang="fr-FR" sz="2200" dirty="0" smtClean="0"/>
              <a:t>Tout </a:t>
            </a:r>
            <a:r>
              <a:rPr lang="fr-FR" sz="2200" dirty="0"/>
              <a:t>terrain (longueur 2150 m) avec une vitesse</a:t>
            </a:r>
          </a:p>
          <a:p>
            <a:pPr marL="1714500" lvl="3" indent="-342900">
              <a:buFont typeface="Arial" pitchFamily="34" charset="0"/>
              <a:buChar char="•"/>
              <a:defRPr/>
            </a:pPr>
            <a:r>
              <a:rPr lang="fr-FR" sz="2000" dirty="0" smtClean="0"/>
              <a:t>Calme </a:t>
            </a:r>
          </a:p>
          <a:p>
            <a:pPr marL="1714500" lvl="3" indent="-342900">
              <a:buFont typeface="Arial" pitchFamily="34" charset="0"/>
              <a:buChar char="•"/>
              <a:defRPr/>
            </a:pPr>
            <a:r>
              <a:rPr lang="fr-FR" sz="2000" dirty="0" smtClean="0"/>
              <a:t>Vitesse </a:t>
            </a:r>
            <a:r>
              <a:rPr lang="fr-FR" sz="2000" dirty="0"/>
              <a:t>prudente </a:t>
            </a:r>
          </a:p>
          <a:p>
            <a:pPr marL="1714500" lvl="3" indent="-342900">
              <a:buFont typeface="Arial" pitchFamily="34" charset="0"/>
              <a:buChar char="•"/>
              <a:defRPr/>
            </a:pPr>
            <a:r>
              <a:rPr lang="fr-FR" sz="2000" dirty="0" smtClean="0"/>
              <a:t>Sportive</a:t>
            </a:r>
            <a:endParaRPr lang="fr-FR" sz="2400" dirty="0" smtClean="0"/>
          </a:p>
          <a:p>
            <a:pPr marL="800100" lvl="1" indent="-342900">
              <a:buFont typeface="Arial" pitchFamily="34" charset="0"/>
              <a:buChar char="•"/>
              <a:defRPr/>
            </a:pPr>
            <a:endParaRPr lang="fr-BE" sz="2400" dirty="0"/>
          </a:p>
          <a:p>
            <a:pPr marL="1371600" lvl="2" indent="-457200">
              <a:buFont typeface="Courier New" pitchFamily="49" charset="0"/>
              <a:buChar char="→"/>
              <a:defRPr/>
            </a:pPr>
            <a:endParaRPr lang="fr-BE" sz="2400" dirty="0"/>
          </a:p>
          <a:p>
            <a:pPr marL="1371600" lvl="2" indent="-457200">
              <a:buFont typeface="Courier New" pitchFamily="49" charset="0"/>
              <a:buChar char="—"/>
              <a:defRPr/>
            </a:pPr>
            <a:endParaRPr lang="nl-BE" sz="2400" dirty="0"/>
          </a:p>
          <a:p>
            <a:pPr marL="914400" lvl="1" indent="-457200">
              <a:buFont typeface="Courier New" pitchFamily="49" charset="0"/>
              <a:buChar char="—"/>
              <a:defRPr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2"/>
          <p:cNvSpPr txBox="1">
            <a:spLocks noChangeArrowheads="1"/>
          </p:cNvSpPr>
          <p:nvPr/>
        </p:nvSpPr>
        <p:spPr bwMode="auto">
          <a:xfrm>
            <a:off x="471488" y="471488"/>
            <a:ext cx="81740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sz="2800" dirty="0" smtClean="0"/>
              <a:t>LMV</a:t>
            </a:r>
            <a:endParaRPr lang="en-US" sz="2800" dirty="0"/>
          </a:p>
        </p:txBody>
      </p:sp>
      <p:sp>
        <p:nvSpPr>
          <p:cNvPr id="23554" name="TextBox 3"/>
          <p:cNvSpPr txBox="1">
            <a:spLocks noChangeArrowheads="1"/>
          </p:cNvSpPr>
          <p:nvPr/>
        </p:nvSpPr>
        <p:spPr bwMode="auto">
          <a:xfrm>
            <a:off x="471488" y="1452563"/>
            <a:ext cx="836771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0100" lvl="1" indent="-342900">
              <a:buFont typeface="Arial" pitchFamily="34" charset="0"/>
              <a:buChar char="•"/>
            </a:pPr>
            <a:r>
              <a:rPr lang="fr-FR" sz="2200" dirty="0"/>
              <a:t>Mauvaise piste (longueur 5300m) avec trois vitesses. Un trajet aller-retour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fr-FR" sz="2000" dirty="0" smtClean="0"/>
              <a:t>20 </a:t>
            </a:r>
            <a:r>
              <a:rPr lang="fr-FR" sz="2000" dirty="0"/>
              <a:t>Km/h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fr-FR" sz="2000" dirty="0" smtClean="0"/>
              <a:t>25 </a:t>
            </a:r>
            <a:r>
              <a:rPr lang="fr-FR" sz="2000" dirty="0"/>
              <a:t>Km/h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fr-FR" sz="2000" dirty="0" smtClean="0"/>
              <a:t>30 Km/h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fr-FR" sz="2400" dirty="0" smtClean="0"/>
              <a:t>Résultats:</a:t>
            </a:r>
          </a:p>
          <a:p>
            <a:endParaRPr lang="fr-FR" sz="2400" dirty="0"/>
          </a:p>
          <a:p>
            <a:pPr marL="342900" indent="-342900">
              <a:buFont typeface="Arial" pitchFamily="34" charset="0"/>
              <a:buChar char="•"/>
            </a:pPr>
            <a:endParaRPr lang="nl-BE" sz="2200" dirty="0"/>
          </a:p>
          <a:p>
            <a:pPr marL="914400" lvl="1" indent="-457200">
              <a:buFont typeface="Courier New" pitchFamily="49" charset="0"/>
              <a:buChar char="—"/>
            </a:pPr>
            <a:endParaRPr lang="en-US" sz="2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31" y="3655769"/>
            <a:ext cx="72961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31" y="4512748"/>
            <a:ext cx="72961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568" y="4877263"/>
            <a:ext cx="5733013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568" y="5731119"/>
            <a:ext cx="5733013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431" y="5731119"/>
            <a:ext cx="157162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Box 2"/>
          <p:cNvSpPr txBox="1">
            <a:spLocks noChangeArrowheads="1"/>
          </p:cNvSpPr>
          <p:nvPr/>
        </p:nvSpPr>
        <p:spPr bwMode="auto">
          <a:xfrm>
            <a:off x="1728788" y="307975"/>
            <a:ext cx="6075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 smtClean="0"/>
              <a:t>LMV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7350" y="1199173"/>
            <a:ext cx="8575675" cy="44935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  <a:defRPr/>
            </a:pPr>
            <a:r>
              <a:rPr lang="fr-BE" sz="2200" dirty="0" smtClean="0"/>
              <a:t>Résultats: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fr-BE" sz="2200" dirty="0"/>
          </a:p>
          <a:p>
            <a:pPr marL="342900" indent="-342900">
              <a:buFont typeface="Arial" pitchFamily="34" charset="0"/>
              <a:buChar char="•"/>
              <a:defRPr/>
            </a:pPr>
            <a:endParaRPr lang="fr-BE" sz="2200" dirty="0" smtClean="0"/>
          </a:p>
          <a:p>
            <a:pPr marL="342900" indent="-342900">
              <a:buFont typeface="Arial" pitchFamily="34" charset="0"/>
              <a:buChar char="•"/>
              <a:defRPr/>
            </a:pPr>
            <a:endParaRPr lang="fr-BE" sz="2200" dirty="0"/>
          </a:p>
          <a:p>
            <a:pPr marL="342900" indent="-342900">
              <a:buFont typeface="Arial" pitchFamily="34" charset="0"/>
              <a:buChar char="•"/>
              <a:defRPr/>
            </a:pPr>
            <a:endParaRPr lang="fr-BE" sz="2200" dirty="0" smtClean="0"/>
          </a:p>
          <a:p>
            <a:pPr marL="342900" indent="-342900">
              <a:buFont typeface="Arial" pitchFamily="34" charset="0"/>
              <a:buChar char="•"/>
              <a:defRPr/>
            </a:pPr>
            <a:endParaRPr lang="fr-BE" sz="2200" dirty="0"/>
          </a:p>
          <a:p>
            <a:pPr marL="342900" indent="-342900">
              <a:buFont typeface="Arial" pitchFamily="34" charset="0"/>
              <a:buChar char="•"/>
              <a:defRPr/>
            </a:pPr>
            <a:endParaRPr lang="fr-BE" sz="2200" dirty="0" smtClean="0"/>
          </a:p>
          <a:p>
            <a:pPr marL="342900" indent="-342900">
              <a:buFont typeface="Arial" pitchFamily="34" charset="0"/>
              <a:buChar char="•"/>
              <a:defRPr/>
            </a:pPr>
            <a:endParaRPr lang="fr-BE" sz="2200" dirty="0"/>
          </a:p>
          <a:p>
            <a:pPr marL="342900" indent="-342900">
              <a:buFont typeface="Arial" pitchFamily="34" charset="0"/>
              <a:buChar char="•"/>
              <a:defRPr/>
            </a:pPr>
            <a:endParaRPr lang="fr-BE" sz="2200" dirty="0" smtClean="0"/>
          </a:p>
          <a:p>
            <a:pPr marL="342900" indent="-342900">
              <a:buFont typeface="Arial" pitchFamily="34" charset="0"/>
              <a:buChar char="•"/>
              <a:defRPr/>
            </a:pPr>
            <a:endParaRPr lang="fr-BE" sz="2200" dirty="0"/>
          </a:p>
          <a:p>
            <a:pPr marL="342900" indent="-342900">
              <a:buFont typeface="Arial" pitchFamily="34" charset="0"/>
              <a:buChar char="•"/>
              <a:defRPr/>
            </a:pPr>
            <a:r>
              <a:rPr lang="fr-BE" sz="2200" dirty="0" smtClean="0"/>
              <a:t>Niveaux de bruit varie en fonction de la vitesse + revêtement du sol</a:t>
            </a:r>
          </a:p>
          <a:p>
            <a:pPr marL="342900" indent="-342900">
              <a:buFont typeface="Arial" pitchFamily="34" charset="0"/>
              <a:buChar char="•"/>
              <a:defRPr/>
            </a:pPr>
            <a:endParaRPr lang="fr-BE" sz="2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1803523"/>
            <a:ext cx="7296150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2671396"/>
            <a:ext cx="7296150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200" y="3091230"/>
            <a:ext cx="573087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199" y="3925766"/>
            <a:ext cx="57308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925" y="3927353"/>
            <a:ext cx="1573213" cy="341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2"/>
          <p:cNvSpPr txBox="1">
            <a:spLocks noChangeArrowheads="1"/>
          </p:cNvSpPr>
          <p:nvPr/>
        </p:nvSpPr>
        <p:spPr bwMode="auto">
          <a:xfrm>
            <a:off x="1439863" y="471488"/>
            <a:ext cx="607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 smtClean="0"/>
              <a:t>LMV sans RPK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4704" y="1435872"/>
            <a:ext cx="855345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fr-FR" sz="2200" dirty="0" smtClean="0"/>
              <a:t>Protection</a:t>
            </a:r>
            <a:r>
              <a:rPr lang="fr-FR" sz="2200" dirty="0"/>
              <a:t>: </a:t>
            </a:r>
            <a:endParaRPr lang="fr-FR" sz="2200" dirty="0" smtClean="0"/>
          </a:p>
          <a:p>
            <a:pPr lvl="1">
              <a:defRPr/>
            </a:pPr>
            <a:endParaRPr lang="fr-FR" sz="2200" dirty="0" smtClean="0"/>
          </a:p>
          <a:p>
            <a:pPr marL="1257300" lvl="2" indent="-342900">
              <a:buFont typeface="Arial" pitchFamily="34" charset="0"/>
              <a:buChar char="•"/>
              <a:defRPr/>
            </a:pPr>
            <a:r>
              <a:rPr lang="fr-FR" sz="2200" dirty="0" smtClean="0"/>
              <a:t>Piste rapide:</a:t>
            </a:r>
          </a:p>
          <a:p>
            <a:pPr marL="1257300" lvl="2" indent="-342900">
              <a:buFont typeface="Arial" pitchFamily="34" charset="0"/>
              <a:buChar char="•"/>
              <a:defRPr/>
            </a:pPr>
            <a:endParaRPr lang="fr-FR" sz="2200" dirty="0" smtClean="0"/>
          </a:p>
          <a:p>
            <a:pPr marL="1714500" lvl="3" indent="-342900">
              <a:buFont typeface="Arial" pitchFamily="34" charset="0"/>
              <a:buChar char="•"/>
              <a:defRPr/>
            </a:pPr>
            <a:r>
              <a:rPr lang="fr-FR" sz="2200" dirty="0" smtClean="0"/>
              <a:t>81,4dB temps max sans protection = &gt; 5H avec vitesse 80km/h</a:t>
            </a:r>
          </a:p>
          <a:p>
            <a:pPr marL="1714500" lvl="3" indent="-342900">
              <a:buFont typeface="Arial" pitchFamily="34" charset="0"/>
              <a:buChar char="•"/>
              <a:defRPr/>
            </a:pPr>
            <a:endParaRPr lang="fr-FR" sz="2200" dirty="0" smtClean="0"/>
          </a:p>
          <a:p>
            <a:pPr marL="1714500" lvl="3" indent="-342900">
              <a:buFont typeface="Arial" pitchFamily="34" charset="0"/>
              <a:buChar char="•"/>
              <a:defRPr/>
            </a:pPr>
            <a:r>
              <a:rPr lang="fr-FR" sz="2200" dirty="0" smtClean="0"/>
              <a:t>Si vitesse &lt; 80km/h pas de protection </a:t>
            </a:r>
          </a:p>
          <a:p>
            <a:pPr marL="1257300" lvl="2" indent="-342900">
              <a:buFont typeface="Arial" pitchFamily="34" charset="0"/>
              <a:buChar char="•"/>
              <a:defRPr/>
            </a:pPr>
            <a:endParaRPr lang="fr-FR" sz="2200" dirty="0" smtClean="0"/>
          </a:p>
          <a:p>
            <a:pPr marL="342900" indent="-342900">
              <a:buFont typeface="Arial" pitchFamily="34" charset="0"/>
              <a:buChar char="•"/>
              <a:defRPr/>
            </a:pP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236567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Box 2"/>
          <p:cNvSpPr txBox="1">
            <a:spLocks noChangeArrowheads="1"/>
          </p:cNvSpPr>
          <p:nvPr/>
        </p:nvSpPr>
        <p:spPr bwMode="auto">
          <a:xfrm>
            <a:off x="1439863" y="471488"/>
            <a:ext cx="6073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BE" dirty="0" smtClean="0"/>
              <a:t>LMV avec RPK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7231" y="1201411"/>
            <a:ext cx="8768861" cy="58169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defRPr/>
            </a:pPr>
            <a:r>
              <a:rPr lang="fr-FR" sz="2200" dirty="0" smtClean="0"/>
              <a:t>Protection</a:t>
            </a:r>
            <a:r>
              <a:rPr lang="fr-FR" sz="2200" dirty="0"/>
              <a:t>: </a:t>
            </a:r>
            <a:endParaRPr lang="fr-FR" sz="2200" dirty="0" smtClean="0"/>
          </a:p>
          <a:p>
            <a:pPr marL="1257300" lvl="2" indent="-342900">
              <a:buFont typeface="Arial" pitchFamily="34" charset="0"/>
              <a:buChar char="•"/>
              <a:defRPr/>
            </a:pPr>
            <a:r>
              <a:rPr lang="fr-FR" sz="1800" dirty="0" smtClean="0"/>
              <a:t>Doit être portée si le temps d’exposition &gt;2H avec une vitesse </a:t>
            </a:r>
            <a:r>
              <a:rPr lang="fr-FR" sz="1800" dirty="0" smtClean="0"/>
              <a:t>80km/h</a:t>
            </a:r>
          </a:p>
          <a:p>
            <a:pPr marL="1257300" lvl="2" indent="-342900">
              <a:buFont typeface="Arial" pitchFamily="34" charset="0"/>
              <a:buChar char="•"/>
              <a:defRPr/>
            </a:pPr>
            <a:endParaRPr lang="fr-FR" sz="1800" dirty="0" smtClean="0"/>
          </a:p>
          <a:p>
            <a:pPr marL="1257300" lvl="2" indent="-342900">
              <a:buFont typeface="Arial" pitchFamily="34" charset="0"/>
              <a:buChar char="•"/>
              <a:defRPr/>
            </a:pPr>
            <a:r>
              <a:rPr lang="fr-FR" sz="1800" dirty="0"/>
              <a:t>A</a:t>
            </a:r>
            <a:r>
              <a:rPr lang="fr-FR" sz="1800" dirty="0" smtClean="0"/>
              <a:t>ttention </a:t>
            </a:r>
            <a:r>
              <a:rPr lang="fr-FR" sz="1800" dirty="0"/>
              <a:t>les bruits ambiant doivent </a:t>
            </a:r>
            <a:r>
              <a:rPr lang="fr-FR" sz="1800" dirty="0" smtClean="0"/>
              <a:t>également </a:t>
            </a:r>
            <a:r>
              <a:rPr lang="fr-FR" sz="1800" dirty="0"/>
              <a:t>être </a:t>
            </a:r>
            <a:r>
              <a:rPr lang="fr-FR" sz="1800" dirty="0" smtClean="0"/>
              <a:t>entendus</a:t>
            </a:r>
          </a:p>
          <a:p>
            <a:pPr marL="1257300" lvl="2" indent="-342900">
              <a:buFont typeface="Arial" pitchFamily="34" charset="0"/>
              <a:buChar char="•"/>
              <a:defRPr/>
            </a:pPr>
            <a:endParaRPr lang="fr-FR" sz="1800" dirty="0" smtClean="0"/>
          </a:p>
          <a:p>
            <a:pPr marL="1257300" lvl="2" indent="-342900">
              <a:buFont typeface="Arial" pitchFamily="34" charset="0"/>
              <a:buChar char="•"/>
              <a:defRPr/>
            </a:pPr>
            <a:r>
              <a:rPr lang="fr-FR" sz="1800" dirty="0" err="1"/>
              <a:t>O</a:t>
            </a:r>
            <a:r>
              <a:rPr lang="fr-FR" sz="1800" dirty="0" err="1" smtClean="0"/>
              <a:t>toplaste</a:t>
            </a:r>
            <a:r>
              <a:rPr lang="fr-FR" sz="1800" dirty="0" smtClean="0"/>
              <a:t> avec filtre min (RC15): </a:t>
            </a:r>
            <a:r>
              <a:rPr lang="fr-FR" sz="1800" dirty="0" smtClean="0"/>
              <a:t>SNR=17</a:t>
            </a:r>
            <a:r>
              <a:rPr lang="fr-FR" sz="1800" dirty="0" smtClean="0"/>
              <a:t>: 85,7 – 17=68,7(surprotection</a:t>
            </a:r>
            <a:r>
              <a:rPr lang="fr-FR" sz="1800" dirty="0" smtClean="0"/>
              <a:t>)</a:t>
            </a:r>
          </a:p>
          <a:p>
            <a:pPr marL="1257300" lvl="2" indent="-342900">
              <a:buFont typeface="Arial" pitchFamily="34" charset="0"/>
              <a:buChar char="•"/>
              <a:defRPr/>
            </a:pPr>
            <a:endParaRPr lang="fr-FR" sz="1800" dirty="0" smtClean="0"/>
          </a:p>
          <a:p>
            <a:pPr marL="1257300" lvl="2" indent="-342900">
              <a:buFont typeface="Arial" pitchFamily="34" charset="0"/>
              <a:buChar char="•"/>
              <a:defRPr/>
            </a:pPr>
            <a:r>
              <a:rPr lang="fr-FR" sz="1800" dirty="0" smtClean="0"/>
              <a:t>Idéale: protection avec SNR entre </a:t>
            </a:r>
            <a:r>
              <a:rPr lang="fr-FR" sz="1800" dirty="0"/>
              <a:t>7</a:t>
            </a:r>
            <a:r>
              <a:rPr lang="fr-FR" sz="1800" dirty="0" smtClean="0"/>
              <a:t> et au max 15 dB pour une vitesse de 80km/h </a:t>
            </a:r>
          </a:p>
          <a:p>
            <a:pPr marL="1257300" lvl="2" indent="-342900">
              <a:buFont typeface="Arial" pitchFamily="34" charset="0"/>
              <a:buChar char="•"/>
              <a:defRPr/>
            </a:pPr>
            <a:endParaRPr lang="fr-FR" sz="1800" dirty="0" smtClean="0"/>
          </a:p>
          <a:p>
            <a:pPr marL="1257300" lvl="2" indent="-342900">
              <a:buFont typeface="Arial" pitchFamily="34" charset="0"/>
              <a:buChar char="•"/>
              <a:defRPr/>
            </a:pPr>
            <a:r>
              <a:rPr lang="fr-FR" sz="1800" dirty="0" smtClean="0"/>
              <a:t>Le CAE en position ouverte offre une atténuation minime pour les bruits continus: NRR= 7 et SNR= +/- </a:t>
            </a:r>
            <a:r>
              <a:rPr lang="fr-FR" sz="1800" dirty="0" smtClean="0"/>
              <a:t>14</a:t>
            </a:r>
          </a:p>
          <a:p>
            <a:pPr marL="1257300" lvl="2" indent="-342900">
              <a:buFont typeface="Arial" pitchFamily="34" charset="0"/>
              <a:buChar char="•"/>
              <a:defRPr/>
            </a:pPr>
            <a:endParaRPr lang="fr-FR" sz="1800" dirty="0" smtClean="0"/>
          </a:p>
          <a:p>
            <a:pPr marL="1257300" lvl="2" indent="-342900">
              <a:buFont typeface="Arial" pitchFamily="34" charset="0"/>
              <a:buChar char="•"/>
              <a:defRPr/>
            </a:pPr>
            <a:r>
              <a:rPr lang="fr-FR" sz="1800" dirty="0" smtClean="0"/>
              <a:t>CAE</a:t>
            </a:r>
            <a:r>
              <a:rPr lang="fr-FR" sz="1800" dirty="0"/>
              <a:t>: </a:t>
            </a:r>
            <a:r>
              <a:rPr lang="fr-FR" sz="1800" dirty="0" smtClean="0"/>
              <a:t>toujours protéger </a:t>
            </a:r>
            <a:r>
              <a:rPr lang="fr-FR" sz="1800" dirty="0" smtClean="0"/>
              <a:t>contre les bruits </a:t>
            </a:r>
            <a:r>
              <a:rPr lang="fr-FR" sz="1800" dirty="0" smtClean="0"/>
              <a:t>d’impulsions</a:t>
            </a:r>
            <a:endParaRPr lang="fr-FR" sz="1800" dirty="0" smtClean="0"/>
          </a:p>
          <a:p>
            <a:pPr lvl="2">
              <a:defRPr/>
            </a:pPr>
            <a:endParaRPr lang="fr-FR" sz="2200" dirty="0" smtClean="0"/>
          </a:p>
          <a:p>
            <a:pPr marL="342900" indent="-342900">
              <a:buFont typeface="Arial" pitchFamily="34" charset="0"/>
              <a:buChar char="•"/>
              <a:defRPr/>
            </a:pPr>
            <a:endParaRPr lang="fr-FR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ensie HR N">
  <a:themeElements>
    <a:clrScheme name="Defensie HR 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ensie HR N">
      <a:majorFont>
        <a:latin typeface="Courier New"/>
        <a:ea typeface=""/>
        <a:cs typeface=""/>
      </a:majorFont>
      <a:minorFont>
        <a:latin typeface="Courier N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urier New" pitchFamily="49" charset="0"/>
          </a:defRPr>
        </a:defPPr>
      </a:lstStyle>
    </a:lnDef>
  </a:objectDefaults>
  <a:extraClrSchemeLst>
    <a:extraClrScheme>
      <a:clrScheme name="Defensie HR 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ensie HR 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sie HR 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sie HR 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sie HR 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sie HR 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ensie HR 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plate PPS">
  <a:themeElements>
    <a:clrScheme name="3_defensie template slid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3_defensie template slide">
      <a:majorFont>
        <a:latin typeface="Courier New"/>
        <a:ea typeface=""/>
        <a:cs typeface=""/>
      </a:majorFont>
      <a:minorFont>
        <a:latin typeface="Courier N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urier New" pitchFamily="49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ourier New" pitchFamily="49" charset="0"/>
          </a:defRPr>
        </a:defPPr>
      </a:lstStyle>
    </a:lnDef>
  </a:objectDefaults>
  <a:extraClrSchemeLst>
    <a:extraClrScheme>
      <a:clrScheme name="3_defensie template slid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ensie template slid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ensie template slid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ensie template slid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ensie template slid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ensie template slid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ensie template slid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PPS</Template>
  <TotalTime>3852</TotalTime>
  <Words>516</Words>
  <Application>Microsoft Office PowerPoint</Application>
  <PresentationFormat>On-screen Show (4:3)</PresentationFormat>
  <Paragraphs>169</Paragraphs>
  <Slides>17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Defensie HR N</vt:lpstr>
      <vt:lpstr>Template PPS</vt:lpstr>
      <vt:lpstr>LMV et CAE/EP2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Q&amp;A</vt:lpstr>
    </vt:vector>
  </TitlesOfParts>
  <Company>IDCN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Département Bien-être (Well Being)</dc:title>
  <dc:creator>di febbo.m</dc:creator>
  <cp:lastModifiedBy>Esertepe Semra</cp:lastModifiedBy>
  <cp:revision>145</cp:revision>
  <cp:lastPrinted>2013-01-28T08:28:21Z</cp:lastPrinted>
  <dcterms:created xsi:type="dcterms:W3CDTF">2009-09-28T07:32:03Z</dcterms:created>
  <dcterms:modified xsi:type="dcterms:W3CDTF">2013-05-14T13:42:46Z</dcterms:modified>
</cp:coreProperties>
</file>