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3" r:id="rId3"/>
    <p:sldId id="297" r:id="rId4"/>
    <p:sldId id="296" r:id="rId5"/>
    <p:sldId id="282" r:id="rId6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33CC"/>
    <a:srgbClr val="FF9966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104" autoAdjust="0"/>
  </p:normalViewPr>
  <p:slideViewPr>
    <p:cSldViewPr>
      <p:cViewPr>
        <p:scale>
          <a:sx n="66" d="100"/>
          <a:sy n="66" d="100"/>
        </p:scale>
        <p:origin x="-129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10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3A8CB2-3727-4298-8ECB-A2050C2599D9}" type="datetimeFigureOut">
              <a:rPr lang="nl-BE"/>
              <a:pPr>
                <a:defRPr/>
              </a:pPr>
              <a:t>28/06/2013</a:t>
            </a:fld>
            <a:endParaRPr lang="nl-B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D70776-4BD0-4555-B264-71AE670ED25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98050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A0FCE6-DD3B-48B7-8E52-B217264D2311}" type="datetimeFigureOut">
              <a:rPr lang="nl-BE"/>
              <a:pPr>
                <a:defRPr/>
              </a:pPr>
              <a:t>28/06/2013</a:t>
            </a:fld>
            <a:endParaRPr lang="nl-B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noProof="0" smtClean="0"/>
              <a:t>Click to edit Master text styles</a:t>
            </a:r>
          </a:p>
          <a:p>
            <a:pPr lvl="1"/>
            <a:r>
              <a:rPr lang="nl-BE" noProof="0" smtClean="0"/>
              <a:t>Second level</a:t>
            </a:r>
          </a:p>
          <a:p>
            <a:pPr lvl="2"/>
            <a:r>
              <a:rPr lang="nl-BE" noProof="0" smtClean="0"/>
              <a:t>Third level</a:t>
            </a:r>
          </a:p>
          <a:p>
            <a:pPr lvl="3"/>
            <a:r>
              <a:rPr lang="nl-BE" noProof="0" smtClean="0"/>
              <a:t>Fourth level</a:t>
            </a:r>
          </a:p>
          <a:p>
            <a:pPr lvl="4"/>
            <a:r>
              <a:rPr lang="nl-BE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47630B-79D1-4AFD-9640-BDC0C8D76C0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87358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630B-79D1-4AFD-9640-BDC0C8D76C08}" type="slidenum">
              <a:rPr lang="nl-BE" smtClean="0"/>
              <a:pPr>
                <a:defRPr/>
              </a:pPr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5060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Aantal bepalingen op niveau wet gebracht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I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07DD4E-0B6F-4163-89EF-E69180C05850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736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Aantal bepalingen op niveau wet gebracht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I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07DD4E-0B6F-4163-89EF-E69180C05850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7369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 txBox="1">
            <a:spLocks noGrp="1" noChangeArrowheads="1"/>
          </p:cNvSpPr>
          <p:nvPr/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4" tIns="45697" rIns="91394" bIns="45697"/>
          <a:lstStyle/>
          <a:p>
            <a:pPr algn="r"/>
            <a:r>
              <a:rPr lang="nl-BE" sz="1200">
                <a:latin typeface="Arial" charset="0"/>
              </a:rPr>
              <a:t>EVMI</a:t>
            </a:r>
          </a:p>
        </p:txBody>
      </p:sp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4" tIns="45697" rIns="91394" bIns="45697" anchor="b"/>
          <a:lstStyle/>
          <a:p>
            <a:pPr algn="r"/>
            <a:fld id="{1319CCA2-C029-4DFE-8183-4193E0966B1C}" type="slidenum">
              <a:rPr lang="nl-BE" sz="1200">
                <a:latin typeface="Arial" charset="0"/>
              </a:rPr>
              <a:pPr algn="r"/>
              <a:t>5</a:t>
            </a:fld>
            <a:endParaRPr lang="nl-BE" sz="120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0938" cy="3722687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5637"/>
          </a:xfrm>
          <a:noFill/>
          <a:ln/>
        </p:spPr>
        <p:txBody>
          <a:bodyPr lIns="91394" tIns="45697" rIns="91394" bIns="45697"/>
          <a:lstStyle/>
          <a:p>
            <a:pPr marL="228600" indent="-228600"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0A59A-1B4F-4CB2-A2C2-1E60099D100D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84EFB7E2-74C7-49B5-B583-AA25CF92E78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2B9E6-3359-4DA3-A180-9243C8932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53AD-D290-4F73-A805-84AF3D151F76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9BC25483-01BE-4D87-9C6E-E247F280A23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FE6B6-EDDC-4BE9-B393-4B0D9B275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9E73-FB55-48E6-901D-379A3EFEB732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E3F6B2CC-EA78-4BBF-A14F-768264F85E6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2300F-71AD-4ACD-9D9F-04143EDF2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DCF0D-0923-4A08-9255-C4B3F03A7623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E62FB125-B084-4979-B5AA-ACAEACCF2D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934CC-08E7-4582-B0D5-0700AB331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673E4-2EEE-422C-AF41-9F8DF9A2E46F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2D929006-1822-4623-9732-F421650A033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F63E1-B301-4ECF-BB6F-36D9BFFFB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C652-9B0C-4860-92D0-059348EA84F4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8DB17B06-858C-4BCF-A427-058E9144312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26A7B-0BB8-47F1-8753-9AA7BA399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5E503-83B2-4259-A623-4FCE45DB3D1A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0C323270-406D-4519-8437-8C63BB44926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92F9D-A149-407F-9A57-38A586758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7EAD5-18A9-4D51-B540-173244467F9B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4314216F-7A03-4B84-96F3-C074B3C9BCE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A2802-432F-4716-A9D2-86F7AAD7B8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05636-E944-4CC8-85FA-BA38DF9BF436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5C1F567F-DD1A-4E3F-A685-0530AAD7BD1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17FDB-48BF-4386-A2A7-1D232C758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DE2F0-F061-470A-B276-0335BAD2E046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A41CEAB0-97CB-4832-A27D-B2E1AFA59F0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6C505-0E4B-4105-B50C-DC0013340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CA227-4F1D-43F0-BDFF-A7D00EE1606A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DE4D0B3A-B33C-4642-B3DC-349925AE8AE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9CBFC-97C4-47D3-B2B2-6C8CF9C89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97E002E-AC63-4E7B-916E-FF5088A030CF}" type="datetime1">
              <a:rPr lang="nl-BE"/>
              <a:pPr>
                <a:defRPr/>
              </a:pPr>
              <a:t>28/06/2013</a:t>
            </a:fld>
            <a:r>
              <a:rPr lang="nl-BE"/>
              <a:t> </a:t>
            </a:r>
            <a:fld id="{5F83602B-EA9E-4BF1-AFAE-7C3C6558861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F5DD53-CB82-4D48-BD20-B6DBDFB8A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555313" y="3407456"/>
            <a:ext cx="18716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BE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TechV</a:t>
            </a:r>
            <a:r>
              <a:rPr lang="nl-BE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- 28 Jun 13</a:t>
            </a:r>
            <a:endParaRPr lang="en-GB" sz="1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95513" y="27559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G1 </a:t>
            </a: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6" name="Picture 14" descr="ANd9GcSl0rvodEY1S5deNmiIeyu4p5zI5AIC4V3yic6NIRQzV88UuM9MEja4pA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9713" y="27813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72732" y="1532822"/>
            <a:ext cx="6024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1800" b="1" u="sng" dirty="0">
                <a:cs typeface="Calibri" pitchFamily="34" charset="0"/>
              </a:rPr>
              <a:t>PAR </a:t>
            </a:r>
            <a:r>
              <a:rPr lang="nl-NL" sz="1800" b="1" u="sng" dirty="0" smtClean="0">
                <a:cs typeface="Calibri" pitchFamily="34" charset="0"/>
              </a:rPr>
              <a:t>II</a:t>
            </a:r>
            <a:r>
              <a:rPr lang="nl-NL" sz="1800" b="1" dirty="0" smtClean="0">
                <a:cs typeface="Calibri" pitchFamily="34" charset="0"/>
              </a:rPr>
              <a:t> </a:t>
            </a:r>
            <a:r>
              <a:rPr lang="nl-NL" sz="1800" dirty="0" smtClean="0">
                <a:cs typeface="Calibri" pitchFamily="34" charset="0"/>
              </a:rPr>
              <a:t>- </a:t>
            </a:r>
            <a:r>
              <a:rPr lang="nl-NL" sz="1800" dirty="0">
                <a:cs typeface="Calibri" pitchFamily="34" charset="0"/>
              </a:rPr>
              <a:t>Ontwerp van Koninklijk besluit betreffende de </a:t>
            </a:r>
            <a:r>
              <a:rPr lang="nl-NL" sz="1800" dirty="0" smtClean="0">
                <a:cs typeface="Calibri" pitchFamily="34" charset="0"/>
              </a:rPr>
              <a:t/>
            </a:r>
            <a:br>
              <a:rPr lang="nl-NL" sz="1800" dirty="0" smtClean="0">
                <a:cs typeface="Calibri" pitchFamily="34" charset="0"/>
              </a:rPr>
            </a:br>
            <a:r>
              <a:rPr lang="nl-NL" sz="1800" dirty="0" smtClean="0">
                <a:cs typeface="Calibri" pitchFamily="34" charset="0"/>
              </a:rPr>
              <a:t>vorming </a:t>
            </a:r>
            <a:r>
              <a:rPr lang="nl-NL" sz="1800" dirty="0">
                <a:cs typeface="Calibri" pitchFamily="34" charset="0"/>
              </a:rPr>
              <a:t>van de kandidaat-militairen van het </a:t>
            </a:r>
            <a:br>
              <a:rPr lang="nl-NL" sz="1800" dirty="0">
                <a:cs typeface="Calibri" pitchFamily="34" charset="0"/>
              </a:rPr>
            </a:br>
            <a:r>
              <a:rPr lang="nl-NL" sz="1800" dirty="0">
                <a:cs typeface="Calibri" pitchFamily="34" charset="0"/>
              </a:rPr>
              <a:t>actief kader (K4 “new”)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061" y="134034"/>
            <a:ext cx="9052560" cy="1314025"/>
          </a:xfrm>
        </p:spPr>
        <p:txBody>
          <a:bodyPr/>
          <a:lstStyle/>
          <a:p>
            <a:r>
              <a:rPr lang="nl-NL" sz="2800" b="1" u="sng" dirty="0">
                <a:latin typeface="Calibri" pitchFamily="34" charset="0"/>
                <a:cs typeface="Calibri" pitchFamily="34" charset="0"/>
              </a:rPr>
              <a:t>PAR II</a:t>
            </a:r>
            <a:r>
              <a:rPr lang="nl-NL" sz="2800" dirty="0">
                <a:latin typeface="Calibri" pitchFamily="34" charset="0"/>
                <a:cs typeface="Calibri" pitchFamily="34" charset="0"/>
              </a:rPr>
              <a:t>- Ontwerp van Koninklijk besluit betreffende de vorming van de kandidaat-militairen van het </a:t>
            </a:r>
            <a:r>
              <a:rPr lang="nl-NL" sz="2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nl-NL" sz="2800" dirty="0" smtClean="0">
                <a:latin typeface="Calibri" pitchFamily="34" charset="0"/>
                <a:cs typeface="Calibri" pitchFamily="34" charset="0"/>
              </a:rPr>
            </a:br>
            <a:r>
              <a:rPr lang="nl-NL" sz="2800" dirty="0" smtClean="0">
                <a:latin typeface="Calibri" pitchFamily="34" charset="0"/>
                <a:cs typeface="Calibri" pitchFamily="34" charset="0"/>
              </a:rPr>
              <a:t>actief </a:t>
            </a:r>
            <a:r>
              <a:rPr lang="nl-NL" sz="2800" dirty="0">
                <a:latin typeface="Calibri" pitchFamily="34" charset="0"/>
                <a:cs typeface="Calibri" pitchFamily="34" charset="0"/>
              </a:rPr>
              <a:t>kader (K4 “new”)</a:t>
            </a:r>
            <a:endParaRPr lang="nl-BE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A2802-432F-4716-A9D2-86F7AAD7B88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2276872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BE" u="sng" dirty="0"/>
          </a:p>
          <a:p>
            <a:pPr marL="457200" indent="-457200">
              <a:buFont typeface="Arial" pitchFamily="34" charset="0"/>
              <a:buChar char="•"/>
            </a:pPr>
            <a:r>
              <a:rPr lang="fr-BE" b="1" u="sng" dirty="0" smtClean="0">
                <a:solidFill>
                  <a:srgbClr val="FF3300"/>
                </a:solidFill>
              </a:rPr>
              <a:t>4</a:t>
            </a:r>
            <a:r>
              <a:rPr lang="fr-BE" b="1" dirty="0" smtClean="0">
                <a:solidFill>
                  <a:srgbClr val="FF3300"/>
                </a:solidFill>
              </a:rPr>
              <a:t> </a:t>
            </a:r>
            <a:r>
              <a:rPr lang="fr-BE" b="1" dirty="0" smtClean="0"/>
              <a:t>nouveaux </a:t>
            </a:r>
            <a:r>
              <a:rPr lang="fr-BE" b="1" dirty="0"/>
              <a:t>types de </a:t>
            </a:r>
            <a:r>
              <a:rPr lang="fr-BE" b="1" dirty="0" smtClean="0"/>
              <a:t>recrutement</a:t>
            </a:r>
          </a:p>
          <a:p>
            <a:endParaRPr lang="fr-BE" b="1" dirty="0" smtClean="0"/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/>
              <a:t>Recrutement </a:t>
            </a:r>
            <a:r>
              <a:rPr lang="fr-BE" b="1" u="sng" dirty="0"/>
              <a:t>normal</a:t>
            </a:r>
            <a:r>
              <a:rPr lang="fr-BE" dirty="0"/>
              <a:t>/</a:t>
            </a:r>
            <a:r>
              <a:rPr lang="fr-BE" b="1" u="sng" dirty="0"/>
              <a:t>complémentaire</a:t>
            </a:r>
            <a:r>
              <a:rPr lang="fr-BE" dirty="0"/>
              <a:t> de </a:t>
            </a:r>
            <a:r>
              <a:rPr lang="fr-BE" dirty="0" err="1"/>
              <a:t>SOffr</a:t>
            </a:r>
            <a:r>
              <a:rPr lang="fr-BE" dirty="0"/>
              <a:t> </a:t>
            </a:r>
            <a:r>
              <a:rPr lang="fr-BE" dirty="0" err="1"/>
              <a:t>Niv</a:t>
            </a:r>
            <a:r>
              <a:rPr lang="fr-BE" dirty="0"/>
              <a:t> </a:t>
            </a:r>
            <a:r>
              <a:rPr lang="fr-BE" b="1" dirty="0"/>
              <a:t>B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/>
              <a:t>Recrutement </a:t>
            </a:r>
            <a:r>
              <a:rPr lang="fr-BE" b="1" u="sng" dirty="0"/>
              <a:t>latéral</a:t>
            </a:r>
            <a:r>
              <a:rPr lang="fr-BE" dirty="0"/>
              <a:t> d’</a:t>
            </a:r>
            <a:r>
              <a:rPr lang="fr-BE" dirty="0" err="1"/>
              <a:t>Offr</a:t>
            </a:r>
            <a:r>
              <a:rPr lang="fr-BE" dirty="0"/>
              <a:t> </a:t>
            </a:r>
            <a:r>
              <a:rPr lang="fr-BE" dirty="0" err="1"/>
              <a:t>Niv</a:t>
            </a:r>
            <a:r>
              <a:rPr lang="fr-BE" dirty="0"/>
              <a:t>  </a:t>
            </a:r>
            <a:r>
              <a:rPr lang="fr-BE" b="1" dirty="0"/>
              <a:t>A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/>
              <a:t>Recrutement </a:t>
            </a:r>
            <a:r>
              <a:rPr lang="fr-BE" b="1" u="sng" dirty="0"/>
              <a:t>spécial</a:t>
            </a:r>
            <a:r>
              <a:rPr lang="fr-BE" dirty="0"/>
              <a:t> d’</a:t>
            </a:r>
            <a:r>
              <a:rPr lang="fr-BE" dirty="0" err="1"/>
              <a:t>Offr</a:t>
            </a:r>
            <a:r>
              <a:rPr lang="fr-BE" dirty="0"/>
              <a:t> </a:t>
            </a:r>
            <a:r>
              <a:rPr lang="fr-BE" dirty="0" err="1"/>
              <a:t>Niv</a:t>
            </a:r>
            <a:r>
              <a:rPr lang="fr-BE" dirty="0"/>
              <a:t> </a:t>
            </a:r>
            <a:r>
              <a:rPr lang="fr-BE" b="1" dirty="0"/>
              <a:t>B</a:t>
            </a:r>
          </a:p>
          <a:p>
            <a:endParaRPr lang="fr-BE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fr-BE" b="1" dirty="0" err="1" smtClean="0">
                <a:solidFill>
                  <a:srgbClr val="FF0000"/>
                </a:solidFill>
              </a:rPr>
              <a:t>Introductie</a:t>
            </a:r>
            <a:r>
              <a:rPr lang="fr-BE" b="1" dirty="0" smtClean="0">
                <a:solidFill>
                  <a:srgbClr val="FF0000"/>
                </a:solidFill>
              </a:rPr>
              <a:t> BDL </a:t>
            </a:r>
            <a:r>
              <a:rPr lang="fr-BE" b="1" dirty="0" smtClean="0"/>
              <a:t>(</a:t>
            </a:r>
            <a:r>
              <a:rPr lang="fr-BE" b="1" dirty="0" err="1" smtClean="0"/>
              <a:t>Vmg</a:t>
            </a:r>
            <a:r>
              <a:rPr lang="fr-BE" b="1" dirty="0" smtClean="0"/>
              <a:t>, « </a:t>
            </a:r>
            <a:r>
              <a:rPr lang="fr-BE" b="1" dirty="0" err="1" smtClean="0"/>
              <a:t>incidenten</a:t>
            </a:r>
            <a:r>
              <a:rPr lang="fr-BE" b="1" dirty="0" smtClean="0"/>
              <a:t> ») in K4 « new »</a:t>
            </a:r>
            <a:endParaRPr lang="fr-BE" b="1" u="sng" dirty="0" smtClean="0">
              <a:solidFill>
                <a:srgbClr val="FF3300"/>
              </a:solidFill>
            </a:endParaRPr>
          </a:p>
          <a:p>
            <a:pPr marL="914400" lvl="1" indent="-457200">
              <a:buFont typeface="Wingdings" pitchFamily="2" charset="2"/>
              <a:buChar char="ü"/>
            </a:pPr>
            <a:endParaRPr lang="fr-BE" b="1" dirty="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3510" y="118880"/>
            <a:ext cx="8100490" cy="1247567"/>
          </a:xfrm>
          <a:ln>
            <a:noFill/>
          </a:ln>
        </p:spPr>
        <p:txBody>
          <a:bodyPr/>
          <a:lstStyle/>
          <a:p>
            <a:pPr eaLnBrk="1" hangingPunct="1"/>
            <a:r>
              <a:rPr lang="nl-NL" sz="2800" dirty="0">
                <a:latin typeface="Calibri" pitchFamily="34" charset="0"/>
                <a:cs typeface="Calibri" pitchFamily="34" charset="0"/>
              </a:rPr>
              <a:t/>
            </a:r>
            <a:br>
              <a:rPr lang="nl-NL" sz="2800" dirty="0">
                <a:latin typeface="Calibri" pitchFamily="34" charset="0"/>
                <a:cs typeface="Calibri" pitchFamily="34" charset="0"/>
              </a:rPr>
            </a:br>
            <a:r>
              <a:rPr lang="nl-NL" sz="2800" b="1" u="sng" dirty="0">
                <a:latin typeface="Calibri" pitchFamily="34" charset="0"/>
                <a:cs typeface="Calibri" pitchFamily="34" charset="0"/>
              </a:rPr>
              <a:t>PAR II</a:t>
            </a:r>
            <a:r>
              <a:rPr lang="nl-NL" sz="2800" dirty="0">
                <a:latin typeface="Calibri" pitchFamily="34" charset="0"/>
                <a:cs typeface="Calibri" pitchFamily="34" charset="0"/>
              </a:rPr>
              <a:t>- Ontwerp van Koninklijk besluit betreffende de vorming van de kandidaat-militairen van het </a:t>
            </a:r>
            <a:br>
              <a:rPr lang="nl-NL" sz="2800" dirty="0">
                <a:latin typeface="Calibri" pitchFamily="34" charset="0"/>
                <a:cs typeface="Calibri" pitchFamily="34" charset="0"/>
              </a:rPr>
            </a:br>
            <a:r>
              <a:rPr lang="nl-NL" sz="2800" dirty="0">
                <a:latin typeface="Calibri" pitchFamily="34" charset="0"/>
                <a:cs typeface="Calibri" pitchFamily="34" charset="0"/>
              </a:rPr>
              <a:t>actief kader (K4 “new”)</a:t>
            </a:r>
            <a:endParaRPr lang="fr-BE" sz="2400" dirty="0" smtClean="0">
              <a:latin typeface="Comic Sans MS" pitchFamily="66" charset="0"/>
              <a:cs typeface="Arial" charset="0"/>
            </a:endParaRPr>
          </a:p>
        </p:txBody>
      </p:sp>
      <p:sp>
        <p:nvSpPr>
          <p:cNvPr id="21506" name="Rectangle 119"/>
          <p:cNvSpPr>
            <a:spLocks noChangeArrowheads="1"/>
          </p:cNvSpPr>
          <p:nvPr/>
        </p:nvSpPr>
        <p:spPr bwMode="auto">
          <a:xfrm>
            <a:off x="472989" y="1196690"/>
            <a:ext cx="8507413" cy="471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000000"/>
              </a:buClr>
            </a:pPr>
            <a:r>
              <a:rPr lang="fr-BE" dirty="0" smtClean="0">
                <a:solidFill>
                  <a:srgbClr val="000000"/>
                </a:solidFill>
                <a:sym typeface="Wingdings" pitchFamily="2" charset="2"/>
              </a:rPr>
              <a:t>	</a:t>
            </a: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893175" y="6597650"/>
            <a:ext cx="3952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26A6FDA7-327F-4248-840E-C6E9673F3502}" type="slidenum">
              <a:rPr lang="fr-BE" sz="900"/>
              <a:pPr>
                <a:spcBef>
                  <a:spcPct val="50000"/>
                </a:spcBef>
                <a:defRPr/>
              </a:pPr>
              <a:t>3</a:t>
            </a:fld>
            <a:endParaRPr lang="fr-BE" sz="900"/>
          </a:p>
        </p:txBody>
      </p:sp>
      <p:sp>
        <p:nvSpPr>
          <p:cNvPr id="3" name="Rectangle 2"/>
          <p:cNvSpPr/>
          <p:nvPr/>
        </p:nvSpPr>
        <p:spPr>
          <a:xfrm>
            <a:off x="457200" y="1484730"/>
            <a:ext cx="83633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BE" dirty="0"/>
          </a:p>
          <a:p>
            <a:r>
              <a:rPr lang="fr-FR" dirty="0" smtClean="0"/>
              <a:t> </a:t>
            </a:r>
            <a:endParaRPr lang="nl-B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3340" y="1787878"/>
            <a:ext cx="8497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BE" b="1" dirty="0" smtClean="0">
                <a:solidFill>
                  <a:srgbClr val="FF3300"/>
                </a:solidFill>
              </a:rPr>
              <a:t>Benoeming </a:t>
            </a:r>
            <a:r>
              <a:rPr lang="nl-BE" b="1" u="sng" dirty="0" smtClean="0">
                <a:solidFill>
                  <a:srgbClr val="FF3300"/>
                </a:solidFill>
              </a:rPr>
              <a:t>NA</a:t>
            </a:r>
            <a:r>
              <a:rPr lang="nl-BE" b="1" dirty="0" smtClean="0">
                <a:solidFill>
                  <a:srgbClr val="FF3300"/>
                </a:solidFill>
              </a:rPr>
              <a:t> de </a:t>
            </a:r>
            <a:r>
              <a:rPr lang="nl-BE" b="1" dirty="0" err="1" smtClean="0">
                <a:solidFill>
                  <a:srgbClr val="FF3300"/>
                </a:solidFill>
              </a:rPr>
              <a:t>Vmg</a:t>
            </a:r>
            <a:r>
              <a:rPr lang="nl-BE" b="1" dirty="0" smtClean="0">
                <a:solidFill>
                  <a:srgbClr val="FF3300"/>
                </a:solidFill>
              </a:rPr>
              <a:t>:</a:t>
            </a:r>
          </a:p>
          <a:p>
            <a:endParaRPr lang="nl-BE" dirty="0" smtClean="0">
              <a:solidFill>
                <a:srgbClr val="FF3300"/>
              </a:solidFill>
            </a:endParaRPr>
          </a:p>
          <a:p>
            <a:pPr marL="914400" lvl="1" indent="-457200">
              <a:buFont typeface="Wingdings" pitchFamily="2" charset="2"/>
              <a:buChar char="ü"/>
            </a:pPr>
            <a:r>
              <a:rPr lang="nl-BE" dirty="0" smtClean="0"/>
              <a:t>KBOO </a:t>
            </a:r>
            <a:r>
              <a:rPr lang="nl-BE" dirty="0" err="1" smtClean="0"/>
              <a:t>Niv</a:t>
            </a:r>
            <a:r>
              <a:rPr lang="nl-BE" dirty="0" smtClean="0"/>
              <a:t> B van de normale/aanvullende/bijzondere werving : </a:t>
            </a:r>
            <a:r>
              <a:rPr lang="nl-BE" b="1" u="sng" dirty="0" smtClean="0"/>
              <a:t>1SM</a:t>
            </a:r>
            <a:r>
              <a:rPr lang="nl-BE" dirty="0" smtClean="0"/>
              <a:t> (</a:t>
            </a:r>
            <a:r>
              <a:rPr lang="nl-BE" dirty="0" err="1" smtClean="0"/>
              <a:t>ipv</a:t>
            </a:r>
            <a:r>
              <a:rPr lang="nl-BE" dirty="0" smtClean="0"/>
              <a:t> 1Sgt)</a:t>
            </a:r>
            <a:endParaRPr lang="nl-BE" b="1" u="sng" dirty="0" smtClean="0"/>
          </a:p>
          <a:p>
            <a:pPr marL="914400" lvl="1" indent="-457200">
              <a:buFont typeface="Wingdings" pitchFamily="2" charset="2"/>
              <a:buChar char="ü"/>
            </a:pPr>
            <a:r>
              <a:rPr lang="nl-BE" dirty="0" smtClean="0"/>
              <a:t>KBO </a:t>
            </a:r>
            <a:r>
              <a:rPr lang="nl-BE" dirty="0" err="1" smtClean="0"/>
              <a:t>Niv</a:t>
            </a:r>
            <a:r>
              <a:rPr lang="nl-BE" dirty="0" smtClean="0"/>
              <a:t> A van de laterale werving : </a:t>
            </a:r>
            <a:r>
              <a:rPr lang="nl-BE" b="1" u="sng" dirty="0" err="1" smtClean="0"/>
              <a:t>Maj</a:t>
            </a:r>
            <a:endParaRPr lang="nl-BE" b="1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94129" y="3842393"/>
            <a:ext cx="75610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2400" b="1" u="sng" dirty="0" err="1" smtClean="0">
                <a:solidFill>
                  <a:srgbClr val="FF0000"/>
                </a:solidFill>
              </a:rPr>
              <a:t>Nieuwe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vormingscycli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samenstelling</a:t>
            </a:r>
            <a:r>
              <a:rPr lang="en-US" sz="2400" b="1" dirty="0" smtClean="0"/>
              <a:t> en </a:t>
            </a:r>
            <a:r>
              <a:rPr lang="en-US" sz="2400" b="1" dirty="0" err="1" smtClean="0"/>
              <a:t>duur</a:t>
            </a:r>
            <a:r>
              <a:rPr lang="en-US" sz="2400" b="1" dirty="0" smtClean="0"/>
              <a:t>)</a:t>
            </a:r>
            <a:r>
              <a:rPr lang="en-US" sz="2400" b="1" dirty="0" smtClean="0">
                <a:solidFill>
                  <a:srgbClr val="FF0000"/>
                </a:solidFill>
              </a:rPr>
              <a:t>: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 smtClean="0"/>
              <a:t>KBOO van </a:t>
            </a:r>
            <a:r>
              <a:rPr lang="fr-BE" dirty="0" err="1" smtClean="0"/>
              <a:t>Niv</a:t>
            </a:r>
            <a:r>
              <a:rPr lang="fr-BE" dirty="0" smtClean="0"/>
              <a:t> B </a:t>
            </a:r>
            <a:r>
              <a:rPr lang="fr-BE" u="sng" dirty="0" smtClean="0"/>
              <a:t>normale </a:t>
            </a:r>
            <a:r>
              <a:rPr lang="fr-BE" i="1" u="sng" dirty="0" smtClean="0"/>
              <a:t>(3 </a:t>
            </a:r>
            <a:r>
              <a:rPr lang="fr-BE" i="1" u="sng" dirty="0" err="1" smtClean="0"/>
              <a:t>jaar</a:t>
            </a:r>
            <a:r>
              <a:rPr lang="fr-BE" i="1" u="sng" dirty="0" smtClean="0"/>
              <a:t>)</a:t>
            </a:r>
            <a:r>
              <a:rPr lang="fr-BE" dirty="0" smtClean="0"/>
              <a:t>/</a:t>
            </a:r>
            <a:r>
              <a:rPr lang="fr-BE" u="sng" dirty="0" err="1" smtClean="0"/>
              <a:t>aanvullende</a:t>
            </a:r>
            <a:r>
              <a:rPr lang="fr-BE" u="sng" dirty="0" smtClean="0"/>
              <a:t> </a:t>
            </a:r>
            <a:r>
              <a:rPr lang="fr-BE" u="sng" dirty="0" err="1" smtClean="0"/>
              <a:t>werving</a:t>
            </a:r>
            <a:r>
              <a:rPr lang="fr-BE" u="sng" dirty="0" smtClean="0"/>
              <a:t> </a:t>
            </a:r>
            <a:r>
              <a:rPr lang="fr-BE" i="1" u="sng" dirty="0" smtClean="0"/>
              <a:t>(in </a:t>
            </a:r>
            <a:r>
              <a:rPr lang="fr-BE" i="1" u="sng" dirty="0" err="1" smtClean="0"/>
              <a:t>functie</a:t>
            </a:r>
            <a:r>
              <a:rPr lang="fr-BE" i="1" u="sng" dirty="0" smtClean="0"/>
              <a:t> van « </a:t>
            </a:r>
            <a:r>
              <a:rPr lang="fr-BE" i="1" u="sng" dirty="0" err="1" smtClean="0"/>
              <a:t>instapjaar</a:t>
            </a:r>
            <a:r>
              <a:rPr lang="fr-BE" i="1" u="sng" dirty="0" smtClean="0"/>
              <a:t> »: Max 3 </a:t>
            </a:r>
            <a:r>
              <a:rPr lang="fr-BE" i="1" u="sng" dirty="0" err="1" smtClean="0"/>
              <a:t>jaar</a:t>
            </a:r>
            <a:r>
              <a:rPr lang="fr-BE" i="1" u="sng" dirty="0" smtClean="0"/>
              <a:t>)</a:t>
            </a:r>
            <a:endParaRPr lang="fr-BE" i="1" dirty="0"/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 smtClean="0"/>
              <a:t>KBO van </a:t>
            </a:r>
            <a:r>
              <a:rPr lang="fr-BE" dirty="0" err="1"/>
              <a:t>Niv</a:t>
            </a:r>
            <a:r>
              <a:rPr lang="fr-BE" dirty="0" smtClean="0"/>
              <a:t> A van de </a:t>
            </a:r>
            <a:r>
              <a:rPr lang="fr-BE" u="sng" dirty="0" err="1" smtClean="0"/>
              <a:t>laterale</a:t>
            </a:r>
            <a:r>
              <a:rPr lang="fr-BE" u="sng" dirty="0" smtClean="0"/>
              <a:t> </a:t>
            </a:r>
            <a:r>
              <a:rPr lang="fr-BE" u="sng" dirty="0" err="1" smtClean="0"/>
              <a:t>werving</a:t>
            </a:r>
            <a:r>
              <a:rPr lang="fr-BE" dirty="0" smtClean="0"/>
              <a:t> </a:t>
            </a:r>
            <a:r>
              <a:rPr lang="fr-BE" i="1" dirty="0" smtClean="0"/>
              <a:t>(2 </a:t>
            </a:r>
            <a:r>
              <a:rPr lang="fr-BE" i="1" dirty="0" err="1" smtClean="0"/>
              <a:t>jaar</a:t>
            </a:r>
            <a:r>
              <a:rPr lang="fr-BE" i="1" dirty="0" smtClean="0"/>
              <a:t>)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fr-BE" dirty="0" smtClean="0"/>
              <a:t>KBO van </a:t>
            </a:r>
            <a:r>
              <a:rPr lang="fr-BE" dirty="0" err="1" smtClean="0"/>
              <a:t>Niv</a:t>
            </a:r>
            <a:r>
              <a:rPr lang="fr-BE" dirty="0" smtClean="0"/>
              <a:t> B van de </a:t>
            </a:r>
            <a:r>
              <a:rPr lang="fr-BE" u="sng" dirty="0" err="1" smtClean="0"/>
              <a:t>bijzondere</a:t>
            </a:r>
            <a:r>
              <a:rPr lang="fr-BE" u="sng" dirty="0" smtClean="0"/>
              <a:t> </a:t>
            </a:r>
            <a:r>
              <a:rPr lang="fr-BE" u="sng" dirty="0" err="1" smtClean="0"/>
              <a:t>werving</a:t>
            </a:r>
            <a:r>
              <a:rPr lang="fr-BE" u="sng" dirty="0" smtClean="0"/>
              <a:t> </a:t>
            </a:r>
            <a:r>
              <a:rPr lang="fr-BE" i="1" dirty="0" smtClean="0"/>
              <a:t>(3 </a:t>
            </a:r>
            <a:r>
              <a:rPr lang="fr-BE" i="1" dirty="0" err="1" smtClean="0"/>
              <a:t>jaar</a:t>
            </a:r>
            <a:r>
              <a:rPr lang="fr-BE" i="1" dirty="0" smtClean="0"/>
              <a:t>)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fr-BE" b="1" u="sng" dirty="0" err="1" smtClean="0"/>
              <a:t>Samenstelling</a:t>
            </a:r>
            <a:r>
              <a:rPr lang="fr-BE" u="sng" dirty="0" smtClean="0"/>
              <a:t> </a:t>
            </a:r>
            <a:r>
              <a:rPr lang="fr-BE" i="1" dirty="0" smtClean="0"/>
              <a:t>: </a:t>
            </a:r>
            <a:r>
              <a:rPr lang="fr-BE" dirty="0" err="1" smtClean="0"/>
              <a:t>afgelijnd</a:t>
            </a:r>
            <a:r>
              <a:rPr lang="fr-BE" dirty="0" smtClean="0"/>
              <a:t> op de </a:t>
            </a:r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Vmg</a:t>
            </a:r>
            <a:r>
              <a:rPr lang="fr-BE" i="1" dirty="0" smtClean="0"/>
              <a:t>!</a:t>
            </a:r>
            <a:endParaRPr lang="nl-BE" sz="2400" dirty="0" smtClean="0"/>
          </a:p>
        </p:txBody>
      </p:sp>
    </p:spTree>
    <p:extLst>
      <p:ext uri="{BB962C8B-B14F-4D97-AF65-F5344CB8AC3E}">
        <p14:creationId xmlns:p14="http://schemas.microsoft.com/office/powerpoint/2010/main" val="22362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3510" y="118880"/>
            <a:ext cx="8100490" cy="1247567"/>
          </a:xfrm>
          <a:ln>
            <a:noFill/>
          </a:ln>
        </p:spPr>
        <p:txBody>
          <a:bodyPr/>
          <a:lstStyle/>
          <a:p>
            <a:pPr eaLnBrk="1" hangingPunct="1"/>
            <a:r>
              <a:rPr lang="nl-NL" sz="2800" dirty="0">
                <a:latin typeface="Calibri" pitchFamily="34" charset="0"/>
                <a:cs typeface="Calibri" pitchFamily="34" charset="0"/>
              </a:rPr>
              <a:t/>
            </a:r>
            <a:br>
              <a:rPr lang="nl-NL" sz="2800" dirty="0">
                <a:latin typeface="Calibri" pitchFamily="34" charset="0"/>
                <a:cs typeface="Calibri" pitchFamily="34" charset="0"/>
              </a:rPr>
            </a:br>
            <a:r>
              <a:rPr lang="nl-NL" sz="2800" b="1" u="sng" dirty="0">
                <a:latin typeface="Calibri" pitchFamily="34" charset="0"/>
                <a:cs typeface="Calibri" pitchFamily="34" charset="0"/>
              </a:rPr>
              <a:t>PAR II</a:t>
            </a:r>
            <a:r>
              <a:rPr lang="nl-NL" sz="2800" dirty="0">
                <a:latin typeface="Calibri" pitchFamily="34" charset="0"/>
                <a:cs typeface="Calibri" pitchFamily="34" charset="0"/>
              </a:rPr>
              <a:t>- Ontwerp van Koninklijk besluit betreffende de vorming van de kandidaat-militairen van het </a:t>
            </a:r>
            <a:br>
              <a:rPr lang="nl-NL" sz="2800" dirty="0">
                <a:latin typeface="Calibri" pitchFamily="34" charset="0"/>
                <a:cs typeface="Calibri" pitchFamily="34" charset="0"/>
              </a:rPr>
            </a:br>
            <a:r>
              <a:rPr lang="nl-NL" sz="2800" dirty="0">
                <a:latin typeface="Calibri" pitchFamily="34" charset="0"/>
                <a:cs typeface="Calibri" pitchFamily="34" charset="0"/>
              </a:rPr>
              <a:t>actief kader (K4 “new”)</a:t>
            </a:r>
            <a:endParaRPr lang="fr-BE" sz="2400" dirty="0" smtClean="0">
              <a:latin typeface="Comic Sans MS" pitchFamily="66" charset="0"/>
              <a:cs typeface="Arial" charset="0"/>
            </a:endParaRPr>
          </a:p>
        </p:txBody>
      </p:sp>
      <p:sp>
        <p:nvSpPr>
          <p:cNvPr id="21506" name="Rectangle 119"/>
          <p:cNvSpPr>
            <a:spLocks noChangeArrowheads="1"/>
          </p:cNvSpPr>
          <p:nvPr/>
        </p:nvSpPr>
        <p:spPr bwMode="auto">
          <a:xfrm>
            <a:off x="472989" y="1196690"/>
            <a:ext cx="8507413" cy="471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000000"/>
              </a:buClr>
            </a:pPr>
            <a:r>
              <a:rPr lang="fr-BE" dirty="0" smtClean="0">
                <a:solidFill>
                  <a:srgbClr val="000000"/>
                </a:solidFill>
                <a:sym typeface="Wingdings" pitchFamily="2" charset="2"/>
              </a:rPr>
              <a:t>	</a:t>
            </a:r>
            <a:endParaRPr lang="fr-BE" dirty="0">
              <a:solidFill>
                <a:srgbClr val="000000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893175" y="6597650"/>
            <a:ext cx="3952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fld id="{26A6FDA7-327F-4248-840E-C6E9673F3502}" type="slidenum">
              <a:rPr lang="fr-BE" sz="900"/>
              <a:pPr>
                <a:spcBef>
                  <a:spcPct val="50000"/>
                </a:spcBef>
                <a:defRPr/>
              </a:pPr>
              <a:t>4</a:t>
            </a:fld>
            <a:endParaRPr lang="fr-BE" sz="900"/>
          </a:p>
        </p:txBody>
      </p:sp>
      <p:sp>
        <p:nvSpPr>
          <p:cNvPr id="3" name="Rectangle 2"/>
          <p:cNvSpPr/>
          <p:nvPr/>
        </p:nvSpPr>
        <p:spPr>
          <a:xfrm>
            <a:off x="457200" y="1484730"/>
            <a:ext cx="83633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BE" dirty="0"/>
          </a:p>
          <a:p>
            <a:r>
              <a:rPr lang="fr-FR" dirty="0" smtClean="0"/>
              <a:t> </a:t>
            </a:r>
            <a:endParaRPr lang="nl-B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2204864"/>
            <a:ext cx="84970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nl-BE" sz="2400" b="1" dirty="0" smtClean="0">
                <a:solidFill>
                  <a:srgbClr val="FF0000"/>
                </a:solidFill>
              </a:rPr>
              <a:t>“Incidenten” (3):</a:t>
            </a:r>
          </a:p>
          <a:p>
            <a:pPr lvl="0"/>
            <a:endParaRPr lang="nl-BE" sz="2400" dirty="0" smtClean="0"/>
          </a:p>
          <a:p>
            <a:pPr marL="914400" lvl="1" indent="-457200">
              <a:buFont typeface="Wingdings" pitchFamily="2" charset="2"/>
              <a:buChar char="ü"/>
            </a:pPr>
            <a:r>
              <a:rPr lang="nl-BE" sz="2400" b="1" u="sng" dirty="0" smtClean="0">
                <a:solidFill>
                  <a:srgbClr val="FF0000"/>
                </a:solidFill>
              </a:rPr>
              <a:t>Heroriëntering</a:t>
            </a:r>
            <a:r>
              <a:rPr lang="nl-BE" sz="2400" dirty="0" smtClean="0"/>
              <a:t> op aanvraag (Art 22, § 4, ev.):</a:t>
            </a:r>
            <a:br>
              <a:rPr lang="nl-BE" sz="2400" dirty="0" smtClean="0"/>
            </a:br>
            <a:r>
              <a:rPr lang="nl-BE" sz="2400" dirty="0" smtClean="0"/>
              <a:t>principe: max EEN diplomaniveau of categorie  </a:t>
            </a:r>
            <a:r>
              <a:rPr lang="nl-BE" sz="2400" dirty="0" smtClean="0">
                <a:sym typeface="Wingdings"/>
              </a:rPr>
              <a:t> of BDL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nl-BE" sz="2400" dirty="0" smtClean="0"/>
              <a:t>alle types kandidaten heroriëntering naar  </a:t>
            </a:r>
            <a:r>
              <a:rPr lang="nl-BE" sz="2400" b="1" u="sng" dirty="0" smtClean="0"/>
              <a:t>andere specifieke</a:t>
            </a:r>
            <a:r>
              <a:rPr lang="nl-BE" sz="2400" dirty="0" smtClean="0"/>
              <a:t> vormingscyclus in </a:t>
            </a:r>
            <a:r>
              <a:rPr lang="nl-BE" sz="2400" b="1" u="sng" dirty="0" smtClean="0"/>
              <a:t>dezelfde</a:t>
            </a:r>
            <a:r>
              <a:rPr lang="nl-BE" sz="2400" dirty="0" smtClean="0"/>
              <a:t> hoedanigheid, BEHALVE KBO </a:t>
            </a:r>
            <a:r>
              <a:rPr lang="nl-BE" sz="2400" dirty="0" err="1" smtClean="0"/>
              <a:t>Niv</a:t>
            </a:r>
            <a:r>
              <a:rPr lang="nl-BE" sz="2400" dirty="0" smtClean="0"/>
              <a:t> A laterale werving en KBOO </a:t>
            </a:r>
            <a:r>
              <a:rPr lang="nl-BE" sz="2400" dirty="0" err="1" smtClean="0"/>
              <a:t>Niv</a:t>
            </a:r>
            <a:r>
              <a:rPr lang="nl-BE" sz="2400" dirty="0" smtClean="0"/>
              <a:t> B normale werving</a:t>
            </a:r>
            <a:endParaRPr lang="nl-BE" sz="2400" dirty="0" smtClean="0">
              <a:solidFill>
                <a:srgbClr val="FF3300"/>
              </a:solidFill>
            </a:endParaRPr>
          </a:p>
          <a:p>
            <a:pPr marL="914400" lvl="1" indent="-457200">
              <a:buFont typeface="Wingdings" pitchFamily="2" charset="2"/>
              <a:buChar char="ü"/>
            </a:pPr>
            <a:r>
              <a:rPr lang="nl-BE" dirty="0" smtClean="0"/>
              <a:t>Heroriëntering KBOO </a:t>
            </a:r>
            <a:r>
              <a:rPr lang="nl-BE" dirty="0" err="1" smtClean="0"/>
              <a:t>Niv</a:t>
            </a:r>
            <a:r>
              <a:rPr lang="nl-BE" dirty="0" smtClean="0"/>
              <a:t> C </a:t>
            </a:r>
            <a:r>
              <a:rPr lang="nl-BE" u="sng" dirty="0" smtClean="0"/>
              <a:t>enkel</a:t>
            </a:r>
            <a:r>
              <a:rPr lang="nl-BE" dirty="0" smtClean="0"/>
              <a:t> naar KV</a:t>
            </a:r>
            <a:r>
              <a:rPr lang="nl-BE" b="1" u="sng" dirty="0" smtClean="0"/>
              <a:t>BDL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nl-BE" b="1" u="sng" dirty="0">
                <a:solidFill>
                  <a:srgbClr val="FF0000"/>
                </a:solidFill>
              </a:rPr>
              <a:t>Voortzetting </a:t>
            </a:r>
            <a:r>
              <a:rPr lang="nl-BE" b="1" u="sng" dirty="0" err="1">
                <a:solidFill>
                  <a:srgbClr val="FF0000"/>
                </a:solidFill>
              </a:rPr>
              <a:t>Vmg</a:t>
            </a:r>
            <a:r>
              <a:rPr lang="nl-BE" b="1" dirty="0">
                <a:solidFill>
                  <a:srgbClr val="FF0000"/>
                </a:solidFill>
              </a:rPr>
              <a:t> </a:t>
            </a:r>
            <a:r>
              <a:rPr lang="nl-BE" dirty="0" smtClean="0"/>
              <a:t>: Art 41: 1Ba spreiden over TWEE jaar.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nl-BE" b="1" u="sng" dirty="0">
                <a:solidFill>
                  <a:srgbClr val="FF0000"/>
                </a:solidFill>
              </a:rPr>
              <a:t>Reclassering</a:t>
            </a:r>
            <a:r>
              <a:rPr lang="nl-BE" dirty="0" smtClean="0"/>
              <a:t> : 2</a:t>
            </a:r>
            <a:r>
              <a:rPr lang="nl-BE" baseline="30000" dirty="0" smtClean="0"/>
              <a:t>de</a:t>
            </a:r>
            <a:r>
              <a:rPr lang="nl-BE" dirty="0" smtClean="0"/>
              <a:t> reclassering mogelijk (Art 42, § 14)	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4371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D253C8-5FDD-4E6F-8A75-5CD986BDD4D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6626" name="Rectangle 6"/>
          <p:cNvSpPr txBox="1">
            <a:spLocks noGrp="1" noChangeArrowheads="1"/>
          </p:cNvSpPr>
          <p:nvPr/>
        </p:nvSpPr>
        <p:spPr bwMode="auto">
          <a:xfrm>
            <a:off x="6553200" y="6464300"/>
            <a:ext cx="22669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en-US" sz="140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BE" dirty="0" smtClean="0">
                <a:solidFill>
                  <a:srgbClr val="3333CC"/>
                </a:solidFill>
              </a:rPr>
              <a:t>Vragen</a:t>
            </a:r>
          </a:p>
        </p:txBody>
      </p:sp>
      <p:pic>
        <p:nvPicPr>
          <p:cNvPr id="26628" name="Picture 6" descr="question20markSm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6988" y="1519238"/>
            <a:ext cx="6391275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2001</TotalTime>
  <Words>150</Words>
  <Application>Microsoft Office PowerPoint</Application>
  <PresentationFormat>On-screen Show (4:3)</PresentationFormat>
  <Paragraphs>51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Presentation</vt:lpstr>
      <vt:lpstr>PowerPoint Presentation</vt:lpstr>
      <vt:lpstr>PAR II- Ontwerp van Koninklijk besluit betreffende de vorming van de kandidaat-militairen van het  actief kader (K4 “new”)</vt:lpstr>
      <vt:lpstr> PAR II- Ontwerp van Koninklijk besluit betreffende de vorming van de kandidaat-militairen van het  actief kader (K4 “new”)</vt:lpstr>
      <vt:lpstr> PAR II- Ontwerp van Koninklijk besluit betreffende de vorming van de kandidaat-militairen van het  actief kader (K4 “new”)</vt:lpstr>
      <vt:lpstr>Vragen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DGCO-SPS-PROLAY-PLCD-001-Aanhangsel_4_PowerPointPresentation_exemple</dc:title>
  <dc:creator>Boiten Claudia</dc:creator>
  <cp:lastModifiedBy>Nelissen Jan</cp:lastModifiedBy>
  <cp:revision>107</cp:revision>
  <dcterms:created xsi:type="dcterms:W3CDTF">2011-12-22T10:13:19Z</dcterms:created>
  <dcterms:modified xsi:type="dcterms:W3CDTF">2013-06-28T06:03:34Z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0x010100F04D1FF41824B7419EC972C2A4A5B4C201008A2AEA6C94C4B242900CBCEA2CF5EF51</vt:lpwstr>
  </property>
  <property fmtid="{D5CDD505-2E9C-101B-9397-08002B2CF9AE}" pid="6" name="EDirN_DatumPublicatie">
    <vt:lpwstr>2012-02-14T01:00:00Z</vt:lpwstr>
  </property>
  <property fmtid="{D5CDD505-2E9C-101B-9397-08002B2CF9AE}" pid="7" name="EDirN_LagerGelegenRichtlijn">
    <vt:lpwstr/>
  </property>
  <property fmtid="{D5CDD505-2E9C-101B-9397-08002B2CF9AE}" pid="8" name="EDirN_RevisieNr">
    <vt:lpwstr>1</vt:lpwstr>
  </property>
  <property fmtid="{D5CDD505-2E9C-101B-9397-08002B2CF9AE}" pid="9" name="EDir_Status">
    <vt:lpwstr>Update - Mise à jour</vt:lpwstr>
  </property>
  <property fmtid="{D5CDD505-2E9C-101B-9397-08002B2CF9AE}" pid="10" name="EDirN_RedactioneleOverheid">
    <vt:lpwstr>COMS1</vt:lpwstr>
  </property>
  <property fmtid="{D5CDD505-2E9C-101B-9397-08002B2CF9AE}" pid="11" name="EDirN_PeriodiekeHerziening">
    <vt:lpwstr>24</vt:lpwstr>
  </property>
  <property fmtid="{D5CDD505-2E9C-101B-9397-08002B2CF9AE}" pid="12" name="EDirN_Categorie">
    <vt:lpwstr>72;#Imago-PR;#73;#Communicatiebeleid;#74;#Producties;#77;#Public Relations;#80;#Relaties Media</vt:lpwstr>
  </property>
  <property fmtid="{D5CDD505-2E9C-101B-9397-08002B2CF9AE}" pid="13" name="EDirN_DatumToepassing">
    <vt:lpwstr>2014-02-14T01:00:00Z</vt:lpwstr>
  </property>
  <property fmtid="{D5CDD505-2E9C-101B-9397-08002B2CF9AE}" pid="14" name="EDirN_Synthese">
    <vt:lpwstr>De vaste stijlelmenten worden onder vorm van digitale templates toegevoegd aan deze SPS.  </vt:lpwstr>
  </property>
  <property fmtid="{D5CDD505-2E9C-101B-9397-08002B2CF9AE}" pid="15" name="EDir_ACOS_DG">
    <vt:lpwstr>DG COM</vt:lpwstr>
  </property>
  <property fmtid="{D5CDD505-2E9C-101B-9397-08002B2CF9AE}" pid="16" name="EDirN_EditieNr">
    <vt:lpwstr>001</vt:lpwstr>
  </property>
  <property fmtid="{D5CDD505-2E9C-101B-9397-08002B2CF9AE}" pid="17" name="EDirN_GoedkeurendeOverheid">
    <vt:lpwstr>COMp1</vt:lpwstr>
  </property>
  <property fmtid="{D5CDD505-2E9C-101B-9397-08002B2CF9AE}" pid="18" name="EDirN_Onderwerp">
    <vt:lpwstr>De visuele identiteit van Defensie</vt:lpwstr>
  </property>
  <property fmtid="{D5CDD505-2E9C-101B-9397-08002B2CF9AE}" pid="19" name="EDirN_Bijlagen">
    <vt:lpwstr>0</vt:lpwstr>
  </property>
  <property fmtid="{D5CDD505-2E9C-101B-9397-08002B2CF9AE}" pid="20" name="EDirN_Trefwoorden">
    <vt:lpwstr>huisstijl, communicatie, publieke relaties, publicaties, campagnes, logo, webdesign, affiche, brochure, folder, naamkaartje, presentatie</vt:lpwstr>
  </property>
  <property fmtid="{D5CDD505-2E9C-101B-9397-08002B2CF9AE}" pid="21" name="EDirN_HogerGelegenRichtlijn">
    <vt:lpwstr>DGCO-APG-PRODW–PCCD-001</vt:lpwstr>
  </property>
</Properties>
</file>