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934" r:id="rId2"/>
    <p:sldId id="928" r:id="rId3"/>
    <p:sldId id="944" r:id="rId4"/>
    <p:sldId id="943" r:id="rId5"/>
  </p:sldIdLst>
  <p:sldSz cx="9144000" cy="6858000" type="screen4x3"/>
  <p:notesSz cx="7315200" cy="96012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FF6600"/>
    <a:srgbClr val="009900"/>
    <a:srgbClr val="008000"/>
    <a:srgbClr val="99FF66"/>
    <a:srgbClr val="800080"/>
    <a:srgbClr val="FF99CC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8" autoAdjust="0"/>
    <p:restoredTop sz="99291" autoAdjust="0"/>
  </p:normalViewPr>
  <p:slideViewPr>
    <p:cSldViewPr>
      <p:cViewPr>
        <p:scale>
          <a:sx n="75" d="100"/>
          <a:sy n="75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84" y="72"/>
      </p:cViewPr>
      <p:guideLst>
        <p:guide orient="horz" pos="3024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CBD95FD-60D5-4438-ABC6-F9227EC69098}" type="datetime1">
              <a:rPr lang="nl-NL"/>
              <a:pPr>
                <a:defRPr/>
              </a:pPr>
              <a:t>27-6-2013</a:t>
            </a:fld>
            <a:endParaRPr lang="nl-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E1CF34D-99BB-4C07-9134-EB197F51DF93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77978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891540-E2B6-44C1-82D3-7AB52DB206A6}" type="datetime1">
              <a:rPr lang="nl-NL"/>
              <a:pPr>
                <a:defRPr/>
              </a:pPr>
              <a:t>27-6-2013</a:t>
            </a:fld>
            <a:endParaRPr 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60475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3425" y="4560888"/>
            <a:ext cx="58483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50B2D28-D9B1-4B07-A205-4F4EE08CF21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3239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7"/>
          <p:cNvSpPr txBox="1">
            <a:spLocks noGrp="1" noChangeArrowheads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5" rIns="91428" bIns="45715" anchor="b"/>
          <a:lstStyle/>
          <a:p>
            <a:pPr algn="r"/>
            <a:fld id="{90E5466B-F936-4BC8-8E21-3DFF1B299CB6}" type="slidenum">
              <a:rPr lang="nl-NL" sz="1200">
                <a:latin typeface="Times New Roman" pitchFamily="18" charset="0"/>
              </a:rPr>
              <a:pPr algn="r"/>
              <a:t>1</a:t>
            </a:fld>
            <a:endParaRPr lang="nl-NL" sz="1200">
              <a:latin typeface="Times New Roman" pitchFamily="18" charset="0"/>
            </a:endParaRPr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2B7A2-AC6C-49A7-80E6-C889B4793479}" type="datetime1">
              <a:rPr lang="en-US"/>
              <a:pPr>
                <a:defRPr/>
              </a:pPr>
              <a:t>6/27/2013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BFB74-2B65-4634-8083-C5DE86900403}" type="datetime1">
              <a:rPr lang="en-US"/>
              <a:pPr>
                <a:defRPr/>
              </a:pPr>
              <a:t>6/27/2013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55B98E2-6566-4229-9D1C-710B58DB2C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Sli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162800" cy="1143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Courier New" pitchFamily="49" charset="0"/>
              </a:defRPr>
            </a:lvl1pPr>
          </a:lstStyle>
          <a:p>
            <a:pPr>
              <a:defRPr/>
            </a:pPr>
            <a:fld id="{3EA45FC2-EB88-454A-A64D-2639591B5D17}" type="datetime1">
              <a:rPr lang="en-US"/>
              <a:pPr>
                <a:defRPr/>
              </a:pPr>
              <a:t>6/27/2013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1400">
                <a:latin typeface="Courier New" pitchFamily="49" charset="0"/>
              </a:defRPr>
            </a:lvl1pPr>
          </a:lstStyle>
          <a:p>
            <a:pPr>
              <a:defRPr/>
            </a:pPr>
            <a:fld id="{B6B00081-0B34-460C-B94B-49156FBD5D3C}" type="datetime1">
              <a:rPr lang="en-US"/>
              <a:pPr>
                <a:defRPr/>
              </a:pPr>
              <a:t>6/27/2013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ourier New" pitchFamily="4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025" y="6524625"/>
            <a:ext cx="21336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pPr>
              <a:defRPr/>
            </a:pPr>
            <a:r>
              <a:rPr lang="en-US"/>
              <a:t>Slide </a:t>
            </a:r>
            <a:fld id="{E9B98CF6-55FF-4E2A-B2B9-6341C0362C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dghr.mil.intra/default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Slide Number Placeholder 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13AC934F-718A-4215-8156-399C9E82854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 bwMode="auto">
          <a:xfrm>
            <a:off x="6732588" y="6524625"/>
            <a:ext cx="2133600" cy="215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5D74EE0-D285-4CF7-95B8-3D8F2BB1664F}" type="slidenum">
              <a:rPr lang="en-US" sz="1400" b="1">
                <a:latin typeface="+mn-lt"/>
              </a:rPr>
              <a:pPr algn="r">
                <a:defRPr/>
              </a:pPr>
              <a:t>1</a:t>
            </a:fld>
            <a:endParaRPr lang="en-US" sz="1400" b="1">
              <a:latin typeface="+mn-lt"/>
            </a:endParaRPr>
          </a:p>
        </p:txBody>
      </p:sp>
      <p:pic>
        <p:nvPicPr>
          <p:cNvPr id="5123" name="Picture 2" descr="SlideFIC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5"/>
          <p:cNvSpPr txBox="1">
            <a:spLocks noChangeArrowheads="1"/>
          </p:cNvSpPr>
          <p:nvPr/>
        </p:nvSpPr>
        <p:spPr bwMode="auto">
          <a:xfrm>
            <a:off x="2133600" y="3629025"/>
            <a:ext cx="426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nl-BE" sz="1600" b="1" dirty="0">
                <a:latin typeface="Courier New" pitchFamily="49" charset="0"/>
              </a:rPr>
              <a:t>	</a:t>
            </a:r>
            <a:r>
              <a:rPr lang="nl-BE" b="1" dirty="0" smtClean="0"/>
              <a:t>Jul 13</a:t>
            </a:r>
            <a:endParaRPr lang="en-GB" b="1" dirty="0"/>
          </a:p>
        </p:txBody>
      </p:sp>
      <p:pic>
        <p:nvPicPr>
          <p:cNvPr id="5125" name="Picture 6" descr="logo_hr1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2924175"/>
            <a:ext cx="981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2700338" y="4437063"/>
            <a:ext cx="4046537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5000"/>
              </a:lnSpc>
            </a:pPr>
            <a:r>
              <a:rPr lang="nl-BE" sz="1600" b="1" dirty="0"/>
              <a:t>PARISIS Roel</a:t>
            </a:r>
          </a:p>
          <a:p>
            <a:pPr algn="ctr">
              <a:lnSpc>
                <a:spcPct val="95000"/>
              </a:lnSpc>
            </a:pPr>
            <a:r>
              <a:rPr lang="nl-BE" sz="1600" b="1" dirty="0" err="1"/>
              <a:t>Maj</a:t>
            </a:r>
            <a:r>
              <a:rPr lang="nl-BE" sz="1600" b="1" dirty="0"/>
              <a:t> SBH</a:t>
            </a:r>
          </a:p>
          <a:p>
            <a:pPr algn="ctr">
              <a:lnSpc>
                <a:spcPct val="95000"/>
              </a:lnSpc>
            </a:pPr>
            <a:r>
              <a:rPr lang="nl-BE" sz="1600" b="1" dirty="0"/>
              <a:t>HRM-</a:t>
            </a:r>
            <a:r>
              <a:rPr lang="nl-BE" sz="1600" b="1" dirty="0" err="1"/>
              <a:t>Strat</a:t>
            </a:r>
            <a:r>
              <a:rPr lang="nl-BE" sz="1600" b="1" dirty="0"/>
              <a:t>-</a:t>
            </a:r>
            <a:r>
              <a:rPr lang="nl-BE" sz="1600" b="1" dirty="0" err="1"/>
              <a:t>Bur</a:t>
            </a:r>
            <a:r>
              <a:rPr lang="nl-BE" sz="1600" b="1" dirty="0"/>
              <a:t> Pol</a:t>
            </a:r>
            <a:endParaRPr lang="en-US" sz="1600" b="1" dirty="0"/>
          </a:p>
        </p:txBody>
      </p:sp>
      <p:sp>
        <p:nvSpPr>
          <p:cNvPr id="5127" name="Rectangle 5"/>
          <p:cNvSpPr>
            <a:spLocks noChangeArrowheads="1"/>
          </p:cNvSpPr>
          <p:nvPr/>
        </p:nvSpPr>
        <p:spPr bwMode="auto">
          <a:xfrm>
            <a:off x="2124075" y="1942381"/>
            <a:ext cx="5688013" cy="1723549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nl-BE" sz="800" b="1" dirty="0"/>
          </a:p>
          <a:p>
            <a:r>
              <a:rPr lang="nl-BE" sz="2400" b="1" dirty="0" smtClean="0"/>
              <a:t>Huisvestingstoelage </a:t>
            </a:r>
            <a:r>
              <a:rPr lang="nl-BE" sz="2400" b="1" dirty="0" err="1" smtClean="0"/>
              <a:t>Elsenborn</a:t>
            </a:r>
            <a:endParaRPr lang="nl-BE" sz="2400" b="1" dirty="0" smtClean="0"/>
          </a:p>
          <a:p>
            <a:endParaRPr lang="nl-BE" sz="1800" b="1" dirty="0"/>
          </a:p>
          <a:p>
            <a:endParaRPr lang="nl-BE" sz="800" b="1" dirty="0"/>
          </a:p>
          <a:p>
            <a:r>
              <a:rPr lang="nl-BE" sz="2400" b="1" dirty="0" smtClean="0"/>
              <a:t>Technische vergadering</a:t>
            </a:r>
          </a:p>
          <a:p>
            <a:r>
              <a:rPr lang="nl-BE" sz="2400" b="1" dirty="0" smtClean="0"/>
              <a:t>Vakorganisaties</a:t>
            </a:r>
            <a:endParaRPr lang="nl-BE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Number Placeholder 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5E4C44A8-11CC-4A06-A464-930ADB0703E9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5587" name="AutoShape 51"/>
          <p:cNvSpPr>
            <a:spLocks noChangeArrowheads="1"/>
          </p:cNvSpPr>
          <p:nvPr/>
        </p:nvSpPr>
        <p:spPr bwMode="auto">
          <a:xfrm>
            <a:off x="1187450" y="404813"/>
            <a:ext cx="6624910" cy="792162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38100" algn="ctr">
            <a:solidFill>
              <a:srgbClr val="3333CC"/>
            </a:solidFill>
            <a:round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476250"/>
            <a:ext cx="6553200" cy="515938"/>
          </a:xfrm>
          <a:ln>
            <a:noFill/>
          </a:ln>
          <a:effectLst>
            <a:outerShdw dist="28398" dir="1593903" algn="ctr" rotWithShape="0">
              <a:schemeClr val="bg1"/>
            </a:outerShdw>
          </a:effectLst>
        </p:spPr>
        <p:txBody>
          <a:bodyPr/>
          <a:lstStyle/>
          <a:p>
            <a:pPr algn="l" eaLnBrk="1" hangingPunct="1">
              <a:defRPr/>
            </a:pPr>
            <a:r>
              <a:rPr lang="fr-BE" sz="3600" dirty="0" smtClean="0">
                <a:solidFill>
                  <a:srgbClr val="3333CC"/>
                </a:solidFill>
                <a:latin typeface="Calibri" pitchFamily="34" charset="0"/>
              </a:rPr>
              <a:t>1. </a:t>
            </a:r>
            <a:r>
              <a:rPr lang="fr-BE" sz="3600" dirty="0" err="1" smtClean="0">
                <a:solidFill>
                  <a:srgbClr val="3333CC"/>
                </a:solidFill>
                <a:latin typeface="Calibri" pitchFamily="34" charset="0"/>
              </a:rPr>
              <a:t>Historiek</a:t>
            </a:r>
            <a:r>
              <a:rPr lang="fr-BE" sz="3600" dirty="0" smtClean="0">
                <a:solidFill>
                  <a:srgbClr val="3333CC"/>
                </a:solidFill>
                <a:latin typeface="Calibri" pitchFamily="34" charset="0"/>
              </a:rPr>
              <a:t>/</a:t>
            </a:r>
            <a:r>
              <a:rPr lang="fr-BE" sz="3600" dirty="0" err="1" smtClean="0">
                <a:solidFill>
                  <a:srgbClr val="3333CC"/>
                </a:solidFill>
                <a:latin typeface="Calibri" pitchFamily="34" charset="0"/>
              </a:rPr>
              <a:t>redenen</a:t>
            </a:r>
            <a:r>
              <a:rPr lang="fr-BE" sz="3600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3600" dirty="0" err="1" smtClean="0">
                <a:solidFill>
                  <a:srgbClr val="3333CC"/>
                </a:solidFill>
                <a:latin typeface="Calibri" pitchFamily="34" charset="0"/>
              </a:rPr>
              <a:t>afschaffing</a:t>
            </a:r>
            <a:endParaRPr lang="en-US" sz="3600" dirty="0" smtClean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528" y="1484784"/>
            <a:ext cx="7920880" cy="5256584"/>
          </a:xfrm>
          <a:solidFill>
            <a:schemeClr val="bg1"/>
          </a:solidFill>
          <a:ln w="28575" cap="flat" algn="ctr">
            <a:solidFill>
              <a:srgbClr val="0000FF"/>
            </a:solidFill>
          </a:ln>
        </p:spPr>
        <p:txBody>
          <a:bodyPr/>
          <a:lstStyle/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Oorsprong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 : « 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stookpremie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 » 1950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Redenen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:</a:t>
            </a: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Onmogelijkheid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om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vanuit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Defensie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« gratis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huisvesting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 » en « gratis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vuur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en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licht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 »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aan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te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bieden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het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kader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van de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verplichte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permanente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aanwezigheid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Elsenborn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(Art 1: </a:t>
            </a:r>
            <a:r>
              <a:rPr lang="nl-BE" sz="1600" b="1" dirty="0" smtClean="0">
                <a:solidFill>
                  <a:srgbClr val="3333CC"/>
                </a:solidFill>
                <a:latin typeface="Calibri" pitchFamily="34" charset="0"/>
              </a:rPr>
              <a:t>“…</a:t>
            </a:r>
            <a:r>
              <a:rPr lang="nl-NL" sz="1600" b="1" dirty="0">
                <a:solidFill>
                  <a:srgbClr val="3333CC"/>
                </a:solidFill>
                <a:latin typeface="Calibri" pitchFamily="34" charset="0"/>
              </a:rPr>
              <a:t>verplicht een bepaalde woning te betrekken omdat zij, wegens hun functies, blijvend op de plaats van het werk moeten zijn </a:t>
            </a:r>
            <a:r>
              <a:rPr lang="nl-BE" sz="1600" b="1" dirty="0" smtClean="0">
                <a:solidFill>
                  <a:srgbClr val="3333CC"/>
                </a:solidFill>
                <a:latin typeface="Calibri" pitchFamily="34" charset="0"/>
              </a:rPr>
              <a:t>…”)</a:t>
            </a: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Verafgelegen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/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povere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levensomstandigheden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de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regio</a:t>
            </a:r>
            <a:endParaRPr lang="fr-BE" sz="16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BSD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vlakbij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met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andere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voordelen</a:t>
            </a:r>
            <a:endParaRPr lang="fr-BE" sz="16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Waarom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afschaffen</a:t>
            </a:r>
            <a:endParaRPr lang="fr-BE" sz="20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Geen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permanente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aanwezigheid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meer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vereist</a:t>
            </a:r>
            <a:endParaRPr lang="fr-BE" sz="16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Comfort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regio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is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zoals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overal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BE</a:t>
            </a: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Onbillijkheid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t.o.v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ander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Pers in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andere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 (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geïsoleerde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)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Kw</a:t>
            </a: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Discriminatie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: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gehuwd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/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ongehuwd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</a:rPr>
              <a:t>/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</a:rPr>
              <a:t>kinderen</a:t>
            </a: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Tx/>
              <a:buAutoNum type="alphaLcPeriod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Discriminatie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: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weddeafhankelijk</a:t>
            </a: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Number Placeholder 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5E4C44A8-11CC-4A06-A464-930ADB0703E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5587" name="AutoShape 51"/>
          <p:cNvSpPr>
            <a:spLocks noChangeArrowheads="1"/>
          </p:cNvSpPr>
          <p:nvPr/>
        </p:nvSpPr>
        <p:spPr bwMode="auto">
          <a:xfrm>
            <a:off x="1187450" y="404813"/>
            <a:ext cx="5472782" cy="863947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38100" algn="ctr">
            <a:solidFill>
              <a:srgbClr val="3333CC"/>
            </a:solidFill>
            <a:round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548680"/>
            <a:ext cx="6553200" cy="515938"/>
          </a:xfrm>
          <a:ln>
            <a:noFill/>
          </a:ln>
          <a:effectLst>
            <a:outerShdw dist="28398" dir="1593903" algn="ctr" rotWithShape="0">
              <a:schemeClr val="bg1"/>
            </a:outerShdw>
          </a:effectLst>
        </p:spPr>
        <p:txBody>
          <a:bodyPr/>
          <a:lstStyle/>
          <a:p>
            <a:pPr marL="457200" lvl="0" indent="-457200" algn="l" eaLnBrk="1" hangingPunct="1">
              <a:spcBef>
                <a:spcPct val="50000"/>
              </a:spcBef>
            </a:pPr>
            <a:r>
              <a:rPr lang="fr-BE" sz="3600" dirty="0">
                <a:solidFill>
                  <a:srgbClr val="3333CC"/>
                </a:solidFill>
                <a:latin typeface="Calibri" pitchFamily="34" charset="0"/>
              </a:rPr>
              <a:t>2</a:t>
            </a:r>
            <a:r>
              <a:rPr lang="fr-BE" sz="3600" dirty="0" smtClean="0">
                <a:solidFill>
                  <a:srgbClr val="3333CC"/>
                </a:solidFill>
                <a:latin typeface="Calibri" pitchFamily="34" charset="0"/>
              </a:rPr>
              <a:t>. </a:t>
            </a:r>
            <a:r>
              <a:rPr lang="fr-BE" sz="3600" kern="1200" dirty="0" err="1" smtClean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Begunstigden</a:t>
            </a:r>
            <a:endParaRPr lang="en-US" sz="3600" dirty="0" smtClean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15616" y="1988840"/>
            <a:ext cx="6984776" cy="4248471"/>
          </a:xfrm>
          <a:solidFill>
            <a:schemeClr val="bg1"/>
          </a:solidFill>
          <a:ln w="28575" cap="flat" algn="ctr">
            <a:solidFill>
              <a:srgbClr val="0000FF"/>
            </a:solidFill>
          </a:ln>
        </p:spPr>
        <p:txBody>
          <a:bodyPr/>
          <a:lstStyle/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Voorwaarden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:</a:t>
            </a:r>
          </a:p>
          <a:p>
            <a:pPr marL="717550" lvl="1" indent="-234950" algn="just" eaLnBrk="1" hangingPunct="1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Geaffecteerd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zijn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in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Elsenborn</a:t>
            </a:r>
            <a:endParaRPr lang="fr-BE" sz="16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Camp </a:t>
            </a:r>
            <a:r>
              <a:rPr lang="fr-BE" sz="1400" b="1" dirty="0" err="1" smtClean="0">
                <a:solidFill>
                  <a:srgbClr val="3333CC"/>
                </a:solidFill>
                <a:latin typeface="Calibri" pitchFamily="34" charset="0"/>
              </a:rPr>
              <a:t>Elsenborn</a:t>
            </a:r>
            <a:endParaRPr lang="fr-BE" sz="14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3CRI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3EMI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4Bn Log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80 UAV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CC R&amp;A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CMO7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smtClean="0">
                <a:solidFill>
                  <a:srgbClr val="3333CC"/>
                </a:solidFill>
                <a:latin typeface="Calibri" pitchFamily="34" charset="0"/>
              </a:rPr>
              <a:t>DOVO</a:t>
            </a:r>
          </a:p>
          <a:p>
            <a:pPr marL="1257300" lvl="2" indent="-457200" algn="just" eaLnBrk="1" hangingPunct="1">
              <a:lnSpc>
                <a:spcPct val="90000"/>
              </a:lnSpc>
              <a:spcBef>
                <a:spcPts val="0"/>
              </a:spcBef>
            </a:pPr>
            <a:r>
              <a:rPr lang="fr-BE" sz="1400" b="1" dirty="0" err="1" smtClean="0">
                <a:solidFill>
                  <a:srgbClr val="3333CC"/>
                </a:solidFill>
                <a:latin typeface="Calibri" pitchFamily="34" charset="0"/>
              </a:rPr>
              <a:t>MeteoW</a:t>
            </a:r>
            <a:endParaRPr lang="fr-BE" sz="14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717550" lvl="1" indent="-234950" algn="just" eaLnBrk="1" hangingPunct="1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Gehuwd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of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alleenstaande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met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kinderlast</a:t>
            </a:r>
            <a:endParaRPr lang="fr-BE" sz="1600" b="1" dirty="0">
              <a:solidFill>
                <a:srgbClr val="3333CC"/>
              </a:solidFill>
              <a:latin typeface="Calibri" pitchFamily="34" charset="0"/>
              <a:ea typeface="+mn-ea"/>
              <a:cs typeface="+mn-cs"/>
            </a:endParaRPr>
          </a:p>
          <a:p>
            <a:pPr marL="717550" lvl="1" indent="-234950" algn="just" eaLnBrk="1" hangingPunct="1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Geen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gratis Logt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hebben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in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Kw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(CDSCA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huizen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</a:t>
            </a:r>
            <a:r>
              <a:rPr lang="fr-BE" sz="1600" b="1" dirty="0" err="1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wel</a:t>
            </a:r>
            <a:r>
              <a:rPr lang="fr-BE" sz="1600" b="1" dirty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 ok)</a:t>
            </a:r>
            <a:endParaRPr lang="fr-BE" sz="2000" b="1" dirty="0">
              <a:solidFill>
                <a:srgbClr val="3333CC"/>
              </a:solidFill>
              <a:latin typeface="Calibri" pitchFamily="34" charset="0"/>
              <a:ea typeface="+mn-ea"/>
              <a:cs typeface="+mn-cs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ts val="1200"/>
              </a:spcBef>
              <a:buFont typeface="+mj-lt"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Aantal</a:t>
            </a:r>
            <a:endParaRPr lang="fr-BE" sz="2000" b="1" dirty="0">
              <a:solidFill>
                <a:srgbClr val="3333CC"/>
              </a:solidFill>
              <a:latin typeface="Calibri" pitchFamily="34" charset="0"/>
            </a:endParaRPr>
          </a:p>
          <a:p>
            <a:pPr marL="400050" lvl="1" indent="0" algn="just" eaLnBrk="1" hangingPunct="1">
              <a:lnSpc>
                <a:spcPct val="90000"/>
              </a:lnSpc>
              <a:spcBef>
                <a:spcPts val="1200"/>
              </a:spcBef>
              <a:buNone/>
            </a:pP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	162 (2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Civ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) op </a:t>
            </a:r>
            <a:r>
              <a:rPr lang="fr-BE" sz="1600" b="1" dirty="0" err="1" smtClean="0">
                <a:solidFill>
                  <a:srgbClr val="3333CC"/>
                </a:solidFill>
                <a:latin typeface="Calibri" pitchFamily="34" charset="0"/>
              </a:rPr>
              <a:t>totaal</a:t>
            </a: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 van 256</a:t>
            </a: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1200"/>
              </a:spcBef>
              <a:buFont typeface="+mj-lt"/>
              <a:buAutoNum type="arabicParenR"/>
            </a:pPr>
            <a:endParaRPr lang="fr-BE" sz="1600" b="1" dirty="0">
              <a:solidFill>
                <a:srgbClr val="3333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Number Placeholder 4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5E4C44A8-11CC-4A06-A464-930ADB0703E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5587" name="AutoShape 51"/>
          <p:cNvSpPr>
            <a:spLocks noChangeArrowheads="1"/>
          </p:cNvSpPr>
          <p:nvPr/>
        </p:nvSpPr>
        <p:spPr bwMode="auto">
          <a:xfrm>
            <a:off x="1187450" y="404813"/>
            <a:ext cx="7633022" cy="647923"/>
          </a:xfrm>
          <a:prstGeom prst="roundRect">
            <a:avLst>
              <a:gd name="adj" fmla="val 16667"/>
            </a:avLst>
          </a:prstGeom>
          <a:solidFill>
            <a:srgbClr val="CCCCFF"/>
          </a:solidFill>
          <a:ln w="38100" algn="ctr">
            <a:solidFill>
              <a:srgbClr val="3333CC"/>
            </a:solidFill>
            <a:round/>
            <a:headEnd/>
            <a:tailEnd/>
          </a:ln>
          <a:effectLst>
            <a:outerShdw dist="53882" dir="2700000" algn="ctr" rotWithShape="0">
              <a:srgbClr val="808080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168" y="476672"/>
            <a:ext cx="6553200" cy="515938"/>
          </a:xfrm>
          <a:ln>
            <a:noFill/>
          </a:ln>
          <a:effectLst>
            <a:outerShdw dist="28398" dir="1593903" algn="ctr" rotWithShape="0">
              <a:schemeClr val="bg1"/>
            </a:outerShdw>
          </a:effectLst>
        </p:spPr>
        <p:txBody>
          <a:bodyPr/>
          <a:lstStyle/>
          <a:p>
            <a:pPr marL="457200" lvl="0" indent="-457200" algn="l" eaLnBrk="1" hangingPunct="1">
              <a:spcBef>
                <a:spcPct val="50000"/>
              </a:spcBef>
            </a:pPr>
            <a:r>
              <a:rPr lang="fr-BE" sz="3600" dirty="0">
                <a:solidFill>
                  <a:srgbClr val="3333CC"/>
                </a:solidFill>
                <a:latin typeface="Calibri" pitchFamily="34" charset="0"/>
              </a:rPr>
              <a:t>3</a:t>
            </a:r>
            <a:r>
              <a:rPr lang="fr-BE" sz="3600" dirty="0" smtClean="0">
                <a:solidFill>
                  <a:srgbClr val="3333CC"/>
                </a:solidFill>
                <a:latin typeface="Calibri" pitchFamily="34" charset="0"/>
              </a:rPr>
              <a:t>. </a:t>
            </a:r>
            <a:r>
              <a:rPr lang="fr-BE" sz="3600" kern="1200" dirty="0" err="1" smtClean="0">
                <a:solidFill>
                  <a:srgbClr val="3333CC"/>
                </a:solidFill>
                <a:latin typeface="Calibri" pitchFamily="34" charset="0"/>
                <a:ea typeface="+mn-ea"/>
                <a:cs typeface="+mn-cs"/>
              </a:rPr>
              <a:t>Bedragen</a:t>
            </a:r>
            <a:endParaRPr lang="en-US" sz="3600" dirty="0" smtClean="0">
              <a:solidFill>
                <a:srgbClr val="3333CC"/>
              </a:solidFill>
              <a:latin typeface="Calibri" pitchFamily="34" charset="0"/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58478" y="1988840"/>
            <a:ext cx="6869906" cy="2160239"/>
          </a:xfrm>
          <a:solidFill>
            <a:schemeClr val="bg1"/>
          </a:solidFill>
          <a:ln w="28575" cap="flat" algn="ctr">
            <a:solidFill>
              <a:srgbClr val="0000FF"/>
            </a:solidFill>
          </a:ln>
        </p:spPr>
        <p:txBody>
          <a:bodyPr/>
          <a:lstStyle/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10% van de 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wedde</a:t>
            </a:r>
            <a:endParaRPr lang="fr-BE" sz="2000" b="1" dirty="0" smtClean="0">
              <a:solidFill>
                <a:srgbClr val="3333CC"/>
              </a:solidFill>
              <a:latin typeface="Calibri" pitchFamily="34" charset="0"/>
            </a:endParaRPr>
          </a:p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BRUTO 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tussen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 221 en 557€/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maand</a:t>
            </a:r>
            <a:endParaRPr lang="fr-BE" sz="2000" b="1" dirty="0">
              <a:solidFill>
                <a:srgbClr val="3333CC"/>
              </a:solidFill>
              <a:latin typeface="Calibri" pitchFamily="34" charset="0"/>
            </a:endParaRP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600"/>
              </a:spcBef>
            </a:pP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1CC: 238 (+/- 170 NETTO)</a:t>
            </a:r>
          </a:p>
          <a:p>
            <a:pPr marL="857250" lvl="1" indent="-457200" algn="just" eaLnBrk="1" hangingPunct="1">
              <a:lnSpc>
                <a:spcPct val="90000"/>
              </a:lnSpc>
              <a:spcBef>
                <a:spcPts val="600"/>
              </a:spcBef>
            </a:pPr>
            <a:r>
              <a:rPr lang="fr-BE" sz="1600" b="1" dirty="0" smtClean="0">
                <a:solidFill>
                  <a:srgbClr val="3333CC"/>
                </a:solidFill>
                <a:latin typeface="Calibri" pitchFamily="34" charset="0"/>
              </a:rPr>
              <a:t>Adjt: 288 (+/- 195 NETTO)</a:t>
            </a:r>
          </a:p>
          <a:p>
            <a:pPr marL="457200" indent="-457200" algn="just" eaLnBrk="1" hangingPunct="1">
              <a:lnSpc>
                <a:spcPct val="90000"/>
              </a:lnSpc>
              <a:spcBef>
                <a:spcPct val="100000"/>
              </a:spcBef>
              <a:buFontTx/>
              <a:buAutoNum type="alphaLcPeriod"/>
            </a:pP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Totaal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/</a:t>
            </a:r>
            <a:r>
              <a:rPr lang="fr-BE" sz="2000" b="1" dirty="0" err="1" smtClean="0">
                <a:solidFill>
                  <a:srgbClr val="3333CC"/>
                </a:solidFill>
                <a:latin typeface="Calibri" pitchFamily="34" charset="0"/>
              </a:rPr>
              <a:t>jaar</a:t>
            </a:r>
            <a:r>
              <a:rPr lang="fr-BE" sz="2000" b="1" dirty="0" smtClean="0">
                <a:solidFill>
                  <a:srgbClr val="3333CC"/>
                </a:solidFill>
                <a:latin typeface="Calibri" pitchFamily="34" charset="0"/>
              </a:rPr>
              <a:t>: 508.000€</a:t>
            </a:r>
          </a:p>
        </p:txBody>
      </p:sp>
    </p:spTree>
    <p:extLst>
      <p:ext uri="{BB962C8B-B14F-4D97-AF65-F5344CB8AC3E}">
        <p14:creationId xmlns:p14="http://schemas.microsoft.com/office/powerpoint/2010/main" val="207283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3366FF"/>
      </a:folHlink>
    </a:clrScheme>
    <a:fontScheme name="Default Desig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GB" sz="2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44017</TotalTime>
  <Words>102</Words>
  <Application>Microsoft Office PowerPoint</Application>
  <PresentationFormat>On-screen Show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PowerPoint Presentation</vt:lpstr>
      <vt:lpstr>1. Historiek/redenen afschaffing</vt:lpstr>
      <vt:lpstr>2. Begunstigden</vt:lpstr>
      <vt:lpstr>3. Bedragen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Lahaye Isabelle</dc:creator>
  <cp:lastModifiedBy>Parisis Roel</cp:lastModifiedBy>
  <cp:revision>945</cp:revision>
  <dcterms:created xsi:type="dcterms:W3CDTF">2004-12-09T10:30:54Z</dcterms:created>
  <dcterms:modified xsi:type="dcterms:W3CDTF">2013-06-27T13:49:50Z</dcterms:modified>
</cp:coreProperties>
</file>