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6"/>
  </p:notesMasterIdLst>
  <p:handoutMasterIdLst>
    <p:handoutMasterId r:id="rId7"/>
  </p:handoutMasterIdLst>
  <p:sldIdLst>
    <p:sldId id="519" r:id="rId3"/>
    <p:sldId id="523" r:id="rId4"/>
    <p:sldId id="524" r:id="rId5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Courier New" pitchFamily="49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Courier New" pitchFamily="49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Courier New" pitchFamily="49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Courier New" pitchFamily="49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Courier New" pitchFamily="49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2"/>
        </a:solidFill>
        <a:latin typeface="Courier New" pitchFamily="49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2"/>
        </a:solidFill>
        <a:latin typeface="Courier New" pitchFamily="49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2"/>
        </a:solidFill>
        <a:latin typeface="Courier New" pitchFamily="49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2"/>
        </a:solidFill>
        <a:latin typeface="Courier New" pitchFamily="49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969696"/>
    <a:srgbClr val="C0C0C0"/>
    <a:srgbClr val="EAEAEA"/>
    <a:srgbClr val="FF3300"/>
    <a:srgbClr val="FF9966"/>
    <a:srgbClr val="FFFFAB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378" autoAdjust="0"/>
    <p:restoredTop sz="88292" autoAdjust="0"/>
  </p:normalViewPr>
  <p:slideViewPr>
    <p:cSldViewPr snapToGrid="0" snapToObjects="1">
      <p:cViewPr>
        <p:scale>
          <a:sx n="57" d="100"/>
          <a:sy n="57" d="100"/>
        </p:scale>
        <p:origin x="-1842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3" d="100"/>
          <a:sy n="73" d="100"/>
        </p:scale>
        <p:origin x="-2196" y="-11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4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4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0F3DFC1-57D8-41DA-8357-DFE8A1DE6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1411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206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0" y="3794125"/>
            <a:ext cx="6796088" cy="569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521381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2588" y="188913"/>
            <a:ext cx="2160587" cy="59070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0825" y="188913"/>
            <a:ext cx="6329363" cy="59070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FICH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ACOS-WB-S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2754313"/>
            <a:ext cx="1150937" cy="110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124075" y="1844675"/>
            <a:ext cx="5688013" cy="792163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Onderwerp/Sujet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412875"/>
            <a:ext cx="4244975" cy="468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244975" cy="468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lid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188913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412875"/>
            <a:ext cx="8642350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Click to edit Master text styles</a:t>
            </a:r>
          </a:p>
          <a:p>
            <a:pPr lvl="1"/>
            <a:r>
              <a:rPr lang="fr-BE" smtClean="0"/>
              <a:t>Second level</a:t>
            </a:r>
          </a:p>
          <a:p>
            <a:pPr lvl="2"/>
            <a:r>
              <a:rPr lang="fr-BE" smtClean="0"/>
              <a:t>Third level</a:t>
            </a:r>
          </a:p>
          <a:p>
            <a:pPr lvl="3"/>
            <a:r>
              <a:rPr lang="fr-BE" smtClean="0"/>
              <a:t>Fourth level</a:t>
            </a:r>
          </a:p>
          <a:p>
            <a:pPr lvl="4"/>
            <a:r>
              <a:rPr lang="fr-BE" smtClean="0"/>
              <a:t>Fifth level</a:t>
            </a:r>
          </a:p>
        </p:txBody>
      </p:sp>
      <p:pic>
        <p:nvPicPr>
          <p:cNvPr id="1029" name="Picture 9" descr="ACOS-WB-S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143875" y="274638"/>
            <a:ext cx="8636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5" name="Rectangle 11"/>
          <p:cNvSpPr>
            <a:spLocks noChangeArrowheads="1"/>
          </p:cNvSpPr>
          <p:nvPr userDrawn="1"/>
        </p:nvSpPr>
        <p:spPr bwMode="auto">
          <a:xfrm>
            <a:off x="8347075" y="6584950"/>
            <a:ext cx="5572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fr-BE" sz="1200" b="0">
                <a:solidFill>
                  <a:schemeClr val="tx1"/>
                </a:solidFill>
                <a:latin typeface="Arial" charset="0"/>
              </a:rPr>
              <a:t>- </a:t>
            </a:r>
            <a:fld id="{4690345F-3DE5-43A2-BD1A-9E3D39ECE840}" type="slidenum">
              <a:rPr lang="en-US" sz="1200" b="0">
                <a:solidFill>
                  <a:schemeClr val="tx1"/>
                </a:solidFill>
                <a:latin typeface="Arial" charset="0"/>
              </a:rPr>
              <a:pPr algn="ctr">
                <a:defRPr/>
              </a:pPr>
              <a:t>‹#›</a:t>
            </a:fld>
            <a:r>
              <a:rPr lang="en-US" sz="1200" b="0">
                <a:solidFill>
                  <a:schemeClr val="tx1"/>
                </a:solidFill>
                <a:latin typeface="Arial" charset="0"/>
              </a:rPr>
              <a:t> -</a:t>
            </a:r>
          </a:p>
        </p:txBody>
      </p:sp>
      <p:sp>
        <p:nvSpPr>
          <p:cNvPr id="11276" name="Rectangle 12"/>
          <p:cNvSpPr>
            <a:spLocks noChangeArrowheads="1"/>
          </p:cNvSpPr>
          <p:nvPr userDrawn="1"/>
        </p:nvSpPr>
        <p:spPr bwMode="auto">
          <a:xfrm>
            <a:off x="179388" y="6554788"/>
            <a:ext cx="43386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 sz="10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urier New" pitchFamily="49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urier New" pitchFamily="49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urier New" pitchFamily="49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urier New" pitchFamily="49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urier New" pitchFamily="4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urier New" pitchFamily="4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urier New" pitchFamily="4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urier New" pitchFamily="4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Slid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6096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200" dirty="0" smtClean="0"/>
              <a:t>8.</a:t>
            </a:r>
            <a:r>
              <a:rPr lang="fr-BE" sz="3200" u="sng" dirty="0" smtClean="0"/>
              <a:t>Medische </a:t>
            </a:r>
            <a:r>
              <a:rPr lang="fr-BE" sz="3200" u="sng" dirty="0" err="1" smtClean="0"/>
              <a:t>geschiktheid</a:t>
            </a:r>
            <a:r>
              <a:rPr lang="fr-BE" sz="3200" u="sng" dirty="0" smtClean="0"/>
              <a:t> </a:t>
            </a:r>
            <a:r>
              <a:rPr lang="fr-BE" sz="3200" u="sng" dirty="0" err="1" smtClean="0"/>
              <a:t>brandweerman</a:t>
            </a:r>
            <a:r>
              <a:rPr lang="fr-BE" sz="3200" u="sng" dirty="0" smtClean="0"/>
              <a:t> </a:t>
            </a:r>
            <a:r>
              <a:rPr lang="fr-BE" sz="3200" u="sng" dirty="0" err="1" smtClean="0"/>
              <a:t>Niv</a:t>
            </a:r>
            <a:r>
              <a:rPr lang="fr-BE" sz="3200" u="sng" dirty="0" smtClean="0"/>
              <a:t> 2</a:t>
            </a:r>
            <a:endParaRPr lang="en-US" sz="32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826" y="1677919"/>
            <a:ext cx="8587409" cy="444458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BE" sz="2400" b="1" dirty="0" err="1" smtClean="0"/>
              <a:t>Verschil</a:t>
            </a:r>
            <a:r>
              <a:rPr lang="fr-BE" sz="2400" b="1" dirty="0" smtClean="0"/>
              <a:t> </a:t>
            </a:r>
            <a:r>
              <a:rPr lang="fr-BE" sz="2400" b="1" dirty="0" err="1" smtClean="0"/>
              <a:t>tussen</a:t>
            </a:r>
            <a:r>
              <a:rPr lang="fr-BE" sz="2400" b="1" dirty="0" smtClean="0"/>
              <a:t> </a:t>
            </a:r>
            <a:r>
              <a:rPr lang="fr-BE" sz="2400" b="1" dirty="0" err="1" smtClean="0"/>
              <a:t>brandweermannen</a:t>
            </a:r>
            <a:r>
              <a:rPr lang="fr-BE" sz="2400" b="1" dirty="0" smtClean="0"/>
              <a:t>:</a:t>
            </a:r>
            <a:endParaRPr lang="fr-BE" sz="2400" b="1" dirty="0"/>
          </a:p>
          <a:p>
            <a:pPr>
              <a:lnSpc>
                <a:spcPct val="90000"/>
              </a:lnSpc>
              <a:buFontTx/>
              <a:buNone/>
            </a:pPr>
            <a:r>
              <a:rPr lang="fr-BE" sz="2400" b="1" dirty="0"/>
              <a:t>	- </a:t>
            </a:r>
            <a:r>
              <a:rPr lang="fr-BE" sz="2400" b="1" dirty="0" err="1" smtClean="0">
                <a:solidFill>
                  <a:srgbClr val="FF0000"/>
                </a:solidFill>
              </a:rPr>
              <a:t>Brandweerman</a:t>
            </a:r>
            <a:r>
              <a:rPr lang="fr-BE" sz="2400" b="1" dirty="0" smtClean="0">
                <a:solidFill>
                  <a:srgbClr val="FF0000"/>
                </a:solidFill>
              </a:rPr>
              <a:t> </a:t>
            </a:r>
            <a:r>
              <a:rPr lang="fr-BE" sz="2400" b="1" dirty="0" err="1" smtClean="0">
                <a:solidFill>
                  <a:srgbClr val="FF0000"/>
                </a:solidFill>
              </a:rPr>
              <a:t>tweede</a:t>
            </a:r>
            <a:r>
              <a:rPr lang="fr-BE" sz="2400" b="1" dirty="0" smtClean="0">
                <a:solidFill>
                  <a:srgbClr val="FF0000"/>
                </a:solidFill>
              </a:rPr>
              <a:t> </a:t>
            </a:r>
            <a:r>
              <a:rPr lang="fr-BE" sz="2400" b="1" dirty="0" err="1" smtClean="0">
                <a:solidFill>
                  <a:srgbClr val="FF0000"/>
                </a:solidFill>
              </a:rPr>
              <a:t>interventie</a:t>
            </a:r>
            <a:r>
              <a:rPr lang="fr-BE" sz="2400" b="1" dirty="0" smtClean="0"/>
              <a:t>, niveau 2</a:t>
            </a:r>
          </a:p>
          <a:p>
            <a:pPr indent="381000">
              <a:lnSpc>
                <a:spcPct val="90000"/>
              </a:lnSpc>
              <a:buFontTx/>
              <a:buNone/>
            </a:pPr>
            <a:r>
              <a:rPr lang="fr-BE" sz="2400" b="1" dirty="0" smtClean="0"/>
              <a:t>(</a:t>
            </a:r>
            <a:r>
              <a:rPr lang="fr-BE" sz="2400" b="1" dirty="0" err="1" smtClean="0"/>
              <a:t>brandwerende</a:t>
            </a:r>
            <a:r>
              <a:rPr lang="fr-BE" sz="2400" b="1" dirty="0" smtClean="0"/>
              <a:t> </a:t>
            </a:r>
            <a:r>
              <a:rPr lang="fr-BE" sz="2400" b="1" dirty="0" err="1" smtClean="0"/>
              <a:t>kledij</a:t>
            </a:r>
            <a:r>
              <a:rPr lang="fr-BE" sz="2400" b="1" dirty="0" smtClean="0"/>
              <a:t> + </a:t>
            </a:r>
            <a:r>
              <a:rPr lang="fr-BE" sz="2400" b="1" dirty="0" err="1" smtClean="0"/>
              <a:t>perslucht</a:t>
            </a:r>
            <a:r>
              <a:rPr lang="fr-BE" sz="2400" b="1" dirty="0" smtClean="0"/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BE" sz="2400" b="1" dirty="0"/>
              <a:t>	</a:t>
            </a:r>
            <a:r>
              <a:rPr lang="fr-BE" sz="2400" b="1" dirty="0" smtClean="0"/>
              <a:t>- </a:t>
            </a:r>
            <a:r>
              <a:rPr lang="fr-BE" sz="2400" b="1" dirty="0" err="1" smtClean="0"/>
              <a:t>Brandweerman</a:t>
            </a:r>
            <a:r>
              <a:rPr lang="fr-BE" sz="2400" b="1" dirty="0" smtClean="0"/>
              <a:t> </a:t>
            </a:r>
            <a:r>
              <a:rPr lang="fr-BE" sz="2400" b="1" dirty="0" err="1" smtClean="0"/>
              <a:t>gaspakdrager</a:t>
            </a:r>
            <a:endParaRPr lang="fr-BE" sz="2400" b="1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fr-BE" sz="2400" b="1" dirty="0"/>
              <a:t>	</a:t>
            </a:r>
            <a:r>
              <a:rPr lang="fr-BE" sz="2400" b="1" dirty="0" smtClean="0"/>
              <a:t>- </a:t>
            </a:r>
            <a:r>
              <a:rPr lang="fr-BE" sz="2400" b="1" dirty="0" err="1" smtClean="0"/>
              <a:t>Brandweerman</a:t>
            </a:r>
            <a:r>
              <a:rPr lang="fr-BE" sz="2400" b="1" dirty="0" smtClean="0"/>
              <a:t> </a:t>
            </a:r>
            <a:r>
              <a:rPr lang="fr-BE" sz="2400" b="1" dirty="0" err="1" smtClean="0"/>
              <a:t>duiker</a:t>
            </a:r>
            <a:endParaRPr lang="fr-BE" sz="2400" b="1" dirty="0"/>
          </a:p>
          <a:p>
            <a:pPr>
              <a:lnSpc>
                <a:spcPct val="90000"/>
              </a:lnSpc>
            </a:pPr>
            <a:r>
              <a:rPr lang="fr-BE" sz="2400" b="1" dirty="0" err="1"/>
              <a:t>Referenties</a:t>
            </a:r>
            <a:r>
              <a:rPr lang="fr-BE" sz="2400" b="1" dirty="0"/>
              <a:t>:</a:t>
            </a:r>
          </a:p>
          <a:p>
            <a:pPr marL="627063" indent="-271463">
              <a:lnSpc>
                <a:spcPct val="90000"/>
              </a:lnSpc>
              <a:buFontTx/>
              <a:buNone/>
            </a:pPr>
            <a:r>
              <a:rPr lang="fr-BE" sz="2400" b="1" dirty="0"/>
              <a:t>1.	</a:t>
            </a:r>
            <a:r>
              <a:rPr lang="fr-BE" sz="2400" b="1" dirty="0" err="1"/>
              <a:t>Medische</a:t>
            </a:r>
            <a:r>
              <a:rPr lang="fr-BE" sz="2400" b="1" dirty="0"/>
              <a:t> </a:t>
            </a:r>
            <a:r>
              <a:rPr lang="fr-BE" sz="2400" b="1" dirty="0" err="1"/>
              <a:t>geschiktheidscriteria</a:t>
            </a:r>
            <a:r>
              <a:rPr lang="fr-BE" sz="2400" b="1" dirty="0"/>
              <a:t> </a:t>
            </a:r>
            <a:r>
              <a:rPr lang="fr-BE" sz="2400" b="1" dirty="0" err="1"/>
              <a:t>voor</a:t>
            </a:r>
            <a:r>
              <a:rPr lang="fr-BE" sz="2400" b="1" dirty="0"/>
              <a:t> 	</a:t>
            </a:r>
            <a:r>
              <a:rPr lang="fr-BE" sz="2400" b="1" dirty="0" err="1"/>
              <a:t>brandweermannen</a:t>
            </a:r>
            <a:r>
              <a:rPr lang="fr-BE" sz="2400" b="1" dirty="0"/>
              <a:t>, CO-PREV, </a:t>
            </a:r>
            <a:r>
              <a:rPr lang="fr-BE" sz="2400" b="1" dirty="0" err="1"/>
              <a:t>Nov</a:t>
            </a:r>
            <a:r>
              <a:rPr lang="fr-BE" sz="2400" b="1" dirty="0"/>
              <a:t> 2006: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fr-BE" sz="2400" b="1" dirty="0"/>
              <a:t>	 	«</a:t>
            </a:r>
            <a:r>
              <a:rPr lang="fr-BE" sz="2400" b="1" dirty="0" err="1"/>
              <a:t>brandweermannen</a:t>
            </a:r>
            <a:r>
              <a:rPr lang="fr-BE" sz="2400" b="1" dirty="0"/>
              <a:t>, </a:t>
            </a:r>
            <a:r>
              <a:rPr lang="fr-BE" sz="2400" b="1" dirty="0" err="1"/>
              <a:t>drager</a:t>
            </a:r>
            <a:r>
              <a:rPr lang="fr-BE" sz="2400" b="1" dirty="0"/>
              <a:t> van </a:t>
            </a:r>
            <a:r>
              <a:rPr lang="fr-BE" sz="2400" b="1" dirty="0" err="1"/>
              <a:t>perslucht</a:t>
            </a:r>
            <a:r>
              <a:rPr lang="fr-BE" sz="2400" b="1" dirty="0"/>
              <a:t>»  </a:t>
            </a:r>
          </a:p>
          <a:p>
            <a:pPr marL="627063" indent="-271463">
              <a:lnSpc>
                <a:spcPct val="90000"/>
              </a:lnSpc>
              <a:buFontTx/>
              <a:buNone/>
            </a:pPr>
            <a:r>
              <a:rPr lang="fr-BE" sz="2400" b="1" dirty="0"/>
              <a:t>2.	Nota WB SIPPT-AMT 601538 van 21 Mar 2006, 	</a:t>
            </a:r>
            <a:r>
              <a:rPr lang="fr-BE" sz="2400" b="1" dirty="0" err="1"/>
              <a:t>gaspakdragers</a:t>
            </a:r>
            <a:endParaRPr lang="fr-BE" sz="2400" b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363" y="188913"/>
            <a:ext cx="1036637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90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56391"/>
            <a:ext cx="7162800" cy="1143000"/>
          </a:xfrm>
        </p:spPr>
        <p:txBody>
          <a:bodyPr/>
          <a:lstStyle/>
          <a:p>
            <a:r>
              <a:rPr lang="fr-BE" dirty="0"/>
              <a:t>8.</a:t>
            </a:r>
            <a:r>
              <a:rPr lang="fr-BE" u="sng" dirty="0"/>
              <a:t>Medische </a:t>
            </a:r>
            <a:r>
              <a:rPr lang="fr-BE" u="sng" dirty="0" err="1"/>
              <a:t>geschiktheid</a:t>
            </a:r>
            <a:r>
              <a:rPr lang="fr-BE" u="sng" dirty="0"/>
              <a:t> </a:t>
            </a:r>
            <a:r>
              <a:rPr lang="fr-BE" u="sng" dirty="0" err="1" smtClean="0"/>
              <a:t>brandweerman</a:t>
            </a:r>
            <a:r>
              <a:rPr lang="fr-BE" u="sng" dirty="0" smtClean="0"/>
              <a:t> </a:t>
            </a:r>
            <a:r>
              <a:rPr lang="fr-BE" u="sng" dirty="0" err="1"/>
              <a:t>Niv</a:t>
            </a:r>
            <a:r>
              <a:rPr lang="fr-BE" u="sng" dirty="0"/>
              <a:t> 2</a:t>
            </a:r>
            <a:endParaRPr lang="en-US" u="sng" dirty="0" smtClean="0"/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5530" y="1199391"/>
            <a:ext cx="8958470" cy="439972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BE" sz="2400" b="1" dirty="0" err="1" smtClean="0"/>
              <a:t>Cumulfunctie</a:t>
            </a:r>
            <a:endParaRPr lang="fr-BE" sz="2400" b="1" dirty="0" smtClean="0"/>
          </a:p>
          <a:p>
            <a:pPr>
              <a:lnSpc>
                <a:spcPct val="90000"/>
              </a:lnSpc>
            </a:pPr>
            <a:r>
              <a:rPr lang="fr-BE" sz="2400" b="1" dirty="0" err="1" smtClean="0"/>
              <a:t>Specifieke</a:t>
            </a:r>
            <a:r>
              <a:rPr lang="fr-BE" sz="2400" b="1" dirty="0" smtClean="0"/>
              <a:t> </a:t>
            </a:r>
            <a:r>
              <a:rPr lang="fr-BE" sz="2400" b="1" dirty="0" err="1" smtClean="0"/>
              <a:t>gezondheidsrisico’s</a:t>
            </a:r>
            <a:r>
              <a:rPr lang="fr-BE" sz="2400" b="1" dirty="0" smtClean="0"/>
              <a:t>: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fr-BE" sz="2000" b="1" dirty="0" smtClean="0"/>
              <a:t>   - </a:t>
            </a:r>
            <a:r>
              <a:rPr lang="fr-BE" sz="2000" b="1" dirty="0" err="1" smtClean="0"/>
              <a:t>zware</a:t>
            </a:r>
            <a:r>
              <a:rPr lang="fr-BE" sz="2000" b="1" dirty="0" smtClean="0"/>
              <a:t> </a:t>
            </a:r>
            <a:r>
              <a:rPr lang="fr-BE" sz="2000" b="1" dirty="0" err="1" smtClean="0"/>
              <a:t>fysieke</a:t>
            </a:r>
            <a:r>
              <a:rPr lang="fr-BE" sz="2000" b="1" dirty="0" smtClean="0"/>
              <a:t> </a:t>
            </a:r>
            <a:r>
              <a:rPr lang="fr-BE" sz="2000" b="1" dirty="0" err="1" smtClean="0"/>
              <a:t>belasting</a:t>
            </a:r>
            <a:r>
              <a:rPr lang="fr-BE" sz="2000" b="1" dirty="0" smtClean="0"/>
              <a:t> (</a:t>
            </a:r>
            <a:r>
              <a:rPr lang="fr-BE" sz="2000" b="1" dirty="0" err="1" smtClean="0"/>
              <a:t>locomotorisch</a:t>
            </a:r>
            <a:r>
              <a:rPr lang="fr-BE" sz="2000" b="1" dirty="0" smtClean="0"/>
              <a:t> </a:t>
            </a:r>
            <a:r>
              <a:rPr lang="fr-BE" sz="2000" b="1" dirty="0" err="1" smtClean="0"/>
              <a:t>systeem</a:t>
            </a:r>
            <a:r>
              <a:rPr lang="fr-BE" sz="2000" b="1" dirty="0" smtClean="0"/>
              <a:t>,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fr-BE" sz="2000" b="1" dirty="0" smtClean="0"/>
              <a:t>	</a:t>
            </a:r>
            <a:r>
              <a:rPr lang="fr-BE" sz="2000" b="1" dirty="0" err="1" smtClean="0"/>
              <a:t>cardiorespiratoir</a:t>
            </a:r>
            <a:r>
              <a:rPr lang="fr-BE" sz="2000" b="1" dirty="0" smtClean="0"/>
              <a:t>)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fr-BE" sz="2000" b="1" dirty="0"/>
              <a:t> </a:t>
            </a:r>
            <a:r>
              <a:rPr lang="fr-BE" sz="2000" b="1" dirty="0" smtClean="0"/>
              <a:t>  - … psycho-mentale </a:t>
            </a:r>
            <a:r>
              <a:rPr lang="fr-BE" sz="2000" b="1" dirty="0" err="1" smtClean="0"/>
              <a:t>belasting</a:t>
            </a:r>
            <a:endParaRPr lang="fr-BE" sz="2000" b="1" dirty="0" smtClean="0"/>
          </a:p>
          <a:p>
            <a:pPr>
              <a:lnSpc>
                <a:spcPct val="90000"/>
              </a:lnSpc>
            </a:pPr>
            <a:r>
              <a:rPr lang="fr-BE" sz="2400" b="1" dirty="0" err="1" smtClean="0"/>
              <a:t>Gezondheidstoezicht</a:t>
            </a:r>
            <a:r>
              <a:rPr lang="fr-BE" sz="2400" b="1" dirty="0" smtClean="0"/>
              <a:t>: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fr-BE" sz="2000" b="1" dirty="0" smtClean="0"/>
              <a:t>   - </a:t>
            </a:r>
            <a:r>
              <a:rPr lang="fr-BE" sz="2000" b="1" dirty="0" err="1" smtClean="0"/>
              <a:t>voorafgaand</a:t>
            </a:r>
            <a:r>
              <a:rPr lang="fr-BE" sz="2000" b="1" dirty="0" smtClean="0"/>
              <a:t> </a:t>
            </a:r>
            <a:r>
              <a:rPr lang="fr-BE" sz="2000" b="1" dirty="0" err="1" smtClean="0"/>
              <a:t>aan</a:t>
            </a:r>
            <a:r>
              <a:rPr lang="fr-BE" sz="2000" b="1" dirty="0" smtClean="0"/>
              <a:t> de </a:t>
            </a:r>
            <a:r>
              <a:rPr lang="fr-BE" sz="2000" b="1" dirty="0" err="1" smtClean="0"/>
              <a:t>nieuwe</a:t>
            </a:r>
            <a:r>
              <a:rPr lang="fr-BE" sz="2000" b="1" dirty="0" smtClean="0"/>
              <a:t> </a:t>
            </a:r>
            <a:r>
              <a:rPr lang="fr-BE" sz="2000" b="1" dirty="0" err="1" smtClean="0"/>
              <a:t>affectatie</a:t>
            </a:r>
            <a:endParaRPr lang="fr-BE" sz="2000" b="1" dirty="0" smtClean="0"/>
          </a:p>
          <a:p>
            <a:pPr marL="0" indent="0">
              <a:lnSpc>
                <a:spcPct val="90000"/>
              </a:lnSpc>
              <a:buNone/>
            </a:pPr>
            <a:r>
              <a:rPr lang="fr-BE" sz="2000" b="1" dirty="0" smtClean="0"/>
              <a:t>   - </a:t>
            </a:r>
            <a:r>
              <a:rPr lang="fr-BE" sz="2000" b="1" dirty="0" err="1" smtClean="0"/>
              <a:t>periodiek</a:t>
            </a:r>
            <a:r>
              <a:rPr lang="fr-BE" sz="2000" b="1" dirty="0" smtClean="0"/>
              <a:t>: </a:t>
            </a:r>
            <a:r>
              <a:rPr lang="fr-BE" sz="2000" b="1" dirty="0" err="1" smtClean="0"/>
              <a:t>jaarlijks</a:t>
            </a:r>
            <a:endParaRPr lang="fr-BE" sz="2000" b="1" dirty="0" smtClean="0"/>
          </a:p>
          <a:p>
            <a:pPr>
              <a:lnSpc>
                <a:spcPct val="90000"/>
              </a:lnSpc>
            </a:pPr>
            <a:r>
              <a:rPr lang="fr-BE" sz="2400" b="1" dirty="0" err="1" smtClean="0"/>
              <a:t>Alvorens</a:t>
            </a:r>
            <a:r>
              <a:rPr lang="fr-BE" sz="2400" b="1" dirty="0" smtClean="0"/>
              <a:t> </a:t>
            </a:r>
            <a:r>
              <a:rPr lang="fr-BE" sz="2400" b="1" dirty="0" err="1" smtClean="0"/>
              <a:t>een</a:t>
            </a:r>
            <a:r>
              <a:rPr lang="fr-BE" sz="2400" b="1" dirty="0" smtClean="0"/>
              <a:t> </a:t>
            </a:r>
            <a:r>
              <a:rPr lang="fr-BE" sz="2400" b="1" dirty="0" err="1" smtClean="0"/>
              <a:t>kandidaat</a:t>
            </a:r>
            <a:r>
              <a:rPr lang="fr-BE" sz="2400" b="1" dirty="0" smtClean="0"/>
              <a:t> </a:t>
            </a:r>
            <a:r>
              <a:rPr lang="fr-BE" sz="2400" b="1" dirty="0" err="1" smtClean="0"/>
              <a:t>voor</a:t>
            </a:r>
            <a:r>
              <a:rPr lang="fr-BE" sz="2400" b="1" dirty="0" smtClean="0"/>
              <a:t> te </a:t>
            </a:r>
            <a:r>
              <a:rPr lang="fr-BE" sz="2400" b="1" dirty="0" err="1" smtClean="0"/>
              <a:t>stellen</a:t>
            </a:r>
            <a:endParaRPr lang="fr-BE" sz="2400" b="1" dirty="0" smtClean="0"/>
          </a:p>
          <a:p>
            <a:pPr marL="627063" indent="-271463">
              <a:lnSpc>
                <a:spcPct val="90000"/>
              </a:lnSpc>
              <a:buFontTx/>
              <a:buChar char="-"/>
            </a:pPr>
            <a:r>
              <a:rPr lang="fr-BE" sz="2000" b="1" dirty="0" smtClean="0"/>
              <a:t>KB</a:t>
            </a:r>
            <a:r>
              <a:rPr lang="en-US" sz="2000" b="1" dirty="0" smtClean="0"/>
              <a:t> 11 Mar 03, </a:t>
            </a:r>
            <a:r>
              <a:rPr lang="en-US" sz="2000" b="1" dirty="0" err="1" smtClean="0"/>
              <a:t>Medische</a:t>
            </a:r>
            <a:r>
              <a:rPr lang="en-US" sz="2000" b="1" dirty="0" smtClean="0"/>
              <a:t> criteria </a:t>
            </a:r>
            <a:r>
              <a:rPr lang="en-US" sz="2000" b="1" dirty="0" err="1" smtClean="0"/>
              <a:t>voor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militaire</a:t>
            </a:r>
            <a:endParaRPr lang="en-US" sz="2000" b="1" dirty="0" smtClean="0"/>
          </a:p>
          <a:p>
            <a:pPr marL="627063" indent="-271463">
              <a:lnSpc>
                <a:spcPct val="90000"/>
              </a:lnSpc>
              <a:buNone/>
            </a:pPr>
            <a:r>
              <a:rPr lang="en-US" sz="2000" b="1" dirty="0" smtClean="0"/>
              <a:t>  </a:t>
            </a:r>
            <a:r>
              <a:rPr lang="en-US" sz="2000" b="1" dirty="0" err="1" smtClean="0"/>
              <a:t>geschiktheid</a:t>
            </a:r>
            <a:r>
              <a:rPr lang="en-US" sz="2000" b="1" dirty="0" smtClean="0"/>
              <a:t>(A16,J20): min. </a:t>
            </a:r>
            <a:r>
              <a:rPr lang="en-US" sz="2000" b="1" dirty="0" err="1" smtClean="0"/>
              <a:t>medisch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profiel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geen</a:t>
            </a:r>
            <a:endParaRPr lang="en-US" sz="2000" b="1" dirty="0" smtClean="0"/>
          </a:p>
          <a:p>
            <a:pPr marL="627063" indent="-271463">
              <a:lnSpc>
                <a:spcPct val="90000"/>
              </a:lnSpc>
              <a:buNone/>
            </a:pPr>
            <a:r>
              <a:rPr lang="en-US" sz="2000" b="1" dirty="0" smtClean="0"/>
              <a:t>  </a:t>
            </a:r>
            <a:r>
              <a:rPr lang="en-US" sz="2000" b="1" dirty="0" err="1" smtClean="0"/>
              <a:t>vrijstellingen</a:t>
            </a:r>
            <a:endParaRPr lang="en-US" sz="2000" b="1" dirty="0" smtClean="0"/>
          </a:p>
          <a:p>
            <a:pPr marL="627063" indent="-271463">
              <a:lnSpc>
                <a:spcPct val="90000"/>
              </a:lnSpc>
              <a:buFontTx/>
              <a:buNone/>
            </a:pPr>
            <a:r>
              <a:rPr lang="fr-BE" sz="2000" b="1" dirty="0" smtClean="0"/>
              <a:t>-</a:t>
            </a:r>
            <a:r>
              <a:rPr lang="fr-BE" sz="2000" dirty="0" smtClean="0"/>
              <a:t>	</a:t>
            </a:r>
            <a:r>
              <a:rPr lang="fr-BE" sz="2000" b="1" dirty="0" err="1" smtClean="0"/>
              <a:t>Uitslagen</a:t>
            </a:r>
            <a:r>
              <a:rPr lang="fr-BE" sz="2000" b="1" dirty="0" smtClean="0"/>
              <a:t> MTLG ? Cardio-respiratoire </a:t>
            </a:r>
            <a:r>
              <a:rPr lang="fr-BE" sz="2000" b="1" dirty="0" err="1" smtClean="0"/>
              <a:t>beoordeling</a:t>
            </a:r>
            <a:endParaRPr lang="fr-BE" sz="2000" b="1" dirty="0" smtClean="0"/>
          </a:p>
          <a:p>
            <a:pPr>
              <a:lnSpc>
                <a:spcPct val="90000"/>
              </a:lnSpc>
              <a:buNone/>
            </a:pPr>
            <a:r>
              <a:rPr lang="fr-BE" sz="2000" b="1" dirty="0"/>
              <a:t>	 </a:t>
            </a:r>
            <a:r>
              <a:rPr lang="fr-BE" sz="2000" b="1" dirty="0" smtClean="0"/>
              <a:t> </a:t>
            </a:r>
            <a:r>
              <a:rPr lang="fr-BE" sz="2000" b="1" dirty="0" err="1" smtClean="0"/>
              <a:t>schatting</a:t>
            </a:r>
            <a:r>
              <a:rPr lang="fr-BE" sz="2000" b="1" dirty="0" smtClean="0"/>
              <a:t> van VO</a:t>
            </a:r>
            <a:r>
              <a:rPr lang="fr-BE" sz="2000" b="1" baseline="-25000" dirty="0" smtClean="0"/>
              <a:t>2-Max</a:t>
            </a:r>
            <a:r>
              <a:rPr lang="fr-BE" sz="2000" b="1" dirty="0" smtClean="0"/>
              <a:t> </a:t>
            </a:r>
            <a:r>
              <a:rPr lang="fr-BE" sz="2000" b="1" dirty="0" err="1" smtClean="0"/>
              <a:t>adhv</a:t>
            </a:r>
            <a:r>
              <a:rPr lang="fr-BE" sz="2000" b="1" dirty="0" smtClean="0"/>
              <a:t> </a:t>
            </a:r>
            <a:r>
              <a:rPr lang="fr-BE" sz="2000" b="1" dirty="0" err="1" smtClean="0"/>
              <a:t>uitslag</a:t>
            </a:r>
            <a:r>
              <a:rPr lang="fr-BE" sz="2000" b="1" dirty="0" smtClean="0"/>
              <a:t> 2400 m  </a:t>
            </a:r>
            <a:r>
              <a:rPr lang="fr-BE" sz="2000" dirty="0" smtClean="0"/>
              <a:t>	  	</a:t>
            </a:r>
            <a:endParaRPr lang="en-US" sz="24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363" y="188913"/>
            <a:ext cx="1036637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889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8.</a:t>
            </a:r>
            <a:r>
              <a:rPr lang="fr-BE" u="sng" dirty="0"/>
              <a:t>Medische </a:t>
            </a:r>
            <a:r>
              <a:rPr lang="fr-BE" u="sng" dirty="0" err="1"/>
              <a:t>geschiktheid</a:t>
            </a:r>
            <a:r>
              <a:rPr lang="fr-BE" u="sng" dirty="0"/>
              <a:t> </a:t>
            </a:r>
            <a:r>
              <a:rPr lang="fr-BE" u="sng" dirty="0" err="1" smtClean="0"/>
              <a:t>brandweerman</a:t>
            </a:r>
            <a:r>
              <a:rPr lang="fr-BE" u="sng" dirty="0" smtClean="0"/>
              <a:t> </a:t>
            </a:r>
            <a:r>
              <a:rPr lang="fr-BE" u="sng" dirty="0" err="1"/>
              <a:t>Niv</a:t>
            </a:r>
            <a:r>
              <a:rPr lang="fr-BE" u="sng" dirty="0"/>
              <a:t>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4" y="1717675"/>
            <a:ext cx="8797641" cy="4683125"/>
          </a:xfrm>
        </p:spPr>
        <p:txBody>
          <a:bodyPr/>
          <a:lstStyle/>
          <a:p>
            <a:r>
              <a:rPr lang="fr-BE" sz="2400" b="1" dirty="0" err="1" smtClean="0"/>
              <a:t>Jaarlijks</a:t>
            </a:r>
            <a:r>
              <a:rPr lang="fr-BE" sz="2400" b="1" dirty="0" smtClean="0"/>
              <a:t> </a:t>
            </a:r>
            <a:r>
              <a:rPr lang="fr-BE" sz="2400" b="1" dirty="0" err="1" smtClean="0"/>
              <a:t>medisch</a:t>
            </a:r>
            <a:r>
              <a:rPr lang="fr-BE" sz="2400" b="1" dirty="0" smtClean="0"/>
              <a:t> </a:t>
            </a:r>
            <a:r>
              <a:rPr lang="fr-BE" sz="2400" b="1" dirty="0" err="1" smtClean="0"/>
              <a:t>onderzoek</a:t>
            </a:r>
            <a:r>
              <a:rPr lang="fr-BE" sz="2400" b="1" dirty="0" smtClean="0"/>
              <a:t>:</a:t>
            </a:r>
          </a:p>
          <a:p>
            <a:pPr marL="0" indent="0">
              <a:buNone/>
            </a:pPr>
            <a:r>
              <a:rPr lang="fr-BE" sz="2000" b="1" dirty="0" smtClean="0"/>
              <a:t>  - </a:t>
            </a:r>
            <a:r>
              <a:rPr lang="fr-BE" sz="2000" b="1" dirty="0" err="1" smtClean="0"/>
              <a:t>functionele</a:t>
            </a:r>
            <a:r>
              <a:rPr lang="fr-BE" sz="2000" b="1" dirty="0" smtClean="0"/>
              <a:t> </a:t>
            </a:r>
            <a:r>
              <a:rPr lang="fr-BE" sz="2000" b="1" dirty="0" err="1" smtClean="0"/>
              <a:t>ademhalingstesten</a:t>
            </a:r>
            <a:r>
              <a:rPr lang="fr-BE" sz="2000" b="1" dirty="0" smtClean="0"/>
              <a:t> (FVC en </a:t>
            </a:r>
            <a:r>
              <a:rPr lang="fr-BE" sz="2000" b="1" dirty="0"/>
              <a:t>FEV1)</a:t>
            </a:r>
            <a:endParaRPr lang="en-US" sz="2000" b="1" dirty="0"/>
          </a:p>
          <a:p>
            <a:pPr marL="0" indent="0">
              <a:buNone/>
            </a:pPr>
            <a:r>
              <a:rPr lang="fr-BE" sz="2000" b="1" dirty="0" smtClean="0"/>
              <a:t>  - </a:t>
            </a:r>
            <a:r>
              <a:rPr lang="fr-BE" sz="2000" b="1" dirty="0" err="1" smtClean="0"/>
              <a:t>beoordeling</a:t>
            </a:r>
            <a:r>
              <a:rPr lang="fr-BE" sz="2000" b="1" dirty="0" smtClean="0"/>
              <a:t> cardiovasculaire </a:t>
            </a:r>
            <a:r>
              <a:rPr lang="fr-BE" sz="2000" b="1" dirty="0" err="1" smtClean="0"/>
              <a:t>risico’s</a:t>
            </a:r>
            <a:r>
              <a:rPr lang="fr-BE" sz="2000" b="1" dirty="0" smtClean="0"/>
              <a:t> (BD, BMI,…)</a:t>
            </a:r>
          </a:p>
          <a:p>
            <a:pPr marL="0" indent="0">
              <a:buNone/>
            </a:pPr>
            <a:r>
              <a:rPr lang="fr-BE" sz="2000" b="1" dirty="0"/>
              <a:t> </a:t>
            </a:r>
            <a:r>
              <a:rPr lang="fr-BE" sz="2000" b="1" dirty="0" smtClean="0"/>
              <a:t> - </a:t>
            </a:r>
            <a:r>
              <a:rPr lang="fr-BE" sz="2000" b="1" dirty="0" err="1" smtClean="0"/>
              <a:t>bloedonderzoek</a:t>
            </a:r>
            <a:endParaRPr lang="fr-BE" sz="2000" b="1" dirty="0"/>
          </a:p>
          <a:p>
            <a:pPr marL="0" indent="0">
              <a:buNone/>
            </a:pPr>
            <a:r>
              <a:rPr lang="fr-BE" sz="2000" b="1" dirty="0"/>
              <a:t> </a:t>
            </a:r>
            <a:r>
              <a:rPr lang="fr-BE" sz="2000" b="1" dirty="0" smtClean="0"/>
              <a:t> - urine </a:t>
            </a:r>
            <a:r>
              <a:rPr lang="fr-BE" sz="2000" b="1" dirty="0" err="1" smtClean="0"/>
              <a:t>onderzoek</a:t>
            </a:r>
            <a:endParaRPr lang="en-US" sz="2000" b="1" dirty="0"/>
          </a:p>
          <a:p>
            <a:pPr marL="0" indent="0">
              <a:buNone/>
            </a:pPr>
            <a:r>
              <a:rPr lang="fr-BE" sz="2000" b="1" dirty="0" smtClean="0"/>
              <a:t>  - </a:t>
            </a:r>
            <a:r>
              <a:rPr lang="fr-BE" sz="2000" b="1" dirty="0" err="1" smtClean="0"/>
              <a:t>visus</a:t>
            </a:r>
            <a:r>
              <a:rPr lang="fr-BE" sz="2000" b="1" dirty="0" smtClean="0"/>
              <a:t> </a:t>
            </a:r>
            <a:r>
              <a:rPr lang="fr-BE" sz="2000" b="1" dirty="0" err="1" smtClean="0"/>
              <a:t>onderzoek</a:t>
            </a:r>
            <a:endParaRPr lang="en-US" sz="2000" b="1" dirty="0"/>
          </a:p>
          <a:p>
            <a:pPr marL="0" indent="0">
              <a:buNone/>
            </a:pPr>
            <a:r>
              <a:rPr lang="fr-BE" sz="2000" b="1" dirty="0" smtClean="0"/>
              <a:t>  - </a:t>
            </a:r>
            <a:r>
              <a:rPr lang="fr-BE" sz="2000" b="1" dirty="0" err="1" smtClean="0"/>
              <a:t>gehooronderzoek</a:t>
            </a:r>
            <a:endParaRPr lang="fr-BE" sz="2000" b="1" dirty="0" smtClean="0"/>
          </a:p>
          <a:p>
            <a:r>
              <a:rPr lang="fr-BE" sz="2000" b="1" dirty="0" smtClean="0"/>
              <a:t>Cardiorespiratoire </a:t>
            </a:r>
            <a:r>
              <a:rPr lang="fr-BE" sz="2000" b="1" dirty="0" err="1" smtClean="0"/>
              <a:t>functie</a:t>
            </a:r>
            <a:r>
              <a:rPr lang="fr-BE" sz="2000" b="1" dirty="0" smtClean="0"/>
              <a:t> + </a:t>
            </a:r>
            <a:r>
              <a:rPr lang="fr-BE" sz="2000" b="1" dirty="0" err="1" smtClean="0"/>
              <a:t>cardiologisch</a:t>
            </a:r>
            <a:r>
              <a:rPr lang="fr-BE" sz="2000" b="1" dirty="0" smtClean="0"/>
              <a:t> </a:t>
            </a:r>
            <a:r>
              <a:rPr lang="fr-BE" sz="2000" b="1" dirty="0" err="1" smtClean="0"/>
              <a:t>risico</a:t>
            </a:r>
            <a:r>
              <a:rPr lang="fr-BE" sz="2000" b="1" dirty="0" smtClean="0"/>
              <a:t>:</a:t>
            </a:r>
          </a:p>
          <a:p>
            <a:pPr marL="0" indent="0">
              <a:buNone/>
            </a:pPr>
            <a:r>
              <a:rPr lang="fr-BE" sz="2000" dirty="0"/>
              <a:t> </a:t>
            </a:r>
            <a:r>
              <a:rPr lang="fr-BE" sz="2000" dirty="0" smtClean="0"/>
              <a:t> </a:t>
            </a:r>
            <a:r>
              <a:rPr lang="fr-BE" sz="2000" b="1" dirty="0" smtClean="0"/>
              <a:t>- maximale </a:t>
            </a:r>
            <a:r>
              <a:rPr lang="fr-BE" sz="2000" b="1" dirty="0" err="1" smtClean="0"/>
              <a:t>inspanningstest</a:t>
            </a:r>
            <a:r>
              <a:rPr lang="fr-BE" sz="2000" b="1" dirty="0" smtClean="0"/>
              <a:t> om de 5 </a:t>
            </a:r>
            <a:r>
              <a:rPr lang="fr-BE" sz="2000" b="1" dirty="0" err="1" smtClean="0"/>
              <a:t>jaar</a:t>
            </a:r>
            <a:r>
              <a:rPr lang="fr-BE" sz="2000" b="1" dirty="0"/>
              <a:t> </a:t>
            </a:r>
            <a:r>
              <a:rPr lang="fr-BE" sz="2000" b="1" dirty="0" smtClean="0"/>
              <a:t>;</a:t>
            </a:r>
          </a:p>
          <a:p>
            <a:pPr marL="0" indent="0">
              <a:buNone/>
              <a:tabLst>
                <a:tab pos="627063" algn="l"/>
              </a:tabLst>
            </a:pPr>
            <a:r>
              <a:rPr lang="fr-BE" sz="2000" b="1" dirty="0"/>
              <a:t> </a:t>
            </a:r>
            <a:r>
              <a:rPr lang="fr-BE" sz="2000" b="1" dirty="0" smtClean="0"/>
              <a:t> - </a:t>
            </a:r>
            <a:r>
              <a:rPr lang="fr-BE" sz="2000" b="1" dirty="0" err="1" smtClean="0"/>
              <a:t>vanaf</a:t>
            </a:r>
            <a:r>
              <a:rPr lang="fr-BE" sz="2000" b="1" dirty="0" smtClean="0"/>
              <a:t> 40 </a:t>
            </a:r>
            <a:r>
              <a:rPr lang="fr-BE" sz="2000" b="1" dirty="0" err="1" smtClean="0"/>
              <a:t>jaar</a:t>
            </a:r>
            <a:r>
              <a:rPr lang="fr-BE" sz="2000" b="1" dirty="0" smtClean="0"/>
              <a:t> om de 3 </a:t>
            </a:r>
            <a:r>
              <a:rPr lang="fr-BE" sz="2000" b="1" dirty="0" err="1" smtClean="0"/>
              <a:t>jaar</a:t>
            </a:r>
            <a:r>
              <a:rPr lang="fr-BE" sz="2000" b="1" dirty="0" smtClean="0"/>
              <a:t>, </a:t>
            </a:r>
            <a:r>
              <a:rPr lang="fr-BE" sz="2000" b="1" dirty="0" err="1" smtClean="0"/>
              <a:t>behalve</a:t>
            </a:r>
            <a:r>
              <a:rPr lang="fr-BE" sz="2000" b="1" dirty="0" smtClean="0"/>
              <a:t> </a:t>
            </a:r>
            <a:r>
              <a:rPr lang="fr-BE" sz="2000" b="1" dirty="0" err="1" smtClean="0"/>
              <a:t>als</a:t>
            </a:r>
            <a:r>
              <a:rPr lang="fr-BE" sz="2000" b="1" dirty="0" smtClean="0"/>
              <a:t> </a:t>
            </a:r>
            <a:r>
              <a:rPr lang="fr-BE" sz="2000" b="1" dirty="0" err="1" smtClean="0"/>
              <a:t>het</a:t>
            </a:r>
            <a:r>
              <a:rPr lang="fr-BE" sz="2000" b="1" dirty="0" smtClean="0"/>
              <a:t> </a:t>
            </a:r>
          </a:p>
          <a:p>
            <a:pPr marL="0" indent="0">
              <a:buNone/>
              <a:tabLst>
                <a:tab pos="627063" algn="l"/>
              </a:tabLst>
            </a:pPr>
            <a:r>
              <a:rPr lang="fr-BE" sz="2000" b="1" dirty="0" smtClean="0"/>
              <a:t>	</a:t>
            </a:r>
            <a:r>
              <a:rPr lang="fr-BE" sz="2000" b="1" dirty="0" err="1" smtClean="0"/>
              <a:t>cardiologische</a:t>
            </a:r>
            <a:r>
              <a:rPr lang="fr-BE" sz="2000" b="1" dirty="0" smtClean="0"/>
              <a:t> </a:t>
            </a:r>
            <a:r>
              <a:rPr lang="fr-BE" sz="2000" b="1" dirty="0" err="1" smtClean="0"/>
              <a:t>risico</a:t>
            </a:r>
            <a:r>
              <a:rPr lang="fr-BE" sz="2000" b="1" dirty="0" smtClean="0"/>
              <a:t> </a:t>
            </a:r>
            <a:r>
              <a:rPr lang="fr-BE" sz="2000" b="1" dirty="0" err="1" smtClean="0"/>
              <a:t>verhoogd</a:t>
            </a:r>
            <a:r>
              <a:rPr lang="fr-BE" sz="2000" b="1" dirty="0" smtClean="0"/>
              <a:t> </a:t>
            </a:r>
            <a:r>
              <a:rPr lang="fr-BE" sz="2000" b="1" dirty="0" err="1" smtClean="0"/>
              <a:t>is</a:t>
            </a:r>
            <a:r>
              <a:rPr lang="fr-BE" sz="2000" b="1" dirty="0" smtClean="0"/>
              <a:t>.</a:t>
            </a:r>
            <a:endParaRPr lang="en-US" sz="2000" b="1" dirty="0"/>
          </a:p>
          <a:p>
            <a:pPr marL="0" indent="0">
              <a:buNone/>
            </a:pPr>
            <a:endParaRPr lang="en-US" sz="2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363" y="188913"/>
            <a:ext cx="1036637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83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defensie template slide">
  <a:themeElements>
    <a:clrScheme name="3_defensie template slid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_defensie template slide">
      <a:majorFont>
        <a:latin typeface="Courier New"/>
        <a:ea typeface=""/>
        <a:cs typeface=""/>
      </a:majorFont>
      <a:minorFont>
        <a:latin typeface="Courier N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urier New" pitchFamily="4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urier New" pitchFamily="49" charset="0"/>
          </a:defRPr>
        </a:defPPr>
      </a:lstStyle>
    </a:lnDef>
  </a:objectDefaults>
  <a:extraClrSchemeLst>
    <a:extraClrScheme>
      <a:clrScheme name="3_defensie template slid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ensie template slid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ensie template slid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ensie template slid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ensie template slid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ensie template slid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ensie template slid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ensie HR N">
  <a:themeElements>
    <a:clrScheme name="Defensie HR 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ensie HR N">
      <a:majorFont>
        <a:latin typeface="Courier New"/>
        <a:ea typeface=""/>
        <a:cs typeface=""/>
      </a:majorFont>
      <a:minorFont>
        <a:latin typeface="Courier N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urier New" pitchFamily="4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urier New" pitchFamily="49" charset="0"/>
          </a:defRPr>
        </a:defPPr>
      </a:lstStyle>
    </a:lnDef>
  </a:objectDefaults>
  <a:extraClrSchemeLst>
    <a:extraClrScheme>
      <a:clrScheme name="Defensie HR 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ensie HR 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ensie HR 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ensie HR 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ensie HR 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ensie HR 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ensie HR 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83</Words>
  <Application>Microsoft Office PowerPoint</Application>
  <PresentationFormat>On-screen Show (4:3)</PresentationFormat>
  <Paragraphs>37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3_defensie template slide</vt:lpstr>
      <vt:lpstr>Defensie HR N</vt:lpstr>
      <vt:lpstr>8.Medische geschiktheid brandweerman Niv 2</vt:lpstr>
      <vt:lpstr>8.Medische geschiktheid brandweerman Niv 2</vt:lpstr>
      <vt:lpstr>8.Medische geschiktheid brandweerman Niv 2</vt:lpstr>
    </vt:vector>
  </TitlesOfParts>
  <Company>IDCN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Centre de Compétences Bien-être Section Médicale Coordination et Appui</dc:title>
  <dc:creator>neirinckx.p</dc:creator>
  <cp:lastModifiedBy>Van Loo Ivan</cp:lastModifiedBy>
  <cp:revision>787</cp:revision>
  <cp:lastPrinted>2013-06-26T13:24:09Z</cp:lastPrinted>
  <dcterms:created xsi:type="dcterms:W3CDTF">2008-11-27T11:06:38Z</dcterms:created>
  <dcterms:modified xsi:type="dcterms:W3CDTF">2013-08-21T09:42:54Z</dcterms:modified>
</cp:coreProperties>
</file>