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  <p:sldMasterId id="2147483664" r:id="rId5"/>
  </p:sldMasterIdLst>
  <p:notesMasterIdLst>
    <p:notesMasterId r:id="rId52"/>
  </p:notesMasterIdLst>
  <p:handoutMasterIdLst>
    <p:handoutMasterId r:id="rId53"/>
  </p:handoutMasterIdLst>
  <p:sldIdLst>
    <p:sldId id="256" r:id="rId6"/>
    <p:sldId id="765" r:id="rId7"/>
    <p:sldId id="776" r:id="rId8"/>
    <p:sldId id="634" r:id="rId9"/>
    <p:sldId id="840" r:id="rId10"/>
    <p:sldId id="837" r:id="rId11"/>
    <p:sldId id="835" r:id="rId12"/>
    <p:sldId id="839" r:id="rId13"/>
    <p:sldId id="826" r:id="rId14"/>
    <p:sldId id="804" r:id="rId15"/>
    <p:sldId id="811" r:id="rId16"/>
    <p:sldId id="778" r:id="rId17"/>
    <p:sldId id="779" r:id="rId18"/>
    <p:sldId id="829" r:id="rId19"/>
    <p:sldId id="784" r:id="rId20"/>
    <p:sldId id="788" r:id="rId21"/>
    <p:sldId id="781" r:id="rId22"/>
    <p:sldId id="789" r:id="rId23"/>
    <p:sldId id="790" r:id="rId24"/>
    <p:sldId id="791" r:id="rId25"/>
    <p:sldId id="792" r:id="rId26"/>
    <p:sldId id="793" r:id="rId27"/>
    <p:sldId id="802" r:id="rId28"/>
    <p:sldId id="803" r:id="rId29"/>
    <p:sldId id="832" r:id="rId30"/>
    <p:sldId id="805" r:id="rId31"/>
    <p:sldId id="830" r:id="rId32"/>
    <p:sldId id="806" r:id="rId33"/>
    <p:sldId id="807" r:id="rId34"/>
    <p:sldId id="812" r:id="rId35"/>
    <p:sldId id="813" r:id="rId36"/>
    <p:sldId id="833" r:id="rId37"/>
    <p:sldId id="814" r:id="rId38"/>
    <p:sldId id="815" r:id="rId39"/>
    <p:sldId id="816" r:id="rId40"/>
    <p:sldId id="817" r:id="rId41"/>
    <p:sldId id="818" r:id="rId42"/>
    <p:sldId id="819" r:id="rId43"/>
    <p:sldId id="820" r:id="rId44"/>
    <p:sldId id="834" r:id="rId45"/>
    <p:sldId id="821" r:id="rId46"/>
    <p:sldId id="822" r:id="rId47"/>
    <p:sldId id="824" r:id="rId48"/>
    <p:sldId id="825" r:id="rId49"/>
    <p:sldId id="575" r:id="rId50"/>
    <p:sldId id="823" r:id="rId51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Van Der Heyden Marc" initials="VDHM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99"/>
    <a:srgbClr val="EAB200"/>
    <a:srgbClr val="003300"/>
    <a:srgbClr val="008080"/>
    <a:srgbClr val="CC66FF"/>
    <a:srgbClr val="660033"/>
    <a:srgbClr val="9966FF"/>
    <a:srgbClr val="FFFF66"/>
    <a:srgbClr val="800080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425" autoAdjust="0"/>
    <p:restoredTop sz="92473" autoAdjust="0"/>
  </p:normalViewPr>
  <p:slideViewPr>
    <p:cSldViewPr>
      <p:cViewPr>
        <p:scale>
          <a:sx n="70" d="100"/>
          <a:sy n="70" d="100"/>
        </p:scale>
        <p:origin x="-1314" y="-2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38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2682" y="-108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50" Type="http://schemas.openxmlformats.org/officeDocument/2006/relationships/slide" Target="slides/slide45.xml"/><Relationship Id="rId55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slide" Target="slides/slide36.xml"/><Relationship Id="rId54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3" Type="http://schemas.openxmlformats.org/officeDocument/2006/relationships/handoutMaster" Target="handoutMasters/handoutMaster1.xml"/><Relationship Id="rId58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slide" Target="slides/slide44.xml"/><Relationship Id="rId57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slide" Target="slides/slide43.xml"/><Relationship Id="rId56" Type="http://schemas.openxmlformats.org/officeDocument/2006/relationships/viewProps" Target="viewProps.xml"/><Relationship Id="rId8" Type="http://schemas.openxmlformats.org/officeDocument/2006/relationships/slide" Target="slides/slide3.xml"/><Relationship Id="rId51" Type="http://schemas.openxmlformats.org/officeDocument/2006/relationships/slide" Target="slides/slide46.xml"/><Relationship Id="rId3" Type="http://schemas.openxmlformats.org/officeDocument/2006/relationships/customXml" Target="../customXml/item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45954" cy="49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247" y="1"/>
            <a:ext cx="2945954" cy="49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16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27681"/>
            <a:ext cx="2945954" cy="49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16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247" y="9427681"/>
            <a:ext cx="2945954" cy="49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pPr>
              <a:defRPr/>
            </a:pPr>
            <a:fld id="{01A57D6F-FB83-4C8A-A6D0-3E014A6827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9360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45954" cy="49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247" y="1"/>
            <a:ext cx="2945954" cy="49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9163" y="746125"/>
            <a:ext cx="4959350" cy="37211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065" y="4715483"/>
            <a:ext cx="5437550" cy="4466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27681"/>
            <a:ext cx="2945954" cy="49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247" y="9427681"/>
            <a:ext cx="2945954" cy="49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pPr>
              <a:defRPr/>
            </a:pPr>
            <a:fld id="{CDFE36F6-D283-4F73-8617-9E2702A035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233421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E9C93C1D-BEFA-496B-AB2A-EB4FB036EEB1}" type="slidenum">
              <a:rPr lang="en-US" b="0" smtClean="0"/>
              <a:pPr eaLnBrk="1" hangingPunct="1"/>
              <a:t>1</a:t>
            </a:fld>
            <a:endParaRPr lang="en-US" b="0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6125"/>
            <a:ext cx="4959350" cy="3721100"/>
          </a:xfrm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nl-BE" sz="1800" dirty="0" smtClean="0">
                <a:latin typeface="Arial" pitchFamily="34" charset="0"/>
              </a:rPr>
              <a:t>Generaals,</a:t>
            </a:r>
          </a:p>
          <a:p>
            <a:pPr eaLnBrk="1" hangingPunct="1"/>
            <a:endParaRPr lang="nl-BE" sz="1800" dirty="0" smtClean="0">
              <a:latin typeface="Arial" pitchFamily="34" charset="0"/>
            </a:endParaRPr>
          </a:p>
          <a:p>
            <a:pPr eaLnBrk="1" hangingPunct="1"/>
            <a:r>
              <a:rPr lang="nl-BE" sz="1800" dirty="0" smtClean="0">
                <a:latin typeface="Arial" pitchFamily="34" charset="0"/>
              </a:rPr>
              <a:t>Eerste</a:t>
            </a:r>
            <a:r>
              <a:rPr lang="nl-BE" sz="1800" baseline="0" dirty="0" smtClean="0">
                <a:latin typeface="Arial" pitchFamily="34" charset="0"/>
              </a:rPr>
              <a:t> SC1 onder deze vorm.  </a:t>
            </a:r>
          </a:p>
          <a:p>
            <a:pPr eaLnBrk="1" hangingPunct="1"/>
            <a:r>
              <a:rPr lang="nl-BE" sz="1800" baseline="0" dirty="0" smtClean="0">
                <a:latin typeface="Arial" pitchFamily="34" charset="0"/>
              </a:rPr>
              <a:t>Doelstelling van dit SC = </a:t>
            </a:r>
          </a:p>
          <a:p>
            <a:pPr marL="285750" indent="-285750" eaLnBrk="1" hangingPunct="1">
              <a:buFontTx/>
              <a:buChar char="-"/>
            </a:pPr>
            <a:r>
              <a:rPr lang="nl-BE" sz="1800" baseline="0" dirty="0" smtClean="0">
                <a:latin typeface="Arial" pitchFamily="34" charset="0"/>
              </a:rPr>
              <a:t>Standaard werkwijze voorstel (op basis van de inhoud)</a:t>
            </a:r>
          </a:p>
          <a:p>
            <a:pPr marL="285750" indent="-285750" eaLnBrk="1" hangingPunct="1">
              <a:buFontTx/>
              <a:buChar char="-"/>
            </a:pPr>
            <a:r>
              <a:rPr lang="nl-BE" sz="1800" baseline="0" dirty="0" smtClean="0">
                <a:latin typeface="Arial" pitchFamily="34" charset="0"/>
              </a:rPr>
              <a:t>Een reeks </a:t>
            </a:r>
          </a:p>
          <a:p>
            <a:pPr marL="285750" indent="-285750" eaLnBrk="1" hangingPunct="1">
              <a:buFontTx/>
              <a:buChar char="-"/>
            </a:pPr>
            <a:endParaRPr lang="nl-BE" sz="1800" baseline="0" dirty="0" smtClean="0">
              <a:latin typeface="Arial" pitchFamily="34" charset="0"/>
            </a:endParaRPr>
          </a:p>
          <a:p>
            <a:pPr eaLnBrk="1" hangingPunct="1"/>
            <a:endParaRPr lang="nl-BE" sz="1800" baseline="0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0DD229-710D-4A6F-9BA9-5D0CD6E6642D}" type="slidenum">
              <a:rPr lang="nl-BE" smtClean="0"/>
              <a:t>16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3533919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789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nl-BE" smtClean="0"/>
          </a:p>
        </p:txBody>
      </p:sp>
      <p:sp>
        <p:nvSpPr>
          <p:cNvPr id="3789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82937C-4821-4DD3-9B38-8FBCFBB89EF5}" type="slidenum">
              <a:rPr lang="en-US" smtClean="0">
                <a:solidFill>
                  <a:prstClr val="black"/>
                </a:solidFill>
              </a:rPr>
              <a:pPr/>
              <a:t>18</a:t>
            </a:fld>
            <a:endParaRPr lang="en-US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789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nl-BE" dirty="0" smtClean="0"/>
          </a:p>
        </p:txBody>
      </p:sp>
      <p:sp>
        <p:nvSpPr>
          <p:cNvPr id="3789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82937C-4821-4DD3-9B38-8FBCFBB89EF5}" type="slidenum">
              <a:rPr lang="en-US" smtClean="0">
                <a:solidFill>
                  <a:prstClr val="black"/>
                </a:solidFill>
              </a:rPr>
              <a:pPr/>
              <a:t>19</a:t>
            </a:fld>
            <a:endParaRPr lang="en-US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789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nl-BE" smtClean="0"/>
          </a:p>
        </p:txBody>
      </p:sp>
      <p:sp>
        <p:nvSpPr>
          <p:cNvPr id="3789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82937C-4821-4DD3-9B38-8FBCFBB89EF5}" type="slidenum">
              <a:rPr lang="en-US" smtClean="0">
                <a:solidFill>
                  <a:prstClr val="black"/>
                </a:solidFill>
              </a:rPr>
              <a:pPr/>
              <a:t>20</a:t>
            </a:fld>
            <a:endParaRPr lang="en-US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789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nl-BE" smtClean="0"/>
          </a:p>
        </p:txBody>
      </p:sp>
      <p:sp>
        <p:nvSpPr>
          <p:cNvPr id="3789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82937C-4821-4DD3-9B38-8FBCFBB89EF5}" type="slidenum">
              <a:rPr lang="en-US" smtClean="0">
                <a:solidFill>
                  <a:prstClr val="black"/>
                </a:solidFill>
              </a:rPr>
              <a:pPr/>
              <a:t>21</a:t>
            </a:fld>
            <a:endParaRPr lang="en-US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789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nl-BE" smtClean="0"/>
          </a:p>
        </p:txBody>
      </p:sp>
      <p:sp>
        <p:nvSpPr>
          <p:cNvPr id="3789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82937C-4821-4DD3-9B38-8FBCFBB89EF5}" type="slidenum">
              <a:rPr lang="en-US" smtClean="0">
                <a:solidFill>
                  <a:prstClr val="black"/>
                </a:solidFill>
              </a:rPr>
              <a:pPr/>
              <a:t>22</a:t>
            </a:fld>
            <a:endParaRPr lang="en-US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789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nl-BE" smtClean="0"/>
          </a:p>
        </p:txBody>
      </p:sp>
      <p:sp>
        <p:nvSpPr>
          <p:cNvPr id="3789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82937C-4821-4DD3-9B38-8FBCFBB89EF5}" type="slidenum">
              <a:rPr lang="en-US" smtClean="0">
                <a:solidFill>
                  <a:prstClr val="black"/>
                </a:solidFill>
              </a:rPr>
              <a:pPr/>
              <a:t>23</a:t>
            </a:fld>
            <a:endParaRPr lang="en-US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9163" y="746125"/>
            <a:ext cx="4959350" cy="3721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en-US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FE36F6-D283-4F73-8617-9E2702A035E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584047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9163" y="746125"/>
            <a:ext cx="4959350" cy="3721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en-US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FE36F6-D283-4F73-8617-9E2702A035E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584047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9163" y="746125"/>
            <a:ext cx="4959350" cy="3721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en-US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FE36F6-D283-4F73-8617-9E2702A035E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58404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FE36F6-D283-4F73-8617-9E2702A035E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38399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9163" y="746125"/>
            <a:ext cx="4959350" cy="3721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en-US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FE36F6-D283-4F73-8617-9E2702A035E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584047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E9C93C1D-BEFA-496B-AB2A-EB4FB036EEB1}" type="slidenum">
              <a:rPr lang="en-US" b="0" smtClean="0"/>
              <a:pPr eaLnBrk="1" hangingPunct="1"/>
              <a:t>30</a:t>
            </a:fld>
            <a:endParaRPr lang="en-US" b="0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6125"/>
            <a:ext cx="4962525" cy="3721100"/>
          </a:xfrm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BE" sz="1800" baseline="0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9163" y="746125"/>
            <a:ext cx="4959350" cy="3721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en-US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FE36F6-D283-4F73-8617-9E2702A035E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32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584047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9163" y="746125"/>
            <a:ext cx="4959350" cy="3721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en-US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FE36F6-D283-4F73-8617-9E2702A035E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40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584047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6125"/>
            <a:ext cx="4962525" cy="3721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FE36F6-D283-4F73-8617-9E2702A035E1}" type="slidenum">
              <a:rPr lang="en-US" smtClean="0"/>
              <a:pPr>
                <a:defRPr/>
              </a:pPr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78114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6545" name="Rectangle 7"/>
          <p:cNvSpPr txBox="1">
            <a:spLocks noGrp="1" noChangeArrowheads="1"/>
          </p:cNvSpPr>
          <p:nvPr/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56FFF086-4F97-4253-9AF3-41E13F574FC6}" type="slidenum">
              <a:rPr lang="en-US" sz="1200" b="0">
                <a:solidFill>
                  <a:schemeClr val="tx1"/>
                </a:solidFill>
              </a:rPr>
              <a:pPr algn="r"/>
              <a:t>42</a:t>
            </a:fld>
            <a:endParaRPr lang="en-US" sz="1200" b="0">
              <a:solidFill>
                <a:schemeClr val="tx1"/>
              </a:solidFill>
            </a:endParaRPr>
          </a:p>
        </p:txBody>
      </p:sp>
      <p:sp>
        <p:nvSpPr>
          <p:cNvPr id="12396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123965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14875"/>
            <a:ext cx="5438775" cy="4860925"/>
          </a:xfrm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9163" y="746125"/>
            <a:ext cx="4959350" cy="3721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FE36F6-D283-4F73-8617-9E2702A035E1}" type="slidenum">
              <a:rPr lang="en-US" smtClean="0"/>
              <a:pPr>
                <a:defRPr/>
              </a:pPr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06087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6545" name="Rectangle 7"/>
          <p:cNvSpPr txBox="1">
            <a:spLocks noGrp="1" noChangeArrowheads="1"/>
          </p:cNvSpPr>
          <p:nvPr/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56FFF086-4F97-4253-9AF3-41E13F574FC6}" type="slidenum">
              <a:rPr lang="en-US" sz="1200" b="0">
                <a:solidFill>
                  <a:schemeClr val="tx1"/>
                </a:solidFill>
              </a:rPr>
              <a:pPr algn="r"/>
              <a:t>46</a:t>
            </a:fld>
            <a:endParaRPr lang="en-US" sz="1200" b="0">
              <a:solidFill>
                <a:schemeClr val="tx1"/>
              </a:solidFill>
            </a:endParaRPr>
          </a:p>
        </p:txBody>
      </p:sp>
      <p:sp>
        <p:nvSpPr>
          <p:cNvPr id="12396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123965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14875"/>
            <a:ext cx="5438775" cy="4860925"/>
          </a:xfrm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FE36F6-D283-4F73-8617-9E2702A035E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2767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fld id="{A4DDDFD9-0F13-496D-9FB6-B003E9752F51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5125" name="Footer Placeholder 4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7"/>
          <p:cNvSpPr txBox="1">
            <a:spLocks noGrp="1" noChangeArrowheads="1"/>
          </p:cNvSpPr>
          <p:nvPr/>
        </p:nvSpPr>
        <p:spPr bwMode="auto">
          <a:xfrm>
            <a:off x="3849689" y="9428164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D2B00BCD-5B73-4F62-8EFE-B0F109FB161F}" type="slidenum">
              <a:rPr lang="en-US" sz="1200"/>
              <a:pPr algn="r"/>
              <a:t>8</a:t>
            </a:fld>
            <a:endParaRPr lang="en-US" sz="1200"/>
          </a:p>
        </p:txBody>
      </p:sp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4" name="Slide Number Placeholder 3"/>
          <p:cNvSpPr txBox="1">
            <a:spLocks noGrp="1"/>
          </p:cNvSpPr>
          <p:nvPr/>
        </p:nvSpPr>
        <p:spPr>
          <a:xfrm>
            <a:off x="3849689" y="9428164"/>
            <a:ext cx="2946400" cy="496887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A31A96D5-F0F7-4EF3-B0F7-EFABF9596647}" type="slidenum">
              <a:rPr lang="nl-BE" sz="1200"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8</a:t>
            </a:fld>
            <a:endParaRPr lang="nl-BE" sz="1200">
              <a:latin typeface="+mn-lt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0DD229-710D-4A6F-9BA9-5D0CD6E6642D}" type="slidenum">
              <a:rPr lang="nl-BE" smtClean="0"/>
              <a:t>9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8583971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9163" y="746125"/>
            <a:ext cx="4959350" cy="3721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en-US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FE36F6-D283-4F73-8617-9E2702A035E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58404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E9C93C1D-BEFA-496B-AB2A-EB4FB036EEB1}" type="slidenum">
              <a:rPr lang="en-US" b="0" smtClean="0">
                <a:solidFill>
                  <a:prstClr val="black"/>
                </a:solidFill>
              </a:rPr>
              <a:pPr eaLnBrk="1" hangingPunct="1"/>
              <a:t>11</a:t>
            </a:fld>
            <a:endParaRPr lang="en-US" b="0" smtClean="0">
              <a:solidFill>
                <a:prstClr val="black"/>
              </a:solidFill>
            </a:endParaRPr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6125"/>
            <a:ext cx="4959350" cy="3721100"/>
          </a:xfrm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BE" sz="1800" baseline="0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9163" y="746125"/>
            <a:ext cx="4959350" cy="3721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en-US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FE36F6-D283-4F73-8617-9E2702A035E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58404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8" Type="http://schemas.openxmlformats.org/officeDocument/2006/relationships/tags" Target="../tags/tag7.xml"/><Relationship Id="rId13" Type="http://schemas.openxmlformats.org/officeDocument/2006/relationships/tags" Target="../tags/tag12.xml"/><Relationship Id="rId18" Type="http://schemas.openxmlformats.org/officeDocument/2006/relationships/image" Target="../media/image6.png"/><Relationship Id="rId3" Type="http://schemas.openxmlformats.org/officeDocument/2006/relationships/tags" Target="../tags/tag2.xml"/><Relationship Id="rId21" Type="http://schemas.openxmlformats.org/officeDocument/2006/relationships/image" Target="../media/image7.png"/><Relationship Id="rId7" Type="http://schemas.openxmlformats.org/officeDocument/2006/relationships/tags" Target="../tags/tag6.xml"/><Relationship Id="rId12" Type="http://schemas.openxmlformats.org/officeDocument/2006/relationships/tags" Target="../tags/tag11.xml"/><Relationship Id="rId17" Type="http://schemas.openxmlformats.org/officeDocument/2006/relationships/image" Target="../media/image4.emf"/><Relationship Id="rId2" Type="http://schemas.openxmlformats.org/officeDocument/2006/relationships/tags" Target="../tags/tag1.xml"/><Relationship Id="rId16" Type="http://schemas.openxmlformats.org/officeDocument/2006/relationships/oleObject" Target="../embeddings/oleObject1.bin"/><Relationship Id="rId20" Type="http://schemas.openxmlformats.org/officeDocument/2006/relationships/oleObject" Target="../embeddings/oleObject3.bin"/><Relationship Id="rId1" Type="http://schemas.openxmlformats.org/officeDocument/2006/relationships/vmlDrawing" Target="../drawings/vmlDrawing1.vml"/><Relationship Id="rId6" Type="http://schemas.openxmlformats.org/officeDocument/2006/relationships/tags" Target="../tags/tag5.xml"/><Relationship Id="rId11" Type="http://schemas.openxmlformats.org/officeDocument/2006/relationships/tags" Target="../tags/tag10.xml"/><Relationship Id="rId5" Type="http://schemas.openxmlformats.org/officeDocument/2006/relationships/tags" Target="../tags/tag4.xml"/><Relationship Id="rId15" Type="http://schemas.openxmlformats.org/officeDocument/2006/relationships/image" Target="../media/image5.jpeg"/><Relationship Id="rId10" Type="http://schemas.openxmlformats.org/officeDocument/2006/relationships/tags" Target="../tags/tag9.xml"/><Relationship Id="rId19" Type="http://schemas.openxmlformats.org/officeDocument/2006/relationships/oleObject" Target="../embeddings/oleObject2.bin"/><Relationship Id="rId4" Type="http://schemas.openxmlformats.org/officeDocument/2006/relationships/tags" Target="../tags/tag3.xml"/><Relationship Id="rId9" Type="http://schemas.openxmlformats.org/officeDocument/2006/relationships/tags" Target="../tags/tag8.xml"/><Relationship Id="rId14" Type="http://schemas.openxmlformats.org/officeDocument/2006/relationships/slideMaster" Target="../slideMasters/slideMaster2.xml"/><Relationship Id="rId22" Type="http://schemas.openxmlformats.org/officeDocument/2006/relationships/image" Target="../media/image3.emf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8" Type="http://schemas.openxmlformats.org/officeDocument/2006/relationships/tags" Target="../tags/tag19.xml"/><Relationship Id="rId13" Type="http://schemas.openxmlformats.org/officeDocument/2006/relationships/oleObject" Target="../embeddings/oleObject5.bin"/><Relationship Id="rId3" Type="http://schemas.openxmlformats.org/officeDocument/2006/relationships/tags" Target="../tags/tag14.xml"/><Relationship Id="rId7" Type="http://schemas.openxmlformats.org/officeDocument/2006/relationships/tags" Target="../tags/tag18.xml"/><Relationship Id="rId12" Type="http://schemas.openxmlformats.org/officeDocument/2006/relationships/image" Target="../media/image6.png"/><Relationship Id="rId2" Type="http://schemas.openxmlformats.org/officeDocument/2006/relationships/tags" Target="../tags/tag13.xml"/><Relationship Id="rId1" Type="http://schemas.openxmlformats.org/officeDocument/2006/relationships/vmlDrawing" Target="../drawings/vmlDrawing2.vml"/><Relationship Id="rId6" Type="http://schemas.openxmlformats.org/officeDocument/2006/relationships/tags" Target="../tags/tag17.xml"/><Relationship Id="rId11" Type="http://schemas.openxmlformats.org/officeDocument/2006/relationships/image" Target="../media/image4.emf"/><Relationship Id="rId5" Type="http://schemas.openxmlformats.org/officeDocument/2006/relationships/tags" Target="../tags/tag16.xml"/><Relationship Id="rId10" Type="http://schemas.openxmlformats.org/officeDocument/2006/relationships/oleObject" Target="../embeddings/oleObject4.bin"/><Relationship Id="rId4" Type="http://schemas.openxmlformats.org/officeDocument/2006/relationships/tags" Target="../tags/tag15.xml"/><Relationship Id="rId9" Type="http://schemas.openxmlformats.org/officeDocument/2006/relationships/slideMaster" Target="../slideMasters/slideMaster2.xml"/><Relationship Id="rId14" Type="http://schemas.openxmlformats.org/officeDocument/2006/relationships/image" Target="../media/image3.emf"/></Relationships>
</file>

<file path=ppt/slideLayouts/_rels/slideLayout31.xml.rels><?xml version="1.0" encoding="UTF-8" standalone="yes"?>
<Relationships xmlns="http://schemas.openxmlformats.org/package/2006/relationships"><Relationship Id="rId8" Type="http://schemas.openxmlformats.org/officeDocument/2006/relationships/tags" Target="../tags/tag26.xml"/><Relationship Id="rId13" Type="http://schemas.openxmlformats.org/officeDocument/2006/relationships/image" Target="../media/image3.emf"/><Relationship Id="rId3" Type="http://schemas.openxmlformats.org/officeDocument/2006/relationships/tags" Target="../tags/tag21.xml"/><Relationship Id="rId7" Type="http://schemas.openxmlformats.org/officeDocument/2006/relationships/tags" Target="../tags/tag25.xml"/><Relationship Id="rId12" Type="http://schemas.openxmlformats.org/officeDocument/2006/relationships/image" Target="../media/image6.png"/><Relationship Id="rId2" Type="http://schemas.openxmlformats.org/officeDocument/2006/relationships/tags" Target="../tags/tag20.xml"/><Relationship Id="rId1" Type="http://schemas.openxmlformats.org/officeDocument/2006/relationships/vmlDrawing" Target="../drawings/vmlDrawing3.vml"/><Relationship Id="rId6" Type="http://schemas.openxmlformats.org/officeDocument/2006/relationships/tags" Target="../tags/tag24.xml"/><Relationship Id="rId11" Type="http://schemas.openxmlformats.org/officeDocument/2006/relationships/image" Target="../media/image4.emf"/><Relationship Id="rId5" Type="http://schemas.openxmlformats.org/officeDocument/2006/relationships/tags" Target="../tags/tag23.xml"/><Relationship Id="rId10" Type="http://schemas.openxmlformats.org/officeDocument/2006/relationships/oleObject" Target="../embeddings/oleObject6.bin"/><Relationship Id="rId4" Type="http://schemas.openxmlformats.org/officeDocument/2006/relationships/tags" Target="../tags/tag22.xml"/><Relationship Id="rId9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DCBA3E-859E-4D4E-AF7E-FBC7B4F6A61F}" type="datetime1">
              <a:rPr lang="nl-BE"/>
              <a:pPr>
                <a:defRPr/>
              </a:pPr>
              <a:t>9/05/2014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3149C2-2305-4CE1-9D09-80C5ED3BC9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7" name="Picture 6"/>
          <p:cNvPicPr/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4328" y="116632"/>
            <a:ext cx="1446177" cy="775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18289932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6FF46D-1BFF-4BB7-95D3-992A4BF71A70}" type="datetime1">
              <a:rPr lang="nl-BE"/>
              <a:pPr>
                <a:defRPr/>
              </a:pPr>
              <a:t>9/05/2014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B4997F-8B3B-4A60-83F1-1A6E13D040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7" name="Picture 6"/>
          <p:cNvPicPr/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4328" y="116632"/>
            <a:ext cx="1446177" cy="775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37644190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1E603C-9F27-45C1-87D2-743F844D90FB}" type="datetime1">
              <a:rPr lang="nl-BE"/>
              <a:pPr>
                <a:defRPr/>
              </a:pPr>
              <a:t>9/05/2014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284D88-85D7-4CD3-8BE0-603F9A54F4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7" name="Picture 6"/>
          <p:cNvPicPr/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4328" y="116632"/>
            <a:ext cx="1446177" cy="775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5460278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2"/>
            <a:ext cx="8229600" cy="4525963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3EEAAC-1EF1-4AA7-8208-0C814CAA9B5D}" type="datetime1">
              <a:rPr lang="nl-BE"/>
              <a:pPr>
                <a:defRPr/>
              </a:pPr>
              <a:t>9/05/2014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948D0C-7283-407D-8AEF-141FF0529C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7" name="Picture 6"/>
          <p:cNvPicPr/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4328" y="116632"/>
            <a:ext cx="1446177" cy="775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27682725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90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AA0AA8-D38D-45C8-A65C-489F79C75F26}" type="datetime1">
              <a:rPr lang="nl-BE"/>
              <a:pPr>
                <a:defRPr/>
              </a:pPr>
              <a:t>9/05/2014</a:t>
            </a:fld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284FA1-E98A-4382-B346-EEB7E12F15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9" name="Picture 8"/>
          <p:cNvPicPr/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4328" y="116632"/>
            <a:ext cx="1446177" cy="775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41257157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6485C4-0708-4829-896C-5DE4B6A4F2A1}" type="datetime1">
              <a:rPr lang="nl-BE"/>
              <a:pPr>
                <a:defRPr/>
              </a:pPr>
              <a:t>9/05/2014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DCB667-1EC4-4A79-80D6-CE7E138D62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8" name="Picture 7"/>
          <p:cNvPicPr/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4328" y="116632"/>
            <a:ext cx="1446177" cy="775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40633401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DCBA3E-859E-4D4E-AF7E-FBC7B4F6A61F}" type="datetime1">
              <a:rPr lang="nl-BE">
                <a:solidFill>
                  <a:srgbClr val="000000"/>
                </a:solidFill>
              </a:rPr>
              <a:pPr>
                <a:defRPr/>
              </a:pPr>
              <a:t>9/05/2014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3149C2-2305-4CE1-9D09-80C5ED3BC9F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7" name="Picture 6"/>
          <p:cNvPicPr/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4328" y="116632"/>
            <a:ext cx="1446177" cy="775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7216005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A192DF-A232-4327-8CF3-649C6E35F980}" type="datetime1">
              <a:rPr lang="nl-BE">
                <a:solidFill>
                  <a:srgbClr val="000000"/>
                </a:solidFill>
              </a:rPr>
              <a:pPr>
                <a:defRPr/>
              </a:pPr>
              <a:t>9/05/2014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F05E7C-4ED6-4DFA-8386-E5CE0122986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92798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EF1805-F761-43A8-9AA2-D078FB43B2F6}" type="datetime1">
              <a:rPr lang="nl-BE">
                <a:solidFill>
                  <a:srgbClr val="000000"/>
                </a:solidFill>
              </a:rPr>
              <a:pPr>
                <a:defRPr/>
              </a:pPr>
              <a:t>9/05/2014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ADD4E8-0215-4293-B41B-840112AEAA3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95011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379828-29A8-4BF9-AE84-C00E13DCEDC6}" type="datetime1">
              <a:rPr lang="nl-BE">
                <a:solidFill>
                  <a:srgbClr val="000000"/>
                </a:solidFill>
              </a:rPr>
              <a:pPr>
                <a:defRPr/>
              </a:pPr>
              <a:t>9/05/2014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FB6EB1-E9BE-44BC-8946-AA765457C9C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91533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24A5B0-FFBB-444F-8F9C-9B208C0D334A}" type="datetime1">
              <a:rPr lang="nl-BE">
                <a:solidFill>
                  <a:srgbClr val="000000"/>
                </a:solidFill>
              </a:rPr>
              <a:pPr>
                <a:defRPr/>
              </a:pPr>
              <a:t>9/05/2014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C88DDC-A9A1-43C4-B71B-52B8FE59520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0313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A192DF-A232-4327-8CF3-649C6E35F980}" type="datetime1">
              <a:rPr lang="nl-BE"/>
              <a:pPr>
                <a:defRPr/>
              </a:pPr>
              <a:t>9/05/2014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F05E7C-4ED6-4DFA-8386-E5CE012298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7" name="Picture 6"/>
          <p:cNvPicPr/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4328" y="116632"/>
            <a:ext cx="1446177" cy="775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27538501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D25A5C-47E9-454E-9B5C-6A4D34B1D623}" type="datetime1">
              <a:rPr lang="nl-BE">
                <a:solidFill>
                  <a:srgbClr val="000000"/>
                </a:solidFill>
              </a:rPr>
              <a:pPr>
                <a:defRPr/>
              </a:pPr>
              <a:t>9/05/2014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164F91-9534-458D-95E4-2EEBCD92C0C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828811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00757D-565F-4B40-8D81-A7181FCA5132}" type="datetime1">
              <a:rPr lang="nl-BE">
                <a:solidFill>
                  <a:srgbClr val="000000"/>
                </a:solidFill>
              </a:rPr>
              <a:pPr>
                <a:defRPr/>
              </a:pPr>
              <a:t>9/05/2014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471C7B-8828-4A07-9EDB-10601F601F8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77866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EC727A-B878-4FEF-B773-3F3D685D081F}" type="datetime1">
              <a:rPr lang="nl-BE">
                <a:solidFill>
                  <a:srgbClr val="000000"/>
                </a:solidFill>
              </a:rPr>
              <a:pPr>
                <a:defRPr/>
              </a:pPr>
              <a:t>9/05/2014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5DB739-FBBE-4DA0-9770-6C0ABBF5B47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29065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2D62D7-1D4C-486F-855B-A1CB0C5A7D7F}" type="datetime1">
              <a:rPr lang="nl-BE">
                <a:solidFill>
                  <a:srgbClr val="000000"/>
                </a:solidFill>
              </a:rPr>
              <a:pPr>
                <a:defRPr/>
              </a:pPr>
              <a:t>9/05/2014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F94569-2EC8-4421-A812-DA56C30FF5F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914767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6FF46D-1BFF-4BB7-95D3-992A4BF71A70}" type="datetime1">
              <a:rPr lang="nl-BE">
                <a:solidFill>
                  <a:srgbClr val="000000"/>
                </a:solidFill>
              </a:rPr>
              <a:pPr>
                <a:defRPr/>
              </a:pPr>
              <a:t>9/05/2014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B4997F-8B3B-4A60-83F1-1A6E13D040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3164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1E603C-9F27-45C1-87D2-743F844D90FB}" type="datetime1">
              <a:rPr lang="nl-BE">
                <a:solidFill>
                  <a:srgbClr val="000000"/>
                </a:solidFill>
              </a:rPr>
              <a:pPr>
                <a:defRPr/>
              </a:pPr>
              <a:t>9/05/2014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284D88-85D7-4CD3-8BE0-603F9A54F4F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646553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2"/>
            <a:ext cx="8229600" cy="4525963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3EEAAC-1EF1-4AA7-8208-0C814CAA9B5D}" type="datetime1">
              <a:rPr lang="nl-BE">
                <a:solidFill>
                  <a:srgbClr val="000000"/>
                </a:solidFill>
              </a:rPr>
              <a:pPr>
                <a:defRPr/>
              </a:pPr>
              <a:t>9/05/2014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948D0C-7283-407D-8AEF-141FF0529C3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201374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90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AA0AA8-D38D-45C8-A65C-489F79C75F26}" type="datetime1">
              <a:rPr lang="nl-BE">
                <a:solidFill>
                  <a:srgbClr val="000000"/>
                </a:solidFill>
              </a:rPr>
              <a:pPr>
                <a:defRPr/>
              </a:pPr>
              <a:t>9/05/2014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284FA1-E98A-4382-B346-EEB7E12F15B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317086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6485C4-0708-4829-896C-5DE4B6A4F2A1}" type="datetime1">
              <a:rPr lang="nl-BE">
                <a:solidFill>
                  <a:srgbClr val="000000"/>
                </a:solidFill>
              </a:rPr>
              <a:pPr>
                <a:defRPr/>
              </a:pPr>
              <a:t>9/05/2014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DCB667-1EC4-4A79-80D6-CE7E138D629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889404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Table of Content-Agenda">
    <p:bg>
      <p:bgPr>
        <a:blipFill dpi="0" rotWithShape="1">
          <a:blip r:embed="rId15" cstate="print"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1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0" y="0"/>
          <a:ext cx="146538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21" name="think-cell Slide" r:id="rId16" imgW="360" imgH="360" progId="">
                  <p:embed/>
                </p:oleObj>
              </mc:Choice>
              <mc:Fallback>
                <p:oleObj name="think-cell Slide" r:id="rId16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46538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>
            <p:custDataLst>
              <p:tags r:id="rId3"/>
            </p:custDataLst>
          </p:nvPr>
        </p:nvSpPr>
        <p:spPr>
          <a:xfrm>
            <a:off x="8827127" y="6661264"/>
            <a:ext cx="110608" cy="107722"/>
          </a:xfrm>
          <a:prstGeom prst="rect">
            <a:avLst/>
          </a:prstGeom>
          <a:noFill/>
        </p:spPr>
        <p:txBody>
          <a:bodyPr wrap="none" lIns="0" tIns="0" rIns="0" bIns="0" anchor="ctr">
            <a:spAutoFit/>
          </a:bodyPr>
          <a:lstStyle/>
          <a:p>
            <a:pPr algn="ctr" defTabSz="957756" fontAlgn="auto">
              <a:spcBef>
                <a:spcPts val="0"/>
              </a:spcBef>
              <a:spcAft>
                <a:spcPts val="0"/>
              </a:spcAft>
              <a:defRPr/>
            </a:pPr>
            <a:fld id="{F959C41A-9A62-4840-8519-D72E582E59B0}" type="slidenum">
              <a:rPr lang="en-US" sz="700">
                <a:solidFill>
                  <a:srgbClr val="000000"/>
                </a:solidFill>
                <a:latin typeface="Arial"/>
              </a:rPr>
              <a:pPr algn="ctr" defTabSz="957756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7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Freeform 4"/>
          <p:cNvSpPr>
            <a:spLocks/>
          </p:cNvSpPr>
          <p:nvPr>
            <p:custDataLst>
              <p:tags r:id="rId4"/>
            </p:custDataLst>
          </p:nvPr>
        </p:nvSpPr>
        <p:spPr bwMode="auto">
          <a:xfrm>
            <a:off x="0" y="676278"/>
            <a:ext cx="9144000" cy="728663"/>
          </a:xfrm>
          <a:custGeom>
            <a:avLst/>
            <a:gdLst/>
            <a:ahLst/>
            <a:cxnLst>
              <a:cxn ang="0">
                <a:pos x="2965" y="93"/>
              </a:cxn>
              <a:cxn ang="0">
                <a:pos x="303" y="93"/>
              </a:cxn>
              <a:cxn ang="0">
                <a:pos x="151" y="187"/>
              </a:cxn>
              <a:cxn ang="0">
                <a:pos x="0" y="93"/>
              </a:cxn>
              <a:cxn ang="0">
                <a:pos x="0" y="112"/>
              </a:cxn>
              <a:cxn ang="0">
                <a:pos x="151" y="205"/>
              </a:cxn>
              <a:cxn ang="0">
                <a:pos x="303" y="112"/>
              </a:cxn>
              <a:cxn ang="0">
                <a:pos x="2965" y="112"/>
              </a:cxn>
              <a:cxn ang="0">
                <a:pos x="3118" y="19"/>
              </a:cxn>
              <a:cxn ang="0">
                <a:pos x="3118" y="0"/>
              </a:cxn>
              <a:cxn ang="0">
                <a:pos x="2965" y="93"/>
              </a:cxn>
            </a:cxnLst>
            <a:rect l="0" t="0" r="r" b="b"/>
            <a:pathLst>
              <a:path w="3118" h="205">
                <a:moveTo>
                  <a:pt x="2965" y="93"/>
                </a:moveTo>
                <a:cubicBezTo>
                  <a:pt x="303" y="93"/>
                  <a:pt x="303" y="93"/>
                  <a:pt x="303" y="93"/>
                </a:cubicBezTo>
                <a:cubicBezTo>
                  <a:pt x="183" y="93"/>
                  <a:pt x="151" y="187"/>
                  <a:pt x="151" y="187"/>
                </a:cubicBezTo>
                <a:cubicBezTo>
                  <a:pt x="151" y="187"/>
                  <a:pt x="119" y="93"/>
                  <a:pt x="0" y="93"/>
                </a:cubicBezTo>
                <a:cubicBezTo>
                  <a:pt x="0" y="112"/>
                  <a:pt x="0" y="112"/>
                  <a:pt x="0" y="112"/>
                </a:cubicBezTo>
                <a:cubicBezTo>
                  <a:pt x="119" y="112"/>
                  <a:pt x="151" y="205"/>
                  <a:pt x="151" y="205"/>
                </a:cubicBezTo>
                <a:cubicBezTo>
                  <a:pt x="151" y="205"/>
                  <a:pt x="183" y="112"/>
                  <a:pt x="303" y="112"/>
                </a:cubicBezTo>
                <a:cubicBezTo>
                  <a:pt x="2965" y="112"/>
                  <a:pt x="2965" y="112"/>
                  <a:pt x="2965" y="112"/>
                </a:cubicBezTo>
                <a:cubicBezTo>
                  <a:pt x="3085" y="112"/>
                  <a:pt x="3118" y="19"/>
                  <a:pt x="3118" y="19"/>
                </a:cubicBezTo>
                <a:cubicBezTo>
                  <a:pt x="3118" y="0"/>
                  <a:pt x="3118" y="0"/>
                  <a:pt x="3118" y="0"/>
                </a:cubicBezTo>
                <a:cubicBezTo>
                  <a:pt x="3118" y="0"/>
                  <a:pt x="3085" y="93"/>
                  <a:pt x="2965" y="93"/>
                </a:cubicBezTo>
                <a:close/>
              </a:path>
            </a:pathLst>
          </a:custGeom>
          <a:solidFill>
            <a:srgbClr val="064685"/>
          </a:solidFill>
          <a:ln w="9525">
            <a:noFill/>
            <a:round/>
            <a:headEnd/>
            <a:tailEnd/>
          </a:ln>
          <a:effectLst>
            <a:outerShdw blurRad="50800" dist="25400" dir="5400000" algn="t" rotWithShape="0">
              <a:prstClr val="black">
                <a:alpha val="31000"/>
              </a:prstClr>
            </a:outerShdw>
          </a:effectLst>
        </p:spPr>
        <p:txBody>
          <a:bodyPr lIns="99563" tIns="49782" rIns="99563" bIns="49782"/>
          <a:lstStyle/>
          <a:p>
            <a:pPr defTabSz="957756" fontAlgn="auto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8" name="Picture 103" descr="C:\Users\UserSim\Desktop\Capgemini\Capgemini_logo_cmyk.png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146540" y="6443666"/>
            <a:ext cx="1210408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Straight Connector 5"/>
          <p:cNvCxnSpPr/>
          <p:nvPr>
            <p:custDataLst>
              <p:tags r:id="rId6"/>
            </p:custDataLst>
          </p:nvPr>
        </p:nvCxnSpPr>
        <p:spPr>
          <a:xfrm flipH="1">
            <a:off x="0" y="6362700"/>
            <a:ext cx="9144000" cy="0"/>
          </a:xfrm>
          <a:prstGeom prst="line">
            <a:avLst/>
          </a:prstGeom>
          <a:ln w="9525" cmpd="sng">
            <a:solidFill>
              <a:schemeClr val="accent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Object 3" hidden="1"/>
          <p:cNvGraphicFramePr>
            <a:graphicFrameLocks noChangeAspect="1"/>
          </p:cNvGraphicFramePr>
          <p:nvPr>
            <p:custDataLst>
              <p:tags r:id="rId7"/>
            </p:custDataLst>
          </p:nvPr>
        </p:nvGraphicFramePr>
        <p:xfrm>
          <a:off x="0" y="0"/>
          <a:ext cx="146538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22" name="think-cell Slide" r:id="rId19" imgW="360" imgH="360" progId="">
                  <p:embed/>
                </p:oleObj>
              </mc:Choice>
              <mc:Fallback>
                <p:oleObj name="think-cell Slide" r:id="rId19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46538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/>
          <p:cNvSpPr txBox="1"/>
          <p:nvPr>
            <p:custDataLst>
              <p:tags r:id="rId8"/>
            </p:custDataLst>
          </p:nvPr>
        </p:nvSpPr>
        <p:spPr>
          <a:xfrm>
            <a:off x="8827127" y="6661264"/>
            <a:ext cx="110608" cy="107722"/>
          </a:xfrm>
          <a:prstGeom prst="rect">
            <a:avLst/>
          </a:prstGeom>
          <a:noFill/>
        </p:spPr>
        <p:txBody>
          <a:bodyPr wrap="none" lIns="0" tIns="0" rIns="0" bIns="0" anchor="ctr">
            <a:spAutoFit/>
          </a:bodyPr>
          <a:lstStyle/>
          <a:p>
            <a:pPr algn="ctr" defTabSz="957756" fontAlgn="auto">
              <a:spcBef>
                <a:spcPts val="0"/>
              </a:spcBef>
              <a:spcAft>
                <a:spcPts val="0"/>
              </a:spcAft>
              <a:defRPr/>
            </a:pPr>
            <a:fld id="{E9A74408-6193-4033-9B83-5FE38A6582A5}" type="slidenum">
              <a:rPr lang="en-US" sz="700">
                <a:solidFill>
                  <a:srgbClr val="000000"/>
                </a:solidFill>
                <a:latin typeface="Arial"/>
              </a:rPr>
              <a:pPr algn="ctr" defTabSz="957756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7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Freeform 4"/>
          <p:cNvSpPr>
            <a:spLocks/>
          </p:cNvSpPr>
          <p:nvPr>
            <p:custDataLst>
              <p:tags r:id="rId9"/>
            </p:custDataLst>
          </p:nvPr>
        </p:nvSpPr>
        <p:spPr bwMode="auto">
          <a:xfrm>
            <a:off x="0" y="676278"/>
            <a:ext cx="9144000" cy="728663"/>
          </a:xfrm>
          <a:custGeom>
            <a:avLst/>
            <a:gdLst/>
            <a:ahLst/>
            <a:cxnLst>
              <a:cxn ang="0">
                <a:pos x="2965" y="93"/>
              </a:cxn>
              <a:cxn ang="0">
                <a:pos x="303" y="93"/>
              </a:cxn>
              <a:cxn ang="0">
                <a:pos x="151" y="187"/>
              </a:cxn>
              <a:cxn ang="0">
                <a:pos x="0" y="93"/>
              </a:cxn>
              <a:cxn ang="0">
                <a:pos x="0" y="112"/>
              </a:cxn>
              <a:cxn ang="0">
                <a:pos x="151" y="205"/>
              </a:cxn>
              <a:cxn ang="0">
                <a:pos x="303" y="112"/>
              </a:cxn>
              <a:cxn ang="0">
                <a:pos x="2965" y="112"/>
              </a:cxn>
              <a:cxn ang="0">
                <a:pos x="3118" y="19"/>
              </a:cxn>
              <a:cxn ang="0">
                <a:pos x="3118" y="0"/>
              </a:cxn>
              <a:cxn ang="0">
                <a:pos x="2965" y="93"/>
              </a:cxn>
            </a:cxnLst>
            <a:rect l="0" t="0" r="r" b="b"/>
            <a:pathLst>
              <a:path w="3118" h="205">
                <a:moveTo>
                  <a:pt x="2965" y="93"/>
                </a:moveTo>
                <a:cubicBezTo>
                  <a:pt x="303" y="93"/>
                  <a:pt x="303" y="93"/>
                  <a:pt x="303" y="93"/>
                </a:cubicBezTo>
                <a:cubicBezTo>
                  <a:pt x="183" y="93"/>
                  <a:pt x="151" y="187"/>
                  <a:pt x="151" y="187"/>
                </a:cubicBezTo>
                <a:cubicBezTo>
                  <a:pt x="151" y="187"/>
                  <a:pt x="119" y="93"/>
                  <a:pt x="0" y="93"/>
                </a:cubicBezTo>
                <a:cubicBezTo>
                  <a:pt x="0" y="112"/>
                  <a:pt x="0" y="112"/>
                  <a:pt x="0" y="112"/>
                </a:cubicBezTo>
                <a:cubicBezTo>
                  <a:pt x="119" y="112"/>
                  <a:pt x="151" y="205"/>
                  <a:pt x="151" y="205"/>
                </a:cubicBezTo>
                <a:cubicBezTo>
                  <a:pt x="151" y="205"/>
                  <a:pt x="183" y="112"/>
                  <a:pt x="303" y="112"/>
                </a:cubicBezTo>
                <a:cubicBezTo>
                  <a:pt x="2965" y="112"/>
                  <a:pt x="2965" y="112"/>
                  <a:pt x="2965" y="112"/>
                </a:cubicBezTo>
                <a:cubicBezTo>
                  <a:pt x="3085" y="112"/>
                  <a:pt x="3118" y="19"/>
                  <a:pt x="3118" y="19"/>
                </a:cubicBezTo>
                <a:cubicBezTo>
                  <a:pt x="3118" y="0"/>
                  <a:pt x="3118" y="0"/>
                  <a:pt x="3118" y="0"/>
                </a:cubicBezTo>
                <a:cubicBezTo>
                  <a:pt x="3118" y="0"/>
                  <a:pt x="3085" y="93"/>
                  <a:pt x="2965" y="93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  <a:effectLst>
            <a:outerShdw blurRad="50800" dist="25400" dir="5400000" algn="t" rotWithShape="0">
              <a:prstClr val="black">
                <a:alpha val="31000"/>
              </a:prstClr>
            </a:outerShdw>
          </a:effectLst>
        </p:spPr>
        <p:txBody>
          <a:bodyPr lIns="99563" tIns="49782" rIns="99563" bIns="49782"/>
          <a:lstStyle/>
          <a:p>
            <a:pPr defTabSz="957756" fontAlgn="auto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5" name="Picture 103" descr="C:\Users\UserSim\Desktop\Capgemini\Capgemini_logo_cmyk.png"/>
          <p:cNvPicPr>
            <a:picLocks noChangeAspect="1" noChangeArrowheads="1"/>
          </p:cNvPicPr>
          <p:nvPr>
            <p:custDataLst>
              <p:tags r:id="rId10"/>
            </p:custDataLst>
          </p:nvPr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146540" y="6443666"/>
            <a:ext cx="1210408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6" name="Straight Connector 5"/>
          <p:cNvCxnSpPr/>
          <p:nvPr>
            <p:custDataLst>
              <p:tags r:id="rId11"/>
            </p:custDataLst>
          </p:nvPr>
        </p:nvCxnSpPr>
        <p:spPr>
          <a:xfrm flipH="1">
            <a:off x="0" y="6362700"/>
            <a:ext cx="9144000" cy="0"/>
          </a:xfrm>
          <a:prstGeom prst="line">
            <a:avLst/>
          </a:prstGeom>
          <a:ln w="9525" cmpd="sng">
            <a:solidFill>
              <a:srgbClr val="6A90B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17" name="Object 3" hidden="1"/>
          <p:cNvGraphicFramePr>
            <a:graphicFrameLocks noChangeAspect="1"/>
          </p:cNvGraphicFramePr>
          <p:nvPr>
            <p:custDataLst>
              <p:tags r:id="rId12"/>
            </p:custDataLst>
          </p:nvPr>
        </p:nvGraphicFramePr>
        <p:xfrm>
          <a:off x="0" y="0"/>
          <a:ext cx="146538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23" name="think-cell Slide" r:id="rId20" imgW="360" imgH="360" progId="">
                  <p:embed/>
                </p:oleObj>
              </mc:Choice>
              <mc:Fallback>
                <p:oleObj name="think-cell Slide" r:id="rId20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46538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Freeform 4"/>
          <p:cNvSpPr>
            <a:spLocks/>
          </p:cNvSpPr>
          <p:nvPr>
            <p:custDataLst>
              <p:tags r:id="rId13"/>
            </p:custDataLst>
          </p:nvPr>
        </p:nvSpPr>
        <p:spPr bwMode="auto">
          <a:xfrm>
            <a:off x="0" y="676278"/>
            <a:ext cx="9144000" cy="728663"/>
          </a:xfrm>
          <a:custGeom>
            <a:avLst/>
            <a:gdLst/>
            <a:ahLst/>
            <a:cxnLst>
              <a:cxn ang="0">
                <a:pos x="2965" y="93"/>
              </a:cxn>
              <a:cxn ang="0">
                <a:pos x="303" y="93"/>
              </a:cxn>
              <a:cxn ang="0">
                <a:pos x="151" y="187"/>
              </a:cxn>
              <a:cxn ang="0">
                <a:pos x="0" y="93"/>
              </a:cxn>
              <a:cxn ang="0">
                <a:pos x="0" y="112"/>
              </a:cxn>
              <a:cxn ang="0">
                <a:pos x="151" y="205"/>
              </a:cxn>
              <a:cxn ang="0">
                <a:pos x="303" y="112"/>
              </a:cxn>
              <a:cxn ang="0">
                <a:pos x="2965" y="112"/>
              </a:cxn>
              <a:cxn ang="0">
                <a:pos x="3118" y="19"/>
              </a:cxn>
              <a:cxn ang="0">
                <a:pos x="3118" y="0"/>
              </a:cxn>
              <a:cxn ang="0">
                <a:pos x="2965" y="93"/>
              </a:cxn>
            </a:cxnLst>
            <a:rect l="0" t="0" r="r" b="b"/>
            <a:pathLst>
              <a:path w="3118" h="205">
                <a:moveTo>
                  <a:pt x="2965" y="93"/>
                </a:moveTo>
                <a:cubicBezTo>
                  <a:pt x="303" y="93"/>
                  <a:pt x="303" y="93"/>
                  <a:pt x="303" y="93"/>
                </a:cubicBezTo>
                <a:cubicBezTo>
                  <a:pt x="183" y="93"/>
                  <a:pt x="151" y="187"/>
                  <a:pt x="151" y="187"/>
                </a:cubicBezTo>
                <a:cubicBezTo>
                  <a:pt x="151" y="187"/>
                  <a:pt x="119" y="93"/>
                  <a:pt x="0" y="93"/>
                </a:cubicBezTo>
                <a:cubicBezTo>
                  <a:pt x="0" y="112"/>
                  <a:pt x="0" y="112"/>
                  <a:pt x="0" y="112"/>
                </a:cubicBezTo>
                <a:cubicBezTo>
                  <a:pt x="119" y="112"/>
                  <a:pt x="151" y="205"/>
                  <a:pt x="151" y="205"/>
                </a:cubicBezTo>
                <a:cubicBezTo>
                  <a:pt x="151" y="205"/>
                  <a:pt x="183" y="112"/>
                  <a:pt x="303" y="112"/>
                </a:cubicBezTo>
                <a:cubicBezTo>
                  <a:pt x="2965" y="112"/>
                  <a:pt x="2965" y="112"/>
                  <a:pt x="2965" y="112"/>
                </a:cubicBezTo>
                <a:cubicBezTo>
                  <a:pt x="3085" y="112"/>
                  <a:pt x="3118" y="19"/>
                  <a:pt x="3118" y="19"/>
                </a:cubicBezTo>
                <a:cubicBezTo>
                  <a:pt x="3118" y="0"/>
                  <a:pt x="3118" y="0"/>
                  <a:pt x="3118" y="0"/>
                </a:cubicBezTo>
                <a:cubicBezTo>
                  <a:pt x="3118" y="0"/>
                  <a:pt x="3085" y="93"/>
                  <a:pt x="2965" y="93"/>
                </a:cubicBezTo>
                <a:close/>
              </a:path>
            </a:pathLst>
          </a:custGeom>
          <a:solidFill>
            <a:srgbClr val="0A4684"/>
          </a:solidFill>
          <a:ln w="9525">
            <a:noFill/>
            <a:round/>
            <a:headEnd/>
            <a:tailEnd/>
          </a:ln>
          <a:effectLst>
            <a:outerShdw blurRad="50800" dist="25400" dir="5400000" algn="t" rotWithShape="0">
              <a:prstClr val="black">
                <a:alpha val="31000"/>
              </a:prstClr>
            </a:outerShdw>
          </a:effectLst>
        </p:spPr>
        <p:txBody>
          <a:bodyPr lIns="99563" tIns="49782" rIns="99563" bIns="49782"/>
          <a:lstStyle/>
          <a:p>
            <a:pPr defTabSz="957756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9" name="Picture 5" descr="D:\Files\Belgium\CG_MOD PPT\image1.png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1727689" y="6394453"/>
            <a:ext cx="290146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20" name="Picture 19"/>
          <p:cNvPicPr/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7241150" y="146758"/>
            <a:ext cx="1334933" cy="775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33098799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EF1805-F761-43A8-9AA2-D078FB43B2F6}" type="datetime1">
              <a:rPr lang="nl-BE"/>
              <a:pPr>
                <a:defRPr/>
              </a:pPr>
              <a:t>9/05/2014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ADD4E8-0215-4293-B41B-840112AEAA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7" name="Picture 6"/>
          <p:cNvPicPr/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4328" y="116632"/>
            <a:ext cx="1446177" cy="775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213834458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Content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1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0" y="0"/>
          <a:ext cx="146538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8" name="think-cell Slide" r:id="rId10" imgW="360" imgH="360" progId="">
                  <p:embed/>
                </p:oleObj>
              </mc:Choice>
              <mc:Fallback>
                <p:oleObj name="think-cell Slide" r:id="rId10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46538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>
            <p:custDataLst>
              <p:tags r:id="rId3"/>
            </p:custDataLst>
          </p:nvPr>
        </p:nvSpPr>
        <p:spPr>
          <a:xfrm>
            <a:off x="8822317" y="6661264"/>
            <a:ext cx="120226" cy="107722"/>
          </a:xfrm>
          <a:prstGeom prst="rect">
            <a:avLst/>
          </a:prstGeom>
          <a:noFill/>
        </p:spPr>
        <p:txBody>
          <a:bodyPr wrap="none" lIns="0" tIns="0" rIns="0" bIns="0" anchor="ctr">
            <a:spAutoFit/>
          </a:bodyPr>
          <a:lstStyle/>
          <a:p>
            <a:pPr algn="ctr" defTabSz="957756" fontAlgn="auto">
              <a:spcBef>
                <a:spcPts val="0"/>
              </a:spcBef>
              <a:spcAft>
                <a:spcPts val="0"/>
              </a:spcAft>
              <a:defRPr/>
            </a:pPr>
            <a:fld id="{36CF22ED-83C5-4608-A07D-F61E5DDE3AE3}" type="slidenum">
              <a:rPr lang="en-US" sz="700">
                <a:solidFill>
                  <a:srgbClr val="000000"/>
                </a:solidFill>
                <a:latin typeface="Trebuchet MS" pitchFamily="34" charset="0"/>
              </a:rPr>
              <a:pPr algn="ctr" defTabSz="957756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700" dirty="0">
              <a:solidFill>
                <a:srgbClr val="000000"/>
              </a:solidFill>
              <a:latin typeface="Trebuchet MS" pitchFamily="34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223489" y="6623050"/>
            <a:ext cx="2455985" cy="18415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lIns="35997" tIns="35997" rIns="35997" bIns="35997" anchor="b"/>
          <a:lstStyle/>
          <a:p>
            <a:pPr algn="r" defTabSz="995445" eaLnBrk="0" fontAlgn="auto" hangingPunct="0">
              <a:lnSpc>
                <a:spcPct val="90000"/>
              </a:lnSpc>
              <a:spcBef>
                <a:spcPct val="10000"/>
              </a:spcBef>
              <a:spcAft>
                <a:spcPts val="0"/>
              </a:spcAft>
              <a:defRPr/>
            </a:pPr>
            <a:r>
              <a:rPr lang="en-US" altLang="en-US" sz="700" dirty="0">
                <a:solidFill>
                  <a:srgbClr val="000000"/>
                </a:solidFill>
                <a:latin typeface="Trebuchet MS" pitchFamily="34" charset="0"/>
                <a:cs typeface="Helvetica Light"/>
              </a:rPr>
              <a:t>Copyright © Capgemini 2012. All Rights Reserved</a:t>
            </a:r>
          </a:p>
        </p:txBody>
      </p:sp>
      <p:sp>
        <p:nvSpPr>
          <p:cNvPr id="8" name="Rectangle 7"/>
          <p:cNvSpPr/>
          <p:nvPr>
            <p:custDataLst>
              <p:tags r:id="rId5"/>
            </p:custDataLst>
          </p:nvPr>
        </p:nvSpPr>
        <p:spPr>
          <a:xfrm>
            <a:off x="6912220" y="6427788"/>
            <a:ext cx="1767254" cy="195262"/>
          </a:xfrm>
          <a:prstGeom prst="rect">
            <a:avLst/>
          </a:prstGeom>
        </p:spPr>
        <p:txBody>
          <a:bodyPr wrap="none" lIns="35997" tIns="35997" rIns="35997" bIns="35997" anchor="b"/>
          <a:lstStyle/>
          <a:p>
            <a:pPr algn="r" defTabSz="95775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00" dirty="0">
                <a:solidFill>
                  <a:srgbClr val="000000"/>
                </a:solidFill>
                <a:latin typeface="Trebuchet MS" pitchFamily="34" charset="0"/>
              </a:rPr>
              <a:t>Presentation Title | Date</a:t>
            </a:r>
          </a:p>
        </p:txBody>
      </p:sp>
      <p:pic>
        <p:nvPicPr>
          <p:cNvPr id="9" name="Picture 103" descr="C:\Users\UserSim\Desktop\Capgemini\Capgemini_logo_cmyk.png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539" y="6443664"/>
            <a:ext cx="1210408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Straight Connector 5"/>
          <p:cNvCxnSpPr/>
          <p:nvPr>
            <p:custDataLst>
              <p:tags r:id="rId7"/>
            </p:custDataLst>
          </p:nvPr>
        </p:nvCxnSpPr>
        <p:spPr>
          <a:xfrm flipH="1">
            <a:off x="0" y="6362700"/>
            <a:ext cx="9144000" cy="0"/>
          </a:xfrm>
          <a:prstGeom prst="line">
            <a:avLst/>
          </a:prstGeom>
          <a:ln w="9525" cmpd="sng">
            <a:solidFill>
              <a:schemeClr val="accent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Object 2" hidden="1"/>
          <p:cNvGraphicFramePr>
            <a:graphicFrameLocks noChangeAspect="1"/>
          </p:cNvGraphicFramePr>
          <p:nvPr userDrawn="1">
            <p:custDataLst>
              <p:tags r:id="rId8"/>
            </p:custDataLst>
          </p:nvPr>
        </p:nvGraphicFramePr>
        <p:xfrm>
          <a:off x="0" y="1"/>
          <a:ext cx="136281" cy="144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9" name="think-cell Slide" r:id="rId13" imgW="360" imgH="360" progId="">
                  <p:embed/>
                </p:oleObj>
              </mc:Choice>
              <mc:Fallback>
                <p:oleObj name="think-cell Slide" r:id="rId13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"/>
                        <a:ext cx="136281" cy="1444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8516" y="1494766"/>
            <a:ext cx="8845484" cy="4643751"/>
          </a:xfrm>
        </p:spPr>
        <p:txBody>
          <a:bodyPr/>
          <a:lstStyle>
            <a:lvl1pPr>
              <a:defRPr b="0"/>
            </a:lvl1pPr>
            <a:lvl5pPr>
              <a:buNone/>
              <a:defRPr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</p:txBody>
      </p:sp>
      <p:pic>
        <p:nvPicPr>
          <p:cNvPr id="12" name="Picture 11"/>
          <p:cNvPicPr/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524328" y="116632"/>
            <a:ext cx="1446177" cy="775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194462994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Sub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1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0" y="0"/>
          <a:ext cx="146538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55" name="think-cell Slide" r:id="rId10" imgW="360" imgH="360" progId="">
                  <p:embed/>
                </p:oleObj>
              </mc:Choice>
              <mc:Fallback>
                <p:oleObj name="think-cell Slide" r:id="rId10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46538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>
            <p:custDataLst>
              <p:tags r:id="rId3"/>
            </p:custDataLst>
          </p:nvPr>
        </p:nvSpPr>
        <p:spPr>
          <a:xfrm>
            <a:off x="8822317" y="6661264"/>
            <a:ext cx="120226" cy="107722"/>
          </a:xfrm>
          <a:prstGeom prst="rect">
            <a:avLst/>
          </a:prstGeom>
          <a:noFill/>
        </p:spPr>
        <p:txBody>
          <a:bodyPr wrap="none" lIns="0" tIns="0" rIns="0" bIns="0" anchor="ctr">
            <a:spAutoFit/>
          </a:bodyPr>
          <a:lstStyle/>
          <a:p>
            <a:pPr algn="ctr" defTabSz="957756" fontAlgn="auto">
              <a:spcBef>
                <a:spcPts val="0"/>
              </a:spcBef>
              <a:spcAft>
                <a:spcPts val="0"/>
              </a:spcAft>
              <a:defRPr/>
            </a:pPr>
            <a:fld id="{56324B9E-A21C-4E0F-BA55-59A5878BFA65}" type="slidenum">
              <a:rPr lang="en-US" sz="700">
                <a:solidFill>
                  <a:srgbClr val="000000"/>
                </a:solidFill>
                <a:latin typeface="Trebuchet MS" pitchFamily="34" charset="0"/>
              </a:rPr>
              <a:pPr algn="ctr" defTabSz="957756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700" dirty="0">
              <a:solidFill>
                <a:srgbClr val="000000"/>
              </a:solidFill>
              <a:latin typeface="Trebuchet MS" pitchFamily="34" charset="0"/>
            </a:endParaRPr>
          </a:p>
        </p:txBody>
      </p:sp>
      <p:sp>
        <p:nvSpPr>
          <p:cNvPr id="6" name="Freeform 4"/>
          <p:cNvSpPr>
            <a:spLocks/>
          </p:cNvSpPr>
          <p:nvPr>
            <p:custDataLst>
              <p:tags r:id="rId4"/>
            </p:custDataLst>
          </p:nvPr>
        </p:nvSpPr>
        <p:spPr bwMode="auto">
          <a:xfrm>
            <a:off x="0" y="676276"/>
            <a:ext cx="9144000" cy="728663"/>
          </a:xfrm>
          <a:custGeom>
            <a:avLst/>
            <a:gdLst/>
            <a:ahLst/>
            <a:cxnLst>
              <a:cxn ang="0">
                <a:pos x="2965" y="93"/>
              </a:cxn>
              <a:cxn ang="0">
                <a:pos x="303" y="93"/>
              </a:cxn>
              <a:cxn ang="0">
                <a:pos x="151" y="187"/>
              </a:cxn>
              <a:cxn ang="0">
                <a:pos x="0" y="93"/>
              </a:cxn>
              <a:cxn ang="0">
                <a:pos x="0" y="112"/>
              </a:cxn>
              <a:cxn ang="0">
                <a:pos x="151" y="205"/>
              </a:cxn>
              <a:cxn ang="0">
                <a:pos x="303" y="112"/>
              </a:cxn>
              <a:cxn ang="0">
                <a:pos x="2965" y="112"/>
              </a:cxn>
              <a:cxn ang="0">
                <a:pos x="3118" y="19"/>
              </a:cxn>
              <a:cxn ang="0">
                <a:pos x="3118" y="0"/>
              </a:cxn>
              <a:cxn ang="0">
                <a:pos x="2965" y="93"/>
              </a:cxn>
            </a:cxnLst>
            <a:rect l="0" t="0" r="r" b="b"/>
            <a:pathLst>
              <a:path w="3118" h="205">
                <a:moveTo>
                  <a:pt x="2965" y="93"/>
                </a:moveTo>
                <a:cubicBezTo>
                  <a:pt x="303" y="93"/>
                  <a:pt x="303" y="93"/>
                  <a:pt x="303" y="93"/>
                </a:cubicBezTo>
                <a:cubicBezTo>
                  <a:pt x="183" y="93"/>
                  <a:pt x="151" y="187"/>
                  <a:pt x="151" y="187"/>
                </a:cubicBezTo>
                <a:cubicBezTo>
                  <a:pt x="151" y="187"/>
                  <a:pt x="119" y="93"/>
                  <a:pt x="0" y="93"/>
                </a:cubicBezTo>
                <a:cubicBezTo>
                  <a:pt x="0" y="112"/>
                  <a:pt x="0" y="112"/>
                  <a:pt x="0" y="112"/>
                </a:cubicBezTo>
                <a:cubicBezTo>
                  <a:pt x="119" y="112"/>
                  <a:pt x="151" y="205"/>
                  <a:pt x="151" y="205"/>
                </a:cubicBezTo>
                <a:cubicBezTo>
                  <a:pt x="151" y="205"/>
                  <a:pt x="183" y="112"/>
                  <a:pt x="303" y="112"/>
                </a:cubicBezTo>
                <a:cubicBezTo>
                  <a:pt x="2965" y="112"/>
                  <a:pt x="2965" y="112"/>
                  <a:pt x="2965" y="112"/>
                </a:cubicBezTo>
                <a:cubicBezTo>
                  <a:pt x="3085" y="112"/>
                  <a:pt x="3118" y="19"/>
                  <a:pt x="3118" y="19"/>
                </a:cubicBezTo>
                <a:cubicBezTo>
                  <a:pt x="3118" y="0"/>
                  <a:pt x="3118" y="0"/>
                  <a:pt x="3118" y="0"/>
                </a:cubicBezTo>
                <a:cubicBezTo>
                  <a:pt x="3118" y="0"/>
                  <a:pt x="3085" y="93"/>
                  <a:pt x="2965" y="93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  <a:effectLst>
            <a:outerShdw blurRad="50800" dist="25400" dir="5400000" algn="t" rotWithShape="0">
              <a:prstClr val="black">
                <a:alpha val="31000"/>
              </a:prstClr>
            </a:outerShdw>
          </a:effectLst>
        </p:spPr>
        <p:txBody>
          <a:bodyPr lIns="99563" tIns="49782" rIns="99563" bIns="49782"/>
          <a:lstStyle/>
          <a:p>
            <a:pPr defTabSz="957756" fontAlgn="auto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rgbClr val="000000"/>
              </a:solidFill>
              <a:latin typeface="Trebuchet MS" pitchFamily="34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6223489" y="6623050"/>
            <a:ext cx="2455985" cy="18415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lIns="35997" tIns="35997" rIns="35997" bIns="35997" anchor="b"/>
          <a:lstStyle/>
          <a:p>
            <a:pPr algn="r" defTabSz="995445" eaLnBrk="0" fontAlgn="auto" hangingPunct="0">
              <a:lnSpc>
                <a:spcPct val="90000"/>
              </a:lnSpc>
              <a:spcBef>
                <a:spcPct val="10000"/>
              </a:spcBef>
              <a:spcAft>
                <a:spcPts val="0"/>
              </a:spcAft>
              <a:defRPr/>
            </a:pPr>
            <a:r>
              <a:rPr lang="en-US" altLang="en-US" sz="700" dirty="0">
                <a:solidFill>
                  <a:srgbClr val="000000"/>
                </a:solidFill>
                <a:latin typeface="Trebuchet MS" pitchFamily="34" charset="0"/>
                <a:cs typeface="Helvetica Light"/>
              </a:rPr>
              <a:t>Copyright © Capgemini 2012. All Rights Reserved</a:t>
            </a:r>
          </a:p>
        </p:txBody>
      </p:sp>
      <p:sp>
        <p:nvSpPr>
          <p:cNvPr id="9" name="Rectangle 8"/>
          <p:cNvSpPr/>
          <p:nvPr>
            <p:custDataLst>
              <p:tags r:id="rId6"/>
            </p:custDataLst>
          </p:nvPr>
        </p:nvSpPr>
        <p:spPr>
          <a:xfrm>
            <a:off x="6912220" y="6427788"/>
            <a:ext cx="1767254" cy="195262"/>
          </a:xfrm>
          <a:prstGeom prst="rect">
            <a:avLst/>
          </a:prstGeom>
        </p:spPr>
        <p:txBody>
          <a:bodyPr wrap="none" lIns="35997" tIns="35997" rIns="35997" bIns="35997" anchor="b"/>
          <a:lstStyle/>
          <a:p>
            <a:pPr algn="r" defTabSz="95775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00" dirty="0">
                <a:solidFill>
                  <a:srgbClr val="000000"/>
                </a:solidFill>
                <a:latin typeface="Trebuchet MS" pitchFamily="34" charset="0"/>
              </a:rPr>
              <a:t>Presentation Title | Date</a:t>
            </a:r>
          </a:p>
        </p:txBody>
      </p:sp>
      <p:pic>
        <p:nvPicPr>
          <p:cNvPr id="10" name="Picture 103" descr="C:\Users\UserSim\Desktop\Capgemini\Capgemini_logo_cmyk.png"/>
          <p:cNvPicPr>
            <a:picLocks noChangeAspect="1" noChangeArrowheads="1"/>
          </p:cNvPicPr>
          <p:nvPr>
            <p:custDataLst>
              <p:tags r:id="rId7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539" y="6443664"/>
            <a:ext cx="1210408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Straight Connector 5"/>
          <p:cNvCxnSpPr/>
          <p:nvPr>
            <p:custDataLst>
              <p:tags r:id="rId8"/>
            </p:custDataLst>
          </p:nvPr>
        </p:nvCxnSpPr>
        <p:spPr>
          <a:xfrm flipH="1">
            <a:off x="0" y="6362700"/>
            <a:ext cx="9144000" cy="0"/>
          </a:xfrm>
          <a:prstGeom prst="line">
            <a:avLst/>
          </a:prstGeom>
          <a:ln w="9525" cmpd="sng">
            <a:solidFill>
              <a:schemeClr val="accent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6"/>
          <p:cNvSpPr>
            <a:spLocks noGrp="1"/>
          </p:cNvSpPr>
          <p:nvPr>
            <p:ph sz="quarter" idx="11"/>
          </p:nvPr>
        </p:nvSpPr>
        <p:spPr>
          <a:xfrm>
            <a:off x="323850" y="1032038"/>
            <a:ext cx="8568630" cy="395288"/>
          </a:xfrm>
          <a:noFill/>
          <a:ln w="9525">
            <a:noFill/>
            <a:miter lim="800000"/>
            <a:headEnd/>
            <a:tailEnd/>
          </a:ln>
        </p:spPr>
        <p:txBody>
          <a:bodyPr rtlCol="0">
            <a:noAutofit/>
          </a:bodyPr>
          <a:lstStyle>
            <a:lvl1pPr marL="0" indent="0" algn="ctr" rtl="0" eaLnBrk="1" fontAlgn="base" hangingPunct="1">
              <a:spcBef>
                <a:spcPct val="0"/>
              </a:spcBef>
              <a:spcAft>
                <a:spcPct val="0"/>
              </a:spcAft>
              <a:buNone/>
              <a:defRPr lang="en-GB" sz="1600" kern="1200" baseline="0" dirty="0">
                <a:solidFill>
                  <a:schemeClr val="accent2"/>
                </a:solidFill>
                <a:latin typeface="Calibri" pitchFamily="34" charset="0"/>
                <a:ea typeface="+mj-ea"/>
                <a:cs typeface="Calibri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010400" y="6713539"/>
            <a:ext cx="2133600" cy="149225"/>
          </a:xfrm>
          <a:prstGeom prst="rect">
            <a:avLst/>
          </a:prstGeom>
        </p:spPr>
        <p:txBody>
          <a:bodyPr/>
          <a:lstStyle>
            <a:lvl1pPr defTabSz="957756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5DE16E99-2F1F-498B-B49E-83E19A57881D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  <p:pic>
        <p:nvPicPr>
          <p:cNvPr id="13" name="Picture 12"/>
          <p:cNvPicPr/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524328" y="116632"/>
            <a:ext cx="1446177" cy="775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2432754938"/>
      </p:ext>
    </p:extLst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379828-29A8-4BF9-AE84-C00E13DCEDC6}" type="datetime1">
              <a:rPr lang="nl-BE"/>
              <a:pPr>
                <a:defRPr/>
              </a:pPr>
              <a:t>9/05/2014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FB6EB1-E9BE-44BC-8946-AA765457C9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8" name="Picture 7"/>
          <p:cNvPicPr/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4328" y="116632"/>
            <a:ext cx="1446177" cy="775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35951725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24A5B0-FFBB-444F-8F9C-9B208C0D334A}" type="datetime1">
              <a:rPr lang="nl-BE"/>
              <a:pPr>
                <a:defRPr/>
              </a:pPr>
              <a:t>9/05/2014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C88DDC-A9A1-43C4-B71B-52B8FE5952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" name="Picture 9"/>
          <p:cNvPicPr/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4328" y="116632"/>
            <a:ext cx="1446177" cy="775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2701290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D25A5C-47E9-454E-9B5C-6A4D34B1D623}" type="datetime1">
              <a:rPr lang="nl-BE"/>
              <a:pPr>
                <a:defRPr/>
              </a:pPr>
              <a:t>9/05/2014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164F91-9534-458D-95E4-2EEBCD92C0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6" name="Picture 5"/>
          <p:cNvPicPr/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4328" y="116632"/>
            <a:ext cx="1446177" cy="775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285335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00757D-565F-4B40-8D81-A7181FCA5132}" type="datetime1">
              <a:rPr lang="nl-BE"/>
              <a:pPr>
                <a:defRPr/>
              </a:pPr>
              <a:t>9/05/2014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471C7B-8828-4A07-9EDB-10601F601F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5" name="Picture 4"/>
          <p:cNvPicPr/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4328" y="116632"/>
            <a:ext cx="1446177" cy="775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17544876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EC727A-B878-4FEF-B773-3F3D685D081F}" type="datetime1">
              <a:rPr lang="nl-BE"/>
              <a:pPr>
                <a:defRPr/>
              </a:pPr>
              <a:t>9/05/2014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5DB739-FBBE-4DA0-9770-6C0ABBF5B4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8" name="Picture 7"/>
          <p:cNvPicPr/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4328" y="116632"/>
            <a:ext cx="1446177" cy="775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15690891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2D62D7-1D4C-486F-855B-A1CB0C5A7D7F}" type="datetime1">
              <a:rPr lang="nl-BE"/>
              <a:pPr>
                <a:defRPr/>
              </a:pPr>
              <a:t>9/05/2014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F94569-2EC8-4421-A812-DA56C30FF5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8" name="Picture 7"/>
          <p:cNvPicPr/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4328" y="116632"/>
            <a:ext cx="1446177" cy="775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28033141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7.xml"/><Relationship Id="rId21" Type="http://schemas.openxmlformats.org/officeDocument/2006/relationships/image" Target="../media/image3.emf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17" Type="http://schemas.openxmlformats.org/officeDocument/2006/relationships/slideLayout" Target="../slideLayouts/slideLayout31.xml"/><Relationship Id="rId2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30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24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2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" y="65532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Arial" charset="0"/>
              </a:defRPr>
            </a:lvl1pPr>
          </a:lstStyle>
          <a:p>
            <a:pPr>
              <a:defRPr/>
            </a:pPr>
            <a:fld id="{5B8D0A07-4CA4-4C01-90D4-B4A1B9AC1F4D}" type="datetime1">
              <a:rPr lang="nl-BE"/>
              <a:pPr>
                <a:defRPr/>
              </a:pPr>
              <a:t>9/05/2014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532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02450" y="65532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Arial" charset="0"/>
              </a:defRPr>
            </a:lvl1pPr>
          </a:lstStyle>
          <a:p>
            <a:pPr>
              <a:defRPr/>
            </a:pPr>
            <a:fld id="{9FF8E647-708E-4893-8130-CD14E589E7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1239840"/>
            <a:ext cx="1047750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2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" y="65532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Arial" charset="0"/>
              </a:defRPr>
            </a:lvl1pPr>
          </a:lstStyle>
          <a:p>
            <a:pPr>
              <a:defRPr/>
            </a:pPr>
            <a:fld id="{5B8D0A07-4CA4-4C01-90D4-B4A1B9AC1F4D}" type="datetime1">
              <a:rPr lang="nl-BE">
                <a:solidFill>
                  <a:srgbClr val="000000"/>
                </a:solidFill>
              </a:rPr>
              <a:pPr>
                <a:defRPr/>
              </a:pPr>
              <a:t>9/05/2014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02450" y="65532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Arial" charset="0"/>
              </a:defRPr>
            </a:lvl1pPr>
          </a:lstStyle>
          <a:p>
            <a:pPr>
              <a:defRPr/>
            </a:pPr>
            <a:fld id="{9FF8E647-708E-4893-8130-CD14E589E70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1239840"/>
            <a:ext cx="1047750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/>
          <p:cNvPicPr/>
          <p:nvPr userDrawn="1"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7524328" y="116632"/>
            <a:ext cx="1446177" cy="775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30087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  <p:sldLayoutId id="2147483677" r:id="rId13"/>
    <p:sldLayoutId id="2147483678" r:id="rId14"/>
    <p:sldLayoutId id="2147483679" r:id="rId15"/>
    <p:sldLayoutId id="2147483680" r:id="rId16"/>
    <p:sldLayoutId id="2147483681" r:id="rId17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21.xml"/><Relationship Id="rId1" Type="http://schemas.openxmlformats.org/officeDocument/2006/relationships/themeOverride" Target="../theme/themeOverride2.xml"/><Relationship Id="rId5" Type="http://schemas.openxmlformats.org/officeDocument/2006/relationships/image" Target="../media/image3.emf"/><Relationship Id="rId4" Type="http://schemas.openxmlformats.org/officeDocument/2006/relationships/image" Target="../media/image8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units.mil.intra/sites/DGHR/g/intern/Lists/Calendar/Briefings%20HRMDefense.aspx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0.png"/><Relationship Id="rId7" Type="http://schemas.openxmlformats.org/officeDocument/2006/relationships/hyperlink" Target="https://portal.mil.be/dghr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hyperlink" Target="https://beladl.mil.be" TargetMode="External"/><Relationship Id="rId10" Type="http://schemas.openxmlformats.org/officeDocument/2006/relationships/image" Target="../media/image15.png"/><Relationship Id="rId4" Type="http://schemas.openxmlformats.org/officeDocument/2006/relationships/image" Target="../media/image11.jpg"/><Relationship Id="rId9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4"/>
          <p:cNvSpPr txBox="1">
            <a:spLocks noChangeArrowheads="1"/>
          </p:cNvSpPr>
          <p:nvPr/>
        </p:nvSpPr>
        <p:spPr bwMode="auto">
          <a:xfrm>
            <a:off x="2267744" y="1844824"/>
            <a:ext cx="5544616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2400" dirty="0" smtClean="0">
                <a:latin typeface="Courier New" pitchFamily="49" charset="0"/>
              </a:rPr>
              <a:t>HRM@Defence – Wave Portfolio </a:t>
            </a:r>
            <a:r>
              <a:rPr lang="en-GB" sz="2000" dirty="0" smtClean="0">
                <a:latin typeface="Courier New" pitchFamily="49" charset="0"/>
              </a:rPr>
              <a:t>Briefing Organisations </a:t>
            </a:r>
            <a:r>
              <a:rPr lang="en-GB" sz="2000" dirty="0" err="1" smtClean="0">
                <a:latin typeface="Courier New" pitchFamily="49" charset="0"/>
              </a:rPr>
              <a:t>syndicales</a:t>
            </a:r>
            <a:endParaRPr lang="en-GB" sz="2000" dirty="0">
              <a:latin typeface="Courier New" pitchFamily="49" charset="0"/>
            </a:endParaRPr>
          </a:p>
        </p:txBody>
      </p:sp>
      <p:sp>
        <p:nvSpPr>
          <p:cNvPr id="2051" name="Text Box 6"/>
          <p:cNvSpPr txBox="1">
            <a:spLocks noChangeArrowheads="1"/>
          </p:cNvSpPr>
          <p:nvPr/>
        </p:nvSpPr>
        <p:spPr bwMode="auto">
          <a:xfrm>
            <a:off x="2133600" y="3657602"/>
            <a:ext cx="4267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nl-BE" dirty="0" smtClean="0">
                <a:latin typeface="Courier New" pitchFamily="49" charset="0"/>
              </a:rPr>
              <a:t>09 Mai 2014</a:t>
            </a:r>
            <a:endParaRPr lang="en-GB" dirty="0">
              <a:latin typeface="Courier New" pitchFamily="49" charset="0"/>
            </a:endParaRPr>
          </a:p>
        </p:txBody>
      </p:sp>
      <p:sp>
        <p:nvSpPr>
          <p:cNvPr id="2053" name="Text Box 8"/>
          <p:cNvSpPr txBox="1">
            <a:spLocks noChangeArrowheads="1"/>
          </p:cNvSpPr>
          <p:nvPr/>
        </p:nvSpPr>
        <p:spPr bwMode="auto">
          <a:xfrm>
            <a:off x="2133600" y="2770190"/>
            <a:ext cx="4267200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 sz="1600" dirty="0" smtClean="0">
                <a:latin typeface="Courier New" pitchFamily="49" charset="0"/>
              </a:rPr>
              <a:t>TF - </a:t>
            </a:r>
            <a:r>
              <a:rPr lang="en-GB" sz="1600" dirty="0" err="1" smtClean="0">
                <a:latin typeface="Courier New" pitchFamily="49" charset="0"/>
              </a:rPr>
              <a:t>HRM@Defence</a:t>
            </a:r>
            <a:endParaRPr lang="en-GB" sz="1600" dirty="0" smtClean="0">
              <a:latin typeface="Courier New" pitchFamily="49" charset="0"/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en-GB" sz="1600" dirty="0" err="1" smtClean="0">
                <a:latin typeface="Courier New" pitchFamily="49" charset="0"/>
              </a:rPr>
              <a:t>Kol</a:t>
            </a:r>
            <a:r>
              <a:rPr lang="en-GB" sz="1600" dirty="0" smtClean="0">
                <a:latin typeface="Courier New" pitchFamily="49" charset="0"/>
              </a:rPr>
              <a:t> v/h </a:t>
            </a:r>
            <a:r>
              <a:rPr lang="en-GB" sz="1600" dirty="0" err="1" smtClean="0">
                <a:latin typeface="Courier New" pitchFamily="49" charset="0"/>
              </a:rPr>
              <a:t>Vlw</a:t>
            </a:r>
            <a:r>
              <a:rPr lang="en-GB" sz="1600" dirty="0" smtClean="0">
                <a:latin typeface="Courier New" pitchFamily="49" charset="0"/>
              </a:rPr>
              <a:t> SBH Van Der Heyden</a:t>
            </a:r>
            <a:endParaRPr lang="en-GB" sz="1600" dirty="0">
              <a:latin typeface="Courier New" pitchFamily="49" charset="0"/>
            </a:endParaRPr>
          </a:p>
          <a:p>
            <a:pPr eaLnBrk="1" hangingPunct="1">
              <a:spcBef>
                <a:spcPct val="50000"/>
              </a:spcBef>
            </a:pPr>
            <a:endParaRPr lang="en-GB" sz="400" dirty="0">
              <a:latin typeface="Courier New" pitchFamily="49" charset="0"/>
            </a:endParaRPr>
          </a:p>
        </p:txBody>
      </p:sp>
      <p:sp>
        <p:nvSpPr>
          <p:cNvPr id="2055" name="Rectangle 11"/>
          <p:cNvSpPr>
            <a:spLocks noChangeArrowheads="1"/>
          </p:cNvSpPr>
          <p:nvPr/>
        </p:nvSpPr>
        <p:spPr bwMode="auto">
          <a:xfrm>
            <a:off x="1258888" y="3054350"/>
            <a:ext cx="792162" cy="28733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BE"/>
          </a:p>
        </p:txBody>
      </p:sp>
      <p:pic>
        <p:nvPicPr>
          <p:cNvPr id="6" name="Picture 5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96898" y="4221088"/>
            <a:ext cx="3672408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700808"/>
            <a:ext cx="9127884" cy="5157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ESS Home Page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124200" y="6553200"/>
            <a:ext cx="2895600" cy="47625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fld id="{520FE71E-70A2-4DE7-983F-80F1501B83A0}" type="slidenum">
              <a:rPr lang="nl-BE" smtClean="0">
                <a:solidFill>
                  <a:srgbClr val="000000"/>
                </a:solidFill>
              </a:rPr>
              <a:pPr algn="ctr">
                <a:defRPr/>
              </a:pPr>
              <a:t>10</a:t>
            </a:fld>
            <a:endParaRPr lang="nl-BE" dirty="0">
              <a:solidFill>
                <a:srgbClr val="000000"/>
              </a:solidFill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-36510" y="4077072"/>
            <a:ext cx="4910773" cy="601325"/>
            <a:chOff x="-36512" y="3861048"/>
            <a:chExt cx="4910773" cy="601325"/>
          </a:xfrm>
        </p:grpSpPr>
        <p:sp>
          <p:nvSpPr>
            <p:cNvPr id="8" name="Oval 7"/>
            <p:cNvSpPr/>
            <p:nvPr/>
          </p:nvSpPr>
          <p:spPr>
            <a:xfrm>
              <a:off x="-36512" y="3861048"/>
              <a:ext cx="2520280" cy="432048"/>
            </a:xfrm>
            <a:prstGeom prst="ellipse">
              <a:avLst/>
            </a:pr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363637" y="4123819"/>
              <a:ext cx="2510624" cy="33855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nl-BE" sz="1600" dirty="0" smtClean="0">
                  <a:solidFill>
                    <a:srgbClr val="000000"/>
                  </a:solidFill>
                </a:rPr>
                <a:t>Lien vers Personal Data</a:t>
              </a:r>
              <a:endParaRPr lang="en-US" sz="1600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2915816" y="2514382"/>
            <a:ext cx="3863293" cy="338554"/>
            <a:chOff x="2915816" y="2298358"/>
            <a:chExt cx="3863293" cy="338554"/>
          </a:xfrm>
        </p:grpSpPr>
        <p:sp>
          <p:nvSpPr>
            <p:cNvPr id="7" name="Oval 6"/>
            <p:cNvSpPr/>
            <p:nvPr/>
          </p:nvSpPr>
          <p:spPr>
            <a:xfrm>
              <a:off x="2915816" y="2348880"/>
              <a:ext cx="792088" cy="288032"/>
            </a:xfrm>
            <a:prstGeom prst="ellipse">
              <a:avLst/>
            </a:pr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684992" y="2298358"/>
              <a:ext cx="3094117" cy="33855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nl-BE" sz="1600" dirty="0" smtClean="0">
                  <a:solidFill>
                    <a:srgbClr val="000000"/>
                  </a:solidFill>
                </a:rPr>
                <a:t>Lien vers Profile Management</a:t>
              </a:r>
              <a:endParaRPr lang="en-US" sz="1600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2915816" y="3429000"/>
            <a:ext cx="4307798" cy="432048"/>
            <a:chOff x="2915816" y="3212976"/>
            <a:chExt cx="4307799" cy="432048"/>
          </a:xfrm>
        </p:grpSpPr>
        <p:sp>
          <p:nvSpPr>
            <p:cNvPr id="9" name="Oval 8"/>
            <p:cNvSpPr/>
            <p:nvPr/>
          </p:nvSpPr>
          <p:spPr>
            <a:xfrm>
              <a:off x="2915816" y="3356992"/>
              <a:ext cx="1080120" cy="288032"/>
            </a:xfrm>
            <a:prstGeom prst="ellipse">
              <a:avLst/>
            </a:pr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923928" y="3212976"/>
              <a:ext cx="3299687" cy="33855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nl-BE" sz="1600" dirty="0" smtClean="0">
                  <a:solidFill>
                    <a:srgbClr val="000000"/>
                  </a:solidFill>
                </a:rPr>
                <a:t>Lien vers Absence Management</a:t>
              </a:r>
              <a:endParaRPr lang="en-US" sz="1600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29144" y="2240868"/>
            <a:ext cx="4389984" cy="648072"/>
            <a:chOff x="35496" y="1988840"/>
            <a:chExt cx="4389984" cy="648072"/>
          </a:xfrm>
        </p:grpSpPr>
        <p:sp>
          <p:nvSpPr>
            <p:cNvPr id="13" name="Oval 12"/>
            <p:cNvSpPr/>
            <p:nvPr/>
          </p:nvSpPr>
          <p:spPr>
            <a:xfrm>
              <a:off x="179512" y="2348880"/>
              <a:ext cx="1656184" cy="288032"/>
            </a:xfrm>
            <a:prstGeom prst="ellipse">
              <a:avLst/>
            </a:pr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5496" y="1988840"/>
              <a:ext cx="4389984" cy="33855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nl-BE" sz="1600" dirty="0" err="1">
                  <a:solidFill>
                    <a:srgbClr val="000000"/>
                  </a:solidFill>
                </a:rPr>
                <a:t>rechercher</a:t>
              </a:r>
              <a:r>
                <a:rPr lang="nl-BE" sz="1600" dirty="0">
                  <a:solidFill>
                    <a:srgbClr val="000000"/>
                  </a:solidFill>
                </a:rPr>
                <a:t> Info Pers  </a:t>
              </a:r>
              <a:r>
                <a:rPr lang="nl-BE" sz="1600" dirty="0" smtClean="0">
                  <a:solidFill>
                    <a:srgbClr val="000000"/>
                  </a:solidFill>
                </a:rPr>
                <a:t>(</a:t>
              </a:r>
              <a:r>
                <a:rPr lang="nl-BE" sz="1600" dirty="0" err="1" smtClean="0">
                  <a:solidFill>
                    <a:srgbClr val="000000"/>
                  </a:solidFill>
                </a:rPr>
                <a:t>cfr</a:t>
              </a:r>
              <a:r>
                <a:rPr lang="nl-BE" sz="1600" dirty="0" smtClean="0">
                  <a:solidFill>
                    <a:srgbClr val="000000"/>
                  </a:solidFill>
                </a:rPr>
                <a:t>. Tel Rep </a:t>
              </a:r>
              <a:r>
                <a:rPr lang="nl-BE" sz="1600" dirty="0" err="1" smtClean="0">
                  <a:solidFill>
                    <a:srgbClr val="000000"/>
                  </a:solidFill>
                </a:rPr>
                <a:t>HRNode</a:t>
              </a:r>
              <a:r>
                <a:rPr lang="nl-BE" sz="1600" dirty="0" smtClean="0">
                  <a:solidFill>
                    <a:srgbClr val="000000"/>
                  </a:solidFill>
                </a:rPr>
                <a:t>)</a:t>
              </a:r>
              <a:endParaRPr lang="en-US" sz="1600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763691" y="4509120"/>
            <a:ext cx="5112565" cy="2088232"/>
            <a:chOff x="1763688" y="4293096"/>
            <a:chExt cx="5112565" cy="1512168"/>
          </a:xfrm>
        </p:grpSpPr>
        <p:sp>
          <p:nvSpPr>
            <p:cNvPr id="5" name="Right Brace 4"/>
            <p:cNvSpPr/>
            <p:nvPr/>
          </p:nvSpPr>
          <p:spPr bwMode="auto">
            <a:xfrm>
              <a:off x="1763688" y="4293096"/>
              <a:ext cx="504056" cy="1512168"/>
            </a:xfrm>
            <a:prstGeom prst="rightBrace">
              <a:avLst/>
            </a:prstGeom>
            <a:noFill/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339752" y="4869160"/>
              <a:ext cx="4536501" cy="24516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nl-BE" sz="1600" dirty="0" err="1" smtClean="0">
                  <a:solidFill>
                    <a:srgbClr val="000000"/>
                  </a:solidFill>
                </a:rPr>
                <a:t>Additional</a:t>
              </a:r>
              <a:r>
                <a:rPr lang="nl-BE" sz="1600" dirty="0" smtClean="0">
                  <a:solidFill>
                    <a:srgbClr val="000000"/>
                  </a:solidFill>
                </a:rPr>
                <a:t> Portfolio Data</a:t>
              </a:r>
              <a:endParaRPr lang="en-US" sz="1600" dirty="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99794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4"/>
          <p:cNvSpPr txBox="1">
            <a:spLocks noChangeArrowheads="1"/>
          </p:cNvSpPr>
          <p:nvPr/>
        </p:nvSpPr>
        <p:spPr bwMode="auto">
          <a:xfrm>
            <a:off x="2847823" y="1939193"/>
            <a:ext cx="44545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2400" dirty="0" smtClean="0">
                <a:solidFill>
                  <a:srgbClr val="000000"/>
                </a:solidFill>
                <a:latin typeface="Courier New" pitchFamily="49" charset="0"/>
              </a:rPr>
              <a:t>Profile Management &amp; Additional portfolio</a:t>
            </a:r>
            <a:endParaRPr lang="en-GB" sz="2400" dirty="0">
              <a:solidFill>
                <a:srgbClr val="000000"/>
              </a:solidFill>
              <a:latin typeface="Courier New" pitchFamily="49" charset="0"/>
            </a:endParaRPr>
          </a:p>
        </p:txBody>
      </p:sp>
      <p:sp>
        <p:nvSpPr>
          <p:cNvPr id="2051" name="Text Box 6"/>
          <p:cNvSpPr txBox="1">
            <a:spLocks noChangeArrowheads="1"/>
          </p:cNvSpPr>
          <p:nvPr/>
        </p:nvSpPr>
        <p:spPr bwMode="auto">
          <a:xfrm>
            <a:off x="2123728" y="3657602"/>
            <a:ext cx="4267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nl-BE" dirty="0" smtClean="0">
                <a:solidFill>
                  <a:srgbClr val="000000"/>
                </a:solidFill>
                <a:latin typeface="Courier New" pitchFamily="49" charset="0"/>
              </a:rPr>
              <a:t>09 Mai 2014</a:t>
            </a:r>
            <a:endParaRPr lang="en-GB" dirty="0">
              <a:solidFill>
                <a:srgbClr val="000000"/>
              </a:solidFill>
              <a:latin typeface="Courier New" pitchFamily="49" charset="0"/>
            </a:endParaRPr>
          </a:p>
        </p:txBody>
      </p:sp>
      <p:sp>
        <p:nvSpPr>
          <p:cNvPr id="2053" name="Text Box 8"/>
          <p:cNvSpPr txBox="1">
            <a:spLocks noChangeArrowheads="1"/>
          </p:cNvSpPr>
          <p:nvPr/>
        </p:nvSpPr>
        <p:spPr bwMode="auto">
          <a:xfrm>
            <a:off x="2133600" y="2770190"/>
            <a:ext cx="4267200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 sz="1600" dirty="0" err="1" smtClean="0">
                <a:solidFill>
                  <a:srgbClr val="000000"/>
                </a:solidFill>
                <a:latin typeface="Courier New" pitchFamily="49" charset="0"/>
              </a:rPr>
              <a:t>Kapt</a:t>
            </a:r>
            <a:r>
              <a:rPr lang="en-GB" sz="1600" dirty="0" smtClean="0">
                <a:solidFill>
                  <a:srgbClr val="000000"/>
                </a:solidFill>
                <a:latin typeface="Courier New" pitchFamily="49" charset="0"/>
              </a:rPr>
              <a:t> DE GRAEVE Kelly</a:t>
            </a:r>
          </a:p>
          <a:p>
            <a:pPr algn="ctr" eaLnBrk="1" hangingPunct="1">
              <a:spcBef>
                <a:spcPct val="50000"/>
              </a:spcBef>
            </a:pPr>
            <a:r>
              <a:rPr lang="en-GB" sz="1600" dirty="0">
                <a:solidFill>
                  <a:srgbClr val="000000"/>
                </a:solidFill>
                <a:latin typeface="Courier New" pitchFamily="49" charset="0"/>
              </a:rPr>
              <a:t>T</a:t>
            </a:r>
            <a:r>
              <a:rPr lang="en-GB" sz="1600" dirty="0" smtClean="0">
                <a:solidFill>
                  <a:srgbClr val="000000"/>
                </a:solidFill>
                <a:latin typeface="Courier New" pitchFamily="49" charset="0"/>
              </a:rPr>
              <a:t>F - </a:t>
            </a:r>
            <a:r>
              <a:rPr lang="en-GB" sz="1600" dirty="0" err="1" smtClean="0">
                <a:solidFill>
                  <a:srgbClr val="000000"/>
                </a:solidFill>
                <a:latin typeface="Courier New" pitchFamily="49" charset="0"/>
              </a:rPr>
              <a:t>HRM@Defence</a:t>
            </a:r>
            <a:endParaRPr lang="en-GB" sz="1600" dirty="0">
              <a:solidFill>
                <a:srgbClr val="000000"/>
              </a:solidFill>
              <a:latin typeface="Courier New" pitchFamily="49" charset="0"/>
            </a:endParaRPr>
          </a:p>
          <a:p>
            <a:pPr eaLnBrk="1" hangingPunct="1">
              <a:spcBef>
                <a:spcPct val="50000"/>
              </a:spcBef>
            </a:pPr>
            <a:endParaRPr lang="en-GB" sz="400" dirty="0">
              <a:solidFill>
                <a:srgbClr val="000000"/>
              </a:solidFill>
              <a:latin typeface="Courier New" pitchFamily="49" charset="0"/>
            </a:endParaRPr>
          </a:p>
        </p:txBody>
      </p:sp>
      <p:sp>
        <p:nvSpPr>
          <p:cNvPr id="2055" name="Rectangle 11"/>
          <p:cNvSpPr>
            <a:spLocks noChangeArrowheads="1"/>
          </p:cNvSpPr>
          <p:nvPr/>
        </p:nvSpPr>
        <p:spPr bwMode="auto">
          <a:xfrm>
            <a:off x="1258888" y="3054350"/>
            <a:ext cx="792162" cy="28733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B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6850" y="4289573"/>
            <a:ext cx="3670300" cy="2163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34771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Agenda</a:t>
            </a:r>
            <a:endParaRPr lang="nl-BE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sz="2800" dirty="0" smtClean="0"/>
              <a:t>Profile </a:t>
            </a:r>
            <a:r>
              <a:rPr lang="nl-BE" sz="2800" dirty="0" err="1" smtClean="0"/>
              <a:t>Mgt</a:t>
            </a:r>
            <a:endParaRPr lang="nl-BE" sz="2800" dirty="0" smtClean="0"/>
          </a:p>
          <a:p>
            <a:pPr lvl="1"/>
            <a:r>
              <a:rPr lang="nl-BE" sz="2400" dirty="0" smtClean="0"/>
              <a:t>Type de </a:t>
            </a:r>
            <a:r>
              <a:rPr lang="nl-BE" sz="2400" dirty="0" err="1" smtClean="0"/>
              <a:t>profil</a:t>
            </a:r>
            <a:endParaRPr lang="nl-BE" sz="2400" dirty="0" smtClean="0"/>
          </a:p>
          <a:p>
            <a:pPr lvl="1"/>
            <a:r>
              <a:rPr lang="nl-BE" sz="2400" dirty="0" smtClean="0"/>
              <a:t>Non-person profile</a:t>
            </a:r>
          </a:p>
          <a:p>
            <a:pPr lvl="1"/>
            <a:r>
              <a:rPr lang="nl-BE" sz="2400" dirty="0" smtClean="0"/>
              <a:t>Person profile</a:t>
            </a:r>
          </a:p>
          <a:p>
            <a:pPr lvl="1"/>
            <a:r>
              <a:rPr lang="nl-BE" sz="2400" dirty="0" smtClean="0"/>
              <a:t>Update profile</a:t>
            </a:r>
          </a:p>
          <a:p>
            <a:r>
              <a:rPr lang="nl-BE" sz="2800" dirty="0" err="1" smtClean="0"/>
              <a:t>Additional</a:t>
            </a:r>
            <a:r>
              <a:rPr lang="nl-BE" sz="2800" dirty="0" smtClean="0"/>
              <a:t> portfolio</a:t>
            </a:r>
          </a:p>
          <a:p>
            <a:pPr lvl="1"/>
            <a:r>
              <a:rPr lang="nl-BE" sz="2400" dirty="0" smtClean="0"/>
              <a:t>Homepage</a:t>
            </a:r>
          </a:p>
          <a:p>
            <a:pPr lvl="1"/>
            <a:r>
              <a:rPr lang="nl-BE" sz="2400" dirty="0" smtClean="0"/>
              <a:t>Mouse over</a:t>
            </a:r>
          </a:p>
          <a:p>
            <a:pPr lvl="1"/>
            <a:r>
              <a:rPr lang="nl-BE" sz="2400" dirty="0" err="1" smtClean="0"/>
              <a:t>Org</a:t>
            </a:r>
            <a:r>
              <a:rPr lang="nl-BE" sz="2400" dirty="0" smtClean="0"/>
              <a:t> Chart Viewer</a:t>
            </a:r>
            <a:endParaRPr lang="nl-BE" sz="24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000757D-565F-4B40-8D81-A7181FCA5132}" type="datetime1">
              <a:rPr lang="nl-BE" smtClean="0">
                <a:solidFill>
                  <a:srgbClr val="000000"/>
                </a:solidFill>
              </a:rPr>
              <a:pPr>
                <a:defRPr/>
              </a:pPr>
              <a:t>9/05/2014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471C7B-8828-4A07-9EDB-10601F601F8F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12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7496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467704" y="11663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base">
              <a:spcAft>
                <a:spcPct val="0"/>
              </a:spcAft>
            </a:pPr>
            <a:r>
              <a:rPr lang="nl-BE" b="1" dirty="0" smtClean="0">
                <a:solidFill>
                  <a:srgbClr val="000000"/>
                </a:solidFill>
              </a:rPr>
              <a:t>Type de </a:t>
            </a:r>
            <a:r>
              <a:rPr lang="nl-BE" b="1" dirty="0" err="1" smtClean="0">
                <a:solidFill>
                  <a:srgbClr val="000000"/>
                </a:solidFill>
              </a:rPr>
              <a:t>profil</a:t>
            </a:r>
            <a:r>
              <a:rPr lang="nl-BE" b="1" dirty="0" smtClean="0">
                <a:solidFill>
                  <a:srgbClr val="000000"/>
                </a:solidFill>
              </a:rPr>
              <a:t/>
            </a:r>
            <a:br>
              <a:rPr lang="nl-BE" b="1" dirty="0" smtClean="0">
                <a:solidFill>
                  <a:srgbClr val="000000"/>
                </a:solidFill>
              </a:rPr>
            </a:br>
            <a:r>
              <a:rPr lang="nl-BE" sz="3000" b="1" dirty="0" smtClean="0">
                <a:solidFill>
                  <a:srgbClr val="000000"/>
                </a:solidFill>
              </a:rPr>
              <a:t>(dans la wave Portfolio)</a:t>
            </a:r>
            <a:endParaRPr lang="nl-NL" sz="3000" b="1" dirty="0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421445" y="2224998"/>
            <a:ext cx="1440160" cy="750626"/>
          </a:xfrm>
          <a:prstGeom prst="rect">
            <a:avLst/>
          </a:prstGeom>
          <a:solidFill>
            <a:schemeClr val="accent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nl-BE" sz="2400" b="1" dirty="0" err="1">
                <a:solidFill>
                  <a:srgbClr val="0070C0"/>
                </a:solidFill>
              </a:rPr>
              <a:t>Position</a:t>
            </a:r>
            <a:endParaRPr lang="nl-NL" sz="2400" b="1" dirty="0" err="1">
              <a:solidFill>
                <a:srgbClr val="0070C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982858" y="3416365"/>
            <a:ext cx="2461350" cy="363896"/>
          </a:xfrm>
          <a:prstGeom prst="rect">
            <a:avLst/>
          </a:prstGeom>
          <a:solidFill>
            <a:srgbClr val="BC8FDD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nl-BE" sz="2000" b="1" dirty="0" err="1">
                <a:solidFill>
                  <a:srgbClr val="7030A0"/>
                </a:solidFill>
              </a:rPr>
              <a:t>Position</a:t>
            </a:r>
            <a:r>
              <a:rPr lang="nl-BE" sz="2000" b="1" dirty="0">
                <a:solidFill>
                  <a:srgbClr val="7030A0"/>
                </a:solidFill>
              </a:rPr>
              <a:t> Profile</a:t>
            </a:r>
            <a:endParaRPr lang="nl-NL" sz="2000" b="1" dirty="0" err="1">
              <a:solidFill>
                <a:srgbClr val="7030A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984958" y="3773483"/>
            <a:ext cx="2459250" cy="2679853"/>
          </a:xfrm>
          <a:prstGeom prst="rect">
            <a:avLst/>
          </a:prstGeom>
          <a:solidFill>
            <a:srgbClr val="BC8FDD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nl-NL" b="1" dirty="0" err="1" smtClean="0">
                <a:solidFill>
                  <a:srgbClr val="7030A0"/>
                </a:solidFill>
              </a:rPr>
              <a:t>Tâches</a:t>
            </a:r>
            <a:r>
              <a:rPr lang="nl-NL" b="1" dirty="0" smtClean="0">
                <a:solidFill>
                  <a:srgbClr val="7030A0"/>
                </a:solidFill>
              </a:rPr>
              <a:t> </a:t>
            </a:r>
            <a:r>
              <a:rPr lang="nl-NL" b="1" dirty="0">
                <a:solidFill>
                  <a:srgbClr val="7030A0"/>
                </a:solidFill>
              </a:rPr>
              <a:t>&amp; </a:t>
            </a:r>
            <a:r>
              <a:rPr lang="nl-NL" b="1" dirty="0" err="1" smtClean="0">
                <a:solidFill>
                  <a:srgbClr val="7030A0"/>
                </a:solidFill>
              </a:rPr>
              <a:t>projets</a:t>
            </a:r>
            <a:endParaRPr lang="nl-NL" b="1" dirty="0">
              <a:solidFill>
                <a:srgbClr val="7030A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nl-NL" b="1" dirty="0" err="1" smtClean="0">
                <a:solidFill>
                  <a:srgbClr val="7030A0"/>
                </a:solidFill>
              </a:rPr>
              <a:t>Qualification</a:t>
            </a:r>
            <a:r>
              <a:rPr lang="nl-NL" b="1" dirty="0" smtClean="0">
                <a:solidFill>
                  <a:srgbClr val="7030A0"/>
                </a:solidFill>
              </a:rPr>
              <a:t> </a:t>
            </a:r>
            <a:r>
              <a:rPr lang="nl-NL" b="1" dirty="0" err="1" smtClean="0">
                <a:solidFill>
                  <a:srgbClr val="7030A0"/>
                </a:solidFill>
              </a:rPr>
              <a:t>suppl</a:t>
            </a:r>
            <a:r>
              <a:rPr lang="nl-NL" b="1" dirty="0" smtClean="0">
                <a:solidFill>
                  <a:srgbClr val="7030A0"/>
                </a:solidFill>
              </a:rPr>
              <a:t>.</a:t>
            </a:r>
            <a:endParaRPr lang="nl-NL" b="1" dirty="0">
              <a:solidFill>
                <a:srgbClr val="7030A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nl-NL" b="1" dirty="0" err="1" smtClean="0">
                <a:solidFill>
                  <a:srgbClr val="7030A0"/>
                </a:solidFill>
              </a:rPr>
              <a:t>Diplômes</a:t>
            </a:r>
            <a:endParaRPr lang="nl-NL" b="1" dirty="0">
              <a:solidFill>
                <a:srgbClr val="7030A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nl-NL" b="1" dirty="0" err="1" smtClean="0">
                <a:solidFill>
                  <a:srgbClr val="7030A0"/>
                </a:solidFill>
              </a:rPr>
              <a:t>Aptitude</a:t>
            </a:r>
            <a:endParaRPr lang="nl-NL" b="1" dirty="0">
              <a:solidFill>
                <a:srgbClr val="7030A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nl-NL" b="1" dirty="0" err="1" smtClean="0">
                <a:solidFill>
                  <a:srgbClr val="7030A0"/>
                </a:solidFill>
              </a:rPr>
              <a:t>Classification</a:t>
            </a:r>
            <a:r>
              <a:rPr lang="nl-NL" b="1" dirty="0" smtClean="0">
                <a:solidFill>
                  <a:srgbClr val="7030A0"/>
                </a:solidFill>
              </a:rPr>
              <a:t> </a:t>
            </a:r>
            <a:r>
              <a:rPr lang="nl-NL" b="1" dirty="0" err="1" smtClean="0">
                <a:solidFill>
                  <a:srgbClr val="7030A0"/>
                </a:solidFill>
              </a:rPr>
              <a:t>Sécu</a:t>
            </a:r>
            <a:r>
              <a:rPr lang="nl-NL" b="1" dirty="0" smtClean="0">
                <a:solidFill>
                  <a:srgbClr val="7030A0"/>
                </a:solidFill>
              </a:rPr>
              <a:t>.</a:t>
            </a:r>
            <a:endParaRPr lang="nl-NL" b="1" dirty="0">
              <a:solidFill>
                <a:srgbClr val="7030A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nl-NL" dirty="0" err="1" smtClean="0">
                <a:solidFill>
                  <a:srgbClr val="7030A0"/>
                </a:solidFill>
              </a:rPr>
              <a:t>Régime</a:t>
            </a:r>
            <a:r>
              <a:rPr lang="nl-NL" dirty="0" smtClean="0">
                <a:solidFill>
                  <a:srgbClr val="7030A0"/>
                </a:solidFill>
              </a:rPr>
              <a:t> </a:t>
            </a:r>
            <a:r>
              <a:rPr lang="nl-NL" dirty="0" err="1" smtClean="0">
                <a:solidFill>
                  <a:srgbClr val="7030A0"/>
                </a:solidFill>
              </a:rPr>
              <a:t>ling</a:t>
            </a:r>
            <a:r>
              <a:rPr lang="nl-NL" dirty="0" smtClean="0">
                <a:solidFill>
                  <a:srgbClr val="7030A0"/>
                </a:solidFill>
              </a:rPr>
              <a:t>.</a:t>
            </a:r>
            <a:endParaRPr lang="nl-NL" b="1" dirty="0">
              <a:solidFill>
                <a:srgbClr val="7030A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nl-NL" b="1" dirty="0" err="1" smtClean="0">
                <a:solidFill>
                  <a:srgbClr val="7030A0"/>
                </a:solidFill>
              </a:rPr>
              <a:t>allocations</a:t>
            </a:r>
            <a:endParaRPr lang="nl-NL" b="1" dirty="0">
              <a:solidFill>
                <a:srgbClr val="7030A0"/>
              </a:solidFill>
            </a:endParaRPr>
          </a:p>
        </p:txBody>
      </p:sp>
      <p:cxnSp>
        <p:nvCxnSpPr>
          <p:cNvPr id="32" name="Straight Connector 31"/>
          <p:cNvCxnSpPr>
            <a:stCxn id="5" idx="2"/>
            <a:endCxn id="15" idx="0"/>
          </p:cNvCxnSpPr>
          <p:nvPr/>
        </p:nvCxnSpPr>
        <p:spPr>
          <a:xfrm>
            <a:off x="5141525" y="2975624"/>
            <a:ext cx="72008" cy="440741"/>
          </a:xfrm>
          <a:prstGeom prst="line">
            <a:avLst/>
          </a:prstGeom>
          <a:ln w="38100">
            <a:solidFill>
              <a:srgbClr val="7030A0"/>
            </a:solidFill>
            <a:prstDash val="solid"/>
            <a:headEnd type="none" w="med" len="med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6660232" y="1287530"/>
            <a:ext cx="2037071" cy="750626"/>
          </a:xfrm>
          <a:prstGeom prst="rect">
            <a:avLst/>
          </a:prstGeom>
          <a:solidFill>
            <a:srgbClr val="92D05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nl-BE" sz="2400" b="1" dirty="0">
                <a:solidFill>
                  <a:prstClr val="white"/>
                </a:solidFill>
              </a:rPr>
              <a:t>Person</a:t>
            </a:r>
            <a:endParaRPr lang="nl-NL" sz="2400" b="1" dirty="0" err="1">
              <a:solidFill>
                <a:prstClr val="white"/>
              </a:solidFill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6569101" y="3390379"/>
            <a:ext cx="2219334" cy="3206973"/>
            <a:chOff x="6513366" y="3390379"/>
            <a:chExt cx="2219334" cy="3206973"/>
          </a:xfrm>
        </p:grpSpPr>
        <p:sp>
          <p:nvSpPr>
            <p:cNvPr id="37" name="Rectangle 36"/>
            <p:cNvSpPr/>
            <p:nvPr/>
          </p:nvSpPr>
          <p:spPr>
            <a:xfrm>
              <a:off x="6513366" y="3390379"/>
              <a:ext cx="2217234" cy="363896"/>
            </a:xfrm>
            <a:prstGeom prst="rect">
              <a:avLst/>
            </a:prstGeom>
            <a:solidFill>
              <a:srgbClr val="BC8FDD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nl-BE" sz="2000" b="1" dirty="0">
                  <a:solidFill>
                    <a:srgbClr val="7030A0"/>
                  </a:solidFill>
                </a:rPr>
                <a:t>Person Profile</a:t>
              </a:r>
              <a:endParaRPr lang="nl-NL" sz="2000" b="1" dirty="0" err="1">
                <a:solidFill>
                  <a:srgbClr val="7030A0"/>
                </a:solidFill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6515466" y="3747497"/>
              <a:ext cx="2217234" cy="2849855"/>
            </a:xfrm>
            <a:prstGeom prst="rect">
              <a:avLst/>
            </a:prstGeom>
            <a:solidFill>
              <a:srgbClr val="BC8FDD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Tx/>
                <a:buChar char="-"/>
              </a:pPr>
              <a:r>
                <a:rPr lang="nl-NL" b="1" dirty="0" err="1" smtClean="0">
                  <a:solidFill>
                    <a:srgbClr val="7030A0"/>
                  </a:solidFill>
                </a:rPr>
                <a:t>Caractéristiques</a:t>
              </a:r>
              <a:endParaRPr lang="nl-NL" b="1" dirty="0">
                <a:solidFill>
                  <a:srgbClr val="7030A0"/>
                </a:solidFill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buFontTx/>
                <a:buChar char="-"/>
              </a:pPr>
              <a:r>
                <a:rPr lang="nl-NL" b="1" dirty="0" err="1" smtClean="0">
                  <a:solidFill>
                    <a:srgbClr val="7030A0"/>
                  </a:solidFill>
                </a:rPr>
                <a:t>Compétences</a:t>
              </a:r>
              <a:endParaRPr lang="nl-NL" b="1" dirty="0">
                <a:solidFill>
                  <a:srgbClr val="7030A0"/>
                </a:solidFill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buFontTx/>
                <a:buChar char="-"/>
              </a:pPr>
              <a:r>
                <a:rPr lang="nl-NL" b="1" dirty="0" err="1" smtClean="0">
                  <a:solidFill>
                    <a:srgbClr val="7030A0"/>
                  </a:solidFill>
                </a:rPr>
                <a:t>Diplômes</a:t>
              </a:r>
              <a:endParaRPr lang="nl-NL" b="1" dirty="0">
                <a:solidFill>
                  <a:srgbClr val="7030A0"/>
                </a:solidFill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buFontTx/>
                <a:buChar char="-"/>
              </a:pPr>
              <a:r>
                <a:rPr lang="nl-NL" b="1" dirty="0" err="1" smtClean="0">
                  <a:solidFill>
                    <a:srgbClr val="7030A0"/>
                  </a:solidFill>
                </a:rPr>
                <a:t>Aptitude</a:t>
              </a:r>
              <a:endParaRPr lang="nl-NL" b="1" dirty="0">
                <a:solidFill>
                  <a:srgbClr val="7030A0"/>
                </a:solidFill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buFontTx/>
                <a:buChar char="-"/>
              </a:pPr>
              <a:r>
                <a:rPr lang="nl-NL" b="1" dirty="0" err="1" smtClean="0">
                  <a:solidFill>
                    <a:srgbClr val="7030A0"/>
                  </a:solidFill>
                </a:rPr>
                <a:t>Expérience</a:t>
              </a:r>
              <a:endParaRPr lang="nl-NL" b="1" dirty="0">
                <a:solidFill>
                  <a:srgbClr val="7030A0"/>
                </a:solidFill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buFontTx/>
                <a:buChar char="-"/>
              </a:pPr>
              <a:r>
                <a:rPr lang="nl-NL" b="1" dirty="0" err="1" smtClean="0">
                  <a:solidFill>
                    <a:srgbClr val="7030A0"/>
                  </a:solidFill>
                </a:rPr>
                <a:t>Régime</a:t>
              </a:r>
              <a:r>
                <a:rPr lang="nl-NL" b="1" dirty="0" smtClean="0">
                  <a:solidFill>
                    <a:srgbClr val="7030A0"/>
                  </a:solidFill>
                </a:rPr>
                <a:t> </a:t>
              </a:r>
              <a:r>
                <a:rPr lang="nl-NL" b="1" dirty="0" err="1" smtClean="0">
                  <a:solidFill>
                    <a:srgbClr val="7030A0"/>
                  </a:solidFill>
                </a:rPr>
                <a:t>ling</a:t>
              </a:r>
              <a:r>
                <a:rPr lang="nl-NL" b="1" dirty="0" smtClean="0">
                  <a:solidFill>
                    <a:srgbClr val="7030A0"/>
                  </a:solidFill>
                </a:rPr>
                <a:t>.</a:t>
              </a:r>
              <a:endParaRPr lang="nl-NL" b="1" dirty="0">
                <a:solidFill>
                  <a:srgbClr val="7030A0"/>
                </a:solidFill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buFontTx/>
                <a:buChar char="-"/>
              </a:pPr>
              <a:r>
                <a:rPr lang="nl-NL" b="1" dirty="0" err="1" smtClean="0">
                  <a:solidFill>
                    <a:srgbClr val="7030A0"/>
                  </a:solidFill>
                </a:rPr>
                <a:t>Désidérata</a:t>
              </a:r>
              <a:endParaRPr lang="nl-NL" b="1" dirty="0">
                <a:solidFill>
                  <a:srgbClr val="7030A0"/>
                </a:solidFill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buFontTx/>
                <a:buChar char="-"/>
              </a:pPr>
              <a:r>
                <a:rPr lang="nl-NL" b="1" dirty="0" smtClean="0">
                  <a:solidFill>
                    <a:srgbClr val="7030A0"/>
                  </a:solidFill>
                </a:rPr>
                <a:t>Pers </a:t>
              </a:r>
              <a:r>
                <a:rPr lang="nl-NL" b="1" dirty="0" err="1" smtClean="0">
                  <a:solidFill>
                    <a:srgbClr val="7030A0"/>
                  </a:solidFill>
                </a:rPr>
                <a:t>Naviguant</a:t>
              </a:r>
              <a:endParaRPr lang="nl-NL" b="1" dirty="0">
                <a:solidFill>
                  <a:srgbClr val="7030A0"/>
                </a:solidFill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buFontTx/>
                <a:buChar char="-"/>
              </a:pPr>
              <a:r>
                <a:rPr lang="nl-NL" b="1" dirty="0" err="1" smtClean="0">
                  <a:solidFill>
                    <a:srgbClr val="7030A0"/>
                  </a:solidFill>
                </a:rPr>
                <a:t>Données</a:t>
              </a:r>
              <a:r>
                <a:rPr lang="nl-NL" b="1" dirty="0" smtClean="0">
                  <a:solidFill>
                    <a:srgbClr val="7030A0"/>
                  </a:solidFill>
                </a:rPr>
                <a:t> </a:t>
              </a:r>
              <a:r>
                <a:rPr lang="nl-NL" b="1" dirty="0" err="1" smtClean="0">
                  <a:solidFill>
                    <a:srgbClr val="7030A0"/>
                  </a:solidFill>
                </a:rPr>
                <a:t>suppl</a:t>
              </a:r>
              <a:r>
                <a:rPr lang="nl-NL" b="1" dirty="0" smtClean="0">
                  <a:solidFill>
                    <a:srgbClr val="7030A0"/>
                  </a:solidFill>
                </a:rPr>
                <a:t>. </a:t>
              </a:r>
              <a:r>
                <a:rPr lang="nl-NL" b="1" dirty="0" err="1" smtClean="0">
                  <a:solidFill>
                    <a:srgbClr val="7030A0"/>
                  </a:solidFill>
                </a:rPr>
                <a:t>Res</a:t>
              </a:r>
              <a:endParaRPr lang="nl-NL" b="1" dirty="0">
                <a:solidFill>
                  <a:srgbClr val="7030A0"/>
                </a:solidFill>
              </a:endParaRPr>
            </a:p>
          </p:txBody>
        </p:sp>
      </p:grpSp>
      <p:cxnSp>
        <p:nvCxnSpPr>
          <p:cNvPr id="39" name="Straight Connector 38"/>
          <p:cNvCxnSpPr>
            <a:stCxn id="36" idx="2"/>
            <a:endCxn id="37" idx="0"/>
          </p:cNvCxnSpPr>
          <p:nvPr/>
        </p:nvCxnSpPr>
        <p:spPr>
          <a:xfrm flipH="1">
            <a:off x="7677718" y="2038156"/>
            <a:ext cx="1050" cy="1352223"/>
          </a:xfrm>
          <a:prstGeom prst="line">
            <a:avLst/>
          </a:prstGeom>
          <a:ln w="38100">
            <a:solidFill>
              <a:srgbClr val="7030A0"/>
            </a:solidFill>
            <a:prstDash val="solid"/>
            <a:headEnd type="none" w="med" len="med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/>
          <p:cNvSpPr/>
          <p:nvPr/>
        </p:nvSpPr>
        <p:spPr>
          <a:xfrm>
            <a:off x="404676" y="2237698"/>
            <a:ext cx="1331181" cy="750626"/>
          </a:xfrm>
          <a:prstGeom prst="rect">
            <a:avLst/>
          </a:prstGeom>
          <a:solidFill>
            <a:schemeClr val="accent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nl-BE" sz="2400" b="1" dirty="0">
                <a:solidFill>
                  <a:srgbClr val="0070C0"/>
                </a:solidFill>
              </a:rPr>
              <a:t>Dept</a:t>
            </a:r>
            <a:endParaRPr lang="nl-NL" sz="2400" b="1" dirty="0" err="1">
              <a:solidFill>
                <a:srgbClr val="0070C0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219183" y="4892522"/>
            <a:ext cx="1756688" cy="363896"/>
          </a:xfrm>
          <a:prstGeom prst="rect">
            <a:avLst/>
          </a:prstGeom>
          <a:solidFill>
            <a:srgbClr val="BC8FDD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nl-BE" sz="2000" b="1" dirty="0">
                <a:solidFill>
                  <a:srgbClr val="7030A0"/>
                </a:solidFill>
              </a:rPr>
              <a:t>Dept Profile</a:t>
            </a:r>
            <a:endParaRPr lang="nl-NL" sz="2000" b="1" dirty="0" err="1">
              <a:solidFill>
                <a:srgbClr val="7030A0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219182" y="5256418"/>
            <a:ext cx="1756688" cy="762043"/>
          </a:xfrm>
          <a:prstGeom prst="rect">
            <a:avLst/>
          </a:prstGeom>
          <a:solidFill>
            <a:srgbClr val="BC8FDD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nl-NL" b="1" dirty="0" err="1" smtClean="0">
                <a:solidFill>
                  <a:srgbClr val="7030A0"/>
                </a:solidFill>
              </a:rPr>
              <a:t>Régime</a:t>
            </a:r>
            <a:r>
              <a:rPr lang="nl-NL" b="1" dirty="0" smtClean="0">
                <a:solidFill>
                  <a:srgbClr val="7030A0"/>
                </a:solidFill>
              </a:rPr>
              <a:t> </a:t>
            </a:r>
            <a:r>
              <a:rPr lang="nl-NL" b="1" dirty="0" err="1" smtClean="0">
                <a:solidFill>
                  <a:srgbClr val="7030A0"/>
                </a:solidFill>
              </a:rPr>
              <a:t>ling</a:t>
            </a:r>
            <a:r>
              <a:rPr lang="nl-NL" b="1" dirty="0" smtClean="0">
                <a:solidFill>
                  <a:srgbClr val="7030A0"/>
                </a:solidFill>
              </a:rPr>
              <a:t>.</a:t>
            </a:r>
            <a:endParaRPr lang="nl-NL" b="1" dirty="0">
              <a:solidFill>
                <a:srgbClr val="7030A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nl-NL" b="1" dirty="0" smtClean="0">
                <a:solidFill>
                  <a:srgbClr val="7030A0"/>
                </a:solidFill>
              </a:rPr>
              <a:t>Mission</a:t>
            </a:r>
            <a:endParaRPr lang="nl-NL" b="1" dirty="0">
              <a:solidFill>
                <a:srgbClr val="7030A0"/>
              </a:solidFill>
            </a:endParaRPr>
          </a:p>
        </p:txBody>
      </p:sp>
      <p:cxnSp>
        <p:nvCxnSpPr>
          <p:cNvPr id="43" name="Straight Connector 42"/>
          <p:cNvCxnSpPr>
            <a:stCxn id="40" idx="2"/>
            <a:endCxn id="41" idx="0"/>
          </p:cNvCxnSpPr>
          <p:nvPr/>
        </p:nvCxnSpPr>
        <p:spPr>
          <a:xfrm>
            <a:off x="1070267" y="2988324"/>
            <a:ext cx="27260" cy="1904198"/>
          </a:xfrm>
          <a:prstGeom prst="line">
            <a:avLst/>
          </a:prstGeom>
          <a:ln w="38100">
            <a:solidFill>
              <a:srgbClr val="7030A0"/>
            </a:solidFill>
            <a:prstDash val="solid"/>
            <a:headEnd type="none" w="med" len="med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 51"/>
          <p:cNvSpPr/>
          <p:nvPr/>
        </p:nvSpPr>
        <p:spPr>
          <a:xfrm>
            <a:off x="2105783" y="2224998"/>
            <a:ext cx="1331181" cy="750626"/>
          </a:xfrm>
          <a:prstGeom prst="rect">
            <a:avLst/>
          </a:prstGeom>
          <a:solidFill>
            <a:schemeClr val="accent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nl-BE" sz="2400" b="1" dirty="0">
                <a:solidFill>
                  <a:srgbClr val="0070C0"/>
                </a:solidFill>
              </a:rPr>
              <a:t>Job Family</a:t>
            </a:r>
            <a:endParaRPr lang="nl-NL" sz="2400" b="1" dirty="0" err="1">
              <a:solidFill>
                <a:srgbClr val="0070C0"/>
              </a:solidFill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1691680" y="3416365"/>
            <a:ext cx="2159387" cy="363896"/>
          </a:xfrm>
          <a:prstGeom prst="rect">
            <a:avLst/>
          </a:prstGeom>
          <a:solidFill>
            <a:srgbClr val="BC8FDD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nl-BE" sz="2000" b="1" dirty="0">
                <a:solidFill>
                  <a:srgbClr val="7030A0"/>
                </a:solidFill>
              </a:rPr>
              <a:t>Job </a:t>
            </a:r>
            <a:r>
              <a:rPr lang="nl-BE" sz="2000" b="1" dirty="0" err="1">
                <a:solidFill>
                  <a:srgbClr val="7030A0"/>
                </a:solidFill>
              </a:rPr>
              <a:t>Fam</a:t>
            </a:r>
            <a:r>
              <a:rPr lang="nl-BE" sz="2000" b="1" dirty="0">
                <a:solidFill>
                  <a:srgbClr val="7030A0"/>
                </a:solidFill>
              </a:rPr>
              <a:t> Profile</a:t>
            </a:r>
            <a:endParaRPr lang="nl-NL" sz="2000" b="1" dirty="0" err="1">
              <a:solidFill>
                <a:srgbClr val="7030A0"/>
              </a:solidFill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1691679" y="3773484"/>
            <a:ext cx="2159387" cy="663628"/>
          </a:xfrm>
          <a:prstGeom prst="rect">
            <a:avLst/>
          </a:prstGeom>
          <a:solidFill>
            <a:srgbClr val="BC8FDD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nl-NL" dirty="0">
                <a:solidFill>
                  <a:srgbClr val="7030A0"/>
                </a:solidFill>
              </a:rPr>
              <a:t> </a:t>
            </a:r>
            <a:r>
              <a:rPr lang="nl-NL" dirty="0" err="1" smtClean="0">
                <a:solidFill>
                  <a:srgbClr val="7030A0"/>
                </a:solidFill>
              </a:rPr>
              <a:t>Description</a:t>
            </a:r>
            <a:r>
              <a:rPr lang="nl-NL" b="1" dirty="0" smtClean="0">
                <a:solidFill>
                  <a:srgbClr val="7030A0"/>
                </a:solidFill>
              </a:rPr>
              <a:t> </a:t>
            </a:r>
            <a:r>
              <a:rPr lang="nl-NL" b="1" dirty="0">
                <a:solidFill>
                  <a:srgbClr val="7030A0"/>
                </a:solidFill>
              </a:rPr>
              <a:t>BHK</a:t>
            </a:r>
          </a:p>
        </p:txBody>
      </p:sp>
      <p:cxnSp>
        <p:nvCxnSpPr>
          <p:cNvPr id="55" name="Straight Connector 54"/>
          <p:cNvCxnSpPr>
            <a:stCxn id="52" idx="2"/>
            <a:endCxn id="53" idx="0"/>
          </p:cNvCxnSpPr>
          <p:nvPr/>
        </p:nvCxnSpPr>
        <p:spPr>
          <a:xfrm>
            <a:off x="2771374" y="2975624"/>
            <a:ext cx="0" cy="440741"/>
          </a:xfrm>
          <a:prstGeom prst="line">
            <a:avLst/>
          </a:prstGeom>
          <a:ln w="38100">
            <a:solidFill>
              <a:srgbClr val="7030A0"/>
            </a:solidFill>
            <a:prstDash val="solid"/>
            <a:headEnd type="none" w="med" len="med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435880" y="1292360"/>
            <a:ext cx="5864312" cy="750626"/>
          </a:xfrm>
          <a:prstGeom prst="rect">
            <a:avLst/>
          </a:prstGeom>
          <a:solidFill>
            <a:srgbClr val="92D05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nl-BE" sz="2400" b="1" dirty="0" smtClean="0">
                <a:solidFill>
                  <a:prstClr val="white"/>
                </a:solidFill>
              </a:rPr>
              <a:t>Non-Person</a:t>
            </a:r>
            <a:endParaRPr lang="nl-NL" sz="2400" b="1" dirty="0" err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0571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700808"/>
            <a:ext cx="9127884" cy="5157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ESS Home Page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124200" y="6553200"/>
            <a:ext cx="2895600" cy="47625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fld id="{520FE71E-70A2-4DE7-983F-80F1501B83A0}" type="slidenum">
              <a:rPr lang="nl-BE" smtClean="0">
                <a:solidFill>
                  <a:srgbClr val="000000"/>
                </a:solidFill>
              </a:rPr>
              <a:pPr algn="ctr">
                <a:defRPr/>
              </a:pPr>
              <a:t>14</a:t>
            </a:fld>
            <a:endParaRPr lang="nl-BE" dirty="0">
              <a:solidFill>
                <a:srgbClr val="000000"/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2915816" y="2514382"/>
            <a:ext cx="3863293" cy="338554"/>
            <a:chOff x="2915816" y="2298358"/>
            <a:chExt cx="3863293" cy="338554"/>
          </a:xfrm>
        </p:grpSpPr>
        <p:sp>
          <p:nvSpPr>
            <p:cNvPr id="7" name="Oval 6"/>
            <p:cNvSpPr/>
            <p:nvPr/>
          </p:nvSpPr>
          <p:spPr>
            <a:xfrm>
              <a:off x="2915816" y="2348880"/>
              <a:ext cx="792088" cy="288032"/>
            </a:xfrm>
            <a:prstGeom prst="ellipse">
              <a:avLst/>
            </a:pr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684992" y="2298358"/>
              <a:ext cx="3094117" cy="33855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nl-BE" sz="1600" dirty="0" smtClean="0">
                  <a:solidFill>
                    <a:srgbClr val="000000"/>
                  </a:solidFill>
                </a:rPr>
                <a:t>Lien vers Profile Management</a:t>
              </a:r>
              <a:endParaRPr lang="en-US" sz="1600" dirty="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32062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Non-person Profile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268761"/>
            <a:ext cx="8856984" cy="735310"/>
          </a:xfrm>
        </p:spPr>
        <p:txBody>
          <a:bodyPr/>
          <a:lstStyle/>
          <a:p>
            <a:pPr algn="ctr"/>
            <a:r>
              <a:rPr lang="nl-BE" sz="2000" b="1" dirty="0" err="1" smtClean="0"/>
              <a:t>Position</a:t>
            </a:r>
            <a:r>
              <a:rPr lang="nl-BE" sz="2000" b="1" dirty="0" smtClean="0"/>
              <a:t> profile : </a:t>
            </a:r>
            <a:r>
              <a:rPr lang="nl-BE" sz="2000" dirty="0" err="1" smtClean="0"/>
              <a:t>Un</a:t>
            </a:r>
            <a:r>
              <a:rPr lang="nl-BE" sz="2000" dirty="0" smtClean="0"/>
              <a:t> </a:t>
            </a:r>
            <a:r>
              <a:rPr lang="nl-BE" sz="2000" dirty="0" err="1" smtClean="0"/>
              <a:t>profil</a:t>
            </a:r>
            <a:r>
              <a:rPr lang="nl-BE" sz="2000" dirty="0" smtClean="0"/>
              <a:t> peut </a:t>
            </a:r>
            <a:r>
              <a:rPr lang="nl-BE" sz="2000" dirty="0" err="1" smtClean="0"/>
              <a:t>être</a:t>
            </a:r>
            <a:r>
              <a:rPr lang="nl-BE" sz="2000" dirty="0" smtClean="0"/>
              <a:t> </a:t>
            </a:r>
            <a:r>
              <a:rPr lang="nl-BE" sz="2000" dirty="0" err="1" smtClean="0"/>
              <a:t>attribué</a:t>
            </a:r>
            <a:r>
              <a:rPr lang="nl-BE" sz="2000" dirty="0" smtClean="0"/>
              <a:t> à </a:t>
            </a:r>
            <a:r>
              <a:rPr lang="nl-BE" sz="2000" dirty="0" err="1" smtClean="0"/>
              <a:t>plusieurs</a:t>
            </a:r>
            <a:r>
              <a:rPr lang="nl-BE" sz="2000" dirty="0" smtClean="0"/>
              <a:t> </a:t>
            </a:r>
            <a:r>
              <a:rPr lang="nl-BE" sz="2000" dirty="0" err="1" smtClean="0"/>
              <a:t>postes</a:t>
            </a:r>
            <a:r>
              <a:rPr lang="nl-BE" sz="2000" dirty="0" smtClean="0"/>
              <a:t> (</a:t>
            </a:r>
            <a:r>
              <a:rPr lang="nl-BE" sz="2000" dirty="0" err="1" smtClean="0"/>
              <a:t>différents</a:t>
            </a:r>
            <a:r>
              <a:rPr lang="nl-BE" sz="2000" dirty="0" smtClean="0"/>
              <a:t>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F05E7C-4ED6-4DFA-8386-E5CE0122986D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15</a:t>
            </a:fld>
            <a:endParaRPr lang="en-US" dirty="0">
              <a:solidFill>
                <a:srgbClr val="000000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475656" y="2004070"/>
            <a:ext cx="6192688" cy="4819650"/>
            <a:chOff x="1475656" y="2004070"/>
            <a:chExt cx="6192688" cy="4819650"/>
          </a:xfrm>
        </p:grpSpPr>
        <p:pic>
          <p:nvPicPr>
            <p:cNvPr id="17411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75656" y="2004070"/>
              <a:ext cx="6192688" cy="48196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123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75656" y="3140968"/>
              <a:ext cx="6192688" cy="26642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" name="Oval 8"/>
            <p:cNvSpPr/>
            <p:nvPr/>
          </p:nvSpPr>
          <p:spPr bwMode="auto">
            <a:xfrm>
              <a:off x="1497111" y="2996953"/>
              <a:ext cx="1584176" cy="360040"/>
            </a:xfrm>
            <a:prstGeom prst="ellipse">
              <a:avLst/>
            </a:prstGeom>
            <a:noFill/>
            <a:ln w="222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nl-BE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6" name="Rounded Rectangle 5"/>
          <p:cNvSpPr/>
          <p:nvPr/>
        </p:nvSpPr>
        <p:spPr bwMode="auto">
          <a:xfrm>
            <a:off x="2411760" y="2348880"/>
            <a:ext cx="669527" cy="216024"/>
          </a:xfrm>
          <a:prstGeom prst="roundRect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BE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0558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Person Profile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5A192DF-A232-4327-8CF3-649C6E35F980}" type="datetime1">
              <a:rPr lang="nl-BE" smtClean="0">
                <a:solidFill>
                  <a:srgbClr val="000000"/>
                </a:solidFill>
              </a:rPr>
              <a:pPr>
                <a:defRPr/>
              </a:pPr>
              <a:t>9/05/2014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F05E7C-4ED6-4DFA-8386-E5CE0122986D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16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253303"/>
            <a:ext cx="6068516" cy="56320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ounded Rectangle 5"/>
          <p:cNvSpPr/>
          <p:nvPr/>
        </p:nvSpPr>
        <p:spPr bwMode="auto">
          <a:xfrm>
            <a:off x="2411760" y="1772816"/>
            <a:ext cx="669527" cy="216024"/>
          </a:xfrm>
          <a:prstGeom prst="roundRect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BE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Oval 6"/>
          <p:cNvSpPr/>
          <p:nvPr/>
        </p:nvSpPr>
        <p:spPr bwMode="auto">
          <a:xfrm>
            <a:off x="1918556" y="3356992"/>
            <a:ext cx="986408" cy="486569"/>
          </a:xfrm>
          <a:prstGeom prst="ellipse">
            <a:avLst/>
          </a:prstGeom>
          <a:noFill/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BE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1831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755576" y="116632"/>
            <a:ext cx="8229600" cy="1143000"/>
          </a:xfrm>
        </p:spPr>
        <p:txBody>
          <a:bodyPr/>
          <a:lstStyle/>
          <a:p>
            <a:r>
              <a:rPr lang="nl-BE" sz="3600" dirty="0" smtClean="0"/>
              <a:t>Update profile  </a:t>
            </a:r>
            <a:br>
              <a:rPr lang="nl-BE" sz="3600" dirty="0" smtClean="0"/>
            </a:br>
            <a:r>
              <a:rPr lang="nl-BE" sz="3600" dirty="0" smtClean="0"/>
              <a:t>ESS – MSS - </a:t>
            </a:r>
            <a:r>
              <a:rPr lang="nl-BE" sz="3600" dirty="0" err="1" smtClean="0"/>
              <a:t>Admin</a:t>
            </a:r>
            <a:endParaRPr lang="nl-BE" sz="36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925142"/>
          </a:xfrm>
        </p:spPr>
        <p:txBody>
          <a:bodyPr>
            <a:normAutofit lnSpcReduction="10000"/>
          </a:bodyPr>
          <a:lstStyle/>
          <a:p>
            <a:r>
              <a:rPr lang="nl-BE" sz="2400" dirty="0" smtClean="0"/>
              <a:t>Employee (ESS – Employee </a:t>
            </a:r>
            <a:r>
              <a:rPr lang="nl-BE" sz="2400" dirty="0" err="1" smtClean="0"/>
              <a:t>Self</a:t>
            </a:r>
            <a:r>
              <a:rPr lang="nl-BE" sz="2400" dirty="0" smtClean="0"/>
              <a:t> Service):</a:t>
            </a:r>
          </a:p>
          <a:p>
            <a:pPr lvl="1"/>
            <a:r>
              <a:rPr lang="nl-BE" sz="2000" dirty="0" smtClean="0"/>
              <a:t>Peut </a:t>
            </a:r>
            <a:r>
              <a:rPr lang="nl-BE" sz="2000" dirty="0" err="1" smtClean="0"/>
              <a:t>consulter</a:t>
            </a:r>
            <a:r>
              <a:rPr lang="nl-BE" sz="2000" dirty="0" smtClean="0"/>
              <a:t> </a:t>
            </a:r>
            <a:r>
              <a:rPr lang="nl-BE" sz="2000" dirty="0" err="1" smtClean="0"/>
              <a:t>son</a:t>
            </a:r>
            <a:r>
              <a:rPr lang="nl-BE" sz="2000" dirty="0" smtClean="0"/>
              <a:t> </a:t>
            </a:r>
            <a:r>
              <a:rPr lang="nl-BE" sz="2000" dirty="0" err="1" smtClean="0"/>
              <a:t>propre</a:t>
            </a:r>
            <a:r>
              <a:rPr lang="nl-BE" sz="2000" dirty="0" smtClean="0"/>
              <a:t> </a:t>
            </a:r>
            <a:r>
              <a:rPr lang="nl-BE" sz="2000" dirty="0" err="1" smtClean="0"/>
              <a:t>profil</a:t>
            </a:r>
            <a:endParaRPr lang="nl-BE" sz="2000" dirty="0" smtClean="0"/>
          </a:p>
          <a:p>
            <a:pPr lvl="1"/>
            <a:r>
              <a:rPr lang="nl-BE" sz="2000" dirty="0" smtClean="0"/>
              <a:t>Peut </a:t>
            </a:r>
            <a:r>
              <a:rPr lang="nl-BE" sz="2000" dirty="0" err="1" smtClean="0"/>
              <a:t>consulter</a:t>
            </a:r>
            <a:r>
              <a:rPr lang="nl-BE" sz="2000" dirty="0" smtClean="0"/>
              <a:t> </a:t>
            </a:r>
            <a:r>
              <a:rPr lang="nl-BE" sz="2000" dirty="0" err="1" smtClean="0"/>
              <a:t>le</a:t>
            </a:r>
            <a:r>
              <a:rPr lang="nl-BE" sz="2000" dirty="0" smtClean="0"/>
              <a:t> </a:t>
            </a:r>
            <a:r>
              <a:rPr lang="nl-BE" sz="2000" dirty="0" err="1" smtClean="0"/>
              <a:t>profil</a:t>
            </a:r>
            <a:r>
              <a:rPr lang="nl-BE" sz="2000" dirty="0" smtClean="0"/>
              <a:t> de sa </a:t>
            </a:r>
            <a:r>
              <a:rPr lang="nl-BE" sz="2000" dirty="0" err="1" smtClean="0"/>
              <a:t>position</a:t>
            </a:r>
            <a:r>
              <a:rPr lang="nl-BE" sz="2000" dirty="0" smtClean="0"/>
              <a:t> (</a:t>
            </a:r>
            <a:r>
              <a:rPr lang="nl-BE" sz="2000" dirty="0" err="1" smtClean="0"/>
              <a:t>poste</a:t>
            </a:r>
            <a:r>
              <a:rPr lang="nl-BE" sz="2000" dirty="0" smtClean="0"/>
              <a:t>), Job family (BHK), Dept (</a:t>
            </a:r>
            <a:r>
              <a:rPr lang="nl-BE" sz="2000" dirty="0" err="1" smtClean="0"/>
              <a:t>unité</a:t>
            </a:r>
            <a:r>
              <a:rPr lang="nl-BE" sz="2000" dirty="0" smtClean="0"/>
              <a:t>, </a:t>
            </a:r>
            <a:r>
              <a:rPr lang="nl-BE" sz="2000" dirty="0" err="1" smtClean="0"/>
              <a:t>Pl</a:t>
            </a:r>
            <a:r>
              <a:rPr lang="nl-BE" sz="2000" dirty="0" smtClean="0"/>
              <a:t>,…)</a:t>
            </a:r>
          </a:p>
          <a:p>
            <a:pPr lvl="1"/>
            <a:r>
              <a:rPr lang="nl-BE" sz="2000" dirty="0" smtClean="0"/>
              <a:t>Peut </a:t>
            </a:r>
            <a:r>
              <a:rPr lang="nl-BE" sz="2000" dirty="0" err="1" smtClean="0"/>
              <a:t>exécuter</a:t>
            </a:r>
            <a:r>
              <a:rPr lang="nl-BE" sz="2000" dirty="0" smtClean="0"/>
              <a:t>/</a:t>
            </a:r>
            <a:r>
              <a:rPr lang="nl-BE" sz="2000" dirty="0" err="1" smtClean="0"/>
              <a:t>demander</a:t>
            </a:r>
            <a:r>
              <a:rPr lang="nl-BE" sz="2000" dirty="0" smtClean="0"/>
              <a:t> online des </a:t>
            </a:r>
            <a:r>
              <a:rPr lang="nl-BE" sz="2000" dirty="0" err="1" smtClean="0"/>
              <a:t>adaptations</a:t>
            </a:r>
            <a:r>
              <a:rPr lang="nl-BE" sz="2000" dirty="0" smtClean="0"/>
              <a:t> de </a:t>
            </a:r>
            <a:r>
              <a:rPr lang="nl-BE" sz="2000" dirty="0" err="1" smtClean="0"/>
              <a:t>son</a:t>
            </a:r>
            <a:r>
              <a:rPr lang="nl-BE" sz="2000" dirty="0" smtClean="0"/>
              <a:t> </a:t>
            </a:r>
            <a:r>
              <a:rPr lang="nl-BE" sz="2000" dirty="0" err="1" smtClean="0"/>
              <a:t>profil</a:t>
            </a:r>
            <a:r>
              <a:rPr lang="nl-BE" sz="2000" dirty="0" smtClean="0"/>
              <a:t> </a:t>
            </a:r>
            <a:r>
              <a:rPr lang="nl-BE" sz="2000" dirty="0" err="1" smtClean="0"/>
              <a:t>personnel</a:t>
            </a:r>
            <a:r>
              <a:rPr lang="nl-BE" sz="2000" dirty="0" smtClean="0"/>
              <a:t> </a:t>
            </a:r>
          </a:p>
          <a:p>
            <a:r>
              <a:rPr lang="nl-BE" sz="2400" dirty="0" smtClean="0"/>
              <a:t>Manager (MSS – Manager </a:t>
            </a:r>
            <a:r>
              <a:rPr lang="nl-BE" sz="2400" dirty="0" err="1" smtClean="0"/>
              <a:t>Self</a:t>
            </a:r>
            <a:r>
              <a:rPr lang="nl-BE" sz="2400" dirty="0" smtClean="0"/>
              <a:t> Service):</a:t>
            </a:r>
            <a:endParaRPr lang="nl-BE" sz="2400" dirty="0"/>
          </a:p>
          <a:p>
            <a:pPr lvl="1"/>
            <a:r>
              <a:rPr lang="nl-BE" sz="2000" dirty="0" smtClean="0"/>
              <a:t>Peut </a:t>
            </a:r>
            <a:r>
              <a:rPr lang="nl-BE" sz="2000" dirty="0" err="1" smtClean="0"/>
              <a:t>consulter</a:t>
            </a:r>
            <a:r>
              <a:rPr lang="nl-BE" sz="2000" dirty="0" smtClean="0"/>
              <a:t> les </a:t>
            </a:r>
            <a:r>
              <a:rPr lang="nl-BE" sz="2000" dirty="0" err="1" smtClean="0"/>
              <a:t>profils</a:t>
            </a:r>
            <a:r>
              <a:rPr lang="nl-BE" sz="2000" dirty="0" smtClean="0"/>
              <a:t> des </a:t>
            </a:r>
            <a:r>
              <a:rPr lang="nl-BE" sz="2000" dirty="0" err="1" smtClean="0"/>
              <a:t>membres</a:t>
            </a:r>
            <a:r>
              <a:rPr lang="nl-BE" sz="2000" dirty="0" smtClean="0"/>
              <a:t> de </a:t>
            </a:r>
            <a:r>
              <a:rPr lang="nl-BE" sz="2000" dirty="0" err="1" smtClean="0"/>
              <a:t>son</a:t>
            </a:r>
            <a:r>
              <a:rPr lang="nl-BE" sz="2000" dirty="0" smtClean="0"/>
              <a:t> Dept</a:t>
            </a:r>
          </a:p>
          <a:p>
            <a:pPr lvl="1"/>
            <a:r>
              <a:rPr lang="nl-BE" sz="2000" dirty="0" smtClean="0"/>
              <a:t>Peut si </a:t>
            </a:r>
            <a:r>
              <a:rPr lang="nl-BE" sz="2000" dirty="0" err="1" smtClean="0"/>
              <a:t>nécessaire</a:t>
            </a:r>
            <a:r>
              <a:rPr lang="nl-BE" sz="2000" dirty="0"/>
              <a:t> </a:t>
            </a:r>
            <a:r>
              <a:rPr lang="nl-BE" sz="2000" dirty="0" err="1"/>
              <a:t>exécuter</a:t>
            </a:r>
            <a:r>
              <a:rPr lang="nl-BE" sz="2000" dirty="0"/>
              <a:t>/</a:t>
            </a:r>
            <a:r>
              <a:rPr lang="nl-BE" sz="2000" dirty="0" err="1"/>
              <a:t>demander</a:t>
            </a:r>
            <a:r>
              <a:rPr lang="nl-BE" sz="2000" dirty="0"/>
              <a:t> </a:t>
            </a:r>
            <a:r>
              <a:rPr lang="nl-BE" sz="2000" dirty="0" smtClean="0"/>
              <a:t>des </a:t>
            </a:r>
            <a:r>
              <a:rPr lang="nl-BE" sz="2000" dirty="0" err="1" smtClean="0"/>
              <a:t>adaptations</a:t>
            </a:r>
            <a:r>
              <a:rPr lang="nl-BE" sz="2000" dirty="0" smtClean="0"/>
              <a:t> du </a:t>
            </a:r>
            <a:r>
              <a:rPr lang="nl-BE" sz="2000" dirty="0" err="1" smtClean="0"/>
              <a:t>profil</a:t>
            </a:r>
            <a:r>
              <a:rPr lang="nl-BE" sz="2000" dirty="0" smtClean="0"/>
              <a:t> </a:t>
            </a:r>
            <a:r>
              <a:rPr lang="nl-BE" sz="2000" dirty="0" err="1" smtClean="0"/>
              <a:t>personnel</a:t>
            </a:r>
            <a:r>
              <a:rPr lang="nl-BE" sz="2000" dirty="0" smtClean="0"/>
              <a:t> </a:t>
            </a:r>
            <a:r>
              <a:rPr lang="nl-BE" sz="2000" dirty="0" err="1" smtClean="0"/>
              <a:t>d’un</a:t>
            </a:r>
            <a:r>
              <a:rPr lang="nl-BE" sz="2000" dirty="0" smtClean="0"/>
              <a:t> </a:t>
            </a:r>
            <a:r>
              <a:rPr lang="nl-BE" sz="2000" dirty="0" err="1" smtClean="0"/>
              <a:t>membre</a:t>
            </a:r>
            <a:r>
              <a:rPr lang="nl-BE" sz="2000" dirty="0" smtClean="0"/>
              <a:t> de </a:t>
            </a:r>
            <a:r>
              <a:rPr lang="nl-BE" sz="2000" dirty="0" err="1" smtClean="0"/>
              <a:t>son</a:t>
            </a:r>
            <a:r>
              <a:rPr lang="nl-BE" sz="2000" dirty="0" smtClean="0"/>
              <a:t> Dept</a:t>
            </a:r>
          </a:p>
          <a:p>
            <a:pPr lvl="1"/>
            <a:r>
              <a:rPr lang="nl-BE" sz="2000" dirty="0" smtClean="0"/>
              <a:t>Rem: Adaptations de </a:t>
            </a:r>
            <a:r>
              <a:rPr lang="nl-BE" sz="2000" dirty="0" err="1" smtClean="0"/>
              <a:t>son</a:t>
            </a:r>
            <a:r>
              <a:rPr lang="nl-BE" sz="2000" dirty="0" smtClean="0"/>
              <a:t> </a:t>
            </a:r>
            <a:r>
              <a:rPr lang="nl-BE" sz="2000" dirty="0" err="1" smtClean="0"/>
              <a:t>propre</a:t>
            </a:r>
            <a:r>
              <a:rPr lang="nl-BE" sz="2000" dirty="0" smtClean="0"/>
              <a:t> </a:t>
            </a:r>
            <a:r>
              <a:rPr lang="nl-BE" sz="2000" dirty="0" err="1" smtClean="0"/>
              <a:t>profil</a:t>
            </a:r>
            <a:r>
              <a:rPr lang="nl-BE" sz="2000" dirty="0" smtClean="0"/>
              <a:t> </a:t>
            </a:r>
            <a:r>
              <a:rPr lang="nl-BE" sz="2000" dirty="0" err="1" smtClean="0"/>
              <a:t>uniquement</a:t>
            </a:r>
            <a:r>
              <a:rPr lang="nl-BE" sz="2000" dirty="0" smtClean="0"/>
              <a:t> via ESS !</a:t>
            </a:r>
          </a:p>
          <a:p>
            <a:r>
              <a:rPr lang="nl-BE" sz="2400" dirty="0" smtClean="0"/>
              <a:t>Administrator:</a:t>
            </a:r>
          </a:p>
          <a:p>
            <a:pPr lvl="1"/>
            <a:r>
              <a:rPr lang="nl-BE" sz="2000" dirty="0" err="1" smtClean="0"/>
              <a:t>Exécuter</a:t>
            </a:r>
            <a:r>
              <a:rPr lang="nl-BE" sz="2000" dirty="0" smtClean="0"/>
              <a:t> des </a:t>
            </a:r>
            <a:r>
              <a:rPr lang="nl-BE" sz="2000" dirty="0" err="1" smtClean="0"/>
              <a:t>adaptations</a:t>
            </a:r>
            <a:r>
              <a:rPr lang="nl-BE" sz="2000" dirty="0" smtClean="0"/>
              <a:t> Backoffice en </a:t>
            </a:r>
            <a:r>
              <a:rPr lang="nl-BE" sz="2000" dirty="0" err="1" smtClean="0"/>
              <a:t>concordance</a:t>
            </a:r>
            <a:r>
              <a:rPr lang="nl-BE" sz="2000" dirty="0" smtClean="0"/>
              <a:t> </a:t>
            </a:r>
            <a:r>
              <a:rPr lang="nl-BE" sz="2000" dirty="0" err="1" smtClean="0"/>
              <a:t>avec</a:t>
            </a:r>
            <a:r>
              <a:rPr lang="nl-BE" sz="2000" dirty="0" smtClean="0"/>
              <a:t> la </a:t>
            </a:r>
            <a:r>
              <a:rPr lang="nl-BE" sz="2000" dirty="0" err="1" smtClean="0"/>
              <a:t>réglementation</a:t>
            </a:r>
            <a:endParaRPr lang="nl-BE" sz="2000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8D25A5C-47E9-454E-9B5C-6A4D34B1D623}" type="datetime1">
              <a:rPr lang="nl-BE" smtClean="0">
                <a:solidFill>
                  <a:srgbClr val="000000"/>
                </a:solidFill>
              </a:rPr>
              <a:pPr>
                <a:defRPr/>
              </a:pPr>
              <a:t>9/05/2014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164F91-9534-458D-95E4-2EEBCD92C0CF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17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537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le 1"/>
          <p:cNvSpPr>
            <a:spLocks noGrp="1"/>
          </p:cNvSpPr>
          <p:nvPr>
            <p:ph type="title" idx="4294967295"/>
          </p:nvPr>
        </p:nvSpPr>
        <p:spPr>
          <a:xfrm>
            <a:off x="755576" y="188640"/>
            <a:ext cx="8229600" cy="1143000"/>
          </a:xfrm>
        </p:spPr>
        <p:txBody>
          <a:bodyPr/>
          <a:lstStyle/>
          <a:p>
            <a:r>
              <a:rPr lang="nl-BE" sz="3600" dirty="0"/>
              <a:t>Update </a:t>
            </a:r>
            <a:r>
              <a:rPr lang="nl-BE" sz="3600" dirty="0" smtClean="0"/>
              <a:t>profile  </a:t>
            </a:r>
            <a:br>
              <a:rPr lang="nl-BE" sz="3600" dirty="0" smtClean="0"/>
            </a:br>
            <a:r>
              <a:rPr lang="nl-BE" sz="3600" dirty="0" smtClean="0"/>
              <a:t>ESS </a:t>
            </a:r>
            <a:r>
              <a:rPr lang="nl-BE" sz="3600" dirty="0"/>
              <a:t>– MSS - </a:t>
            </a:r>
            <a:r>
              <a:rPr lang="nl-BE" sz="3600" dirty="0" err="1"/>
              <a:t>Admin</a:t>
            </a:r>
            <a:endParaRPr lang="nl-BE" sz="3600" b="0" dirty="0" smtClean="0"/>
          </a:p>
        </p:txBody>
      </p:sp>
      <p:sp>
        <p:nvSpPr>
          <p:cNvPr id="36866" name="Content Placeholder 2"/>
          <p:cNvSpPr>
            <a:spLocks noGrp="1"/>
          </p:cNvSpPr>
          <p:nvPr>
            <p:ph idx="4294967295"/>
          </p:nvPr>
        </p:nvSpPr>
        <p:spPr>
          <a:xfrm>
            <a:off x="467544" y="1533467"/>
            <a:ext cx="8424936" cy="4631837"/>
          </a:xfrm>
        </p:spPr>
        <p:txBody>
          <a:bodyPr/>
          <a:lstStyle/>
          <a:p>
            <a:r>
              <a:rPr lang="nl-BE" sz="2800" dirty="0" err="1" smtClean="0">
                <a:ea typeface="+mn-ea"/>
                <a:cs typeface="+mn-cs"/>
              </a:rPr>
              <a:t>Avec</a:t>
            </a:r>
            <a:r>
              <a:rPr lang="nl-BE" sz="2800" dirty="0" smtClean="0">
                <a:ea typeface="+mn-ea"/>
                <a:cs typeface="+mn-cs"/>
              </a:rPr>
              <a:t> </a:t>
            </a:r>
            <a:r>
              <a:rPr lang="nl-BE" sz="2800" dirty="0" err="1" smtClean="0">
                <a:ea typeface="+mn-ea"/>
                <a:cs typeface="+mn-cs"/>
              </a:rPr>
              <a:t>ou</a:t>
            </a:r>
            <a:r>
              <a:rPr lang="nl-BE" sz="2800" dirty="0" smtClean="0">
                <a:ea typeface="+mn-ea"/>
                <a:cs typeface="+mn-cs"/>
              </a:rPr>
              <a:t> sans </a:t>
            </a:r>
            <a:r>
              <a:rPr lang="nl-BE" sz="2800" dirty="0" err="1" smtClean="0">
                <a:ea typeface="+mn-ea"/>
                <a:cs typeface="+mn-cs"/>
              </a:rPr>
              <a:t>validation</a:t>
            </a:r>
            <a:endParaRPr lang="nl-BE" sz="2800" dirty="0" smtClean="0">
              <a:ea typeface="+mn-ea"/>
              <a:cs typeface="+mn-cs"/>
            </a:endParaRPr>
          </a:p>
          <a:p>
            <a:r>
              <a:rPr lang="nl-BE" sz="2800" dirty="0" smtClean="0"/>
              <a:t>Offert </a:t>
            </a:r>
            <a:r>
              <a:rPr lang="nl-BE" sz="2800" dirty="0" err="1" smtClean="0"/>
              <a:t>avec</a:t>
            </a:r>
            <a:r>
              <a:rPr lang="nl-BE" sz="2800" dirty="0" smtClean="0"/>
              <a:t> la wave portfolio</a:t>
            </a:r>
          </a:p>
          <a:p>
            <a:pPr lvl="1"/>
            <a:r>
              <a:rPr lang="en-US" sz="2000" dirty="0" err="1" smtClean="0"/>
              <a:t>Connaissances</a:t>
            </a:r>
            <a:r>
              <a:rPr lang="en-US" sz="2000" dirty="0" smtClean="0"/>
              <a:t> </a:t>
            </a:r>
            <a:r>
              <a:rPr lang="en-US" sz="2000" dirty="0" err="1" smtClean="0"/>
              <a:t>linguistiques</a:t>
            </a:r>
            <a:endParaRPr lang="en-US" sz="2000" dirty="0" smtClean="0"/>
          </a:p>
          <a:p>
            <a:pPr lvl="1"/>
            <a:r>
              <a:rPr lang="en-US" sz="2000" dirty="0" err="1" smtClean="0"/>
              <a:t>Diplômes</a:t>
            </a:r>
            <a:r>
              <a:rPr lang="en-US" sz="2000" dirty="0" smtClean="0"/>
              <a:t> (avec validation)</a:t>
            </a:r>
          </a:p>
          <a:p>
            <a:pPr lvl="1"/>
            <a:r>
              <a:rPr lang="en-US" sz="2000" dirty="0" smtClean="0"/>
              <a:t>Affectations </a:t>
            </a:r>
            <a:r>
              <a:rPr lang="en-US" sz="2000" dirty="0" err="1" smtClean="0"/>
              <a:t>souhaitées</a:t>
            </a:r>
            <a:endParaRPr lang="en-US" sz="2000" dirty="0" smtClean="0"/>
          </a:p>
          <a:p>
            <a:pPr lvl="1"/>
            <a:r>
              <a:rPr lang="en-US" sz="2000" dirty="0" smtClean="0"/>
              <a:t>Intention VVML (Prolongation </a:t>
            </a:r>
            <a:r>
              <a:rPr lang="en-US" sz="2000" dirty="0" err="1" smtClean="0"/>
              <a:t>volontaire</a:t>
            </a:r>
            <a:r>
              <a:rPr lang="en-US" sz="2000" dirty="0" smtClean="0"/>
              <a:t> de la </a:t>
            </a:r>
            <a:r>
              <a:rPr lang="en-US" sz="2000" dirty="0" err="1" smtClean="0"/>
              <a:t>carrière</a:t>
            </a:r>
            <a:r>
              <a:rPr lang="en-US" sz="2000" dirty="0" smtClean="0"/>
              <a:t> </a:t>
            </a:r>
            <a:r>
              <a:rPr lang="en-US" sz="2000" dirty="0" err="1" smtClean="0"/>
              <a:t>militaire</a:t>
            </a:r>
            <a:r>
              <a:rPr lang="en-US" sz="2000" dirty="0" smtClean="0"/>
              <a:t>)</a:t>
            </a:r>
          </a:p>
          <a:p>
            <a:pPr lvl="1"/>
            <a:r>
              <a:rPr lang="en-US" sz="2000" dirty="0" err="1" smtClean="0"/>
              <a:t>Expérience</a:t>
            </a:r>
            <a:r>
              <a:rPr lang="en-US" sz="2000" dirty="0" smtClean="0"/>
              <a:t> en </a:t>
            </a:r>
            <a:r>
              <a:rPr lang="en-US" sz="2000" dirty="0" err="1" smtClean="0"/>
              <a:t>Afrique</a:t>
            </a:r>
            <a:r>
              <a:rPr lang="en-US" sz="2000" dirty="0" smtClean="0"/>
              <a:t> (avec validation)</a:t>
            </a:r>
          </a:p>
          <a:p>
            <a:pPr lvl="1"/>
            <a:r>
              <a:rPr lang="en-US" sz="2000" dirty="0" err="1" smtClean="0"/>
              <a:t>Données</a:t>
            </a:r>
            <a:r>
              <a:rPr lang="en-US" sz="2000" dirty="0" smtClean="0"/>
              <a:t> </a:t>
            </a:r>
            <a:r>
              <a:rPr lang="en-US" sz="2000" dirty="0" err="1" smtClean="0"/>
              <a:t>supplémentaires</a:t>
            </a:r>
            <a:r>
              <a:rPr lang="en-US" sz="2000" dirty="0" smtClean="0"/>
              <a:t> pour les </a:t>
            </a:r>
            <a:r>
              <a:rPr lang="en-US" sz="2000" dirty="0" err="1" smtClean="0"/>
              <a:t>militaires</a:t>
            </a:r>
            <a:r>
              <a:rPr lang="en-US" sz="2000" dirty="0" smtClean="0"/>
              <a:t> de </a:t>
            </a:r>
            <a:r>
              <a:rPr lang="en-US" sz="2000" dirty="0" err="1" smtClean="0"/>
              <a:t>réserve</a:t>
            </a:r>
            <a:r>
              <a:rPr lang="en-US" sz="2000" dirty="0" smtClean="0"/>
              <a:t>:</a:t>
            </a:r>
          </a:p>
          <a:p>
            <a:pPr lvl="2"/>
            <a:r>
              <a:rPr lang="en-US" sz="1800" dirty="0" err="1" smtClean="0"/>
              <a:t>Employeur</a:t>
            </a:r>
            <a:endParaRPr lang="en-US" sz="1800" dirty="0" smtClean="0"/>
          </a:p>
          <a:p>
            <a:pPr lvl="2"/>
            <a:r>
              <a:rPr lang="en-US" sz="1800" dirty="0" smtClean="0"/>
              <a:t>NACE* </a:t>
            </a:r>
          </a:p>
          <a:p>
            <a:pPr lvl="2"/>
            <a:r>
              <a:rPr lang="nl-BE" sz="1800" dirty="0" err="1"/>
              <a:t>Nomenclature</a:t>
            </a:r>
            <a:r>
              <a:rPr lang="nl-BE" sz="1800" dirty="0"/>
              <a:t> des </a:t>
            </a:r>
            <a:r>
              <a:rPr lang="nl-BE" sz="1800" dirty="0" err="1"/>
              <a:t>professions</a:t>
            </a:r>
            <a:r>
              <a:rPr lang="nl-BE" sz="1800" dirty="0"/>
              <a:t> </a:t>
            </a:r>
            <a:r>
              <a:rPr lang="nl-BE" sz="1800" dirty="0" smtClean="0"/>
              <a:t>INS</a:t>
            </a:r>
            <a:r>
              <a:rPr lang="en-US" sz="1800" dirty="0" smtClean="0"/>
              <a:t>** </a:t>
            </a:r>
          </a:p>
          <a:p>
            <a:pPr lvl="2"/>
            <a:r>
              <a:rPr lang="en-US" sz="1800" dirty="0" err="1" smtClean="0"/>
              <a:t>période</a:t>
            </a:r>
            <a:endParaRPr lang="en-US" sz="1800" dirty="0" smtClean="0"/>
          </a:p>
        </p:txBody>
      </p:sp>
      <p:sp>
        <p:nvSpPr>
          <p:cNvPr id="4" name="Slide Number Placeholder 3"/>
          <p:cNvSpPr txBox="1">
            <a:spLocks noGrp="1"/>
          </p:cNvSpPr>
          <p:nvPr/>
        </p:nvSpPr>
        <p:spPr bwMode="auto">
          <a:xfrm>
            <a:off x="7847013" y="6524625"/>
            <a:ext cx="1296987" cy="3333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fld id="{7DC3EA1A-C963-4619-8DFF-FCB2FE14B933}" type="slidenum">
              <a:rPr lang="en-US" sz="1400">
                <a:solidFill>
                  <a:srgbClr val="000000"/>
                </a:solidFill>
                <a:latin typeface="Courier New"/>
              </a:rPr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en-US" sz="1400">
              <a:solidFill>
                <a:srgbClr val="000000"/>
              </a:solidFill>
              <a:latin typeface="Courier New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79512" y="6237312"/>
            <a:ext cx="76386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400" dirty="0" smtClean="0"/>
              <a:t>*</a:t>
            </a:r>
            <a:r>
              <a:rPr lang="nl-NL" sz="1400" dirty="0" err="1" smtClean="0"/>
              <a:t>Nomenclature</a:t>
            </a:r>
            <a:r>
              <a:rPr lang="nl-NL" sz="1400" dirty="0" smtClean="0"/>
              <a:t> </a:t>
            </a:r>
            <a:r>
              <a:rPr lang="nl-NL" sz="1400" dirty="0" err="1"/>
              <a:t>statistique</a:t>
            </a:r>
            <a:r>
              <a:rPr lang="nl-NL" sz="1400" dirty="0"/>
              <a:t> des </a:t>
            </a:r>
            <a:r>
              <a:rPr lang="nl-NL" sz="1400" dirty="0" err="1"/>
              <a:t>activités</a:t>
            </a:r>
            <a:r>
              <a:rPr lang="nl-NL" sz="1400" dirty="0"/>
              <a:t> </a:t>
            </a:r>
            <a:r>
              <a:rPr lang="nl-NL" sz="1400" dirty="0" err="1"/>
              <a:t>économiques</a:t>
            </a:r>
            <a:r>
              <a:rPr lang="nl-NL" sz="1400" dirty="0"/>
              <a:t> dans la </a:t>
            </a:r>
            <a:r>
              <a:rPr lang="nl-NL" sz="1400" dirty="0" err="1"/>
              <a:t>Communauté</a:t>
            </a:r>
            <a:r>
              <a:rPr lang="nl-NL" sz="1400" dirty="0"/>
              <a:t> </a:t>
            </a:r>
            <a:r>
              <a:rPr lang="nl-NL" sz="1400" dirty="0" err="1" smtClean="0"/>
              <a:t>européenne</a:t>
            </a:r>
            <a:endParaRPr lang="nl-NL" sz="1400" dirty="0" smtClean="0"/>
          </a:p>
          <a:p>
            <a:r>
              <a:rPr lang="nl-NL" sz="1400" dirty="0" smtClean="0"/>
              <a:t>**</a:t>
            </a:r>
            <a:r>
              <a:rPr lang="fr-BE" sz="1400" dirty="0" smtClean="0"/>
              <a:t>Institut national de la statistique</a:t>
            </a:r>
            <a:endParaRPr lang="fr-BE" sz="1400" dirty="0"/>
          </a:p>
        </p:txBody>
      </p:sp>
    </p:spTree>
    <p:extLst>
      <p:ext uri="{BB962C8B-B14F-4D97-AF65-F5344CB8AC3E}">
        <p14:creationId xmlns:p14="http://schemas.microsoft.com/office/powerpoint/2010/main" val="1523366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le 1"/>
          <p:cNvSpPr>
            <a:spLocks noGrp="1"/>
          </p:cNvSpPr>
          <p:nvPr>
            <p:ph type="title" idx="4294967295"/>
          </p:nvPr>
        </p:nvSpPr>
        <p:spPr>
          <a:xfrm>
            <a:off x="395536" y="188640"/>
            <a:ext cx="8229600" cy="1143000"/>
          </a:xfrm>
        </p:spPr>
        <p:txBody>
          <a:bodyPr/>
          <a:lstStyle/>
          <a:p>
            <a:r>
              <a:rPr lang="nl-BE" sz="3600" dirty="0"/>
              <a:t>Update </a:t>
            </a:r>
            <a:r>
              <a:rPr lang="nl-BE" sz="3600" dirty="0" smtClean="0"/>
              <a:t>profile </a:t>
            </a:r>
            <a:r>
              <a:rPr lang="nl-BE" sz="3600" dirty="0"/>
              <a:t>: </a:t>
            </a:r>
            <a:r>
              <a:rPr lang="nl-BE" sz="3600" dirty="0" err="1"/>
              <a:t>Self</a:t>
            </a:r>
            <a:r>
              <a:rPr lang="nl-BE" sz="3600" dirty="0"/>
              <a:t> Service</a:t>
            </a:r>
            <a:endParaRPr lang="nl-BE" sz="3600" b="0" dirty="0" smtClean="0"/>
          </a:p>
        </p:txBody>
      </p:sp>
      <p:sp>
        <p:nvSpPr>
          <p:cNvPr id="36866" name="Content Placeholder 2"/>
          <p:cNvSpPr>
            <a:spLocks noGrp="1"/>
          </p:cNvSpPr>
          <p:nvPr>
            <p:ph idx="4294967295"/>
          </p:nvPr>
        </p:nvSpPr>
        <p:spPr>
          <a:xfrm>
            <a:off x="467544" y="1533467"/>
            <a:ext cx="7847013" cy="4968875"/>
          </a:xfrm>
        </p:spPr>
        <p:txBody>
          <a:bodyPr/>
          <a:lstStyle/>
          <a:p>
            <a:pPr lvl="1"/>
            <a:r>
              <a:rPr lang="en-US" sz="2400" dirty="0" err="1" smtClean="0"/>
              <a:t>Exemple</a:t>
            </a:r>
            <a:r>
              <a:rPr lang="en-US" sz="2400" dirty="0" smtClean="0"/>
              <a:t> “</a:t>
            </a:r>
            <a:r>
              <a:rPr lang="en-US" sz="2400" dirty="0" err="1" smtClean="0"/>
              <a:t>Ajouter</a:t>
            </a:r>
            <a:r>
              <a:rPr lang="en-US" sz="2400" dirty="0" smtClean="0"/>
              <a:t> un </a:t>
            </a:r>
            <a:r>
              <a:rPr lang="en-US" sz="2400" dirty="0" err="1" smtClean="0"/>
              <a:t>diplôme</a:t>
            </a:r>
            <a:r>
              <a:rPr lang="en-US" sz="2400" dirty="0" smtClean="0"/>
              <a:t> (avec validation)”</a:t>
            </a:r>
            <a:endParaRPr lang="en-US" sz="2400" dirty="0"/>
          </a:p>
        </p:txBody>
      </p:sp>
      <p:sp>
        <p:nvSpPr>
          <p:cNvPr id="4" name="Slide Number Placeholder 3"/>
          <p:cNvSpPr txBox="1">
            <a:spLocks noGrp="1"/>
          </p:cNvSpPr>
          <p:nvPr/>
        </p:nvSpPr>
        <p:spPr bwMode="auto">
          <a:xfrm>
            <a:off x="7847013" y="6524625"/>
            <a:ext cx="1296987" cy="3333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fld id="{7DC3EA1A-C963-4619-8DFF-FCB2FE14B933}" type="slidenum">
              <a:rPr lang="en-US" sz="1400">
                <a:solidFill>
                  <a:srgbClr val="000000"/>
                </a:solidFill>
                <a:latin typeface="Courier New"/>
              </a:rPr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en-US" sz="1400">
              <a:solidFill>
                <a:srgbClr val="000000"/>
              </a:solidFill>
              <a:latin typeface="Courier New"/>
            </a:endParaRPr>
          </a:p>
        </p:txBody>
      </p:sp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77" y="1961430"/>
            <a:ext cx="5753100" cy="3267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82" t="6417" r="3426" b="6016"/>
          <a:stretch/>
        </p:blipFill>
        <p:spPr bwMode="auto">
          <a:xfrm>
            <a:off x="3420532" y="4097024"/>
            <a:ext cx="5706535" cy="271139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Oval 7"/>
          <p:cNvSpPr/>
          <p:nvPr/>
        </p:nvSpPr>
        <p:spPr bwMode="auto">
          <a:xfrm>
            <a:off x="-14808" y="4604226"/>
            <a:ext cx="1584176" cy="486569"/>
          </a:xfrm>
          <a:prstGeom prst="ellipse">
            <a:avLst/>
          </a:prstGeom>
          <a:noFill/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BE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9" name="Straight Arrow Connector 8"/>
          <p:cNvCxnSpPr/>
          <p:nvPr/>
        </p:nvCxnSpPr>
        <p:spPr bwMode="auto">
          <a:xfrm>
            <a:off x="1691680" y="4847510"/>
            <a:ext cx="1404156" cy="380995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" name="TextBox 4"/>
          <p:cNvSpPr txBox="1"/>
          <p:nvPr/>
        </p:nvSpPr>
        <p:spPr>
          <a:xfrm>
            <a:off x="6516216" y="2708920"/>
            <a:ext cx="1080120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nl-BE" sz="3200" dirty="0" smtClean="0">
                <a:solidFill>
                  <a:srgbClr val="FF0000"/>
                </a:solidFill>
              </a:rPr>
              <a:t>ESS</a:t>
            </a:r>
            <a:endParaRPr lang="nl-BE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7200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 smtClean="0"/>
              <a:t>Objectif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err="1" smtClean="0"/>
              <a:t>Informer</a:t>
            </a:r>
            <a:r>
              <a:rPr lang="nl-BE" dirty="0" smtClean="0"/>
              <a:t> les </a:t>
            </a:r>
            <a:r>
              <a:rPr lang="nl-BE" dirty="0" err="1" smtClean="0"/>
              <a:t>organisations</a:t>
            </a:r>
            <a:r>
              <a:rPr lang="nl-BE" dirty="0" smtClean="0"/>
              <a:t> </a:t>
            </a:r>
            <a:r>
              <a:rPr lang="nl-BE" dirty="0" err="1" smtClean="0"/>
              <a:t>syndicales</a:t>
            </a:r>
            <a:r>
              <a:rPr lang="nl-BE" dirty="0" smtClean="0"/>
              <a:t> </a:t>
            </a:r>
            <a:r>
              <a:rPr lang="nl-BE" dirty="0" err="1" smtClean="0"/>
              <a:t>sur</a:t>
            </a:r>
            <a:r>
              <a:rPr lang="nl-BE" dirty="0" smtClean="0"/>
              <a:t> la première </a:t>
            </a:r>
            <a:r>
              <a:rPr lang="nl-BE" dirty="0" err="1" smtClean="0"/>
              <a:t>phase</a:t>
            </a:r>
            <a:r>
              <a:rPr lang="nl-BE" dirty="0" smtClean="0"/>
              <a:t> du </a:t>
            </a:r>
            <a:r>
              <a:rPr lang="nl-BE" dirty="0" err="1" smtClean="0"/>
              <a:t>projet</a:t>
            </a:r>
            <a:r>
              <a:rPr lang="nl-BE" dirty="0" smtClean="0"/>
              <a:t> </a:t>
            </a:r>
            <a:r>
              <a:rPr lang="nl-BE" dirty="0" err="1" smtClean="0"/>
              <a:t>HRM@Defence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5A192DF-A232-4327-8CF3-649C6E35F980}" type="datetime1">
              <a:rPr lang="nl-BE" smtClean="0"/>
              <a:pPr>
                <a:defRPr/>
              </a:pPr>
              <a:t>9/05/2014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F05E7C-4ED6-4DFA-8386-E5CE0122986D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851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le 1"/>
          <p:cNvSpPr>
            <a:spLocks noGrp="1"/>
          </p:cNvSpPr>
          <p:nvPr>
            <p:ph type="title" idx="4294967295"/>
          </p:nvPr>
        </p:nvSpPr>
        <p:spPr>
          <a:xfrm>
            <a:off x="395536" y="188640"/>
            <a:ext cx="8229600" cy="1143000"/>
          </a:xfrm>
        </p:spPr>
        <p:txBody>
          <a:bodyPr/>
          <a:lstStyle/>
          <a:p>
            <a:r>
              <a:rPr lang="nl-BE" sz="3600" dirty="0" smtClean="0"/>
              <a:t>Update profile : </a:t>
            </a:r>
            <a:r>
              <a:rPr lang="nl-BE" sz="3600" dirty="0" err="1" smtClean="0"/>
              <a:t>Self</a:t>
            </a:r>
            <a:r>
              <a:rPr lang="nl-BE" sz="3600" dirty="0" smtClean="0"/>
              <a:t> </a:t>
            </a:r>
            <a:r>
              <a:rPr lang="nl-BE" sz="3600" dirty="0"/>
              <a:t>Service</a:t>
            </a:r>
            <a:endParaRPr lang="nl-BE" sz="3600" b="0" dirty="0" smtClean="0"/>
          </a:p>
        </p:txBody>
      </p:sp>
      <p:sp>
        <p:nvSpPr>
          <p:cNvPr id="36866" name="Content Placeholder 2"/>
          <p:cNvSpPr>
            <a:spLocks noGrp="1"/>
          </p:cNvSpPr>
          <p:nvPr>
            <p:ph idx="4294967295"/>
          </p:nvPr>
        </p:nvSpPr>
        <p:spPr>
          <a:xfrm>
            <a:off x="467544" y="1533467"/>
            <a:ext cx="7847013" cy="4968875"/>
          </a:xfrm>
        </p:spPr>
        <p:txBody>
          <a:bodyPr/>
          <a:lstStyle/>
          <a:p>
            <a:pPr lvl="1"/>
            <a:r>
              <a:rPr lang="en-US" sz="2400" dirty="0" err="1"/>
              <a:t>Exemple</a:t>
            </a:r>
            <a:r>
              <a:rPr lang="en-US" sz="2400" dirty="0"/>
              <a:t> </a:t>
            </a:r>
            <a:r>
              <a:rPr lang="en-US" sz="2400" dirty="0" smtClean="0"/>
              <a:t>“</a:t>
            </a:r>
            <a:r>
              <a:rPr lang="en-US" sz="2400" dirty="0" err="1" smtClean="0"/>
              <a:t>Ajouter</a:t>
            </a:r>
            <a:r>
              <a:rPr lang="en-US" sz="2400" dirty="0" smtClean="0"/>
              <a:t> </a:t>
            </a:r>
            <a:r>
              <a:rPr lang="en-US" sz="2400" dirty="0"/>
              <a:t>un </a:t>
            </a:r>
            <a:r>
              <a:rPr lang="en-US" sz="2400" dirty="0" err="1"/>
              <a:t>diplôme</a:t>
            </a:r>
            <a:r>
              <a:rPr lang="en-US" sz="2400" dirty="0"/>
              <a:t> (avec validation</a:t>
            </a:r>
            <a:r>
              <a:rPr lang="en-US" sz="2400" dirty="0" smtClean="0"/>
              <a:t>)”</a:t>
            </a:r>
            <a:endParaRPr lang="en-US" sz="2400" dirty="0"/>
          </a:p>
        </p:txBody>
      </p:sp>
      <p:sp>
        <p:nvSpPr>
          <p:cNvPr id="4" name="Slide Number Placeholder 3"/>
          <p:cNvSpPr txBox="1">
            <a:spLocks noGrp="1"/>
          </p:cNvSpPr>
          <p:nvPr/>
        </p:nvSpPr>
        <p:spPr bwMode="auto">
          <a:xfrm>
            <a:off x="7847013" y="6524625"/>
            <a:ext cx="1296987" cy="3333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fld id="{7DC3EA1A-C963-4619-8DFF-FCB2FE14B933}" type="slidenum">
              <a:rPr lang="en-US" sz="1400">
                <a:solidFill>
                  <a:srgbClr val="000000"/>
                </a:solidFill>
                <a:latin typeface="Courier New"/>
              </a:rPr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en-US" sz="1400">
              <a:solidFill>
                <a:srgbClr val="000000"/>
              </a:solidFill>
              <a:latin typeface="Courier New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120" y="2204864"/>
            <a:ext cx="5271368" cy="280302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1943" y="3950022"/>
            <a:ext cx="5524500" cy="27622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8" name="Straight Arrow Connector 7"/>
          <p:cNvCxnSpPr/>
          <p:nvPr/>
        </p:nvCxnSpPr>
        <p:spPr bwMode="auto">
          <a:xfrm>
            <a:off x="1027489" y="5049454"/>
            <a:ext cx="2232248" cy="864096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" name="Oval 8"/>
          <p:cNvSpPr/>
          <p:nvPr/>
        </p:nvSpPr>
        <p:spPr bwMode="auto">
          <a:xfrm>
            <a:off x="-14808" y="4604226"/>
            <a:ext cx="986408" cy="486569"/>
          </a:xfrm>
          <a:prstGeom prst="ellipse">
            <a:avLst/>
          </a:prstGeom>
          <a:noFill/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BE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516216" y="2708920"/>
            <a:ext cx="1080120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nl-BE" sz="3200" dirty="0" smtClean="0">
                <a:solidFill>
                  <a:srgbClr val="FF0000"/>
                </a:solidFill>
              </a:rPr>
              <a:t>ESS</a:t>
            </a:r>
            <a:endParaRPr lang="nl-BE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5564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le 1"/>
          <p:cNvSpPr>
            <a:spLocks noGrp="1"/>
          </p:cNvSpPr>
          <p:nvPr>
            <p:ph type="title" idx="4294967295"/>
          </p:nvPr>
        </p:nvSpPr>
        <p:spPr>
          <a:xfrm>
            <a:off x="395536" y="188640"/>
            <a:ext cx="8229600" cy="1143000"/>
          </a:xfrm>
        </p:spPr>
        <p:txBody>
          <a:bodyPr/>
          <a:lstStyle/>
          <a:p>
            <a:r>
              <a:rPr lang="nl-BE" sz="3600" dirty="0"/>
              <a:t>Update </a:t>
            </a:r>
            <a:r>
              <a:rPr lang="nl-BE" sz="3600" dirty="0" smtClean="0"/>
              <a:t>profile </a:t>
            </a:r>
            <a:r>
              <a:rPr lang="nl-BE" sz="3600" dirty="0"/>
              <a:t>: </a:t>
            </a:r>
            <a:r>
              <a:rPr lang="nl-BE" sz="3600" dirty="0" err="1"/>
              <a:t>Self</a:t>
            </a:r>
            <a:r>
              <a:rPr lang="nl-BE" sz="3600" dirty="0"/>
              <a:t> Service</a:t>
            </a:r>
            <a:endParaRPr lang="nl-BE" sz="3600" b="0" dirty="0" smtClean="0"/>
          </a:p>
        </p:txBody>
      </p:sp>
      <p:sp>
        <p:nvSpPr>
          <p:cNvPr id="36866" name="Content Placeholder 2"/>
          <p:cNvSpPr>
            <a:spLocks noGrp="1"/>
          </p:cNvSpPr>
          <p:nvPr>
            <p:ph idx="4294967295"/>
          </p:nvPr>
        </p:nvSpPr>
        <p:spPr>
          <a:xfrm>
            <a:off x="467544" y="1533467"/>
            <a:ext cx="7847013" cy="4968875"/>
          </a:xfrm>
        </p:spPr>
        <p:txBody>
          <a:bodyPr/>
          <a:lstStyle/>
          <a:p>
            <a:pPr lvl="1"/>
            <a:r>
              <a:rPr lang="en-US" sz="2400" dirty="0" err="1"/>
              <a:t>Exemple</a:t>
            </a:r>
            <a:r>
              <a:rPr lang="en-US" sz="2400" dirty="0"/>
              <a:t> </a:t>
            </a:r>
            <a:r>
              <a:rPr lang="en-US" sz="2400" dirty="0" smtClean="0"/>
              <a:t>“</a:t>
            </a:r>
            <a:r>
              <a:rPr lang="en-US" sz="2400" dirty="0" err="1" smtClean="0"/>
              <a:t>Ajouter</a:t>
            </a:r>
            <a:r>
              <a:rPr lang="en-US" sz="2400" dirty="0" smtClean="0"/>
              <a:t> </a:t>
            </a:r>
            <a:r>
              <a:rPr lang="en-US" sz="2400" dirty="0"/>
              <a:t>un </a:t>
            </a:r>
            <a:r>
              <a:rPr lang="en-US" sz="2400" dirty="0" err="1"/>
              <a:t>diplôme</a:t>
            </a:r>
            <a:r>
              <a:rPr lang="en-US" sz="2400" dirty="0"/>
              <a:t> (avec </a:t>
            </a:r>
            <a:r>
              <a:rPr lang="en-US" sz="2400" dirty="0" smtClean="0"/>
              <a:t>validation)”</a:t>
            </a:r>
            <a:endParaRPr lang="en-US" sz="2400" dirty="0"/>
          </a:p>
        </p:txBody>
      </p:sp>
      <p:sp>
        <p:nvSpPr>
          <p:cNvPr id="4" name="Slide Number Placeholder 3"/>
          <p:cNvSpPr txBox="1">
            <a:spLocks noGrp="1"/>
          </p:cNvSpPr>
          <p:nvPr/>
        </p:nvSpPr>
        <p:spPr bwMode="auto">
          <a:xfrm>
            <a:off x="7847013" y="6524625"/>
            <a:ext cx="1296987" cy="3333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fld id="{7DC3EA1A-C963-4619-8DFF-FCB2FE14B933}" type="slidenum">
              <a:rPr lang="en-US" sz="1400">
                <a:solidFill>
                  <a:srgbClr val="000000"/>
                </a:solidFill>
                <a:latin typeface="Courier New"/>
              </a:rPr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en-US" sz="1400">
              <a:solidFill>
                <a:srgbClr val="000000"/>
              </a:solidFill>
              <a:latin typeface="Courier New"/>
            </a:endParaRP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56" y="3473747"/>
            <a:ext cx="8629650" cy="279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Oval 1"/>
          <p:cNvSpPr/>
          <p:nvPr/>
        </p:nvSpPr>
        <p:spPr bwMode="auto">
          <a:xfrm>
            <a:off x="3377423" y="5778003"/>
            <a:ext cx="5148502" cy="486569"/>
          </a:xfrm>
          <a:prstGeom prst="ellipse">
            <a:avLst/>
          </a:prstGeom>
          <a:noFill/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BE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001521" y="2433052"/>
            <a:ext cx="1080120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nl-BE" sz="3200" dirty="0">
                <a:solidFill>
                  <a:srgbClr val="FF0000"/>
                </a:solidFill>
              </a:rPr>
              <a:t>M</a:t>
            </a:r>
            <a:r>
              <a:rPr lang="nl-BE" sz="3200" dirty="0" smtClean="0">
                <a:solidFill>
                  <a:srgbClr val="FF0000"/>
                </a:solidFill>
              </a:rPr>
              <a:t>SS</a:t>
            </a:r>
            <a:endParaRPr lang="nl-BE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237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le 1"/>
          <p:cNvSpPr>
            <a:spLocks noGrp="1"/>
          </p:cNvSpPr>
          <p:nvPr>
            <p:ph type="title" idx="4294967295"/>
          </p:nvPr>
        </p:nvSpPr>
        <p:spPr>
          <a:xfrm>
            <a:off x="395536" y="188640"/>
            <a:ext cx="8229600" cy="1143000"/>
          </a:xfrm>
        </p:spPr>
        <p:txBody>
          <a:bodyPr/>
          <a:lstStyle/>
          <a:p>
            <a:r>
              <a:rPr lang="nl-BE" sz="3600" dirty="0"/>
              <a:t>Update </a:t>
            </a:r>
            <a:r>
              <a:rPr lang="nl-BE" sz="3600" dirty="0" smtClean="0"/>
              <a:t>profile </a:t>
            </a:r>
            <a:r>
              <a:rPr lang="nl-BE" sz="3600" dirty="0"/>
              <a:t>: </a:t>
            </a:r>
            <a:r>
              <a:rPr lang="nl-BE" sz="3600" dirty="0" err="1"/>
              <a:t>Self</a:t>
            </a:r>
            <a:r>
              <a:rPr lang="nl-BE" sz="3600" dirty="0"/>
              <a:t> Service</a:t>
            </a:r>
            <a:endParaRPr lang="nl-BE" sz="3600" b="0" dirty="0" smtClean="0"/>
          </a:p>
        </p:txBody>
      </p:sp>
      <p:sp>
        <p:nvSpPr>
          <p:cNvPr id="36866" name="Content Placeholder 2"/>
          <p:cNvSpPr>
            <a:spLocks noGrp="1"/>
          </p:cNvSpPr>
          <p:nvPr>
            <p:ph idx="4294967295"/>
          </p:nvPr>
        </p:nvSpPr>
        <p:spPr>
          <a:xfrm>
            <a:off x="467544" y="1533467"/>
            <a:ext cx="7847013" cy="4968875"/>
          </a:xfrm>
        </p:spPr>
        <p:txBody>
          <a:bodyPr/>
          <a:lstStyle/>
          <a:p>
            <a:pPr lvl="1"/>
            <a:r>
              <a:rPr lang="en-US" sz="2400" dirty="0" err="1"/>
              <a:t>Exemple</a:t>
            </a:r>
            <a:r>
              <a:rPr lang="en-US" sz="2400" dirty="0"/>
              <a:t> </a:t>
            </a:r>
            <a:r>
              <a:rPr lang="en-US" sz="2400" dirty="0" smtClean="0"/>
              <a:t>“</a:t>
            </a:r>
            <a:r>
              <a:rPr lang="en-US" sz="2400" dirty="0" err="1" smtClean="0"/>
              <a:t>Ajouter</a:t>
            </a:r>
            <a:r>
              <a:rPr lang="en-US" sz="2400" dirty="0" smtClean="0"/>
              <a:t> </a:t>
            </a:r>
            <a:r>
              <a:rPr lang="en-US" sz="2400" dirty="0"/>
              <a:t>un </a:t>
            </a:r>
            <a:r>
              <a:rPr lang="en-US" sz="2400" dirty="0" err="1"/>
              <a:t>diplôme</a:t>
            </a:r>
            <a:r>
              <a:rPr lang="en-US" sz="2400" dirty="0"/>
              <a:t> (avec validation</a:t>
            </a:r>
            <a:r>
              <a:rPr lang="en-US" sz="2400" dirty="0" smtClean="0"/>
              <a:t>)”</a:t>
            </a:r>
            <a:endParaRPr lang="en-US" sz="2400" dirty="0"/>
          </a:p>
        </p:txBody>
      </p:sp>
      <p:sp>
        <p:nvSpPr>
          <p:cNvPr id="4" name="Slide Number Placeholder 3"/>
          <p:cNvSpPr txBox="1">
            <a:spLocks noGrp="1"/>
          </p:cNvSpPr>
          <p:nvPr/>
        </p:nvSpPr>
        <p:spPr bwMode="auto">
          <a:xfrm>
            <a:off x="7847013" y="6524625"/>
            <a:ext cx="1296987" cy="3333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fld id="{7DC3EA1A-C963-4619-8DFF-FCB2FE14B933}" type="slidenum">
              <a:rPr lang="en-US" sz="1400">
                <a:solidFill>
                  <a:srgbClr val="000000"/>
                </a:solidFill>
                <a:latin typeface="Courier New"/>
              </a:rPr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endParaRPr lang="en-US" sz="1400">
              <a:solidFill>
                <a:srgbClr val="000000"/>
              </a:solidFill>
              <a:latin typeface="Courier New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03" y="1992767"/>
            <a:ext cx="6762750" cy="4686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7075" y="4284828"/>
            <a:ext cx="4514850" cy="17621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" name="Straight Arrow Connector 2"/>
          <p:cNvCxnSpPr/>
          <p:nvPr/>
        </p:nvCxnSpPr>
        <p:spPr bwMode="auto">
          <a:xfrm flipV="1">
            <a:off x="1115616" y="4725144"/>
            <a:ext cx="3384376" cy="1321810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" name="TextBox 10"/>
          <p:cNvSpPr txBox="1"/>
          <p:nvPr/>
        </p:nvSpPr>
        <p:spPr>
          <a:xfrm>
            <a:off x="7164288" y="2708920"/>
            <a:ext cx="1080120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nl-BE" sz="3200" dirty="0">
                <a:solidFill>
                  <a:srgbClr val="FF0000"/>
                </a:solidFill>
              </a:rPr>
              <a:t>M</a:t>
            </a:r>
            <a:r>
              <a:rPr lang="nl-BE" sz="3200" dirty="0" smtClean="0">
                <a:solidFill>
                  <a:srgbClr val="FF0000"/>
                </a:solidFill>
              </a:rPr>
              <a:t>SS</a:t>
            </a:r>
            <a:endParaRPr lang="nl-BE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892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le 1"/>
          <p:cNvSpPr>
            <a:spLocks noGrp="1"/>
          </p:cNvSpPr>
          <p:nvPr>
            <p:ph type="title" idx="4294967295"/>
          </p:nvPr>
        </p:nvSpPr>
        <p:spPr>
          <a:xfrm>
            <a:off x="914400" y="188913"/>
            <a:ext cx="8229600" cy="1143000"/>
          </a:xfrm>
        </p:spPr>
        <p:txBody>
          <a:bodyPr/>
          <a:lstStyle/>
          <a:p>
            <a:r>
              <a:rPr lang="nl-BE" b="0" dirty="0" err="1" smtClean="0"/>
              <a:t>Additional</a:t>
            </a:r>
            <a:r>
              <a:rPr lang="nl-BE" b="0" dirty="0" smtClean="0"/>
              <a:t> portfolio</a:t>
            </a:r>
          </a:p>
        </p:txBody>
      </p:sp>
      <p:sp>
        <p:nvSpPr>
          <p:cNvPr id="36866" name="Content Placeholder 2"/>
          <p:cNvSpPr>
            <a:spLocks noGrp="1"/>
          </p:cNvSpPr>
          <p:nvPr>
            <p:ph idx="4294967295"/>
          </p:nvPr>
        </p:nvSpPr>
        <p:spPr>
          <a:xfrm>
            <a:off x="467544" y="1555750"/>
            <a:ext cx="7847013" cy="4968875"/>
          </a:xfrm>
        </p:spPr>
        <p:txBody>
          <a:bodyPr/>
          <a:lstStyle/>
          <a:p>
            <a:r>
              <a:rPr lang="en-US" dirty="0" smtClean="0">
                <a:ea typeface="+mn-ea"/>
                <a:cs typeface="+mn-cs"/>
              </a:rPr>
              <a:t>Homepage </a:t>
            </a:r>
          </a:p>
          <a:p>
            <a:pPr lvl="1"/>
            <a:r>
              <a:rPr lang="nl-BE" dirty="0" err="1" smtClean="0"/>
              <a:t>Analogue</a:t>
            </a:r>
            <a:r>
              <a:rPr lang="nl-BE" dirty="0" smtClean="0"/>
              <a:t> à </a:t>
            </a:r>
            <a:r>
              <a:rPr lang="nl-BE" dirty="0"/>
              <a:t>“My data</a:t>
            </a:r>
            <a:r>
              <a:rPr lang="nl-BE" dirty="0" smtClean="0"/>
              <a:t>”</a:t>
            </a:r>
            <a:endParaRPr lang="en-US" dirty="0" smtClean="0">
              <a:ea typeface="+mn-ea"/>
              <a:cs typeface="+mn-cs"/>
            </a:endParaRPr>
          </a:p>
          <a:p>
            <a:r>
              <a:rPr lang="en-US" dirty="0" smtClean="0"/>
              <a:t>Mouse over</a:t>
            </a:r>
          </a:p>
          <a:p>
            <a:r>
              <a:rPr lang="en-US" dirty="0" smtClean="0">
                <a:ea typeface="+mn-ea"/>
                <a:cs typeface="+mn-cs"/>
              </a:rPr>
              <a:t>Org Chart Viewer</a:t>
            </a:r>
            <a:endParaRPr lang="en-US" dirty="0">
              <a:ea typeface="+mn-ea"/>
              <a:cs typeface="+mn-cs"/>
            </a:endParaRPr>
          </a:p>
        </p:txBody>
      </p:sp>
      <p:sp>
        <p:nvSpPr>
          <p:cNvPr id="4" name="Slide Number Placeholder 3"/>
          <p:cNvSpPr txBox="1">
            <a:spLocks noGrp="1"/>
          </p:cNvSpPr>
          <p:nvPr/>
        </p:nvSpPr>
        <p:spPr bwMode="auto">
          <a:xfrm>
            <a:off x="7847013" y="6524625"/>
            <a:ext cx="1296987" cy="3333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fld id="{7DC3EA1A-C963-4619-8DFF-FCB2FE14B933}" type="slidenum">
              <a:rPr lang="en-US" sz="1400">
                <a:solidFill>
                  <a:srgbClr val="000000"/>
                </a:solidFill>
                <a:latin typeface="Courier New"/>
              </a:rPr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t>23</a:t>
            </a:fld>
            <a:endParaRPr lang="en-US" sz="1400">
              <a:solidFill>
                <a:srgbClr val="000000"/>
              </a:solidFill>
              <a:latin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4256372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124200" y="6553200"/>
            <a:ext cx="2895600" cy="47625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fld id="{520FE71E-70A2-4DE7-983F-80F1501B83A0}" type="slidenum">
              <a:rPr lang="nl-BE" smtClean="0">
                <a:solidFill>
                  <a:srgbClr val="000000"/>
                </a:solidFill>
              </a:rPr>
              <a:pPr algn="ctr">
                <a:defRPr/>
              </a:pPr>
              <a:t>24</a:t>
            </a:fld>
            <a:endParaRPr lang="nl-BE" dirty="0">
              <a:solidFill>
                <a:srgbClr val="00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887341" y="4797152"/>
            <a:ext cx="16369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2000" dirty="0" smtClean="0">
                <a:solidFill>
                  <a:srgbClr val="FFFFFF"/>
                </a:solidFill>
              </a:rPr>
              <a:t>Doelstelling</a:t>
            </a:r>
          </a:p>
          <a:p>
            <a:pPr algn="ctr"/>
            <a:r>
              <a:rPr lang="nl-BE" sz="2000" dirty="0" smtClean="0">
                <a:solidFill>
                  <a:srgbClr val="FFFFFF"/>
                </a:solidFill>
              </a:rPr>
              <a:t>Sep 14</a:t>
            </a:r>
            <a:endParaRPr lang="en-US" sz="2000" dirty="0">
              <a:solidFill>
                <a:srgbClr val="FFFFFF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2472194" y="2444058"/>
            <a:ext cx="6545357" cy="4227009"/>
            <a:chOff x="2472194" y="2444058"/>
            <a:chExt cx="6545357" cy="4227009"/>
          </a:xfrm>
        </p:grpSpPr>
        <p:sp>
          <p:nvSpPr>
            <p:cNvPr id="13" name="TextBox 12"/>
            <p:cNvSpPr txBox="1"/>
            <p:nvPr/>
          </p:nvSpPr>
          <p:spPr>
            <a:xfrm>
              <a:off x="2472194" y="2444058"/>
              <a:ext cx="6545357" cy="33855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nl-BE" sz="1600" dirty="0" smtClean="0">
                  <a:solidFill>
                    <a:srgbClr val="000000"/>
                  </a:solidFill>
                </a:rPr>
                <a:t>Portfolio (My Data) zichtbaar voor individu</a:t>
              </a:r>
              <a:endParaRPr lang="en-US" sz="1600" dirty="0">
                <a:solidFill>
                  <a:srgbClr val="000000"/>
                </a:solidFill>
              </a:endParaRPr>
            </a:p>
          </p:txBody>
        </p:sp>
        <p:pic>
          <p:nvPicPr>
            <p:cNvPr id="19461" name="Picture 5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72194" y="2782612"/>
              <a:ext cx="6545357" cy="388845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0" name="Multiply 9"/>
          <p:cNvSpPr/>
          <p:nvPr/>
        </p:nvSpPr>
        <p:spPr bwMode="auto">
          <a:xfrm>
            <a:off x="3835113" y="2863427"/>
            <a:ext cx="4104456" cy="3312368"/>
          </a:xfrm>
          <a:prstGeom prst="mathMultiply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dirty="0" smtClean="0">
              <a:solidFill>
                <a:srgbClr val="000000"/>
              </a:solidFill>
              <a:latin typeface="Arial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248038" y="1388272"/>
            <a:ext cx="6563590" cy="3984943"/>
            <a:chOff x="248038" y="1388272"/>
            <a:chExt cx="6563590" cy="3984943"/>
          </a:xfrm>
        </p:grpSpPr>
        <p:pic>
          <p:nvPicPr>
            <p:cNvPr id="2055" name="Picture 7" descr="C:\Users\sabbe.r\Desktop\Homepage PS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519" y="1716426"/>
              <a:ext cx="6560109" cy="365678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0" name="TextBox 29"/>
            <p:cNvSpPr txBox="1"/>
            <p:nvPr/>
          </p:nvSpPr>
          <p:spPr>
            <a:xfrm>
              <a:off x="248038" y="1388272"/>
              <a:ext cx="6563590" cy="33855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nl-BE" sz="1600" dirty="0" smtClean="0">
                  <a:solidFill>
                    <a:srgbClr val="000000"/>
                  </a:solidFill>
                </a:rPr>
                <a:t>Nov 14: Portfolio </a:t>
              </a:r>
              <a:r>
                <a:rPr lang="nl-BE" sz="1600" dirty="0" err="1" smtClean="0">
                  <a:solidFill>
                    <a:srgbClr val="000000"/>
                  </a:solidFill>
                </a:rPr>
                <a:t>visible</a:t>
              </a:r>
              <a:r>
                <a:rPr lang="nl-BE" sz="1600" dirty="0" smtClean="0">
                  <a:solidFill>
                    <a:srgbClr val="000000"/>
                  </a:solidFill>
                </a:rPr>
                <a:t> pour </a:t>
              </a:r>
              <a:r>
                <a:rPr lang="nl-BE" sz="1600" dirty="0" err="1" smtClean="0">
                  <a:solidFill>
                    <a:srgbClr val="000000"/>
                  </a:solidFill>
                </a:rPr>
                <a:t>un</a:t>
              </a:r>
              <a:r>
                <a:rPr lang="nl-BE" sz="1600" dirty="0" smtClean="0">
                  <a:solidFill>
                    <a:srgbClr val="000000"/>
                  </a:solidFill>
                </a:rPr>
                <a:t> individu dans Peoplesoft</a:t>
              </a:r>
              <a:endParaRPr lang="en-US" sz="1600" dirty="0">
                <a:solidFill>
                  <a:srgbClr val="000000"/>
                </a:solidFill>
              </a:endParaRPr>
            </a:p>
          </p:txBody>
        </p:sp>
      </p:grpSp>
      <p:sp>
        <p:nvSpPr>
          <p:cNvPr id="22" name="Title 1"/>
          <p:cNvSpPr txBox="1">
            <a:spLocks/>
          </p:cNvSpPr>
          <p:nvPr/>
        </p:nvSpPr>
        <p:spPr bwMode="auto">
          <a:xfrm>
            <a:off x="395536" y="-11846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nl-BE" b="0" dirty="0" smtClean="0"/>
              <a:t>ESS Home Page</a:t>
            </a:r>
            <a:endParaRPr lang="en-US" b="0" dirty="0" smtClean="0"/>
          </a:p>
        </p:txBody>
      </p:sp>
    </p:spTree>
    <p:extLst>
      <p:ext uri="{BB962C8B-B14F-4D97-AF65-F5344CB8AC3E}">
        <p14:creationId xmlns:p14="http://schemas.microsoft.com/office/powerpoint/2010/main" val="744332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63" y="1700808"/>
            <a:ext cx="9127884" cy="5157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ESS Home Page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124200" y="6553200"/>
            <a:ext cx="2895600" cy="47625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fld id="{520FE71E-70A2-4DE7-983F-80F1501B83A0}" type="slidenum">
              <a:rPr lang="nl-BE" smtClean="0">
                <a:solidFill>
                  <a:srgbClr val="000000"/>
                </a:solidFill>
              </a:rPr>
              <a:pPr algn="ctr">
                <a:defRPr/>
              </a:pPr>
              <a:t>25</a:t>
            </a:fld>
            <a:endParaRPr lang="nl-BE" dirty="0">
              <a:solidFill>
                <a:srgbClr val="000000"/>
              </a:solidFill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1763691" y="4509120"/>
            <a:ext cx="5112565" cy="2088232"/>
            <a:chOff x="1763688" y="4293096"/>
            <a:chExt cx="5112565" cy="1512168"/>
          </a:xfrm>
        </p:grpSpPr>
        <p:sp>
          <p:nvSpPr>
            <p:cNvPr id="5" name="Right Brace 4"/>
            <p:cNvSpPr/>
            <p:nvPr/>
          </p:nvSpPr>
          <p:spPr bwMode="auto">
            <a:xfrm>
              <a:off x="1763688" y="4293096"/>
              <a:ext cx="504056" cy="1512168"/>
            </a:xfrm>
            <a:prstGeom prst="rightBrace">
              <a:avLst/>
            </a:prstGeom>
            <a:noFill/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339752" y="4869160"/>
              <a:ext cx="4536501" cy="24516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nl-BE" sz="1600" dirty="0" err="1" smtClean="0">
                  <a:solidFill>
                    <a:srgbClr val="000000"/>
                  </a:solidFill>
                </a:rPr>
                <a:t>Additional</a:t>
              </a:r>
              <a:r>
                <a:rPr lang="nl-BE" sz="1600" dirty="0" smtClean="0">
                  <a:solidFill>
                    <a:srgbClr val="000000"/>
                  </a:solidFill>
                </a:rPr>
                <a:t> Portfolio Data</a:t>
              </a:r>
              <a:endParaRPr lang="en-US" sz="1600" dirty="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89090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124200" y="6553200"/>
            <a:ext cx="2895600" cy="47625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fld id="{520FE71E-70A2-4DE7-983F-80F1501B83A0}" type="slidenum">
              <a:rPr lang="nl-BE" smtClean="0">
                <a:solidFill>
                  <a:srgbClr val="000000"/>
                </a:solidFill>
              </a:rPr>
              <a:pPr algn="ctr">
                <a:defRPr/>
              </a:pPr>
              <a:t>26</a:t>
            </a:fld>
            <a:endParaRPr lang="nl-BE" dirty="0">
              <a:solidFill>
                <a:srgbClr val="000000"/>
              </a:solidFill>
            </a:endParaRPr>
          </a:p>
        </p:txBody>
      </p:sp>
      <p:pic>
        <p:nvPicPr>
          <p:cNvPr id="3074" name="Picture 2" descr="C:\Users\sabbe.r\Desktop\Homepage PS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01" y="1555456"/>
            <a:ext cx="9132901" cy="4609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sabbe.r\Desktop\Professionele gegevens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521"/>
          <a:stretch/>
        </p:blipFill>
        <p:spPr bwMode="auto">
          <a:xfrm>
            <a:off x="3010696" y="2564905"/>
            <a:ext cx="6133304" cy="2800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0" y="4509120"/>
            <a:ext cx="9144000" cy="2304256"/>
            <a:chOff x="0" y="4293096"/>
            <a:chExt cx="9144000" cy="2304256"/>
          </a:xfrm>
        </p:grpSpPr>
        <p:grpSp>
          <p:nvGrpSpPr>
            <p:cNvPr id="5" name="Group 4"/>
            <p:cNvGrpSpPr/>
            <p:nvPr/>
          </p:nvGrpSpPr>
          <p:grpSpPr>
            <a:xfrm>
              <a:off x="0" y="5865837"/>
              <a:ext cx="9144000" cy="731515"/>
              <a:chOff x="0" y="5865837"/>
              <a:chExt cx="9144000" cy="731515"/>
            </a:xfrm>
          </p:grpSpPr>
          <p:sp>
            <p:nvSpPr>
              <p:cNvPr id="2" name="Rectangle 1"/>
              <p:cNvSpPr/>
              <p:nvPr/>
            </p:nvSpPr>
            <p:spPr bwMode="auto">
              <a:xfrm>
                <a:off x="0" y="5949280"/>
                <a:ext cx="9144000" cy="648072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r>
                  <a:rPr lang="nl-BE" sz="1300" dirty="0" smtClean="0">
                    <a:solidFill>
                      <a:srgbClr val="333399">
                        <a:lumMod val="75000"/>
                      </a:srgbClr>
                    </a:solidFill>
                    <a:latin typeface="Arial Narrow" panose="020B0606020202030204" pitchFamily="34" charset="0"/>
                  </a:rPr>
                  <a:t>          Vormingen</a:t>
                </a:r>
                <a:endParaRPr lang="en-US" sz="1300" dirty="0" smtClean="0">
                  <a:solidFill>
                    <a:srgbClr val="333399">
                      <a:lumMod val="75000"/>
                    </a:srgbClr>
                  </a:solidFill>
                  <a:latin typeface="Arial Narrow" panose="020B0606020202030204" pitchFamily="34" charset="0"/>
                </a:endParaRPr>
              </a:p>
            </p:txBody>
          </p:sp>
          <p:pic>
            <p:nvPicPr>
              <p:cNvPr id="3" name="Picture 2" descr="C:\Users\sabbe.r\Desktop\Capture.JPG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5496" y="5865837"/>
                <a:ext cx="409575" cy="37147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3" name="Right Brace 12"/>
            <p:cNvSpPr/>
            <p:nvPr/>
          </p:nvSpPr>
          <p:spPr bwMode="auto">
            <a:xfrm>
              <a:off x="1763688" y="4293096"/>
              <a:ext cx="504056" cy="1944216"/>
            </a:xfrm>
            <a:prstGeom prst="rightBrace">
              <a:avLst>
                <a:gd name="adj1" fmla="val 8333"/>
                <a:gd name="adj2" fmla="val 90714"/>
              </a:avLst>
            </a:prstGeom>
            <a:noFill/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 smtClean="0">
                <a:solidFill>
                  <a:srgbClr val="000000"/>
                </a:solidFill>
                <a:latin typeface="Arial" charset="0"/>
              </a:endParaRPr>
            </a:p>
          </p:txBody>
        </p:sp>
      </p:grp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09" y="3755491"/>
            <a:ext cx="2971587" cy="301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7" name="Group 6"/>
          <p:cNvGrpSpPr/>
          <p:nvPr/>
        </p:nvGrpSpPr>
        <p:grpSpPr>
          <a:xfrm>
            <a:off x="1763691" y="4509120"/>
            <a:ext cx="5528061" cy="1512168"/>
            <a:chOff x="1763688" y="4293096"/>
            <a:chExt cx="5528061" cy="1512168"/>
          </a:xfrm>
        </p:grpSpPr>
        <p:sp>
          <p:nvSpPr>
            <p:cNvPr id="8" name="Right Brace 7"/>
            <p:cNvSpPr/>
            <p:nvPr/>
          </p:nvSpPr>
          <p:spPr bwMode="auto">
            <a:xfrm>
              <a:off x="1763688" y="4293096"/>
              <a:ext cx="504056" cy="1512168"/>
            </a:xfrm>
            <a:prstGeom prst="rightBrace">
              <a:avLst/>
            </a:prstGeom>
            <a:noFill/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339752" y="4869160"/>
              <a:ext cx="4951997" cy="584775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nl-BE" sz="1600" dirty="0" smtClean="0">
                  <a:solidFill>
                    <a:srgbClr val="000000"/>
                  </a:solidFill>
                </a:rPr>
                <a:t>Gap: info pas </a:t>
              </a:r>
              <a:r>
                <a:rPr lang="nl-BE" sz="1600" dirty="0" err="1" smtClean="0">
                  <a:solidFill>
                    <a:srgbClr val="000000"/>
                  </a:solidFill>
                </a:rPr>
                <a:t>encore</a:t>
              </a:r>
              <a:r>
                <a:rPr lang="nl-BE" sz="1600" dirty="0" smtClean="0">
                  <a:solidFill>
                    <a:srgbClr val="000000"/>
                  </a:solidFill>
                </a:rPr>
                <a:t> </a:t>
              </a:r>
              <a:r>
                <a:rPr lang="nl-BE" sz="1600" dirty="0" err="1" smtClean="0">
                  <a:solidFill>
                    <a:srgbClr val="000000"/>
                  </a:solidFill>
                </a:rPr>
                <a:t>disponible</a:t>
              </a:r>
              <a:r>
                <a:rPr lang="nl-BE" sz="1600" dirty="0" smtClean="0">
                  <a:solidFill>
                    <a:srgbClr val="000000"/>
                  </a:solidFill>
                </a:rPr>
                <a:t> dans Peoplesoft</a:t>
              </a:r>
            </a:p>
            <a:p>
              <a:r>
                <a:rPr lang="nl-BE" sz="1600" dirty="0">
                  <a:solidFill>
                    <a:srgbClr val="000000"/>
                  </a:solidFill>
                </a:rPr>
                <a:t>=&gt; info </a:t>
              </a:r>
              <a:r>
                <a:rPr lang="nl-BE" sz="1600" dirty="0" err="1" smtClean="0">
                  <a:solidFill>
                    <a:srgbClr val="000000"/>
                  </a:solidFill>
                </a:rPr>
                <a:t>seulement</a:t>
              </a:r>
              <a:r>
                <a:rPr lang="nl-BE" sz="1600" dirty="0" smtClean="0">
                  <a:solidFill>
                    <a:srgbClr val="000000"/>
                  </a:solidFill>
                </a:rPr>
                <a:t> </a:t>
              </a:r>
              <a:r>
                <a:rPr lang="nl-BE" sz="1600" dirty="0" err="1" smtClean="0">
                  <a:solidFill>
                    <a:srgbClr val="000000"/>
                  </a:solidFill>
                </a:rPr>
                <a:t>affichée</a:t>
              </a:r>
              <a:r>
                <a:rPr lang="nl-BE" sz="1600" dirty="0">
                  <a:solidFill>
                    <a:srgbClr val="000000"/>
                  </a:solidFill>
                </a:rPr>
                <a:t> </a:t>
              </a:r>
              <a:r>
                <a:rPr lang="nl-BE" sz="1600" dirty="0" smtClean="0">
                  <a:solidFill>
                    <a:srgbClr val="000000"/>
                  </a:solidFill>
                </a:rPr>
                <a:t> (</a:t>
              </a:r>
              <a:r>
                <a:rPr lang="nl-BE" sz="1600" dirty="0" err="1" smtClean="0">
                  <a:solidFill>
                    <a:srgbClr val="000000"/>
                  </a:solidFill>
                </a:rPr>
                <a:t>mock</a:t>
              </a:r>
              <a:r>
                <a:rPr lang="nl-BE" sz="1600" dirty="0" smtClean="0">
                  <a:solidFill>
                    <a:srgbClr val="000000"/>
                  </a:solidFill>
                </a:rPr>
                <a:t> ups)</a:t>
              </a:r>
              <a:endParaRPr lang="en-US" sz="1600" dirty="0">
                <a:solidFill>
                  <a:srgbClr val="000000"/>
                </a:solidFill>
              </a:endParaRPr>
            </a:p>
          </p:txBody>
        </p:sp>
      </p:grpSp>
      <p:sp>
        <p:nvSpPr>
          <p:cNvPr id="20" name="Oval 19"/>
          <p:cNvSpPr/>
          <p:nvPr/>
        </p:nvSpPr>
        <p:spPr>
          <a:xfrm>
            <a:off x="-36512" y="4509120"/>
            <a:ext cx="1872208" cy="360040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ESS Home Page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70766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63" y="1700808"/>
            <a:ext cx="9127884" cy="5157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493205" y="0"/>
            <a:ext cx="8229600" cy="1143000"/>
          </a:xfrm>
        </p:spPr>
        <p:txBody>
          <a:bodyPr/>
          <a:lstStyle/>
          <a:p>
            <a:r>
              <a:rPr lang="nl-BE" dirty="0" smtClean="0"/>
              <a:t>ESS Home Page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124200" y="6553200"/>
            <a:ext cx="2895600" cy="47625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fld id="{520FE71E-70A2-4DE7-983F-80F1501B83A0}" type="slidenum">
              <a:rPr lang="nl-BE" smtClean="0">
                <a:solidFill>
                  <a:srgbClr val="000000"/>
                </a:solidFill>
              </a:rPr>
              <a:pPr algn="ctr">
                <a:defRPr/>
              </a:pPr>
              <a:t>27</a:t>
            </a:fld>
            <a:endParaRPr lang="nl-BE" dirty="0">
              <a:solidFill>
                <a:srgbClr val="000000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29144" y="2240868"/>
            <a:ext cx="4399602" cy="648072"/>
            <a:chOff x="35496" y="1988840"/>
            <a:chExt cx="4399602" cy="648072"/>
          </a:xfrm>
        </p:grpSpPr>
        <p:sp>
          <p:nvSpPr>
            <p:cNvPr id="13" name="Oval 12"/>
            <p:cNvSpPr/>
            <p:nvPr/>
          </p:nvSpPr>
          <p:spPr>
            <a:xfrm>
              <a:off x="179512" y="2348880"/>
              <a:ext cx="1656184" cy="288032"/>
            </a:xfrm>
            <a:prstGeom prst="ellipse">
              <a:avLst/>
            </a:pr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5496" y="1988840"/>
              <a:ext cx="4399602" cy="33855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nl-BE" sz="1600" dirty="0" err="1" smtClean="0">
                  <a:solidFill>
                    <a:srgbClr val="000000"/>
                  </a:solidFill>
                </a:rPr>
                <a:t>Rechercher</a:t>
              </a:r>
              <a:r>
                <a:rPr lang="nl-BE" sz="1600" dirty="0" smtClean="0">
                  <a:solidFill>
                    <a:srgbClr val="000000"/>
                  </a:solidFill>
                </a:rPr>
                <a:t> Info Pers (</a:t>
              </a:r>
              <a:r>
                <a:rPr lang="nl-BE" sz="1600" dirty="0" err="1" smtClean="0">
                  <a:solidFill>
                    <a:srgbClr val="000000"/>
                  </a:solidFill>
                </a:rPr>
                <a:t>cfr</a:t>
              </a:r>
              <a:r>
                <a:rPr lang="nl-BE" sz="1600" dirty="0" smtClean="0">
                  <a:solidFill>
                    <a:srgbClr val="000000"/>
                  </a:solidFill>
                </a:rPr>
                <a:t>. Tel Rep </a:t>
              </a:r>
              <a:r>
                <a:rPr lang="nl-BE" sz="1600" dirty="0" err="1" smtClean="0">
                  <a:solidFill>
                    <a:srgbClr val="000000"/>
                  </a:solidFill>
                </a:rPr>
                <a:t>HRNode</a:t>
              </a:r>
              <a:r>
                <a:rPr lang="nl-BE" sz="1600" dirty="0" smtClean="0">
                  <a:solidFill>
                    <a:srgbClr val="000000"/>
                  </a:solidFill>
                </a:rPr>
                <a:t>)</a:t>
              </a:r>
              <a:endParaRPr lang="en-US" sz="1600" dirty="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27863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Mouse over</a:t>
            </a:r>
            <a:endParaRPr lang="nl-B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5A192DF-A232-4327-8CF3-649C6E35F980}" type="datetime1">
              <a:rPr lang="nl-BE" smtClean="0">
                <a:solidFill>
                  <a:srgbClr val="000000"/>
                </a:solidFill>
              </a:rPr>
              <a:pPr>
                <a:defRPr/>
              </a:pPr>
              <a:t>9/05/2014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F05E7C-4ED6-4DFA-8386-E5CE0122986D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28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628800"/>
            <a:ext cx="6810375" cy="5048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Content Placeholder 5"/>
          <p:cNvPicPr>
            <a:picLocks noGrp="1"/>
          </p:cNvPicPr>
          <p:nvPr>
            <p:ph idx="1"/>
          </p:nvPr>
        </p:nvPicPr>
        <p:blipFill rotWithShape="1">
          <a:blip r:embed="rId3" cstate="print"/>
          <a:srcRect l="301" t="28675" r="62500" b="45702"/>
          <a:stretch/>
        </p:blipFill>
        <p:spPr bwMode="auto">
          <a:xfrm>
            <a:off x="4427984" y="2924944"/>
            <a:ext cx="4535302" cy="195247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Oval 8"/>
          <p:cNvSpPr/>
          <p:nvPr/>
        </p:nvSpPr>
        <p:spPr bwMode="auto">
          <a:xfrm>
            <a:off x="-25152" y="1916832"/>
            <a:ext cx="1644824" cy="486569"/>
          </a:xfrm>
          <a:prstGeom prst="ellipse">
            <a:avLst/>
          </a:prstGeom>
          <a:noFill/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BE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0" name="Straight Arrow Connector 9"/>
          <p:cNvCxnSpPr/>
          <p:nvPr/>
        </p:nvCxnSpPr>
        <p:spPr bwMode="auto">
          <a:xfrm>
            <a:off x="1619672" y="2403401"/>
            <a:ext cx="2592288" cy="809575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756125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 smtClean="0"/>
              <a:t>Org</a:t>
            </a:r>
            <a:r>
              <a:rPr lang="nl-BE" dirty="0" smtClean="0"/>
              <a:t> </a:t>
            </a:r>
            <a:r>
              <a:rPr lang="nl-BE" dirty="0"/>
              <a:t>C</a:t>
            </a:r>
            <a:r>
              <a:rPr lang="nl-BE" dirty="0" smtClean="0"/>
              <a:t>hart </a:t>
            </a:r>
            <a:r>
              <a:rPr lang="nl-BE" dirty="0"/>
              <a:t>V</a:t>
            </a:r>
            <a:r>
              <a:rPr lang="nl-BE" dirty="0" smtClean="0"/>
              <a:t>iewer</a:t>
            </a:r>
            <a:endParaRPr lang="nl-B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5A192DF-A232-4327-8CF3-649C6E35F980}" type="datetime1">
              <a:rPr lang="nl-BE" smtClean="0">
                <a:solidFill>
                  <a:srgbClr val="000000"/>
                </a:solidFill>
              </a:rPr>
              <a:pPr>
                <a:defRPr/>
              </a:pPr>
              <a:t>9/05/2014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F05E7C-4ED6-4DFA-8386-E5CE0122986D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29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6" name="Picture 2" descr="C:\Users\sabbe.r\Desktop\Org Chart Viewer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700808"/>
            <a:ext cx="6408119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0456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 smtClean="0"/>
              <a:t>Domaines</a:t>
            </a:r>
            <a:r>
              <a:rPr lang="nl-BE" dirty="0" smtClean="0"/>
              <a:t> </a:t>
            </a:r>
            <a:r>
              <a:rPr lang="nl-BE" dirty="0" err="1" smtClean="0"/>
              <a:t>fonctionnels</a:t>
            </a:r>
            <a:r>
              <a:rPr lang="nl-BE" dirty="0" smtClean="0"/>
              <a:t/>
            </a:r>
            <a:br>
              <a:rPr lang="nl-BE" dirty="0" smtClean="0"/>
            </a:br>
            <a:r>
              <a:rPr lang="nl-BE" dirty="0" err="1" smtClean="0"/>
              <a:t>Obligation</a:t>
            </a:r>
            <a:r>
              <a:rPr lang="nl-BE" dirty="0" smtClean="0"/>
              <a:t> de </a:t>
            </a:r>
            <a:r>
              <a:rPr lang="nl-BE" dirty="0" err="1" smtClean="0"/>
              <a:t>résultat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Arial" charset="0"/>
              <a:buAutoNum type="arabicPeriod"/>
            </a:pPr>
            <a:r>
              <a:rPr lang="nl-BE" dirty="0" smtClean="0"/>
              <a:t>Portfolio et </a:t>
            </a:r>
            <a:r>
              <a:rPr lang="nl-BE" dirty="0" err="1" smtClean="0"/>
              <a:t>self-service</a:t>
            </a:r>
            <a:r>
              <a:rPr lang="nl-BE" dirty="0" smtClean="0"/>
              <a:t> </a:t>
            </a:r>
            <a:r>
              <a:rPr lang="nl-BE" dirty="0"/>
              <a:t>(1 module)</a:t>
            </a:r>
          </a:p>
          <a:p>
            <a:pPr marL="1714500" lvl="4" indent="0">
              <a:buNone/>
            </a:pPr>
            <a:r>
              <a:rPr lang="nl-BE" dirty="0" smtClean="0">
                <a:solidFill>
                  <a:schemeClr val="accent2">
                    <a:lumMod val="75000"/>
                  </a:schemeClr>
                </a:solidFill>
              </a:rPr>
              <a:t>“PORTFOLIO”</a:t>
            </a:r>
            <a:endParaRPr lang="nl-BE" dirty="0">
              <a:solidFill>
                <a:schemeClr val="accent2">
                  <a:lumMod val="75000"/>
                </a:schemeClr>
              </a:solidFill>
            </a:endParaRPr>
          </a:p>
          <a:p>
            <a:pPr marL="514350" indent="-514350">
              <a:buFont typeface="Arial" charset="0"/>
              <a:buAutoNum type="arabicPeriod"/>
            </a:pPr>
            <a:r>
              <a:rPr lang="nl-BE" dirty="0"/>
              <a:t>ESIAS (4 modules)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nl-BE" dirty="0"/>
              <a:t>Campus management (1 module)</a:t>
            </a:r>
            <a:endParaRPr lang="en-US" dirty="0"/>
          </a:p>
          <a:p>
            <a:pPr marL="0" indent="0">
              <a:buNone/>
            </a:pPr>
            <a:r>
              <a:rPr lang="nl-BE" sz="2000" dirty="0" smtClean="0"/>
              <a:t>		</a:t>
            </a:r>
            <a:r>
              <a:rPr lang="nl-BE" sz="2000" dirty="0" smtClean="0">
                <a:solidFill>
                  <a:srgbClr val="00B050"/>
                </a:solidFill>
              </a:rPr>
              <a:t>“TRAIN THE TALENT”</a:t>
            </a:r>
          </a:p>
          <a:p>
            <a:pPr marL="0" indent="0">
              <a:buNone/>
            </a:pPr>
            <a:endParaRPr lang="nl-BE" sz="2000" dirty="0">
              <a:solidFill>
                <a:srgbClr val="00B050"/>
              </a:solidFill>
            </a:endParaRPr>
          </a:p>
          <a:p>
            <a:pPr marL="514350" indent="-514350">
              <a:buFont typeface="Arial" charset="0"/>
              <a:buAutoNum type="arabicPeriod" startAt="4"/>
            </a:pPr>
            <a:r>
              <a:rPr lang="nl-BE" dirty="0" smtClean="0"/>
              <a:t>HRIS </a:t>
            </a:r>
            <a:r>
              <a:rPr lang="nl-BE" dirty="0"/>
              <a:t>(7 modules</a:t>
            </a:r>
            <a:r>
              <a:rPr lang="nl-BE" dirty="0" smtClean="0"/>
              <a:t>)</a:t>
            </a:r>
          </a:p>
          <a:p>
            <a:pPr marL="514350" indent="-514350">
              <a:buFont typeface="Arial" charset="0"/>
              <a:buAutoNum type="arabicPeriod" startAt="4"/>
            </a:pPr>
            <a:r>
              <a:rPr lang="nl-BE" dirty="0"/>
              <a:t>Interface ELVIRE (1 module)</a:t>
            </a:r>
          </a:p>
          <a:p>
            <a:pPr marL="0" lvl="4" indent="0">
              <a:buNone/>
            </a:pPr>
            <a:r>
              <a:rPr lang="nl-BE" dirty="0" smtClean="0">
                <a:solidFill>
                  <a:srgbClr val="00B050"/>
                </a:solidFill>
              </a:rPr>
              <a:t>	</a:t>
            </a:r>
            <a:r>
              <a:rPr lang="nl-BE" dirty="0" smtClean="0">
                <a:solidFill>
                  <a:srgbClr val="C00000"/>
                </a:solidFill>
              </a:rPr>
              <a:t>	“HCM” (</a:t>
            </a:r>
            <a:r>
              <a:rPr lang="nl-BE" dirty="0">
                <a:solidFill>
                  <a:srgbClr val="C00000"/>
                </a:solidFill>
              </a:rPr>
              <a:t>HUMAN CAPITAL </a:t>
            </a:r>
            <a:r>
              <a:rPr lang="nl-BE" dirty="0" smtClean="0">
                <a:solidFill>
                  <a:srgbClr val="C00000"/>
                </a:solidFill>
              </a:rPr>
              <a:t>MANAGEMENT)</a:t>
            </a:r>
            <a:endParaRPr lang="nl-BE" dirty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3124200" y="6553200"/>
            <a:ext cx="2895600" cy="4762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 smtClean="0"/>
          </a:p>
          <a:p>
            <a:pPr>
              <a:defRPr/>
            </a:pPr>
            <a:endParaRPr lang="en-US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902450" y="6553200"/>
            <a:ext cx="2133600" cy="476250"/>
          </a:xfrm>
        </p:spPr>
        <p:txBody>
          <a:bodyPr/>
          <a:lstStyle/>
          <a:p>
            <a:pPr>
              <a:defRPr/>
            </a:pPr>
            <a:fld id="{5E2242CA-2526-47FC-8BEE-7B144AA63BA7}" type="slidenum">
              <a:rPr lang="nl-BE" smtClean="0"/>
              <a:pPr>
                <a:defRPr/>
              </a:pPr>
              <a:t>3</a:t>
            </a:fld>
            <a:endParaRPr lang="nl-BE"/>
          </a:p>
        </p:txBody>
      </p:sp>
      <p:pic>
        <p:nvPicPr>
          <p:cNvPr id="6" name="Picture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24328" y="116632"/>
            <a:ext cx="1446177" cy="775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sp>
        <p:nvSpPr>
          <p:cNvPr id="7" name="Rectangle 6"/>
          <p:cNvSpPr/>
          <p:nvPr/>
        </p:nvSpPr>
        <p:spPr bwMode="auto">
          <a:xfrm>
            <a:off x="467544" y="1556792"/>
            <a:ext cx="8208912" cy="1008112"/>
          </a:xfrm>
          <a:prstGeom prst="rect">
            <a:avLst/>
          </a:prstGeom>
          <a:noFill/>
          <a:ln w="381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467544" y="2636912"/>
            <a:ext cx="8208912" cy="1656184"/>
          </a:xfrm>
          <a:prstGeom prst="rect">
            <a:avLst/>
          </a:prstGeom>
          <a:noFill/>
          <a:ln w="381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467544" y="4365104"/>
            <a:ext cx="8208912" cy="1656184"/>
          </a:xfrm>
          <a:prstGeom prst="rect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659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4"/>
          <p:cNvSpPr txBox="1">
            <a:spLocks noChangeArrowheads="1"/>
          </p:cNvSpPr>
          <p:nvPr/>
        </p:nvSpPr>
        <p:spPr bwMode="auto">
          <a:xfrm>
            <a:off x="2699792" y="1989138"/>
            <a:ext cx="44545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 sz="2400" dirty="0" smtClean="0">
                <a:latin typeface="Courier New" pitchFamily="49" charset="0"/>
              </a:rPr>
              <a:t> </a:t>
            </a:r>
            <a:r>
              <a:rPr lang="en-GB" sz="2400" dirty="0" err="1" smtClean="0">
                <a:latin typeface="Courier New" pitchFamily="49" charset="0"/>
              </a:rPr>
              <a:t>HRM@Defence</a:t>
            </a:r>
            <a:endParaRPr lang="en-GB" sz="2400" dirty="0">
              <a:latin typeface="Courier New" pitchFamily="49" charset="0"/>
            </a:endParaRPr>
          </a:p>
        </p:txBody>
      </p:sp>
      <p:sp>
        <p:nvSpPr>
          <p:cNvPr id="2051" name="Text Box 6"/>
          <p:cNvSpPr txBox="1">
            <a:spLocks noChangeArrowheads="1"/>
          </p:cNvSpPr>
          <p:nvPr/>
        </p:nvSpPr>
        <p:spPr bwMode="auto">
          <a:xfrm>
            <a:off x="2133600" y="3657602"/>
            <a:ext cx="4267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nl-BE" dirty="0" smtClean="0">
                <a:latin typeface="Courier New" pitchFamily="49" charset="0"/>
              </a:rPr>
              <a:t>09 Mai 2014</a:t>
            </a:r>
            <a:endParaRPr lang="en-GB" dirty="0">
              <a:latin typeface="Courier New" pitchFamily="49" charset="0"/>
            </a:endParaRPr>
          </a:p>
        </p:txBody>
      </p:sp>
      <p:sp>
        <p:nvSpPr>
          <p:cNvPr id="2053" name="Text Box 8"/>
          <p:cNvSpPr txBox="1">
            <a:spLocks noChangeArrowheads="1"/>
          </p:cNvSpPr>
          <p:nvPr/>
        </p:nvSpPr>
        <p:spPr bwMode="auto">
          <a:xfrm>
            <a:off x="2133600" y="2770190"/>
            <a:ext cx="4267200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 sz="1600" dirty="0" smtClean="0">
                <a:latin typeface="Courier New" pitchFamily="49" charset="0"/>
              </a:rPr>
              <a:t>Maj Yves VAN den BROECK</a:t>
            </a:r>
          </a:p>
          <a:p>
            <a:pPr algn="ctr" eaLnBrk="1" hangingPunct="1">
              <a:spcBef>
                <a:spcPct val="50000"/>
              </a:spcBef>
            </a:pPr>
            <a:r>
              <a:rPr lang="en-GB" sz="1600" dirty="0">
                <a:latin typeface="Courier New" pitchFamily="49" charset="0"/>
              </a:rPr>
              <a:t>T</a:t>
            </a:r>
            <a:r>
              <a:rPr lang="en-GB" sz="1600" dirty="0" smtClean="0">
                <a:latin typeface="Courier New" pitchFamily="49" charset="0"/>
              </a:rPr>
              <a:t>F </a:t>
            </a:r>
            <a:r>
              <a:rPr lang="en-GB" sz="1600" dirty="0" err="1" smtClean="0">
                <a:latin typeface="Courier New" pitchFamily="49" charset="0"/>
              </a:rPr>
              <a:t>HRM@Defence</a:t>
            </a:r>
            <a:r>
              <a:rPr lang="en-GB" sz="1600" dirty="0">
                <a:latin typeface="Courier New" pitchFamily="49" charset="0"/>
              </a:rPr>
              <a:t> </a:t>
            </a:r>
            <a:r>
              <a:rPr lang="en-GB" sz="1600" dirty="0" smtClean="0">
                <a:latin typeface="Courier New" pitchFamily="49" charset="0"/>
              </a:rPr>
              <a:t>– </a:t>
            </a:r>
            <a:r>
              <a:rPr lang="en-GB" sz="1600" dirty="0" err="1" smtClean="0">
                <a:latin typeface="Courier New" pitchFamily="49" charset="0"/>
              </a:rPr>
              <a:t>Cel</a:t>
            </a:r>
            <a:r>
              <a:rPr lang="en-GB" sz="1600" dirty="0" smtClean="0">
                <a:latin typeface="Courier New" pitchFamily="49" charset="0"/>
              </a:rPr>
              <a:t> HR</a:t>
            </a:r>
            <a:endParaRPr lang="en-GB" sz="1600" dirty="0">
              <a:latin typeface="Courier New" pitchFamily="49" charset="0"/>
            </a:endParaRPr>
          </a:p>
          <a:p>
            <a:pPr eaLnBrk="1" hangingPunct="1">
              <a:spcBef>
                <a:spcPct val="50000"/>
              </a:spcBef>
            </a:pPr>
            <a:endParaRPr lang="en-GB" sz="400" dirty="0">
              <a:latin typeface="Courier New" pitchFamily="49" charset="0"/>
            </a:endParaRPr>
          </a:p>
        </p:txBody>
      </p:sp>
      <p:sp>
        <p:nvSpPr>
          <p:cNvPr id="2055" name="Rectangle 11"/>
          <p:cNvSpPr>
            <a:spLocks noChangeArrowheads="1"/>
          </p:cNvSpPr>
          <p:nvPr/>
        </p:nvSpPr>
        <p:spPr bwMode="auto">
          <a:xfrm>
            <a:off x="1258888" y="3054350"/>
            <a:ext cx="792162" cy="28733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BE"/>
          </a:p>
        </p:txBody>
      </p:sp>
      <p:pic>
        <p:nvPicPr>
          <p:cNvPr id="6" name="Picture 5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96898" y="4221088"/>
            <a:ext cx="3672408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132394196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Agenda</a:t>
            </a:r>
            <a:endParaRPr lang="nl-BE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971600" y="1600202"/>
            <a:ext cx="7992888" cy="4853134"/>
          </a:xfrm>
        </p:spPr>
        <p:txBody>
          <a:bodyPr/>
          <a:lstStyle/>
          <a:p>
            <a:r>
              <a:rPr lang="nl-BE" sz="2800" dirty="0" smtClean="0"/>
              <a:t>Personal Data - ESS</a:t>
            </a:r>
          </a:p>
          <a:p>
            <a:pPr lvl="1"/>
            <a:r>
              <a:rPr lang="nl-BE" sz="2000" dirty="0" err="1" smtClean="0"/>
              <a:t>Modifier</a:t>
            </a:r>
            <a:r>
              <a:rPr lang="nl-BE" sz="2000" dirty="0" smtClean="0"/>
              <a:t>/</a:t>
            </a:r>
            <a:r>
              <a:rPr lang="nl-BE" sz="2000" dirty="0" err="1" smtClean="0"/>
              <a:t>ajouter</a:t>
            </a:r>
            <a:r>
              <a:rPr lang="nl-BE" sz="2000" dirty="0" smtClean="0"/>
              <a:t> des </a:t>
            </a:r>
            <a:r>
              <a:rPr lang="nl-BE" sz="2000" dirty="0" err="1" smtClean="0"/>
              <a:t>données</a:t>
            </a:r>
            <a:r>
              <a:rPr lang="nl-BE" sz="2000" dirty="0" smtClean="0"/>
              <a:t> sans </a:t>
            </a:r>
            <a:r>
              <a:rPr lang="nl-BE" sz="2000" dirty="0" err="1" smtClean="0"/>
              <a:t>validation</a:t>
            </a:r>
            <a:endParaRPr lang="nl-BE" sz="2000" dirty="0" smtClean="0"/>
          </a:p>
          <a:p>
            <a:pPr lvl="1"/>
            <a:r>
              <a:rPr lang="nl-BE" sz="2000" dirty="0" err="1" smtClean="0"/>
              <a:t>Déclarations</a:t>
            </a:r>
            <a:r>
              <a:rPr lang="nl-BE" sz="2000" dirty="0" smtClean="0"/>
              <a:t> </a:t>
            </a:r>
            <a:r>
              <a:rPr lang="nl-BE" sz="2000" dirty="0" err="1" smtClean="0"/>
              <a:t>sur</a:t>
            </a:r>
            <a:r>
              <a:rPr lang="nl-BE" sz="2000" dirty="0" smtClean="0"/>
              <a:t> </a:t>
            </a:r>
            <a:r>
              <a:rPr lang="nl-BE" sz="2000" dirty="0" err="1" smtClean="0"/>
              <a:t>l’honneur</a:t>
            </a:r>
            <a:r>
              <a:rPr lang="nl-BE" sz="2000" dirty="0" smtClean="0"/>
              <a:t> </a:t>
            </a:r>
            <a:r>
              <a:rPr lang="nl-BE" sz="2000" dirty="0" err="1" smtClean="0"/>
              <a:t>avec</a:t>
            </a:r>
            <a:r>
              <a:rPr lang="nl-BE" sz="2000" dirty="0" smtClean="0"/>
              <a:t> </a:t>
            </a:r>
            <a:r>
              <a:rPr lang="nl-BE" sz="2000" dirty="0" err="1" smtClean="0"/>
              <a:t>ou</a:t>
            </a:r>
            <a:r>
              <a:rPr lang="nl-BE" sz="2000" dirty="0" smtClean="0"/>
              <a:t> sans </a:t>
            </a:r>
            <a:r>
              <a:rPr lang="nl-BE" sz="2000" dirty="0" err="1" smtClean="0"/>
              <a:t>pièce</a:t>
            </a:r>
            <a:r>
              <a:rPr lang="nl-BE" sz="2000" dirty="0" smtClean="0"/>
              <a:t> </a:t>
            </a:r>
            <a:r>
              <a:rPr lang="nl-BE" sz="2000" dirty="0" err="1" smtClean="0"/>
              <a:t>justificative</a:t>
            </a:r>
            <a:endParaRPr lang="nl-BE" sz="2000" dirty="0" smtClean="0"/>
          </a:p>
          <a:p>
            <a:pPr lvl="1"/>
            <a:r>
              <a:rPr lang="nl-BE" sz="2000" dirty="0" err="1" smtClean="0"/>
              <a:t>Nouvelles</a:t>
            </a:r>
            <a:r>
              <a:rPr lang="nl-BE" sz="2000" dirty="0" smtClean="0"/>
              <a:t> </a:t>
            </a:r>
            <a:r>
              <a:rPr lang="nl-BE" sz="2000" dirty="0" err="1" smtClean="0"/>
              <a:t>données</a:t>
            </a:r>
            <a:r>
              <a:rPr lang="nl-BE" sz="2000" dirty="0" smtClean="0"/>
              <a:t> </a:t>
            </a:r>
            <a:r>
              <a:rPr lang="nl-BE" sz="2000" dirty="0" err="1" smtClean="0"/>
              <a:t>disponibles</a:t>
            </a:r>
            <a:endParaRPr lang="nl-BE" sz="2000" dirty="0" smtClean="0"/>
          </a:p>
          <a:p>
            <a:pPr marL="514350" lvl="1" indent="0">
              <a:buNone/>
            </a:pPr>
            <a:endParaRPr lang="nl-BE" sz="1200" dirty="0" smtClean="0"/>
          </a:p>
          <a:p>
            <a:r>
              <a:rPr lang="nl-BE" sz="2800" dirty="0" smtClean="0"/>
              <a:t>Absence management</a:t>
            </a:r>
          </a:p>
          <a:p>
            <a:pPr lvl="1"/>
            <a:r>
              <a:rPr lang="nl-BE" sz="2400" dirty="0" err="1" smtClean="0"/>
              <a:t>Compétence</a:t>
            </a:r>
            <a:r>
              <a:rPr lang="nl-BE" sz="2400" dirty="0" smtClean="0"/>
              <a:t> pour </a:t>
            </a:r>
            <a:r>
              <a:rPr lang="nl-BE" sz="2400" dirty="0" err="1" smtClean="0"/>
              <a:t>approuver</a:t>
            </a:r>
            <a:r>
              <a:rPr lang="nl-BE" sz="2400" dirty="0" smtClean="0"/>
              <a:t> les congés</a:t>
            </a:r>
          </a:p>
          <a:p>
            <a:pPr lvl="2"/>
            <a:r>
              <a:rPr lang="nl-BE" sz="2000" dirty="0" err="1" smtClean="0"/>
              <a:t>Department</a:t>
            </a:r>
            <a:r>
              <a:rPr lang="nl-BE" sz="2000" dirty="0" smtClean="0"/>
              <a:t> manager</a:t>
            </a:r>
          </a:p>
          <a:p>
            <a:pPr lvl="1"/>
            <a:r>
              <a:rPr lang="nl-BE" sz="2400" dirty="0" err="1" smtClean="0"/>
              <a:t>Demande</a:t>
            </a:r>
            <a:r>
              <a:rPr lang="nl-BE" sz="2400" dirty="0" smtClean="0"/>
              <a:t> de congé</a:t>
            </a:r>
          </a:p>
          <a:p>
            <a:pPr lvl="2"/>
            <a:r>
              <a:rPr lang="nl-BE" sz="2000" dirty="0" smtClean="0"/>
              <a:t>ESS </a:t>
            </a:r>
          </a:p>
          <a:p>
            <a:pPr lvl="2"/>
            <a:r>
              <a:rPr lang="nl-BE" sz="2000" dirty="0" smtClean="0"/>
              <a:t>MSS</a:t>
            </a:r>
            <a:endParaRPr lang="nl-BE" sz="20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000757D-565F-4B40-8D81-A7181FCA5132}" type="datetime1">
              <a:rPr lang="nl-BE" smtClean="0">
                <a:solidFill>
                  <a:srgbClr val="000000"/>
                </a:solidFill>
              </a:rPr>
              <a:pPr>
                <a:defRPr/>
              </a:pPr>
              <a:t>9/05/2014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471C7B-8828-4A07-9EDB-10601F601F8F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31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2899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700808"/>
            <a:ext cx="9127884" cy="5157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ESS Home Page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124200" y="6553200"/>
            <a:ext cx="2895600" cy="47625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fld id="{520FE71E-70A2-4DE7-983F-80F1501B83A0}" type="slidenum">
              <a:rPr lang="nl-BE" smtClean="0">
                <a:solidFill>
                  <a:srgbClr val="000000"/>
                </a:solidFill>
              </a:rPr>
              <a:pPr algn="ctr">
                <a:defRPr/>
              </a:pPr>
              <a:t>32</a:t>
            </a:fld>
            <a:endParaRPr lang="nl-BE" dirty="0">
              <a:solidFill>
                <a:srgbClr val="000000"/>
              </a:solidFill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-36510" y="4077072"/>
            <a:ext cx="4910773" cy="601325"/>
            <a:chOff x="-36512" y="3861048"/>
            <a:chExt cx="4910773" cy="601325"/>
          </a:xfrm>
        </p:grpSpPr>
        <p:sp>
          <p:nvSpPr>
            <p:cNvPr id="8" name="Oval 7"/>
            <p:cNvSpPr/>
            <p:nvPr/>
          </p:nvSpPr>
          <p:spPr>
            <a:xfrm>
              <a:off x="-36512" y="3861048"/>
              <a:ext cx="2520280" cy="432048"/>
            </a:xfrm>
            <a:prstGeom prst="ellipse">
              <a:avLst/>
            </a:pr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363637" y="4123819"/>
              <a:ext cx="2510624" cy="33855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nl-BE" sz="1600" dirty="0" smtClean="0">
                  <a:solidFill>
                    <a:srgbClr val="000000"/>
                  </a:solidFill>
                </a:rPr>
                <a:t>Lien vers Personal Data</a:t>
              </a:r>
              <a:endParaRPr lang="en-US" sz="1600" dirty="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48209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260648"/>
            <a:ext cx="6995120" cy="792088"/>
          </a:xfrm>
        </p:spPr>
        <p:txBody>
          <a:bodyPr/>
          <a:lstStyle/>
          <a:p>
            <a:r>
              <a:rPr lang="nl-BE" sz="3200" dirty="0" smtClean="0"/>
              <a:t>Personal data - ESS</a:t>
            </a:r>
            <a:endParaRPr lang="en-US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5A192DF-A232-4327-8CF3-649C6E35F980}" type="datetime1">
              <a:rPr lang="nl-BE" smtClean="0"/>
              <a:pPr>
                <a:defRPr/>
              </a:pPr>
              <a:t>9/05/2014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F05E7C-4ED6-4DFA-8386-E5CE0122986D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  <p:sp>
        <p:nvSpPr>
          <p:cNvPr id="6" name="Content Placeholder 2"/>
          <p:cNvSpPr>
            <a:spLocks noGrp="1"/>
          </p:cNvSpPr>
          <p:nvPr>
            <p:ph idx="4294967295"/>
          </p:nvPr>
        </p:nvSpPr>
        <p:spPr>
          <a:xfrm>
            <a:off x="899592" y="1124744"/>
            <a:ext cx="8280920" cy="5616624"/>
          </a:xfrm>
        </p:spPr>
        <p:txBody>
          <a:bodyPr/>
          <a:lstStyle/>
          <a:p>
            <a:r>
              <a:rPr lang="nl-BE" sz="2400" dirty="0" smtClean="0"/>
              <a:t>Adaptation par </a:t>
            </a:r>
            <a:r>
              <a:rPr lang="nl-BE" sz="2400" dirty="0" err="1" smtClean="0"/>
              <a:t>un</a:t>
            </a:r>
            <a:r>
              <a:rPr lang="nl-BE" sz="2400" dirty="0" smtClean="0"/>
              <a:t> employé sans </a:t>
            </a:r>
            <a:r>
              <a:rPr lang="nl-BE" sz="2400" dirty="0" err="1" smtClean="0"/>
              <a:t>validation</a:t>
            </a:r>
            <a:endParaRPr lang="nl-BE" sz="2400" dirty="0" smtClean="0"/>
          </a:p>
          <a:p>
            <a:pPr marL="0" indent="0">
              <a:buNone/>
            </a:pPr>
            <a:endParaRPr lang="nl-BE" sz="800" dirty="0" smtClean="0"/>
          </a:p>
          <a:p>
            <a:pPr lvl="1"/>
            <a:r>
              <a:rPr lang="nl-BE" sz="2000" dirty="0" err="1" smtClean="0">
                <a:ea typeface="+mn-ea"/>
                <a:cs typeface="+mn-cs"/>
              </a:rPr>
              <a:t>Adresse</a:t>
            </a:r>
            <a:r>
              <a:rPr lang="nl-BE" sz="2000" dirty="0" smtClean="0">
                <a:ea typeface="+mn-ea"/>
                <a:cs typeface="+mn-cs"/>
              </a:rPr>
              <a:t> de </a:t>
            </a:r>
            <a:r>
              <a:rPr lang="nl-BE" sz="2000" dirty="0" err="1" smtClean="0">
                <a:ea typeface="+mn-ea"/>
                <a:cs typeface="+mn-cs"/>
              </a:rPr>
              <a:t>résidence</a:t>
            </a:r>
            <a:r>
              <a:rPr lang="nl-BE" sz="2000" dirty="0" smtClean="0">
                <a:ea typeface="+mn-ea"/>
                <a:cs typeface="+mn-cs"/>
              </a:rPr>
              <a:t> (pas </a:t>
            </a:r>
            <a:r>
              <a:rPr lang="nl-BE" sz="2000" dirty="0" err="1" smtClean="0">
                <a:ea typeface="+mn-ea"/>
                <a:cs typeface="+mn-cs"/>
              </a:rPr>
              <a:t>le</a:t>
            </a:r>
            <a:r>
              <a:rPr lang="nl-BE" sz="2000" dirty="0" smtClean="0">
                <a:ea typeface="+mn-ea"/>
                <a:cs typeface="+mn-cs"/>
              </a:rPr>
              <a:t> </a:t>
            </a:r>
            <a:r>
              <a:rPr lang="nl-BE" sz="2000" dirty="0" err="1" smtClean="0">
                <a:ea typeface="+mn-ea"/>
                <a:cs typeface="+mn-cs"/>
              </a:rPr>
              <a:t>domicile</a:t>
            </a:r>
            <a:r>
              <a:rPr lang="nl-BE" sz="2000" dirty="0" smtClean="0">
                <a:ea typeface="+mn-ea"/>
                <a:cs typeface="+mn-cs"/>
              </a:rPr>
              <a:t> &lt; RN)</a:t>
            </a:r>
          </a:p>
          <a:p>
            <a:pPr lvl="1"/>
            <a:r>
              <a:rPr lang="nl-BE" sz="2000" dirty="0" err="1" smtClean="0">
                <a:ea typeface="+mn-ea"/>
                <a:cs typeface="+mn-cs"/>
              </a:rPr>
              <a:t>Adresse</a:t>
            </a:r>
            <a:r>
              <a:rPr lang="nl-BE" sz="2000" dirty="0" smtClean="0">
                <a:ea typeface="+mn-ea"/>
                <a:cs typeface="+mn-cs"/>
              </a:rPr>
              <a:t> de </a:t>
            </a:r>
            <a:r>
              <a:rPr lang="nl-BE" sz="2000" dirty="0" err="1" smtClean="0">
                <a:ea typeface="+mn-ea"/>
                <a:cs typeface="+mn-cs"/>
              </a:rPr>
              <a:t>correspondance</a:t>
            </a:r>
            <a:endParaRPr lang="nl-BE" sz="2000" dirty="0" smtClean="0">
              <a:ea typeface="+mn-ea"/>
              <a:cs typeface="+mn-cs"/>
            </a:endParaRPr>
          </a:p>
          <a:p>
            <a:pPr lvl="1"/>
            <a:r>
              <a:rPr lang="nl-BE" sz="2000" dirty="0" err="1" smtClean="0">
                <a:ea typeface="+mn-ea"/>
                <a:cs typeface="+mn-cs"/>
              </a:rPr>
              <a:t>Adresse</a:t>
            </a:r>
            <a:r>
              <a:rPr lang="nl-BE" sz="2000" dirty="0" smtClean="0">
                <a:ea typeface="+mn-ea"/>
                <a:cs typeface="+mn-cs"/>
              </a:rPr>
              <a:t> de </a:t>
            </a:r>
            <a:r>
              <a:rPr lang="nl-BE" sz="2000" dirty="0" err="1" smtClean="0">
                <a:ea typeface="+mn-ea"/>
                <a:cs typeface="+mn-cs"/>
              </a:rPr>
              <a:t>l’employeur</a:t>
            </a:r>
            <a:r>
              <a:rPr lang="nl-BE" sz="2000" dirty="0" smtClean="0">
                <a:ea typeface="+mn-ea"/>
                <a:cs typeface="+mn-cs"/>
              </a:rPr>
              <a:t> (Mil </a:t>
            </a:r>
            <a:r>
              <a:rPr lang="nl-BE" sz="2000" dirty="0" err="1" smtClean="0">
                <a:ea typeface="+mn-ea"/>
                <a:cs typeface="+mn-cs"/>
              </a:rPr>
              <a:t>Res</a:t>
            </a:r>
            <a:r>
              <a:rPr lang="nl-BE" sz="2000" dirty="0" smtClean="0">
                <a:ea typeface="+mn-ea"/>
                <a:cs typeface="+mn-cs"/>
              </a:rPr>
              <a:t>)</a:t>
            </a:r>
          </a:p>
          <a:p>
            <a:pPr lvl="1"/>
            <a:r>
              <a:rPr lang="nl-BE" sz="2000" dirty="0" err="1" smtClean="0">
                <a:ea typeface="+mn-ea"/>
                <a:cs typeface="+mn-cs"/>
              </a:rPr>
              <a:t>Personne</a:t>
            </a:r>
            <a:r>
              <a:rPr lang="nl-BE" sz="2000" dirty="0" smtClean="0">
                <a:ea typeface="+mn-ea"/>
                <a:cs typeface="+mn-cs"/>
              </a:rPr>
              <a:t> de contact en </a:t>
            </a:r>
            <a:r>
              <a:rPr lang="nl-BE" sz="2000" dirty="0" err="1" smtClean="0">
                <a:ea typeface="+mn-ea"/>
                <a:cs typeface="+mn-cs"/>
              </a:rPr>
              <a:t>cas</a:t>
            </a:r>
            <a:r>
              <a:rPr lang="nl-BE" sz="2000" dirty="0" smtClean="0">
                <a:ea typeface="+mn-ea"/>
                <a:cs typeface="+mn-cs"/>
              </a:rPr>
              <a:t> </a:t>
            </a:r>
            <a:r>
              <a:rPr lang="nl-BE" sz="2000" dirty="0" err="1" smtClean="0">
                <a:ea typeface="+mn-ea"/>
                <a:cs typeface="+mn-cs"/>
              </a:rPr>
              <a:t>d’urgence</a:t>
            </a:r>
            <a:endParaRPr lang="nl-BE" sz="2000" dirty="0" smtClean="0">
              <a:ea typeface="+mn-ea"/>
              <a:cs typeface="+mn-cs"/>
            </a:endParaRPr>
          </a:p>
          <a:p>
            <a:pPr lvl="1"/>
            <a:r>
              <a:rPr lang="nl-BE" sz="2000" dirty="0" err="1" smtClean="0">
                <a:ea typeface="+mn-ea"/>
                <a:cs typeface="+mn-cs"/>
              </a:rPr>
              <a:t>Numéros</a:t>
            </a:r>
            <a:r>
              <a:rPr lang="nl-BE" sz="2000" dirty="0" smtClean="0">
                <a:ea typeface="+mn-ea"/>
                <a:cs typeface="+mn-cs"/>
              </a:rPr>
              <a:t> de </a:t>
            </a:r>
            <a:r>
              <a:rPr lang="nl-BE" sz="2000" dirty="0" err="1" smtClean="0">
                <a:ea typeface="+mn-ea"/>
                <a:cs typeface="+mn-cs"/>
              </a:rPr>
              <a:t>téléphone</a:t>
            </a:r>
            <a:endParaRPr lang="nl-BE" sz="2000" dirty="0" smtClean="0">
              <a:ea typeface="+mn-ea"/>
              <a:cs typeface="+mn-cs"/>
            </a:endParaRPr>
          </a:p>
          <a:p>
            <a:pPr lvl="1"/>
            <a:r>
              <a:rPr lang="nl-BE" sz="2000" dirty="0" err="1" smtClean="0">
                <a:ea typeface="+mn-ea"/>
                <a:cs typeface="+mn-cs"/>
              </a:rPr>
              <a:t>Adresses</a:t>
            </a:r>
            <a:r>
              <a:rPr lang="nl-BE" sz="2000" dirty="0" smtClean="0">
                <a:ea typeface="+mn-ea"/>
                <a:cs typeface="+mn-cs"/>
              </a:rPr>
              <a:t> e-mail</a:t>
            </a:r>
          </a:p>
          <a:p>
            <a:pPr lvl="1"/>
            <a:r>
              <a:rPr lang="nl-BE" sz="2000" dirty="0" err="1" smtClean="0">
                <a:ea typeface="+mn-ea"/>
                <a:cs typeface="+mn-cs"/>
              </a:rPr>
              <a:t>Composition</a:t>
            </a:r>
            <a:r>
              <a:rPr lang="nl-BE" sz="2000" dirty="0" smtClean="0">
                <a:ea typeface="+mn-ea"/>
                <a:cs typeface="+mn-cs"/>
              </a:rPr>
              <a:t> de </a:t>
            </a:r>
            <a:r>
              <a:rPr lang="nl-BE" sz="2000" dirty="0" err="1" smtClean="0">
                <a:ea typeface="+mn-ea"/>
                <a:cs typeface="+mn-cs"/>
              </a:rPr>
              <a:t>famille</a:t>
            </a:r>
            <a:r>
              <a:rPr lang="nl-BE" sz="2000" dirty="0" smtClean="0">
                <a:ea typeface="+mn-ea"/>
                <a:cs typeface="+mn-cs"/>
              </a:rPr>
              <a:t> </a:t>
            </a:r>
          </a:p>
          <a:p>
            <a:r>
              <a:rPr lang="nl-BE" sz="2400" dirty="0" err="1" smtClean="0"/>
              <a:t>Déclaration</a:t>
            </a:r>
            <a:r>
              <a:rPr lang="nl-BE" sz="2400" dirty="0" smtClean="0"/>
              <a:t> </a:t>
            </a:r>
            <a:r>
              <a:rPr lang="nl-BE" sz="2400" dirty="0" err="1" smtClean="0"/>
              <a:t>sur</a:t>
            </a:r>
            <a:r>
              <a:rPr lang="nl-BE" sz="2400" dirty="0" smtClean="0"/>
              <a:t> </a:t>
            </a:r>
            <a:r>
              <a:rPr lang="nl-BE" sz="2400" dirty="0" err="1" smtClean="0"/>
              <a:t>l’honneur</a:t>
            </a:r>
            <a:endParaRPr lang="nl-BE" sz="2400" dirty="0" smtClean="0"/>
          </a:p>
          <a:p>
            <a:pPr marL="0" indent="0">
              <a:buNone/>
            </a:pPr>
            <a:endParaRPr lang="nl-BE" sz="800" dirty="0" smtClean="0">
              <a:ea typeface="+mn-ea"/>
              <a:cs typeface="+mn-cs"/>
            </a:endParaRPr>
          </a:p>
          <a:p>
            <a:pPr lvl="1"/>
            <a:r>
              <a:rPr lang="nl-BE" sz="2000" dirty="0" err="1" smtClean="0">
                <a:ea typeface="+mn-ea"/>
                <a:cs typeface="+mn-cs"/>
              </a:rPr>
              <a:t>Etat</a:t>
            </a:r>
            <a:r>
              <a:rPr lang="nl-BE" sz="2000" dirty="0" smtClean="0">
                <a:ea typeface="+mn-ea"/>
                <a:cs typeface="+mn-cs"/>
              </a:rPr>
              <a:t> </a:t>
            </a:r>
            <a:r>
              <a:rPr lang="nl-BE" sz="2000" dirty="0" err="1" smtClean="0">
                <a:ea typeface="+mn-ea"/>
                <a:cs typeface="+mn-cs"/>
              </a:rPr>
              <a:t>civil</a:t>
            </a:r>
            <a:r>
              <a:rPr lang="nl-BE" sz="2000" dirty="0" smtClean="0">
                <a:ea typeface="+mn-ea"/>
                <a:cs typeface="+mn-cs"/>
              </a:rPr>
              <a:t> (pas RN) : “</a:t>
            </a:r>
            <a:r>
              <a:rPr lang="nl-BE" sz="2000" dirty="0" err="1" smtClean="0">
                <a:ea typeface="+mn-ea"/>
                <a:cs typeface="+mn-cs"/>
              </a:rPr>
              <a:t>Cohabitation</a:t>
            </a:r>
            <a:r>
              <a:rPr lang="nl-BE" sz="2000" dirty="0" smtClean="0">
                <a:ea typeface="+mn-ea"/>
                <a:cs typeface="+mn-cs"/>
              </a:rPr>
              <a:t> de fait” </a:t>
            </a:r>
            <a:r>
              <a:rPr lang="nl-BE" sz="2000" dirty="0" err="1" smtClean="0">
                <a:ea typeface="+mn-ea"/>
                <a:cs typeface="+mn-cs"/>
              </a:rPr>
              <a:t>ou</a:t>
            </a:r>
            <a:r>
              <a:rPr lang="nl-BE" sz="2000" dirty="0" smtClean="0">
                <a:ea typeface="+mn-ea"/>
                <a:cs typeface="+mn-cs"/>
              </a:rPr>
              <a:t> “</a:t>
            </a:r>
            <a:r>
              <a:rPr lang="nl-BE" sz="2000" dirty="0" err="1" smtClean="0">
                <a:ea typeface="+mn-ea"/>
                <a:cs typeface="+mn-cs"/>
              </a:rPr>
              <a:t>Séparé</a:t>
            </a:r>
            <a:r>
              <a:rPr lang="nl-BE" sz="2000" dirty="0" smtClean="0">
                <a:ea typeface="+mn-ea"/>
                <a:cs typeface="+mn-cs"/>
              </a:rPr>
              <a:t>(e) de fait”</a:t>
            </a:r>
          </a:p>
          <a:p>
            <a:pPr lvl="1"/>
            <a:r>
              <a:rPr lang="nl-BE" sz="2000" dirty="0" err="1" smtClean="0">
                <a:ea typeface="+mn-ea"/>
                <a:cs typeface="+mn-cs"/>
              </a:rPr>
              <a:t>Handicapé</a:t>
            </a:r>
            <a:r>
              <a:rPr lang="nl-BE" sz="2000" dirty="0" smtClean="0">
                <a:ea typeface="+mn-ea"/>
                <a:cs typeface="+mn-cs"/>
              </a:rPr>
              <a:t> </a:t>
            </a:r>
            <a:r>
              <a:rPr lang="nl-BE" sz="2000" dirty="0" err="1" smtClean="0">
                <a:ea typeface="+mn-ea"/>
                <a:cs typeface="+mn-cs"/>
              </a:rPr>
              <a:t>d’au</a:t>
            </a:r>
            <a:r>
              <a:rPr lang="nl-BE" sz="2000" dirty="0" smtClean="0">
                <a:ea typeface="+mn-ea"/>
                <a:cs typeface="+mn-cs"/>
              </a:rPr>
              <a:t> </a:t>
            </a:r>
            <a:r>
              <a:rPr lang="nl-BE" sz="2000" dirty="0" err="1" smtClean="0">
                <a:ea typeface="+mn-ea"/>
                <a:cs typeface="+mn-cs"/>
              </a:rPr>
              <a:t>moins</a:t>
            </a:r>
            <a:r>
              <a:rPr lang="nl-BE" sz="2000" dirty="0" smtClean="0">
                <a:ea typeface="+mn-ea"/>
                <a:cs typeface="+mn-cs"/>
              </a:rPr>
              <a:t> 66% </a:t>
            </a:r>
            <a:r>
              <a:rPr lang="nl-BE" sz="2000" dirty="0" smtClean="0">
                <a:ea typeface="+mn-ea"/>
                <a:cs typeface="+mn-cs"/>
                <a:sym typeface="Wingdings" panose="05000000000000000000" pitchFamily="2" charset="2"/>
              </a:rPr>
              <a:t> </a:t>
            </a:r>
            <a:r>
              <a:rPr lang="fr-BE" sz="2000" dirty="0" smtClean="0">
                <a:ea typeface="+mn-ea"/>
                <a:cs typeface="+mn-cs"/>
              </a:rPr>
              <a:t>Pièce justificative à charger</a:t>
            </a:r>
            <a:endParaRPr lang="en-US" sz="2400" dirty="0">
              <a:ea typeface="+mn-ea"/>
              <a:cs typeface="+mn-cs"/>
              <a:sym typeface="Wingdings" panose="05000000000000000000" pitchFamily="2" charset="2"/>
            </a:endParaRPr>
          </a:p>
          <a:p>
            <a:pPr lvl="1"/>
            <a:r>
              <a:rPr lang="nl-BE" sz="2000" dirty="0" err="1" smtClean="0">
                <a:ea typeface="+mn-ea"/>
                <a:cs typeface="+mn-cs"/>
                <a:sym typeface="Wingdings" panose="05000000000000000000" pitchFamily="2" charset="2"/>
              </a:rPr>
              <a:t>Données</a:t>
            </a:r>
            <a:r>
              <a:rPr lang="nl-BE" sz="2000" dirty="0" smtClean="0">
                <a:ea typeface="+mn-ea"/>
                <a:cs typeface="+mn-cs"/>
                <a:sym typeface="Wingdings" panose="05000000000000000000" pitchFamily="2" charset="2"/>
              </a:rPr>
              <a:t> </a:t>
            </a:r>
            <a:r>
              <a:rPr lang="nl-BE" sz="2000" dirty="0" err="1" smtClean="0">
                <a:ea typeface="+mn-ea"/>
                <a:cs typeface="+mn-cs"/>
                <a:sym typeface="Wingdings" panose="05000000000000000000" pitchFamily="2" charset="2"/>
              </a:rPr>
              <a:t>fiscales</a:t>
            </a:r>
            <a:r>
              <a:rPr lang="nl-BE" sz="2000" dirty="0" smtClean="0">
                <a:ea typeface="+mn-ea"/>
                <a:cs typeface="+mn-cs"/>
                <a:sym typeface="Wingdings" panose="05000000000000000000" pitchFamily="2" charset="2"/>
              </a:rPr>
              <a:t> de la </a:t>
            </a:r>
            <a:r>
              <a:rPr lang="nl-BE" sz="2000" dirty="0" err="1" smtClean="0">
                <a:ea typeface="+mn-ea"/>
                <a:cs typeface="+mn-cs"/>
                <a:sym typeface="Wingdings" panose="05000000000000000000" pitchFamily="2" charset="2"/>
              </a:rPr>
              <a:t>composition</a:t>
            </a:r>
            <a:r>
              <a:rPr lang="nl-BE" sz="2000" dirty="0" smtClean="0">
                <a:ea typeface="+mn-ea"/>
                <a:cs typeface="+mn-cs"/>
                <a:sym typeface="Wingdings" panose="05000000000000000000" pitchFamily="2" charset="2"/>
              </a:rPr>
              <a:t> de </a:t>
            </a:r>
            <a:r>
              <a:rPr lang="nl-BE" sz="2000" dirty="0" err="1" smtClean="0">
                <a:ea typeface="+mn-ea"/>
                <a:cs typeface="+mn-cs"/>
                <a:sym typeface="Wingdings" panose="05000000000000000000" pitchFamily="2" charset="2"/>
              </a:rPr>
              <a:t>famille</a:t>
            </a:r>
            <a:endParaRPr lang="nl-BE" sz="2000" dirty="0" smtClean="0">
              <a:ea typeface="+mn-ea"/>
              <a:cs typeface="+mn-cs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338887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5A192DF-A232-4327-8CF3-649C6E35F980}" type="datetime1">
              <a:rPr lang="nl-BE" smtClean="0"/>
              <a:pPr>
                <a:defRPr/>
              </a:pPr>
              <a:t>9/05/2014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F05E7C-4ED6-4DFA-8386-E5CE0122986D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1331640" y="116632"/>
            <a:ext cx="6995120" cy="72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nl-BE" sz="3200" b="0" dirty="0" smtClean="0"/>
              <a:t>Personal data - ESS</a:t>
            </a:r>
            <a:endParaRPr lang="en-US" sz="3200" b="0" dirty="0"/>
          </a:p>
        </p:txBody>
      </p:sp>
      <p:pic>
        <p:nvPicPr>
          <p:cNvPr id="7" name="Picture 6"/>
          <p:cNvPicPr/>
          <p:nvPr/>
        </p:nvPicPr>
        <p:blipFill>
          <a:blip r:embed="rId2"/>
          <a:stretch>
            <a:fillRect/>
          </a:stretch>
        </p:blipFill>
        <p:spPr>
          <a:xfrm>
            <a:off x="1187624" y="908720"/>
            <a:ext cx="6912768" cy="2232248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3"/>
          <a:stretch>
            <a:fillRect/>
          </a:stretch>
        </p:blipFill>
        <p:spPr>
          <a:xfrm>
            <a:off x="1187624" y="3242813"/>
            <a:ext cx="6912768" cy="3282531"/>
          </a:xfrm>
          <a:prstGeom prst="rect">
            <a:avLst/>
          </a:prstGeom>
        </p:spPr>
      </p:pic>
      <p:sp>
        <p:nvSpPr>
          <p:cNvPr id="10" name="Oval 9"/>
          <p:cNvSpPr/>
          <p:nvPr/>
        </p:nvSpPr>
        <p:spPr bwMode="auto">
          <a:xfrm>
            <a:off x="1331641" y="2852936"/>
            <a:ext cx="1224136" cy="288032"/>
          </a:xfrm>
          <a:prstGeom prst="ellipse">
            <a:avLst/>
          </a:prstGeom>
          <a:noFill/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BE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 bwMode="auto">
          <a:xfrm>
            <a:off x="1907704" y="3140968"/>
            <a:ext cx="4680520" cy="1512168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2" name="Oval 11"/>
          <p:cNvSpPr/>
          <p:nvPr/>
        </p:nvSpPr>
        <p:spPr bwMode="auto">
          <a:xfrm>
            <a:off x="6588224" y="4365104"/>
            <a:ext cx="864096" cy="792088"/>
          </a:xfrm>
          <a:prstGeom prst="ellipse">
            <a:avLst/>
          </a:prstGeom>
          <a:noFill/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BE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Oval 12"/>
          <p:cNvSpPr/>
          <p:nvPr/>
        </p:nvSpPr>
        <p:spPr bwMode="auto">
          <a:xfrm>
            <a:off x="1484040" y="5589240"/>
            <a:ext cx="3159967" cy="360040"/>
          </a:xfrm>
          <a:prstGeom prst="ellipse">
            <a:avLst/>
          </a:prstGeom>
          <a:noFill/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BE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5951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5A192DF-A232-4327-8CF3-649C6E35F980}" type="datetime1">
              <a:rPr lang="nl-BE" smtClean="0"/>
              <a:pPr>
                <a:defRPr/>
              </a:pPr>
              <a:t>9/05/2014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F05E7C-4ED6-4DFA-8386-E5CE0122986D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1331640" y="116632"/>
            <a:ext cx="6995120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nl-BE" sz="3200" b="0" dirty="0" smtClean="0"/>
              <a:t>Personal data - ESS</a:t>
            </a:r>
            <a:endParaRPr lang="en-US" sz="3200" b="0" dirty="0"/>
          </a:p>
        </p:txBody>
      </p:sp>
      <p:pic>
        <p:nvPicPr>
          <p:cNvPr id="9" name="Picture 8"/>
          <p:cNvPicPr/>
          <p:nvPr/>
        </p:nvPicPr>
        <p:blipFill>
          <a:blip r:embed="rId2"/>
          <a:stretch>
            <a:fillRect/>
          </a:stretch>
        </p:blipFill>
        <p:spPr>
          <a:xfrm>
            <a:off x="1331640" y="692696"/>
            <a:ext cx="5732145" cy="3528392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3"/>
          <a:stretch>
            <a:fillRect/>
          </a:stretch>
        </p:blipFill>
        <p:spPr>
          <a:xfrm>
            <a:off x="1331640" y="4293096"/>
            <a:ext cx="5732145" cy="2564904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 bwMode="auto">
          <a:xfrm>
            <a:off x="1331640" y="3212976"/>
            <a:ext cx="1616235" cy="288032"/>
          </a:xfrm>
          <a:prstGeom prst="ellipse">
            <a:avLst/>
          </a:prstGeom>
          <a:noFill/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BE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1443597" y="5949280"/>
            <a:ext cx="1616235" cy="288032"/>
          </a:xfrm>
          <a:prstGeom prst="ellipse">
            <a:avLst/>
          </a:prstGeom>
          <a:noFill/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BE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8145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5A192DF-A232-4327-8CF3-649C6E35F980}" type="datetime1">
              <a:rPr lang="nl-BE" smtClean="0"/>
              <a:pPr>
                <a:defRPr/>
              </a:pPr>
              <a:t>9/05/2014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F05E7C-4ED6-4DFA-8386-E5CE0122986D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1331640" y="116632"/>
            <a:ext cx="6995120" cy="7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nl-BE" sz="3200" b="0" dirty="0" smtClean="0"/>
              <a:t>Personal data - ESS</a:t>
            </a:r>
            <a:endParaRPr lang="en-US" sz="3200" b="0" dirty="0"/>
          </a:p>
        </p:txBody>
      </p:sp>
      <p:pic>
        <p:nvPicPr>
          <p:cNvPr id="8" name="Picture 7"/>
          <p:cNvPicPr/>
          <p:nvPr/>
        </p:nvPicPr>
        <p:blipFill>
          <a:blip r:embed="rId2"/>
          <a:stretch>
            <a:fillRect/>
          </a:stretch>
        </p:blipFill>
        <p:spPr>
          <a:xfrm>
            <a:off x="1187624" y="908720"/>
            <a:ext cx="6480720" cy="2508751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3"/>
          <a:stretch>
            <a:fillRect/>
          </a:stretch>
        </p:blipFill>
        <p:spPr>
          <a:xfrm>
            <a:off x="1174015" y="3506134"/>
            <a:ext cx="6494329" cy="3091218"/>
          </a:xfrm>
          <a:prstGeom prst="rect">
            <a:avLst/>
          </a:prstGeom>
        </p:spPr>
      </p:pic>
      <p:sp>
        <p:nvSpPr>
          <p:cNvPr id="11" name="Oval 10"/>
          <p:cNvSpPr/>
          <p:nvPr/>
        </p:nvSpPr>
        <p:spPr bwMode="auto">
          <a:xfrm>
            <a:off x="1331640" y="3140968"/>
            <a:ext cx="1616235" cy="288032"/>
          </a:xfrm>
          <a:prstGeom prst="ellipse">
            <a:avLst/>
          </a:prstGeom>
          <a:noFill/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BE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2" name="Straight Arrow Connector 11"/>
          <p:cNvCxnSpPr/>
          <p:nvPr/>
        </p:nvCxnSpPr>
        <p:spPr bwMode="auto">
          <a:xfrm>
            <a:off x="2137878" y="3429000"/>
            <a:ext cx="0" cy="576064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" name="Oval 8"/>
          <p:cNvSpPr/>
          <p:nvPr/>
        </p:nvSpPr>
        <p:spPr bwMode="auto">
          <a:xfrm>
            <a:off x="1484040" y="1886593"/>
            <a:ext cx="1616235" cy="318271"/>
          </a:xfrm>
          <a:prstGeom prst="ellipse">
            <a:avLst/>
          </a:prstGeom>
          <a:noFill/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BE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995936" y="1844824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smtClean="0"/>
              <a:t>(</a:t>
            </a:r>
            <a:r>
              <a:rPr lang="nl-BE" dirty="0" err="1" smtClean="0"/>
              <a:t>sauf</a:t>
            </a:r>
            <a:r>
              <a:rPr lang="nl-BE" dirty="0" smtClean="0"/>
              <a:t> LDAP)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555776" y="1609594"/>
            <a:ext cx="144016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nl-BE" sz="1200" b="0" dirty="0" smtClean="0"/>
              <a:t>Els.dewit@mil.be</a:t>
            </a:r>
            <a:endParaRPr lang="en-US" sz="1200" b="0" dirty="0"/>
          </a:p>
        </p:txBody>
      </p:sp>
    </p:spTree>
    <p:extLst>
      <p:ext uri="{BB962C8B-B14F-4D97-AF65-F5344CB8AC3E}">
        <p14:creationId xmlns:p14="http://schemas.microsoft.com/office/powerpoint/2010/main" val="2289240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5A192DF-A232-4327-8CF3-649C6E35F980}" type="datetime1">
              <a:rPr lang="nl-BE" smtClean="0"/>
              <a:pPr>
                <a:defRPr/>
              </a:pPr>
              <a:t>9/05/2014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F05E7C-4ED6-4DFA-8386-E5CE0122986D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1331640" y="260648"/>
            <a:ext cx="6995120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nl-BE" sz="3200" b="0" dirty="0" smtClean="0"/>
              <a:t>Personal data - ESS</a:t>
            </a:r>
            <a:endParaRPr lang="en-US" sz="3200" b="0" dirty="0"/>
          </a:p>
        </p:txBody>
      </p:sp>
      <p:pic>
        <p:nvPicPr>
          <p:cNvPr id="10" name="Picture 9"/>
          <p:cNvPicPr/>
          <p:nvPr/>
        </p:nvPicPr>
        <p:blipFill>
          <a:blip r:embed="rId2"/>
          <a:stretch>
            <a:fillRect/>
          </a:stretch>
        </p:blipFill>
        <p:spPr>
          <a:xfrm>
            <a:off x="1319764" y="1124744"/>
            <a:ext cx="6480720" cy="2808312"/>
          </a:xfrm>
          <a:prstGeom prst="rect">
            <a:avLst/>
          </a:prstGeom>
        </p:spPr>
      </p:pic>
      <p:pic>
        <p:nvPicPr>
          <p:cNvPr id="11" name="Picture 10"/>
          <p:cNvPicPr/>
          <p:nvPr/>
        </p:nvPicPr>
        <p:blipFill>
          <a:blip r:embed="rId3"/>
          <a:stretch>
            <a:fillRect/>
          </a:stretch>
        </p:blipFill>
        <p:spPr>
          <a:xfrm>
            <a:off x="1331640" y="2132856"/>
            <a:ext cx="6480720" cy="3946107"/>
          </a:xfrm>
          <a:prstGeom prst="rect">
            <a:avLst/>
          </a:prstGeom>
        </p:spPr>
      </p:pic>
      <p:sp>
        <p:nvSpPr>
          <p:cNvPr id="12" name="Oval 11"/>
          <p:cNvSpPr/>
          <p:nvPr/>
        </p:nvSpPr>
        <p:spPr bwMode="auto">
          <a:xfrm>
            <a:off x="1331639" y="1700808"/>
            <a:ext cx="1616235" cy="288032"/>
          </a:xfrm>
          <a:prstGeom prst="ellipse">
            <a:avLst/>
          </a:prstGeom>
          <a:noFill/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BE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3" name="Straight Arrow Connector 12"/>
          <p:cNvCxnSpPr/>
          <p:nvPr/>
        </p:nvCxnSpPr>
        <p:spPr bwMode="auto">
          <a:xfrm>
            <a:off x="2123728" y="1988840"/>
            <a:ext cx="0" cy="540060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5" name="Oval 14"/>
          <p:cNvSpPr/>
          <p:nvPr/>
        </p:nvSpPr>
        <p:spPr bwMode="auto">
          <a:xfrm>
            <a:off x="1259632" y="3501009"/>
            <a:ext cx="3108220" cy="720080"/>
          </a:xfrm>
          <a:prstGeom prst="ellipse">
            <a:avLst/>
          </a:prstGeom>
          <a:noFill/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BE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6" name="Straight Arrow Connector 15"/>
          <p:cNvCxnSpPr/>
          <p:nvPr/>
        </p:nvCxnSpPr>
        <p:spPr bwMode="auto">
          <a:xfrm>
            <a:off x="2947874" y="4221089"/>
            <a:ext cx="688022" cy="360039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47360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5A192DF-A232-4327-8CF3-649C6E35F980}" type="datetime1">
              <a:rPr lang="nl-BE" smtClean="0"/>
              <a:pPr>
                <a:defRPr/>
              </a:pPr>
              <a:t>9/05/2014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F05E7C-4ED6-4DFA-8386-E5CE0122986D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1331640" y="44624"/>
            <a:ext cx="6995120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nl-BE" sz="3200" b="0" dirty="0" smtClean="0"/>
              <a:t>Personal data - ESS</a:t>
            </a:r>
            <a:endParaRPr lang="en-US" sz="3200" b="0" dirty="0"/>
          </a:p>
        </p:txBody>
      </p:sp>
      <p:pic>
        <p:nvPicPr>
          <p:cNvPr id="8" name="Picture 7"/>
          <p:cNvPicPr/>
          <p:nvPr/>
        </p:nvPicPr>
        <p:blipFill>
          <a:blip r:embed="rId2"/>
          <a:stretch>
            <a:fillRect/>
          </a:stretch>
        </p:blipFill>
        <p:spPr>
          <a:xfrm>
            <a:off x="1115617" y="620688"/>
            <a:ext cx="6192687" cy="2808312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3"/>
          <a:stretch>
            <a:fillRect/>
          </a:stretch>
        </p:blipFill>
        <p:spPr>
          <a:xfrm>
            <a:off x="1115617" y="3501008"/>
            <a:ext cx="5732145" cy="3319780"/>
          </a:xfrm>
          <a:prstGeom prst="rect">
            <a:avLst/>
          </a:prstGeom>
        </p:spPr>
      </p:pic>
      <p:sp>
        <p:nvSpPr>
          <p:cNvPr id="12" name="Oval 11"/>
          <p:cNvSpPr/>
          <p:nvPr/>
        </p:nvSpPr>
        <p:spPr bwMode="auto">
          <a:xfrm>
            <a:off x="899591" y="4509120"/>
            <a:ext cx="1616235" cy="288032"/>
          </a:xfrm>
          <a:prstGeom prst="ellipse">
            <a:avLst/>
          </a:prstGeom>
          <a:noFill/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BE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Oval 12"/>
          <p:cNvSpPr/>
          <p:nvPr/>
        </p:nvSpPr>
        <p:spPr bwMode="auto">
          <a:xfrm>
            <a:off x="1619672" y="5463425"/>
            <a:ext cx="3168351" cy="288032"/>
          </a:xfrm>
          <a:prstGeom prst="ellipse">
            <a:avLst/>
          </a:prstGeom>
          <a:noFill/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BE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4" name="Straight Arrow Connector 13"/>
          <p:cNvCxnSpPr/>
          <p:nvPr/>
        </p:nvCxnSpPr>
        <p:spPr bwMode="auto">
          <a:xfrm>
            <a:off x="3203847" y="5751457"/>
            <a:ext cx="144017" cy="485855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" name="Straight Arrow Connector 14"/>
          <p:cNvCxnSpPr/>
          <p:nvPr/>
        </p:nvCxnSpPr>
        <p:spPr bwMode="auto">
          <a:xfrm>
            <a:off x="2259852" y="4725144"/>
            <a:ext cx="799980" cy="360039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6" name="Oval 15"/>
          <p:cNvSpPr/>
          <p:nvPr/>
        </p:nvSpPr>
        <p:spPr bwMode="auto">
          <a:xfrm>
            <a:off x="1051991" y="548680"/>
            <a:ext cx="3087961" cy="360040"/>
          </a:xfrm>
          <a:prstGeom prst="ellipse">
            <a:avLst/>
          </a:prstGeom>
          <a:noFill/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BE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0499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5A192DF-A232-4327-8CF3-649C6E35F980}" type="datetime1">
              <a:rPr lang="nl-BE" smtClean="0"/>
              <a:pPr>
                <a:defRPr/>
              </a:pPr>
              <a:t>9/05/2014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F05E7C-4ED6-4DFA-8386-E5CE0122986D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1331640" y="332656"/>
            <a:ext cx="6995120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nl-BE" sz="3200" b="0" dirty="0" smtClean="0"/>
              <a:t>Personal data - ESS</a:t>
            </a:r>
            <a:endParaRPr lang="en-US" sz="3200" b="0" dirty="0"/>
          </a:p>
        </p:txBody>
      </p:sp>
      <p:pic>
        <p:nvPicPr>
          <p:cNvPr id="7" name="Picture 6"/>
          <p:cNvPicPr/>
          <p:nvPr/>
        </p:nvPicPr>
        <p:blipFill>
          <a:blip r:embed="rId2"/>
          <a:stretch>
            <a:fillRect/>
          </a:stretch>
        </p:blipFill>
        <p:spPr>
          <a:xfrm>
            <a:off x="1053952" y="1556792"/>
            <a:ext cx="7272808" cy="453650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690650" y="1916832"/>
            <a:ext cx="1625766" cy="523220"/>
          </a:xfrm>
          <a:prstGeom prst="rect">
            <a:avLst/>
          </a:prstGeom>
          <a:solidFill>
            <a:srgbClr val="FFFF66"/>
          </a:solidFill>
        </p:spPr>
        <p:txBody>
          <a:bodyPr wrap="none" rtlCol="0">
            <a:spAutoFit/>
          </a:bodyPr>
          <a:lstStyle/>
          <a:p>
            <a:r>
              <a:rPr lang="nl-BE" sz="2800" b="0" dirty="0" err="1" smtClean="0"/>
              <a:t>Nouveau</a:t>
            </a:r>
            <a:endParaRPr lang="en-US" sz="2800" b="0" dirty="0"/>
          </a:p>
        </p:txBody>
      </p:sp>
    </p:spTree>
    <p:extLst>
      <p:ext uri="{BB962C8B-B14F-4D97-AF65-F5344CB8AC3E}">
        <p14:creationId xmlns:p14="http://schemas.microsoft.com/office/powerpoint/2010/main" val="205825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Planning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5A192DF-A232-4327-8CF3-649C6E35F980}" type="datetime1">
              <a:rPr lang="nl-BE" smtClean="0"/>
              <a:pPr>
                <a:defRPr/>
              </a:pPr>
              <a:t>9/05/2014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F05E7C-4ED6-4DFA-8386-E5CE0122986D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0007" y="1196752"/>
            <a:ext cx="7210425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35496" y="5989652"/>
            <a:ext cx="4032448" cy="783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nl-BE" sz="1400" b="0" dirty="0" smtClean="0"/>
              <a:t>AT = </a:t>
            </a:r>
            <a:r>
              <a:rPr lang="nl-BE" sz="1400" b="0" dirty="0" err="1" smtClean="0"/>
              <a:t>Acceptance</a:t>
            </a:r>
            <a:r>
              <a:rPr lang="nl-BE" sz="1400" b="0" dirty="0" smtClean="0"/>
              <a:t> Tests</a:t>
            </a:r>
          </a:p>
          <a:p>
            <a:pPr marL="0" indent="0">
              <a:buNone/>
            </a:pPr>
            <a:r>
              <a:rPr lang="nl-BE" sz="1400" b="0" dirty="0" err="1" smtClean="0"/>
              <a:t>TtT</a:t>
            </a:r>
            <a:r>
              <a:rPr lang="nl-BE" sz="1400" b="0" dirty="0" smtClean="0"/>
              <a:t> = </a:t>
            </a:r>
            <a:r>
              <a:rPr lang="nl-BE" sz="1400" b="0" dirty="0" err="1" smtClean="0"/>
              <a:t>Formation</a:t>
            </a:r>
            <a:r>
              <a:rPr lang="nl-BE" sz="1400" b="0" dirty="0" smtClean="0"/>
              <a:t> Train the Trainer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107504" y="3429000"/>
            <a:ext cx="8712968" cy="519136"/>
            <a:chOff x="179512" y="2204864"/>
            <a:chExt cx="8712968" cy="519136"/>
          </a:xfrm>
        </p:grpSpPr>
        <p:cxnSp>
          <p:nvCxnSpPr>
            <p:cNvPr id="13" name="Straight Connector 12"/>
            <p:cNvCxnSpPr/>
            <p:nvPr/>
          </p:nvCxnSpPr>
          <p:spPr>
            <a:xfrm>
              <a:off x="179512" y="2639452"/>
              <a:ext cx="8712968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4" name="Rectangle 13"/>
            <p:cNvSpPr/>
            <p:nvPr/>
          </p:nvSpPr>
          <p:spPr>
            <a:xfrm>
              <a:off x="3275856" y="2204864"/>
              <a:ext cx="864096" cy="36004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nl-BE" sz="1600" dirty="0" smtClean="0">
                  <a:solidFill>
                    <a:prstClr val="black"/>
                  </a:solidFill>
                </a:rPr>
                <a:t>01 Jul</a:t>
              </a:r>
              <a:endParaRPr lang="en-US" sz="1600" dirty="0">
                <a:solidFill>
                  <a:prstClr val="black"/>
                </a:solidFill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5580112" y="2209074"/>
              <a:ext cx="864096" cy="36004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nl-BE" sz="1600" dirty="0" smtClean="0">
                  <a:solidFill>
                    <a:prstClr val="black"/>
                  </a:solidFill>
                </a:rPr>
                <a:t>01 Sep</a:t>
              </a:r>
              <a:endParaRPr lang="en-US" sz="1600" dirty="0">
                <a:solidFill>
                  <a:prstClr val="black"/>
                </a:solidFill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>
              <a:off x="3707904" y="2579984"/>
              <a:ext cx="0" cy="144016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6084168" y="2579984"/>
              <a:ext cx="0" cy="144016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8" name="Rectangle 17"/>
            <p:cNvSpPr/>
            <p:nvPr/>
          </p:nvSpPr>
          <p:spPr>
            <a:xfrm>
              <a:off x="683568" y="2219944"/>
              <a:ext cx="864096" cy="36004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nl-BE" sz="1600" dirty="0" smtClean="0">
                  <a:solidFill>
                    <a:prstClr val="black"/>
                  </a:solidFill>
                </a:rPr>
                <a:t>01 Mai</a:t>
              </a:r>
              <a:endParaRPr lang="en-US" sz="1600" dirty="0">
                <a:solidFill>
                  <a:prstClr val="black"/>
                </a:solidFill>
              </a:endParaRPr>
            </a:p>
          </p:txBody>
        </p:sp>
        <p:cxnSp>
          <p:nvCxnSpPr>
            <p:cNvPr id="19" name="Straight Connector 18"/>
            <p:cNvCxnSpPr/>
            <p:nvPr/>
          </p:nvCxnSpPr>
          <p:spPr>
            <a:xfrm>
              <a:off x="1115616" y="2554904"/>
              <a:ext cx="0" cy="144016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0" name="Rectangle 19"/>
            <p:cNvSpPr/>
            <p:nvPr/>
          </p:nvSpPr>
          <p:spPr>
            <a:xfrm>
              <a:off x="1907704" y="2219944"/>
              <a:ext cx="864096" cy="36004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nl-BE" sz="1600" dirty="0" smtClean="0">
                  <a:solidFill>
                    <a:prstClr val="black"/>
                  </a:solidFill>
                </a:rPr>
                <a:t>01 Jun</a:t>
              </a:r>
              <a:endParaRPr lang="en-US" sz="1600" dirty="0">
                <a:solidFill>
                  <a:prstClr val="black"/>
                </a:solidFill>
              </a:endParaRPr>
            </a:p>
          </p:txBody>
        </p:sp>
        <p:cxnSp>
          <p:nvCxnSpPr>
            <p:cNvPr id="21" name="Straight Connector 20"/>
            <p:cNvCxnSpPr/>
            <p:nvPr/>
          </p:nvCxnSpPr>
          <p:spPr>
            <a:xfrm>
              <a:off x="2339752" y="2554904"/>
              <a:ext cx="0" cy="144016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2" name="Rectangle 21"/>
            <p:cNvSpPr/>
            <p:nvPr/>
          </p:nvSpPr>
          <p:spPr>
            <a:xfrm>
              <a:off x="4572000" y="2204864"/>
              <a:ext cx="864096" cy="36004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nl-BE" sz="1600" dirty="0" smtClean="0">
                  <a:solidFill>
                    <a:prstClr val="black"/>
                  </a:solidFill>
                </a:rPr>
                <a:t>01 </a:t>
              </a:r>
              <a:r>
                <a:rPr lang="nl-BE" sz="1600" dirty="0" err="1" smtClean="0">
                  <a:solidFill>
                    <a:prstClr val="black"/>
                  </a:solidFill>
                </a:rPr>
                <a:t>Aou</a:t>
              </a:r>
              <a:endParaRPr lang="en-US" sz="1600" dirty="0">
                <a:solidFill>
                  <a:prstClr val="black"/>
                </a:solidFill>
              </a:endParaRPr>
            </a:p>
          </p:txBody>
        </p:sp>
        <p:cxnSp>
          <p:nvCxnSpPr>
            <p:cNvPr id="23" name="Straight Connector 22"/>
            <p:cNvCxnSpPr/>
            <p:nvPr/>
          </p:nvCxnSpPr>
          <p:spPr>
            <a:xfrm>
              <a:off x="5004048" y="2579984"/>
              <a:ext cx="0" cy="144016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6948264" y="2209074"/>
              <a:ext cx="864096" cy="36004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nl-BE" sz="1600" dirty="0" smtClean="0">
                  <a:solidFill>
                    <a:prstClr val="black"/>
                  </a:solidFill>
                </a:rPr>
                <a:t>01 </a:t>
              </a:r>
              <a:r>
                <a:rPr lang="nl-BE" sz="1600" dirty="0" err="1" smtClean="0">
                  <a:solidFill>
                    <a:prstClr val="black"/>
                  </a:solidFill>
                </a:rPr>
                <a:t>Oct</a:t>
              </a:r>
              <a:endParaRPr lang="en-US" sz="1600" dirty="0">
                <a:solidFill>
                  <a:prstClr val="black"/>
                </a:solidFill>
              </a:endParaRPr>
            </a:p>
          </p:txBody>
        </p:sp>
        <p:cxnSp>
          <p:nvCxnSpPr>
            <p:cNvPr id="25" name="Straight Connector 24"/>
            <p:cNvCxnSpPr/>
            <p:nvPr/>
          </p:nvCxnSpPr>
          <p:spPr>
            <a:xfrm>
              <a:off x="7308304" y="2579984"/>
              <a:ext cx="0" cy="144016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6" name="Rectangle 25"/>
          <p:cNvSpPr/>
          <p:nvPr/>
        </p:nvSpPr>
        <p:spPr>
          <a:xfrm rot="2699629">
            <a:off x="8373488" y="4032952"/>
            <a:ext cx="220325" cy="207195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058217" y="4366845"/>
            <a:ext cx="10310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nl-BE" dirty="0" smtClean="0">
                <a:solidFill>
                  <a:srgbClr val="FF0000"/>
                </a:solidFill>
                <a:cs typeface="Arial" charset="0"/>
              </a:rPr>
              <a:t>Go Live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nl-BE" dirty="0" smtClean="0">
                <a:solidFill>
                  <a:srgbClr val="FF0000"/>
                </a:solidFill>
                <a:cs typeface="Arial" charset="0"/>
              </a:rPr>
              <a:t>Nov 14</a:t>
            </a:r>
            <a:endParaRPr lang="en-US" dirty="0">
              <a:solidFill>
                <a:srgbClr val="FF0000"/>
              </a:solidFill>
              <a:cs typeface="Arial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2010259" y="5139196"/>
            <a:ext cx="905557" cy="30597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nl-BE" dirty="0" err="1" smtClean="0">
                <a:solidFill>
                  <a:schemeClr val="accent4"/>
                </a:solidFill>
              </a:rPr>
              <a:t>TtT</a:t>
            </a:r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179513" y="4365104"/>
            <a:ext cx="2088232" cy="324906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nl-BE" dirty="0" err="1" smtClean="0">
                <a:solidFill>
                  <a:prstClr val="white"/>
                </a:solidFill>
              </a:rPr>
              <a:t>Factory</a:t>
            </a:r>
            <a:r>
              <a:rPr lang="nl-BE" dirty="0" smtClean="0">
                <a:solidFill>
                  <a:prstClr val="white"/>
                </a:solidFill>
              </a:rPr>
              <a:t> AT (FAT)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8100392" y="3429000"/>
            <a:ext cx="864096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nl-BE" sz="1600" dirty="0" smtClean="0">
                <a:solidFill>
                  <a:prstClr val="black"/>
                </a:solidFill>
              </a:rPr>
              <a:t>01 Nov</a:t>
            </a:r>
            <a:endParaRPr lang="en-US" sz="1600" dirty="0">
              <a:solidFill>
                <a:prstClr val="black"/>
              </a:solidFill>
            </a:endParaRPr>
          </a:p>
        </p:txBody>
      </p:sp>
      <p:cxnSp>
        <p:nvCxnSpPr>
          <p:cNvPr id="31" name="Straight Connector 30"/>
          <p:cNvCxnSpPr/>
          <p:nvPr/>
        </p:nvCxnSpPr>
        <p:spPr>
          <a:xfrm>
            <a:off x="8460432" y="3799910"/>
            <a:ext cx="0" cy="144016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>
            <a:off x="3272605" y="4365104"/>
            <a:ext cx="1875459" cy="30597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nl-BE" dirty="0" smtClean="0">
                <a:solidFill>
                  <a:prstClr val="white"/>
                </a:solidFill>
              </a:rPr>
              <a:t>Site AT (SAT)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5000797" y="6075350"/>
            <a:ext cx="795339" cy="30597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nl-BE" dirty="0" err="1" smtClean="0">
                <a:solidFill>
                  <a:schemeClr val="accent4"/>
                </a:solidFill>
              </a:rPr>
              <a:t>Doc</a:t>
            </a:r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2979250" y="5139196"/>
            <a:ext cx="3032910" cy="30597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nl-BE" dirty="0" err="1" smtClean="0">
                <a:solidFill>
                  <a:schemeClr val="accent4"/>
                </a:solidFill>
              </a:rPr>
              <a:t>Prep</a:t>
            </a:r>
            <a:r>
              <a:rPr lang="nl-BE" dirty="0" smtClean="0">
                <a:solidFill>
                  <a:schemeClr val="accent4"/>
                </a:solidFill>
              </a:rPr>
              <a:t> </a:t>
            </a:r>
            <a:r>
              <a:rPr lang="nl-BE" dirty="0" err="1" smtClean="0">
                <a:solidFill>
                  <a:schemeClr val="accent4"/>
                </a:solidFill>
              </a:rPr>
              <a:t>Fmn</a:t>
            </a:r>
            <a:r>
              <a:rPr lang="nl-BE" dirty="0" smtClean="0">
                <a:solidFill>
                  <a:schemeClr val="accent4"/>
                </a:solidFill>
              </a:rPr>
              <a:t> CC Sp</a:t>
            </a:r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6084168" y="5139196"/>
            <a:ext cx="2376264" cy="30597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nl-BE" dirty="0" err="1" smtClean="0">
                <a:solidFill>
                  <a:schemeClr val="accent4"/>
                </a:solidFill>
              </a:rPr>
              <a:t>Fmn</a:t>
            </a:r>
            <a:r>
              <a:rPr lang="nl-BE" dirty="0" smtClean="0">
                <a:solidFill>
                  <a:schemeClr val="accent4"/>
                </a:solidFill>
              </a:rPr>
              <a:t> </a:t>
            </a:r>
            <a:r>
              <a:rPr lang="nl-BE" dirty="0" err="1" smtClean="0">
                <a:solidFill>
                  <a:schemeClr val="accent4"/>
                </a:solidFill>
              </a:rPr>
              <a:t>KeyUsers</a:t>
            </a:r>
            <a:r>
              <a:rPr lang="nl-BE" dirty="0" smtClean="0">
                <a:solidFill>
                  <a:schemeClr val="accent4"/>
                </a:solidFill>
              </a:rPr>
              <a:t> </a:t>
            </a:r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36" name="Flowchart: Predefined Process 35"/>
          <p:cNvSpPr/>
          <p:nvPr/>
        </p:nvSpPr>
        <p:spPr bwMode="auto">
          <a:xfrm>
            <a:off x="3275856" y="4690010"/>
            <a:ext cx="1872208" cy="746510"/>
          </a:xfrm>
          <a:prstGeom prst="flowChartPredefinedProcess">
            <a:avLst/>
          </a:prstGeom>
          <a:solidFill>
            <a:schemeClr val="accent2">
              <a:alpha val="1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>
              <a:solidFill>
                <a:prstClr val="white"/>
              </a:solidFill>
              <a:latin typeface="+mn-lt"/>
            </a:endParaRPr>
          </a:p>
        </p:txBody>
      </p:sp>
      <p:sp>
        <p:nvSpPr>
          <p:cNvPr id="37" name="Flowchart: Predefined Process 36"/>
          <p:cNvSpPr/>
          <p:nvPr/>
        </p:nvSpPr>
        <p:spPr bwMode="auto">
          <a:xfrm>
            <a:off x="5000797" y="5139196"/>
            <a:ext cx="795339" cy="921756"/>
          </a:xfrm>
          <a:prstGeom prst="flowChartPredefinedProcess">
            <a:avLst/>
          </a:prstGeom>
          <a:solidFill>
            <a:srgbClr val="EAB200">
              <a:alpha val="1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>
              <a:solidFill>
                <a:prstClr val="white"/>
              </a:solidFill>
              <a:latin typeface="+mn-lt"/>
            </a:endParaRPr>
          </a:p>
        </p:txBody>
      </p:sp>
      <p:sp>
        <p:nvSpPr>
          <p:cNvPr id="38" name="Striped Right Arrow 37"/>
          <p:cNvSpPr/>
          <p:nvPr/>
        </p:nvSpPr>
        <p:spPr bwMode="auto">
          <a:xfrm>
            <a:off x="6444208" y="5517232"/>
            <a:ext cx="2520280" cy="576064"/>
          </a:xfrm>
          <a:prstGeom prst="stripedRigh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dirty="0" err="1" smtClean="0">
                <a:solidFill>
                  <a:schemeClr val="accent4"/>
                </a:solidFill>
                <a:latin typeface="+mn-lt"/>
              </a:rPr>
              <a:t>Fmn</a:t>
            </a:r>
            <a:r>
              <a:rPr lang="nl-BE" dirty="0" smtClean="0">
                <a:solidFill>
                  <a:schemeClr val="accent4"/>
                </a:solidFill>
                <a:latin typeface="+mn-lt"/>
              </a:rPr>
              <a:t> </a:t>
            </a:r>
            <a:r>
              <a:rPr lang="nl-BE" dirty="0" err="1" smtClean="0">
                <a:solidFill>
                  <a:schemeClr val="accent4"/>
                </a:solidFill>
                <a:latin typeface="+mn-lt"/>
              </a:rPr>
              <a:t>Unités</a:t>
            </a:r>
            <a:endParaRPr lang="nl-BE" dirty="0">
              <a:solidFill>
                <a:schemeClr val="accent4"/>
              </a:solidFill>
              <a:latin typeface="+mn-lt"/>
            </a:endParaRPr>
          </a:p>
        </p:txBody>
      </p:sp>
      <p:sp>
        <p:nvSpPr>
          <p:cNvPr id="39" name="Rectangle 38"/>
          <p:cNvSpPr/>
          <p:nvPr/>
        </p:nvSpPr>
        <p:spPr>
          <a:xfrm rot="2699629">
            <a:off x="6057978" y="3980813"/>
            <a:ext cx="220325" cy="207195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681943" y="4347916"/>
            <a:ext cx="12747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nl-BE" dirty="0" err="1" smtClean="0">
                <a:solidFill>
                  <a:srgbClr val="FF0000"/>
                </a:solidFill>
                <a:cs typeface="Arial" charset="0"/>
              </a:rPr>
              <a:t>Livraison</a:t>
            </a:r>
            <a:r>
              <a:rPr lang="nl-BE" dirty="0" smtClean="0">
                <a:solidFill>
                  <a:srgbClr val="FF0000"/>
                </a:solidFill>
                <a:cs typeface="Arial" charset="0"/>
              </a:rPr>
              <a:t> </a:t>
            </a:r>
            <a:br>
              <a:rPr lang="nl-BE" dirty="0" smtClean="0">
                <a:solidFill>
                  <a:srgbClr val="FF0000"/>
                </a:solidFill>
                <a:cs typeface="Arial" charset="0"/>
              </a:rPr>
            </a:br>
            <a:r>
              <a:rPr lang="nl-BE" dirty="0" smtClean="0">
                <a:solidFill>
                  <a:srgbClr val="FF0000"/>
                </a:solidFill>
                <a:cs typeface="Arial" charset="0"/>
              </a:rPr>
              <a:t>SAT</a:t>
            </a:r>
            <a:endParaRPr lang="en-US" dirty="0">
              <a:solidFill>
                <a:srgbClr val="FF0000"/>
              </a:solidFill>
              <a:cs typeface="Arial" charset="0"/>
            </a:endParaRPr>
          </a:p>
        </p:txBody>
      </p:sp>
      <p:sp>
        <p:nvSpPr>
          <p:cNvPr id="3" name="Down Arrow 2"/>
          <p:cNvSpPr/>
          <p:nvPr/>
        </p:nvSpPr>
        <p:spPr bwMode="auto">
          <a:xfrm rot="10800000">
            <a:off x="1079611" y="4788448"/>
            <a:ext cx="468052" cy="1088824"/>
          </a:xfrm>
          <a:prstGeom prst="down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5025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700808"/>
            <a:ext cx="9127884" cy="5157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ESS Home Page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124200" y="6553200"/>
            <a:ext cx="2895600" cy="47625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fld id="{520FE71E-70A2-4DE7-983F-80F1501B83A0}" type="slidenum">
              <a:rPr lang="nl-BE" smtClean="0">
                <a:solidFill>
                  <a:srgbClr val="000000"/>
                </a:solidFill>
              </a:rPr>
              <a:pPr algn="ctr">
                <a:defRPr/>
              </a:pPr>
              <a:t>40</a:t>
            </a:fld>
            <a:endParaRPr lang="nl-BE" dirty="0">
              <a:solidFill>
                <a:srgbClr val="000000"/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2915816" y="3429000"/>
            <a:ext cx="4307798" cy="432048"/>
            <a:chOff x="2915816" y="3212976"/>
            <a:chExt cx="4307799" cy="432048"/>
          </a:xfrm>
        </p:grpSpPr>
        <p:sp>
          <p:nvSpPr>
            <p:cNvPr id="9" name="Oval 8"/>
            <p:cNvSpPr/>
            <p:nvPr/>
          </p:nvSpPr>
          <p:spPr>
            <a:xfrm>
              <a:off x="2915816" y="3356992"/>
              <a:ext cx="1080120" cy="288032"/>
            </a:xfrm>
            <a:prstGeom prst="ellipse">
              <a:avLst/>
            </a:pr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923928" y="3212976"/>
              <a:ext cx="3299687" cy="33855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nl-BE" sz="1600" dirty="0" smtClean="0">
                  <a:solidFill>
                    <a:srgbClr val="000000"/>
                  </a:solidFill>
                </a:rPr>
                <a:t>Lien vers Absence Management</a:t>
              </a:r>
              <a:endParaRPr lang="en-US" sz="1600" dirty="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48209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902450" y="6553200"/>
            <a:ext cx="2133600" cy="476250"/>
          </a:xfrm>
        </p:spPr>
        <p:txBody>
          <a:bodyPr/>
          <a:lstStyle/>
          <a:p>
            <a:pPr>
              <a:defRPr/>
            </a:pPr>
            <a:fld id="{5E2242CA-2526-47FC-8BEE-7B144AA63BA7}" type="slidenum">
              <a:rPr lang="nl-BE" smtClean="0"/>
              <a:pPr>
                <a:defRPr/>
              </a:pPr>
              <a:t>41</a:t>
            </a:fld>
            <a:endParaRPr lang="nl-BE"/>
          </a:p>
        </p:txBody>
      </p:sp>
      <p:pic>
        <p:nvPicPr>
          <p:cNvPr id="5" name="Pictur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24328" y="116632"/>
            <a:ext cx="1446177" cy="775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683568" y="1268760"/>
            <a:ext cx="8460432" cy="5040560"/>
          </a:xfrm>
        </p:spPr>
        <p:txBody>
          <a:bodyPr>
            <a:normAutofit/>
          </a:bodyPr>
          <a:lstStyle/>
          <a:p>
            <a:r>
              <a:rPr lang="nl-BE" sz="2800" dirty="0" err="1" smtClean="0">
                <a:sym typeface="Wingdings" panose="05000000000000000000" pitchFamily="2" charset="2"/>
              </a:rPr>
              <a:t>Arborescence</a:t>
            </a:r>
            <a:endParaRPr lang="nl-BE" sz="2800" dirty="0" smtClean="0"/>
          </a:p>
          <a:p>
            <a:endParaRPr lang="nl-BE" sz="1200" dirty="0" smtClean="0"/>
          </a:p>
          <a:p>
            <a:pPr lvl="1"/>
            <a:r>
              <a:rPr lang="nl-BE" sz="2600" dirty="0" err="1" smtClean="0"/>
              <a:t>PeopleSoft</a:t>
            </a:r>
            <a:r>
              <a:rPr lang="nl-BE" sz="2600" dirty="0" smtClean="0"/>
              <a:t> : 2 concepts</a:t>
            </a:r>
            <a:endParaRPr lang="nl-BE" sz="2600" dirty="0" smtClean="0">
              <a:sym typeface="Wingdings" panose="05000000000000000000" pitchFamily="2" charset="2"/>
            </a:endParaRPr>
          </a:p>
          <a:p>
            <a:pPr lvl="2">
              <a:buFont typeface="Wingdings" panose="05000000000000000000" pitchFamily="2" charset="2"/>
              <a:buChar char="Ø"/>
            </a:pPr>
            <a:r>
              <a:rPr lang="nl-BE" sz="2200" dirty="0" err="1" smtClean="0"/>
              <a:t>Structure</a:t>
            </a:r>
            <a:r>
              <a:rPr lang="nl-BE" sz="2200" dirty="0" smtClean="0"/>
              <a:t> </a:t>
            </a:r>
            <a:r>
              <a:rPr lang="nl-BE" sz="2200" dirty="0" err="1" smtClean="0"/>
              <a:t>basée</a:t>
            </a:r>
            <a:r>
              <a:rPr lang="nl-BE" sz="2200" dirty="0" smtClean="0"/>
              <a:t> </a:t>
            </a:r>
            <a:r>
              <a:rPr lang="nl-BE" sz="2200" dirty="0" err="1" smtClean="0"/>
              <a:t>sur</a:t>
            </a:r>
            <a:r>
              <a:rPr lang="nl-BE" sz="2200" dirty="0" smtClean="0"/>
              <a:t> les </a:t>
            </a:r>
            <a:r>
              <a:rPr lang="nl-BE" sz="2200" dirty="0" err="1" smtClean="0"/>
              <a:t>Departements</a:t>
            </a:r>
            <a:r>
              <a:rPr lang="nl-BE" sz="2200" dirty="0" smtClean="0"/>
              <a:t> (</a:t>
            </a:r>
            <a:r>
              <a:rPr lang="nl-BE" sz="2200" dirty="0" err="1" smtClean="0"/>
              <a:t>cfr</a:t>
            </a:r>
            <a:r>
              <a:rPr lang="nl-BE" sz="2200" dirty="0" smtClean="0"/>
              <a:t>. </a:t>
            </a:r>
            <a:r>
              <a:rPr lang="nl-BE" sz="2000" dirty="0" smtClean="0"/>
              <a:t>Modules HRIS</a:t>
            </a:r>
            <a:r>
              <a:rPr lang="nl-BE" sz="2200" dirty="0" smtClean="0"/>
              <a:t>)</a:t>
            </a:r>
          </a:p>
          <a:p>
            <a:pPr marL="914400" lvl="2" indent="0">
              <a:buNone/>
            </a:pPr>
            <a:r>
              <a:rPr lang="nl-BE" sz="2200" dirty="0">
                <a:solidFill>
                  <a:srgbClr val="000000"/>
                </a:solidFill>
                <a:sym typeface="Wingdings" panose="05000000000000000000" pitchFamily="2" charset="2"/>
              </a:rPr>
              <a:t> </a:t>
            </a:r>
            <a:r>
              <a:rPr lang="nl-BE" sz="2200" dirty="0" smtClean="0">
                <a:solidFill>
                  <a:srgbClr val="000000"/>
                </a:solidFill>
                <a:sym typeface="Wingdings" panose="05000000000000000000" pitchFamily="2" charset="2"/>
              </a:rPr>
              <a:t>   </a:t>
            </a:r>
            <a:r>
              <a:rPr lang="nl-BE" sz="2200" dirty="0" err="1" smtClean="0">
                <a:solidFill>
                  <a:srgbClr val="000000"/>
                </a:solidFill>
                <a:sym typeface="Wingdings" panose="05000000000000000000" pitchFamily="2" charset="2"/>
              </a:rPr>
              <a:t>Rôle</a:t>
            </a:r>
            <a:r>
              <a:rPr lang="nl-BE" sz="2200" dirty="0" smtClean="0">
                <a:solidFill>
                  <a:srgbClr val="000000"/>
                </a:solidFill>
                <a:sym typeface="Wingdings" panose="05000000000000000000" pitchFamily="2" charset="2"/>
              </a:rPr>
              <a:t> Dept </a:t>
            </a:r>
            <a:r>
              <a:rPr lang="nl-BE" sz="2200" dirty="0">
                <a:solidFill>
                  <a:srgbClr val="000000"/>
                </a:solidFill>
                <a:sym typeface="Wingdings" panose="05000000000000000000" pitchFamily="2" charset="2"/>
              </a:rPr>
              <a:t>managers </a:t>
            </a:r>
            <a:r>
              <a:rPr lang="nl-BE" sz="2200" dirty="0" smtClean="0">
                <a:solidFill>
                  <a:srgbClr val="000000"/>
                </a:solidFill>
                <a:sym typeface="Wingdings" panose="05000000000000000000" pitchFamily="2" charset="2"/>
              </a:rPr>
              <a:t>centrale</a:t>
            </a:r>
          </a:p>
          <a:p>
            <a:pPr marL="914400" lvl="2" indent="0">
              <a:buNone/>
            </a:pPr>
            <a:endParaRPr lang="nl-BE" sz="1200" dirty="0"/>
          </a:p>
          <a:p>
            <a:pPr lvl="2">
              <a:buFont typeface="Wingdings" panose="05000000000000000000" pitchFamily="2" charset="2"/>
              <a:buChar char="Ø"/>
            </a:pPr>
            <a:r>
              <a:rPr lang="nl-BE" sz="2200" dirty="0" smtClean="0"/>
              <a:t>Sous Dept </a:t>
            </a:r>
            <a:r>
              <a:rPr lang="nl-BE" sz="2200" dirty="0" smtClean="0">
                <a:sym typeface="Wingdings" panose="05000000000000000000" pitchFamily="2" charset="2"/>
              </a:rPr>
              <a:t></a:t>
            </a:r>
            <a:r>
              <a:rPr lang="nl-BE" sz="2200" dirty="0" smtClean="0"/>
              <a:t> </a:t>
            </a:r>
            <a:r>
              <a:rPr lang="nl-BE" sz="2200" dirty="0" err="1" smtClean="0"/>
              <a:t>tous</a:t>
            </a:r>
            <a:r>
              <a:rPr lang="nl-BE" sz="2200" dirty="0" smtClean="0"/>
              <a:t> les </a:t>
            </a:r>
            <a:r>
              <a:rPr lang="nl-BE" sz="2200" dirty="0" err="1" smtClean="0"/>
              <a:t>postes</a:t>
            </a:r>
            <a:r>
              <a:rPr lang="nl-BE" sz="2200" dirty="0" smtClean="0"/>
              <a:t> </a:t>
            </a:r>
            <a:r>
              <a:rPr lang="nl-BE" sz="2200" dirty="0" err="1" smtClean="0"/>
              <a:t>sur</a:t>
            </a:r>
            <a:r>
              <a:rPr lang="nl-BE" sz="2200" dirty="0" smtClean="0"/>
              <a:t> </a:t>
            </a:r>
            <a:r>
              <a:rPr lang="nl-BE" sz="2200" dirty="0" err="1" smtClean="0"/>
              <a:t>le</a:t>
            </a:r>
            <a:r>
              <a:rPr lang="nl-BE" sz="2200" dirty="0" smtClean="0"/>
              <a:t> </a:t>
            </a:r>
            <a:r>
              <a:rPr lang="nl-BE" sz="2200" dirty="0" err="1" smtClean="0"/>
              <a:t>même</a:t>
            </a:r>
            <a:r>
              <a:rPr lang="nl-BE" sz="2200" dirty="0" smtClean="0"/>
              <a:t> niveau</a:t>
            </a:r>
          </a:p>
          <a:p>
            <a:pPr marL="914400" lvl="2" indent="0">
              <a:buNone/>
            </a:pPr>
            <a:endParaRPr lang="nl-BE" sz="800" dirty="0"/>
          </a:p>
          <a:p>
            <a:pPr lvl="1"/>
            <a:r>
              <a:rPr lang="nl-BE" sz="2600" dirty="0" smtClean="0"/>
              <a:t>Base pour </a:t>
            </a:r>
            <a:r>
              <a:rPr lang="nl-BE" sz="2600" dirty="0" err="1" smtClean="0"/>
              <a:t>l’implémentation</a:t>
            </a:r>
            <a:r>
              <a:rPr lang="nl-BE" sz="2600" dirty="0" smtClean="0"/>
              <a:t> </a:t>
            </a:r>
            <a:r>
              <a:rPr lang="nl-BE" sz="2600" dirty="0" err="1" smtClean="0"/>
              <a:t>automatisée</a:t>
            </a:r>
            <a:r>
              <a:rPr lang="nl-BE" sz="2600" dirty="0" smtClean="0"/>
              <a:t> des </a:t>
            </a:r>
            <a:r>
              <a:rPr lang="nl-BE" sz="2600" dirty="0" err="1" smtClean="0"/>
              <a:t>processus</a:t>
            </a:r>
            <a:r>
              <a:rPr lang="nl-BE" sz="2600" dirty="0" smtClean="0"/>
              <a:t> Pers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nl-BE" sz="2200" dirty="0" err="1"/>
              <a:t>W</a:t>
            </a:r>
            <a:r>
              <a:rPr lang="nl-BE" sz="2200" dirty="0" err="1" smtClean="0"/>
              <a:t>orkflows</a:t>
            </a:r>
            <a:r>
              <a:rPr lang="nl-BE" sz="2200" dirty="0" smtClean="0"/>
              <a:t> </a:t>
            </a:r>
            <a:r>
              <a:rPr lang="nl-BE" sz="2200" dirty="0" err="1" smtClean="0"/>
              <a:t>standards</a:t>
            </a:r>
            <a:r>
              <a:rPr lang="nl-BE" sz="2200" dirty="0" smtClean="0"/>
              <a:t> </a:t>
            </a:r>
            <a:r>
              <a:rPr lang="nl-BE" sz="2200" dirty="0" err="1" smtClean="0"/>
              <a:t>liés</a:t>
            </a:r>
            <a:r>
              <a:rPr lang="nl-BE" sz="2200" dirty="0" smtClean="0"/>
              <a:t> </a:t>
            </a:r>
            <a:r>
              <a:rPr lang="nl-BE" sz="2200" dirty="0" err="1" smtClean="0"/>
              <a:t>aux</a:t>
            </a:r>
            <a:r>
              <a:rPr lang="nl-BE" sz="2200" dirty="0" smtClean="0"/>
              <a:t> </a:t>
            </a:r>
            <a:r>
              <a:rPr lang="nl-BE" sz="2200" dirty="0" err="1" smtClean="0"/>
              <a:t>Depts</a:t>
            </a:r>
            <a:endParaRPr lang="nl-BE" sz="2200" dirty="0"/>
          </a:p>
          <a:p>
            <a:pPr marL="914400" lvl="2" indent="0">
              <a:buNone/>
            </a:pPr>
            <a:r>
              <a:rPr lang="nl-BE" sz="2200" dirty="0">
                <a:sym typeface="Wingdings" panose="05000000000000000000" pitchFamily="2" charset="2"/>
              </a:rPr>
              <a:t> </a:t>
            </a:r>
            <a:r>
              <a:rPr lang="nl-BE" sz="2200" dirty="0" smtClean="0">
                <a:sym typeface="Wingdings" panose="05000000000000000000" pitchFamily="2" charset="2"/>
              </a:rPr>
              <a:t>   </a:t>
            </a:r>
            <a:r>
              <a:rPr lang="nl-BE" sz="2200" dirty="0" err="1" smtClean="0">
                <a:sym typeface="Wingdings" panose="05000000000000000000" pitchFamily="2" charset="2"/>
              </a:rPr>
              <a:t>Demande</a:t>
            </a:r>
            <a:r>
              <a:rPr lang="nl-BE" sz="2200" dirty="0" smtClean="0">
                <a:sym typeface="Wingdings" panose="05000000000000000000" pitchFamily="2" charset="2"/>
              </a:rPr>
              <a:t> de congé vers </a:t>
            </a:r>
            <a:r>
              <a:rPr lang="nl-BE" sz="2200" dirty="0" err="1" smtClean="0">
                <a:sym typeface="Wingdings" panose="05000000000000000000" pitchFamily="2" charset="2"/>
              </a:rPr>
              <a:t>le</a:t>
            </a:r>
            <a:r>
              <a:rPr lang="nl-BE" sz="2200" dirty="0" smtClean="0">
                <a:sym typeface="Wingdings" panose="05000000000000000000" pitchFamily="2" charset="2"/>
              </a:rPr>
              <a:t> Dept manager</a:t>
            </a:r>
            <a:endParaRPr lang="nl-BE" sz="2200" dirty="0" smtClean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187624" y="116632"/>
            <a:ext cx="6264696" cy="922114"/>
          </a:xfrm>
        </p:spPr>
        <p:txBody>
          <a:bodyPr/>
          <a:lstStyle/>
          <a:p>
            <a:r>
              <a:rPr lang="nl-BE" sz="3200" dirty="0" err="1" smtClean="0"/>
              <a:t>Structure</a:t>
            </a:r>
            <a:r>
              <a:rPr lang="nl-BE" sz="3200" dirty="0" smtClean="0"/>
              <a:t> </a:t>
            </a:r>
            <a:r>
              <a:rPr lang="nl-BE" sz="3200" dirty="0" err="1" smtClean="0"/>
              <a:t>d’organisation</a:t>
            </a:r>
            <a:r>
              <a:rPr lang="nl-BE" sz="3200" dirty="0" smtClean="0"/>
              <a:t> dans PS</a:t>
            </a:r>
            <a:endParaRPr lang="nl-BE" sz="3200" dirty="0"/>
          </a:p>
        </p:txBody>
      </p:sp>
    </p:spTree>
    <p:extLst>
      <p:ext uri="{BB962C8B-B14F-4D97-AF65-F5344CB8AC3E}">
        <p14:creationId xmlns:p14="http://schemas.microsoft.com/office/powerpoint/2010/main" val="870102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5521" name="Slide Number Placeholder 3"/>
          <p:cNvSpPr txBox="1">
            <a:spLocks noGrp="1"/>
          </p:cNvSpPr>
          <p:nvPr/>
        </p:nvSpPr>
        <p:spPr bwMode="auto">
          <a:xfrm>
            <a:off x="7019960" y="6165850"/>
            <a:ext cx="1198563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9BD136DF-5241-49FD-91EA-AE65224E272A}" type="slidenum">
              <a:rPr lang="en-US" sz="1400" b="0">
                <a:solidFill>
                  <a:schemeClr val="tx1"/>
                </a:solidFill>
              </a:rPr>
              <a:pPr algn="r"/>
              <a:t>42</a:t>
            </a:fld>
            <a:endParaRPr lang="en-US" sz="1400" b="0">
              <a:solidFill>
                <a:schemeClr val="tx1"/>
              </a:solidFill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874353" y="980728"/>
            <a:ext cx="8378167" cy="3985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§"/>
              <a:defRPr/>
            </a:pPr>
            <a:r>
              <a:rPr lang="nl-BE" sz="2000" b="0" dirty="0" err="1" smtClean="0"/>
              <a:t>Seulement</a:t>
            </a:r>
            <a:r>
              <a:rPr lang="nl-BE" sz="2000" b="0" dirty="0" smtClean="0"/>
              <a:t> les absences sans impact </a:t>
            </a:r>
            <a:r>
              <a:rPr lang="nl-BE" sz="2000" b="0" dirty="0" err="1" smtClean="0"/>
              <a:t>pécuniaire</a:t>
            </a:r>
            <a:r>
              <a:rPr lang="nl-BE" sz="2000" b="0" dirty="0" smtClean="0"/>
              <a:t>/statutaire 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§"/>
              <a:defRPr/>
            </a:pPr>
            <a:r>
              <a:rPr lang="nl-BE" sz="2000" b="0" dirty="0"/>
              <a:t>C</a:t>
            </a:r>
            <a:r>
              <a:rPr lang="nl-BE" sz="2000" b="0" dirty="0" smtClean="0"/>
              <a:t>ongé de </a:t>
            </a:r>
            <a:r>
              <a:rPr lang="nl-BE" sz="2000" b="0" dirty="0" err="1" smtClean="0"/>
              <a:t>vacances</a:t>
            </a:r>
            <a:r>
              <a:rPr lang="nl-BE" sz="2000" b="0" dirty="0" smtClean="0"/>
              <a:t>, </a:t>
            </a:r>
            <a:r>
              <a:rPr lang="nl-BE" sz="2000" b="0" dirty="0" err="1" smtClean="0"/>
              <a:t>dispense</a:t>
            </a:r>
            <a:r>
              <a:rPr lang="nl-BE" sz="2000" b="0" dirty="0" smtClean="0"/>
              <a:t> de service </a:t>
            </a:r>
            <a:r>
              <a:rPr lang="nl-BE" sz="2000" b="0" dirty="0" err="1" smtClean="0"/>
              <a:t>simple</a:t>
            </a:r>
            <a:r>
              <a:rPr lang="nl-BE" sz="2000" b="0" dirty="0" smtClean="0"/>
              <a:t>, congé de fin de carrière</a:t>
            </a:r>
          </a:p>
          <a:p>
            <a:pPr marL="800100" lvl="1" indent="-342900">
              <a:spcBef>
                <a:spcPct val="50000"/>
              </a:spcBef>
              <a:buFont typeface="Wingdings" panose="05000000000000000000" pitchFamily="2" charset="2"/>
              <a:buChar char="Ø"/>
              <a:defRPr/>
            </a:pPr>
            <a:r>
              <a:rPr lang="nl-BE" b="0" dirty="0" err="1" smtClean="0"/>
              <a:t>Approuvé</a:t>
            </a:r>
            <a:r>
              <a:rPr lang="nl-BE" b="0" dirty="0" smtClean="0"/>
              <a:t> par Dept </a:t>
            </a:r>
            <a:r>
              <a:rPr lang="nl-BE" b="0" dirty="0" err="1" smtClean="0"/>
              <a:t>Mgr</a:t>
            </a:r>
            <a:r>
              <a:rPr lang="nl-BE" b="0" dirty="0" smtClean="0"/>
              <a:t> (</a:t>
            </a:r>
            <a:r>
              <a:rPr lang="nl-BE" b="0" dirty="0" err="1" smtClean="0"/>
              <a:t>directement</a:t>
            </a:r>
            <a:r>
              <a:rPr lang="nl-BE" b="0" dirty="0" smtClean="0"/>
              <a:t>)</a:t>
            </a:r>
          </a:p>
          <a:p>
            <a:pPr marL="1257300" lvl="2" indent="-342900">
              <a:spcBef>
                <a:spcPct val="50000"/>
              </a:spcBef>
              <a:buFont typeface="Courier New" panose="02070309020205020404" pitchFamily="49" charset="0"/>
              <a:buChar char="o"/>
              <a:defRPr/>
            </a:pPr>
            <a:r>
              <a:rPr lang="nl-BE" b="0" dirty="0" err="1" smtClean="0"/>
              <a:t>Unités</a:t>
            </a:r>
            <a:r>
              <a:rPr lang="nl-BE" b="0" dirty="0" smtClean="0"/>
              <a:t> </a:t>
            </a:r>
            <a:r>
              <a:rPr lang="nl-BE" b="0" dirty="0" err="1" smtClean="0"/>
              <a:t>Ops</a:t>
            </a:r>
            <a:r>
              <a:rPr lang="nl-BE" b="0" dirty="0" smtClean="0"/>
              <a:t> : Chef </a:t>
            </a:r>
            <a:r>
              <a:rPr lang="nl-BE" b="0" dirty="0" err="1" smtClean="0"/>
              <a:t>Pl</a:t>
            </a:r>
            <a:r>
              <a:rPr lang="nl-BE" b="0" dirty="0" smtClean="0"/>
              <a:t>/</a:t>
            </a:r>
            <a:r>
              <a:rPr lang="nl-BE" b="0" dirty="0" err="1" smtClean="0"/>
              <a:t>Fl</a:t>
            </a:r>
            <a:r>
              <a:rPr lang="nl-BE" b="0" dirty="0" smtClean="0"/>
              <a:t> (plus bas </a:t>
            </a:r>
            <a:r>
              <a:rPr lang="nl-BE" b="0" dirty="0" err="1" smtClean="0"/>
              <a:t>Ech</a:t>
            </a:r>
            <a:r>
              <a:rPr lang="nl-BE" b="0" dirty="0" smtClean="0"/>
              <a:t> </a:t>
            </a:r>
            <a:r>
              <a:rPr lang="nl-BE" b="0" dirty="0" err="1" smtClean="0"/>
              <a:t>où</a:t>
            </a:r>
            <a:r>
              <a:rPr lang="nl-BE" b="0" dirty="0" smtClean="0"/>
              <a:t> </a:t>
            </a:r>
            <a:r>
              <a:rPr lang="nl-BE" b="0" dirty="0" err="1" smtClean="0"/>
              <a:t>Offr</a:t>
            </a:r>
            <a:r>
              <a:rPr lang="nl-BE" b="0" dirty="0" smtClean="0"/>
              <a:t> et PC)</a:t>
            </a:r>
          </a:p>
          <a:p>
            <a:pPr marL="1257300" lvl="2" indent="-342900">
              <a:spcBef>
                <a:spcPct val="50000"/>
              </a:spcBef>
              <a:buFont typeface="Courier New" panose="02070309020205020404" pitchFamily="49" charset="0"/>
              <a:buChar char="o"/>
              <a:defRPr/>
            </a:pPr>
            <a:r>
              <a:rPr lang="nl-BE" b="0" dirty="0" smtClean="0"/>
              <a:t>EM </a:t>
            </a:r>
            <a:r>
              <a:rPr lang="nl-BE" b="0" dirty="0" err="1" smtClean="0"/>
              <a:t>Def</a:t>
            </a:r>
            <a:r>
              <a:rPr lang="nl-BE" b="0" dirty="0" smtClean="0"/>
              <a:t> : Chef </a:t>
            </a:r>
            <a:r>
              <a:rPr lang="nl-BE" b="0" dirty="0" err="1" smtClean="0"/>
              <a:t>SSec</a:t>
            </a:r>
            <a:endParaRPr lang="nl-BE" b="0" dirty="0" smtClean="0"/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§"/>
              <a:defRPr/>
            </a:pPr>
            <a:r>
              <a:rPr lang="nl-BE" sz="2000" b="0" dirty="0" smtClean="0"/>
              <a:t>Congé de </a:t>
            </a:r>
            <a:r>
              <a:rPr lang="nl-BE" sz="2000" b="0" dirty="0" err="1" smtClean="0"/>
              <a:t>circonstances</a:t>
            </a:r>
            <a:r>
              <a:rPr lang="nl-BE" sz="2000" b="0" dirty="0" smtClean="0"/>
              <a:t> et </a:t>
            </a:r>
            <a:r>
              <a:rPr lang="nl-BE" sz="2000" b="0" dirty="0" err="1" smtClean="0"/>
              <a:t>except</a:t>
            </a:r>
            <a:r>
              <a:rPr lang="nl-BE" sz="2000" b="0" dirty="0" smtClean="0"/>
              <a:t>., </a:t>
            </a:r>
            <a:r>
              <a:rPr lang="nl-BE" sz="2000" b="0" dirty="0" err="1" smtClean="0"/>
              <a:t>dispense</a:t>
            </a:r>
            <a:r>
              <a:rPr lang="nl-BE" sz="2000" b="0" dirty="0" smtClean="0"/>
              <a:t> de service </a:t>
            </a:r>
            <a:r>
              <a:rPr lang="nl-BE" sz="2000" b="0" dirty="0" err="1" smtClean="0"/>
              <a:t>particulière</a:t>
            </a:r>
            <a:endParaRPr lang="nl-BE" sz="2000" b="0" dirty="0" smtClean="0"/>
          </a:p>
          <a:p>
            <a:pPr marL="800100" lvl="1" indent="-342900">
              <a:spcBef>
                <a:spcPct val="50000"/>
              </a:spcBef>
              <a:buFont typeface="Wingdings" panose="05000000000000000000" pitchFamily="2" charset="2"/>
              <a:buChar char="Ø"/>
              <a:defRPr/>
            </a:pPr>
            <a:r>
              <a:rPr lang="nl-BE" b="0" dirty="0" err="1" smtClean="0"/>
              <a:t>Approuvé</a:t>
            </a:r>
            <a:r>
              <a:rPr lang="nl-BE" b="0" dirty="0" smtClean="0"/>
              <a:t> par CU/CC/HRB-</a:t>
            </a:r>
            <a:r>
              <a:rPr lang="nl-BE" b="0" dirty="0" err="1" smtClean="0"/>
              <a:t>Civ</a:t>
            </a:r>
            <a:r>
              <a:rPr lang="nl-BE" b="0" dirty="0" smtClean="0"/>
              <a:t> en </a:t>
            </a:r>
            <a:r>
              <a:rPr lang="nl-BE" b="0" dirty="0" err="1" smtClean="0"/>
              <a:t>fonction</a:t>
            </a:r>
            <a:r>
              <a:rPr lang="nl-BE" b="0" dirty="0" smtClean="0"/>
              <a:t> du type </a:t>
            </a:r>
            <a:r>
              <a:rPr lang="nl-BE" b="0" dirty="0" err="1" smtClean="0"/>
              <a:t>d’absence</a:t>
            </a:r>
            <a:r>
              <a:rPr lang="nl-BE" b="0" dirty="0" smtClean="0"/>
              <a:t> et du </a:t>
            </a:r>
            <a:r>
              <a:rPr lang="nl-BE" b="0" dirty="0" err="1" smtClean="0"/>
              <a:t>demandeur</a:t>
            </a:r>
            <a:endParaRPr lang="nl-BE" b="0" dirty="0" smtClean="0"/>
          </a:p>
          <a:p>
            <a:pPr marL="800100" lvl="1" indent="-342900">
              <a:spcBef>
                <a:spcPct val="50000"/>
              </a:spcBef>
              <a:buFont typeface="Wingdings" panose="05000000000000000000" pitchFamily="2" charset="2"/>
              <a:buChar char="Ø"/>
              <a:defRPr/>
            </a:pPr>
            <a:r>
              <a:rPr lang="nl-BE" b="0" dirty="0" smtClean="0"/>
              <a:t>PAS de changement de </a:t>
            </a:r>
            <a:r>
              <a:rPr lang="nl-BE" b="0" dirty="0" err="1" smtClean="0"/>
              <a:t>l’autorité</a:t>
            </a:r>
            <a:r>
              <a:rPr lang="nl-BE" b="0" dirty="0" smtClean="0"/>
              <a:t> </a:t>
            </a:r>
            <a:r>
              <a:rPr lang="nl-BE" b="0" dirty="0" err="1" smtClean="0"/>
              <a:t>compétente</a:t>
            </a:r>
            <a:endParaRPr lang="nl-BE" b="0" dirty="0" smtClean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115616" y="202630"/>
            <a:ext cx="6503625" cy="70609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nl-BE" sz="3200" b="0" dirty="0" smtClean="0"/>
              <a:t>Absence Management (Portfolio)</a:t>
            </a:r>
            <a:endParaRPr lang="en-US" sz="3200" b="0" dirty="0"/>
          </a:p>
        </p:txBody>
      </p:sp>
      <p:sp>
        <p:nvSpPr>
          <p:cNvPr id="2" name="Rectangle 1"/>
          <p:cNvSpPr/>
          <p:nvPr/>
        </p:nvSpPr>
        <p:spPr>
          <a:xfrm>
            <a:off x="878904" y="5157192"/>
            <a:ext cx="7797552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§"/>
              <a:defRPr/>
            </a:pPr>
            <a:r>
              <a:rPr lang="nl-BE" sz="2000" b="0" dirty="0" smtClean="0"/>
              <a:t>Adaptation du Reg </a:t>
            </a:r>
            <a:r>
              <a:rPr lang="nl-BE" sz="2000" b="0" dirty="0"/>
              <a:t>TRAVARB </a:t>
            </a:r>
            <a:r>
              <a:rPr lang="nl-BE" sz="2000" b="0" dirty="0" err="1" smtClean="0"/>
              <a:t>nécessaire</a:t>
            </a:r>
            <a:endParaRPr lang="nl-BE" sz="2000" b="0" dirty="0"/>
          </a:p>
          <a:p>
            <a:pPr marL="800100" lvl="1" indent="-342900">
              <a:spcBef>
                <a:spcPct val="50000"/>
              </a:spcBef>
              <a:buFont typeface="Wingdings" panose="05000000000000000000" pitchFamily="2" charset="2"/>
              <a:buChar char="Ø"/>
              <a:defRPr/>
            </a:pPr>
            <a:r>
              <a:rPr lang="nl-BE" b="0" dirty="0" err="1" smtClean="0">
                <a:solidFill>
                  <a:srgbClr val="000000"/>
                </a:solidFill>
                <a:sym typeface="Wingdings" panose="05000000000000000000" pitchFamily="2" charset="2"/>
              </a:rPr>
              <a:t>Procédure</a:t>
            </a:r>
            <a:r>
              <a:rPr lang="nl-BE" b="0" dirty="0" smtClean="0">
                <a:solidFill>
                  <a:srgbClr val="000000"/>
                </a:solidFill>
                <a:sym typeface="Wingdings" panose="05000000000000000000" pitchFamily="2" charset="2"/>
              </a:rPr>
              <a:t> de </a:t>
            </a:r>
            <a:r>
              <a:rPr lang="nl-BE" b="0" dirty="0" err="1" smtClean="0">
                <a:solidFill>
                  <a:srgbClr val="000000"/>
                </a:solidFill>
                <a:sym typeface="Wingdings" panose="05000000000000000000" pitchFamily="2" charset="2"/>
              </a:rPr>
              <a:t>demande</a:t>
            </a:r>
            <a:r>
              <a:rPr lang="nl-BE" b="0" dirty="0" smtClean="0">
                <a:solidFill>
                  <a:srgbClr val="000000"/>
                </a:solidFill>
                <a:sym typeface="Wingdings" panose="05000000000000000000" pitchFamily="2" charset="2"/>
              </a:rPr>
              <a:t>, </a:t>
            </a:r>
            <a:r>
              <a:rPr lang="nl-BE" b="0" dirty="0" err="1" smtClean="0">
                <a:solidFill>
                  <a:srgbClr val="000000"/>
                </a:solidFill>
                <a:sym typeface="Wingdings" panose="05000000000000000000" pitchFamily="2" charset="2"/>
              </a:rPr>
              <a:t>compétences</a:t>
            </a:r>
            <a:r>
              <a:rPr lang="nl-BE" b="0" dirty="0" smtClean="0">
                <a:solidFill>
                  <a:srgbClr val="000000"/>
                </a:solidFill>
                <a:sym typeface="Wingdings" panose="05000000000000000000" pitchFamily="2" charset="2"/>
              </a:rPr>
              <a:t> et RCU</a:t>
            </a:r>
            <a:endParaRPr lang="nl-BE" b="0" dirty="0">
              <a:solidFill>
                <a:srgbClr val="000000"/>
              </a:solidFill>
              <a:sym typeface="Wingdings" panose="05000000000000000000" pitchFamily="2" charset="2"/>
            </a:endParaRPr>
          </a:p>
          <a:p>
            <a:pPr marL="1257300" lvl="2" indent="-342900">
              <a:spcBef>
                <a:spcPct val="50000"/>
              </a:spcBef>
              <a:buFont typeface="Wingdings" panose="05000000000000000000" pitchFamily="2" charset="2"/>
              <a:buChar char="ü"/>
              <a:defRPr/>
            </a:pPr>
            <a:r>
              <a:rPr lang="nl-BE" b="0" dirty="0" err="1" smtClean="0">
                <a:solidFill>
                  <a:srgbClr val="000000"/>
                </a:solidFill>
                <a:sym typeface="Wingdings" panose="05000000000000000000" pitchFamily="2" charset="2"/>
              </a:rPr>
              <a:t>Traitement</a:t>
            </a:r>
            <a:r>
              <a:rPr lang="nl-BE" b="0" dirty="0" smtClean="0">
                <a:solidFill>
                  <a:srgbClr val="000000"/>
                </a:solidFill>
                <a:sym typeface="Wingdings" panose="05000000000000000000" pitchFamily="2" charset="2"/>
              </a:rPr>
              <a:t> </a:t>
            </a:r>
            <a:r>
              <a:rPr lang="nl-BE" b="0" dirty="0" err="1" smtClean="0">
                <a:solidFill>
                  <a:srgbClr val="000000"/>
                </a:solidFill>
                <a:sym typeface="Wingdings" panose="05000000000000000000" pitchFamily="2" charset="2"/>
              </a:rPr>
              <a:t>appèl</a:t>
            </a:r>
            <a:r>
              <a:rPr lang="nl-BE" b="0" dirty="0" smtClean="0">
                <a:solidFill>
                  <a:srgbClr val="000000"/>
                </a:solidFill>
                <a:sym typeface="Wingdings" panose="05000000000000000000" pitchFamily="2" charset="2"/>
              </a:rPr>
              <a:t> au </a:t>
            </a:r>
            <a:r>
              <a:rPr lang="nl-BE" b="0" dirty="0" err="1" smtClean="0">
                <a:solidFill>
                  <a:srgbClr val="000000"/>
                </a:solidFill>
                <a:sym typeface="Wingdings" panose="05000000000000000000" pitchFamily="2" charset="2"/>
              </a:rPr>
              <a:t>Niv</a:t>
            </a:r>
            <a:r>
              <a:rPr lang="nl-BE" b="0" dirty="0" smtClean="0">
                <a:solidFill>
                  <a:srgbClr val="000000"/>
                </a:solidFill>
                <a:sym typeface="Wingdings" panose="05000000000000000000" pitchFamily="2" charset="2"/>
              </a:rPr>
              <a:t> CU </a:t>
            </a:r>
            <a:r>
              <a:rPr lang="nl-BE" b="0" dirty="0" err="1" smtClean="0">
                <a:solidFill>
                  <a:srgbClr val="000000"/>
                </a:solidFill>
                <a:sym typeface="Wingdings" panose="05000000000000000000" pitchFamily="2" charset="2"/>
              </a:rPr>
              <a:t>a.l.d</a:t>
            </a:r>
            <a:r>
              <a:rPr lang="nl-BE" b="0" dirty="0" smtClean="0">
                <a:solidFill>
                  <a:srgbClr val="000000"/>
                </a:solidFill>
                <a:sym typeface="Wingdings" panose="05000000000000000000" pitchFamily="2" charset="2"/>
              </a:rPr>
              <a:t>. </a:t>
            </a:r>
            <a:r>
              <a:rPr lang="nl-BE" b="0" dirty="0" err="1">
                <a:solidFill>
                  <a:srgbClr val="000000"/>
                </a:solidFill>
                <a:sym typeface="Wingdings" panose="05000000000000000000" pitchFamily="2" charset="2"/>
              </a:rPr>
              <a:t>Niv</a:t>
            </a:r>
            <a:r>
              <a:rPr lang="nl-BE" b="0" dirty="0">
                <a:solidFill>
                  <a:srgbClr val="000000"/>
                </a:solidFill>
                <a:sym typeface="Wingdings" panose="05000000000000000000" pitchFamily="2" charset="2"/>
              </a:rPr>
              <a:t> </a:t>
            </a:r>
            <a:r>
              <a:rPr lang="nl-BE" b="0" dirty="0" smtClean="0">
                <a:solidFill>
                  <a:srgbClr val="000000"/>
                </a:solidFill>
                <a:sym typeface="Wingdings" panose="05000000000000000000" pitchFamily="2" charset="2"/>
              </a:rPr>
              <a:t>CC</a:t>
            </a:r>
            <a:endParaRPr lang="nl-BE" b="0" dirty="0">
              <a:solidFill>
                <a:srgbClr val="000000"/>
              </a:solidFill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32690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5A192DF-A232-4327-8CF3-649C6E35F980}" type="datetime1">
              <a:rPr lang="nl-BE" smtClean="0"/>
              <a:pPr>
                <a:defRPr/>
              </a:pPr>
              <a:t>9/05/2014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F05E7C-4ED6-4DFA-8386-E5CE0122986D}" type="slidenum">
              <a:rPr lang="en-US" smtClean="0"/>
              <a:pPr>
                <a:defRPr/>
              </a:pPr>
              <a:t>43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038224"/>
            <a:ext cx="7993367" cy="5487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1187624" y="274638"/>
            <a:ext cx="7776864" cy="70609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nl-BE" sz="3200" b="0" dirty="0" smtClean="0"/>
              <a:t>Absence Management</a:t>
            </a:r>
            <a:endParaRPr lang="en-US" sz="3200" b="0" dirty="0"/>
          </a:p>
        </p:txBody>
      </p:sp>
      <p:sp>
        <p:nvSpPr>
          <p:cNvPr id="7" name="Oval 6"/>
          <p:cNvSpPr/>
          <p:nvPr/>
        </p:nvSpPr>
        <p:spPr bwMode="auto">
          <a:xfrm>
            <a:off x="973046" y="6165304"/>
            <a:ext cx="3382929" cy="288032"/>
          </a:xfrm>
          <a:prstGeom prst="ellipse">
            <a:avLst/>
          </a:prstGeom>
          <a:noFill/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BE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020273" y="1054932"/>
            <a:ext cx="936104" cy="523220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r>
              <a:rPr lang="nl-BE" sz="2800" b="0" dirty="0" smtClean="0"/>
              <a:t>ESS</a:t>
            </a:r>
            <a:endParaRPr lang="en-US" sz="2800" b="0" dirty="0"/>
          </a:p>
        </p:txBody>
      </p:sp>
      <p:sp>
        <p:nvSpPr>
          <p:cNvPr id="8" name="TextBox 7"/>
          <p:cNvSpPr txBox="1"/>
          <p:nvPr/>
        </p:nvSpPr>
        <p:spPr>
          <a:xfrm>
            <a:off x="7020272" y="1681644"/>
            <a:ext cx="1296144" cy="523220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r>
              <a:rPr lang="nl-BE" sz="2800" b="0" dirty="0" smtClean="0"/>
              <a:t>(MSS)</a:t>
            </a:r>
            <a:endParaRPr lang="en-US" sz="2800" b="0" dirty="0"/>
          </a:p>
        </p:txBody>
      </p:sp>
    </p:spTree>
    <p:extLst>
      <p:ext uri="{BB962C8B-B14F-4D97-AF65-F5344CB8AC3E}">
        <p14:creationId xmlns:p14="http://schemas.microsoft.com/office/powerpoint/2010/main" val="1713560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5A192DF-A232-4327-8CF3-649C6E35F980}" type="datetime1">
              <a:rPr lang="nl-BE" smtClean="0"/>
              <a:pPr>
                <a:defRPr/>
              </a:pPr>
              <a:t>9/05/2014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F05E7C-4ED6-4DFA-8386-E5CE0122986D}" type="slidenum">
              <a:rPr lang="en-US" smtClean="0"/>
              <a:pPr>
                <a:defRPr/>
              </a:pPr>
              <a:t>44</a:t>
            </a:fld>
            <a:endParaRPr lang="en-US"/>
          </a:p>
        </p:txBody>
      </p:sp>
      <p:pic>
        <p:nvPicPr>
          <p:cNvPr id="2051" name="Picture 3" descr="image00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9791" y="980728"/>
            <a:ext cx="7286625" cy="5616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val 5"/>
          <p:cNvSpPr/>
          <p:nvPr/>
        </p:nvSpPr>
        <p:spPr bwMode="auto">
          <a:xfrm>
            <a:off x="2339752" y="4365104"/>
            <a:ext cx="1616235" cy="288032"/>
          </a:xfrm>
          <a:prstGeom prst="ellipse">
            <a:avLst/>
          </a:prstGeom>
          <a:noFill/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BE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Oval 6"/>
          <p:cNvSpPr/>
          <p:nvPr/>
        </p:nvSpPr>
        <p:spPr bwMode="auto">
          <a:xfrm>
            <a:off x="1030699" y="6165304"/>
            <a:ext cx="4405397" cy="432048"/>
          </a:xfrm>
          <a:prstGeom prst="ellipse">
            <a:avLst/>
          </a:prstGeom>
          <a:noFill/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BE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187624" y="274638"/>
            <a:ext cx="7776864" cy="70609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nl-BE" sz="3200" b="0" dirty="0" smtClean="0"/>
              <a:t>Absence Management</a:t>
            </a:r>
            <a:endParaRPr lang="en-US" sz="3200" b="0" dirty="0"/>
          </a:p>
        </p:txBody>
      </p:sp>
      <p:sp>
        <p:nvSpPr>
          <p:cNvPr id="9" name="TextBox 8"/>
          <p:cNvSpPr txBox="1"/>
          <p:nvPr/>
        </p:nvSpPr>
        <p:spPr>
          <a:xfrm>
            <a:off x="7020272" y="1054932"/>
            <a:ext cx="1080119" cy="523220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r>
              <a:rPr lang="nl-BE" sz="2800" b="0" dirty="0"/>
              <a:t>M</a:t>
            </a:r>
            <a:r>
              <a:rPr lang="nl-BE" sz="2800" b="0" dirty="0" smtClean="0"/>
              <a:t>SS</a:t>
            </a:r>
            <a:endParaRPr lang="en-US" sz="2800" b="0" dirty="0"/>
          </a:p>
        </p:txBody>
      </p:sp>
    </p:spTree>
    <p:extLst>
      <p:ext uri="{BB962C8B-B14F-4D97-AF65-F5344CB8AC3E}">
        <p14:creationId xmlns:p14="http://schemas.microsoft.com/office/powerpoint/2010/main" val="1493547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 smtClean="0"/>
              <a:t>Contributions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5A192DF-A232-4327-8CF3-649C6E35F980}" type="datetime1">
              <a:rPr lang="nl-BE" smtClean="0"/>
              <a:pPr>
                <a:defRPr/>
              </a:pPr>
              <a:t>9/05/2014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475656" y="260651"/>
            <a:ext cx="6120680" cy="64479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413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?</a:t>
            </a:r>
            <a:endParaRPr lang="en-US" sz="413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3667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5521" name="Slide Number Placeholder 3"/>
          <p:cNvSpPr txBox="1">
            <a:spLocks noGrp="1"/>
          </p:cNvSpPr>
          <p:nvPr/>
        </p:nvSpPr>
        <p:spPr bwMode="auto">
          <a:xfrm>
            <a:off x="7019960" y="6165850"/>
            <a:ext cx="1198563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9BD136DF-5241-49FD-91EA-AE65224E272A}" type="slidenum">
              <a:rPr lang="en-US" sz="1400" b="0">
                <a:solidFill>
                  <a:schemeClr val="tx1"/>
                </a:solidFill>
              </a:rPr>
              <a:pPr algn="r"/>
              <a:t>46</a:t>
            </a:fld>
            <a:endParaRPr lang="en-US" sz="1400" b="0">
              <a:solidFill>
                <a:schemeClr val="tx1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899592" y="260648"/>
            <a:ext cx="7787208" cy="72008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nl-BE" sz="3200" b="0" dirty="0" smtClean="0"/>
              <a:t>Interface </a:t>
            </a:r>
            <a:r>
              <a:rPr lang="nl-BE" sz="3200" b="0" dirty="0" err="1" smtClean="0"/>
              <a:t>avec</a:t>
            </a:r>
            <a:r>
              <a:rPr lang="nl-BE" sz="3200" b="0" dirty="0" smtClean="0"/>
              <a:t> HRIS</a:t>
            </a:r>
            <a:endParaRPr lang="en-US" sz="3200" b="0" dirty="0"/>
          </a:p>
        </p:txBody>
      </p:sp>
      <p:pic>
        <p:nvPicPr>
          <p:cNvPr id="8" name="Picture 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268760"/>
            <a:ext cx="7488832" cy="381642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8937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Plan de </a:t>
            </a:r>
            <a:r>
              <a:rPr lang="nl-BE" dirty="0" err="1" smtClean="0"/>
              <a:t>communication</a:t>
            </a:r>
            <a:r>
              <a:rPr lang="nl-BE" dirty="0" smtClean="0"/>
              <a:t> </a:t>
            </a:r>
            <a:r>
              <a:rPr lang="nl-BE" dirty="0" err="1" smtClean="0"/>
              <a:t>HRM@Def</a:t>
            </a:r>
            <a:endParaRPr lang="en-US" dirty="0" smtClean="0"/>
          </a:p>
        </p:txBody>
      </p:sp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35902728"/>
              </p:ext>
            </p:extLst>
          </p:nvPr>
        </p:nvGraphicFramePr>
        <p:xfrm>
          <a:off x="323528" y="1556794"/>
          <a:ext cx="8712967" cy="40324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48556"/>
                <a:gridCol w="1764411"/>
              </a:tblGrid>
              <a:tr h="652964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33" marB="45733"/>
                </a:tc>
                <a:tc>
                  <a:txBody>
                    <a:bodyPr/>
                    <a:lstStyle/>
                    <a:p>
                      <a:r>
                        <a:rPr lang="nl-BE" sz="1800" dirty="0" smtClean="0"/>
                        <a:t>Voorziene DTG</a:t>
                      </a:r>
                      <a:endParaRPr lang="en-US" sz="1800" dirty="0"/>
                    </a:p>
                  </a:txBody>
                  <a:tcPr marT="45733" marB="45733"/>
                </a:tc>
              </a:tr>
              <a:tr h="378395">
                <a:tc>
                  <a:txBody>
                    <a:bodyPr/>
                    <a:lstStyle/>
                    <a:p>
                      <a:r>
                        <a:rPr lang="nl-BE" sz="1800" dirty="0" err="1" smtClean="0"/>
                        <a:t>Publication</a:t>
                      </a:r>
                      <a:r>
                        <a:rPr lang="nl-BE" sz="1800" baseline="0" dirty="0" smtClean="0"/>
                        <a:t> website HRM@Defence </a:t>
                      </a:r>
                      <a:r>
                        <a:rPr lang="nl-BE" sz="1800" baseline="0" dirty="0" err="1" smtClean="0"/>
                        <a:t>sur</a:t>
                      </a:r>
                      <a:r>
                        <a:rPr lang="nl-BE" sz="1800" baseline="0" dirty="0" smtClean="0"/>
                        <a:t> intranet/Pers</a:t>
                      </a:r>
                      <a:endParaRPr lang="en-US" sz="1800" dirty="0"/>
                    </a:p>
                  </a:txBody>
                  <a:tcPr marT="45733" marB="45733"/>
                </a:tc>
                <a:tc>
                  <a:txBody>
                    <a:bodyPr/>
                    <a:lstStyle/>
                    <a:p>
                      <a:r>
                        <a:rPr lang="nl-BE" sz="1800" dirty="0" smtClean="0"/>
                        <a:t>Mi</a:t>
                      </a:r>
                      <a:r>
                        <a:rPr lang="nl-BE" sz="1800" baseline="0" dirty="0" smtClean="0"/>
                        <a:t> Mai 14</a:t>
                      </a:r>
                      <a:endParaRPr lang="en-US" sz="1800" dirty="0"/>
                    </a:p>
                  </a:txBody>
                  <a:tcPr marT="45733" marB="45733"/>
                </a:tc>
              </a:tr>
              <a:tr h="652964">
                <a:tc>
                  <a:txBody>
                    <a:bodyPr/>
                    <a:lstStyle/>
                    <a:p>
                      <a:r>
                        <a:rPr lang="nl-BE" sz="1800" dirty="0" err="1" smtClean="0"/>
                        <a:t>News</a:t>
                      </a:r>
                      <a:r>
                        <a:rPr lang="nl-BE" sz="1800" baseline="0" dirty="0" err="1" smtClean="0"/>
                        <a:t>@DG</a:t>
                      </a:r>
                      <a:r>
                        <a:rPr lang="nl-BE" sz="1800" baseline="0" dirty="0" smtClean="0"/>
                        <a:t> HR/MR/</a:t>
                      </a:r>
                      <a:r>
                        <a:rPr lang="nl-BE" sz="1800" baseline="0" dirty="0" err="1" smtClean="0"/>
                        <a:t>Fmn</a:t>
                      </a:r>
                      <a:r>
                        <a:rPr lang="nl-BE" sz="1800" baseline="0" dirty="0" smtClean="0"/>
                        <a:t>/BF/ACOS O&amp;T (</a:t>
                      </a:r>
                      <a:r>
                        <a:rPr lang="nl-BE" sz="1800" baseline="0" dirty="0" err="1" smtClean="0"/>
                        <a:t>gestionnaires</a:t>
                      </a:r>
                      <a:r>
                        <a:rPr lang="nl-BE" sz="1800" baseline="0" dirty="0" smtClean="0"/>
                        <a:t> </a:t>
                      </a:r>
                      <a:r>
                        <a:rPr lang="nl-BE" sz="1800" baseline="0" dirty="0" err="1" smtClean="0"/>
                        <a:t>centraux</a:t>
                      </a:r>
                      <a:r>
                        <a:rPr lang="nl-BE" sz="1800" baseline="0" dirty="0" smtClean="0"/>
                        <a:t> *)</a:t>
                      </a:r>
                      <a:endParaRPr lang="en-US" sz="1800" dirty="0"/>
                    </a:p>
                  </a:txBody>
                  <a:tcPr marT="45733" marB="45733"/>
                </a:tc>
                <a:tc>
                  <a:txBody>
                    <a:bodyPr/>
                    <a:lstStyle/>
                    <a:p>
                      <a:r>
                        <a:rPr lang="nl-BE" sz="1800" dirty="0" smtClean="0"/>
                        <a:t>Mai 14</a:t>
                      </a:r>
                      <a:endParaRPr lang="en-US" sz="1800" dirty="0"/>
                    </a:p>
                  </a:txBody>
                  <a:tcPr marT="45733" marB="45733"/>
                </a:tc>
              </a:tr>
              <a:tr h="378395">
                <a:tc>
                  <a:txBody>
                    <a:bodyPr/>
                    <a:lstStyle/>
                    <a:p>
                      <a:r>
                        <a:rPr lang="nl-BE" sz="1800" dirty="0" smtClean="0"/>
                        <a:t>Nieuwsbrief vers les </a:t>
                      </a:r>
                      <a:r>
                        <a:rPr lang="nl-BE" sz="1800" dirty="0" err="1" smtClean="0"/>
                        <a:t>gestionnaires</a:t>
                      </a:r>
                      <a:r>
                        <a:rPr lang="nl-BE" sz="1800" dirty="0" smtClean="0"/>
                        <a:t> </a:t>
                      </a:r>
                      <a:r>
                        <a:rPr lang="nl-BE" sz="1800" dirty="0" err="1" smtClean="0"/>
                        <a:t>décentralisés</a:t>
                      </a:r>
                      <a:r>
                        <a:rPr lang="nl-BE" sz="1800" baseline="0" dirty="0" smtClean="0"/>
                        <a:t> (**)</a:t>
                      </a:r>
                      <a:endParaRPr lang="en-US" sz="1800" dirty="0"/>
                    </a:p>
                  </a:txBody>
                  <a:tcPr marT="45733" marB="45733"/>
                </a:tc>
                <a:tc>
                  <a:txBody>
                    <a:bodyPr/>
                    <a:lstStyle/>
                    <a:p>
                      <a:r>
                        <a:rPr lang="nl-BE" sz="1800" dirty="0" smtClean="0"/>
                        <a:t>Mai 14</a:t>
                      </a:r>
                      <a:endParaRPr lang="en-US" sz="1800" dirty="0"/>
                    </a:p>
                  </a:txBody>
                  <a:tcPr marT="45733" marB="45733"/>
                </a:tc>
              </a:tr>
              <a:tr h="378395">
                <a:tc>
                  <a:txBody>
                    <a:bodyPr/>
                    <a:lstStyle/>
                    <a:p>
                      <a:r>
                        <a:rPr lang="nl-BE" sz="1800" dirty="0" err="1" smtClean="0"/>
                        <a:t>News@Defence</a:t>
                      </a:r>
                      <a:endParaRPr lang="en-US" sz="1800" dirty="0"/>
                    </a:p>
                  </a:txBody>
                  <a:tcPr marT="45733" marB="45733"/>
                </a:tc>
                <a:tc>
                  <a:txBody>
                    <a:bodyPr/>
                    <a:lstStyle/>
                    <a:p>
                      <a:r>
                        <a:rPr lang="nl-BE" sz="1800" dirty="0" smtClean="0"/>
                        <a:t>Jun 14</a:t>
                      </a:r>
                      <a:endParaRPr lang="en-US" sz="1800" dirty="0"/>
                    </a:p>
                  </a:txBody>
                  <a:tcPr marT="45733" marB="45733"/>
                </a:tc>
              </a:tr>
              <a:tr h="1212937">
                <a:tc>
                  <a:txBody>
                    <a:bodyPr/>
                    <a:lstStyle/>
                    <a:p>
                      <a:r>
                        <a:rPr lang="nl-NL" sz="1800" dirty="0" smtClean="0">
                          <a:hlinkClick r:id="rId3"/>
                        </a:rPr>
                        <a:t>Briefings </a:t>
                      </a:r>
                      <a:r>
                        <a:rPr lang="nl-NL" sz="1800" dirty="0" err="1" smtClean="0">
                          <a:hlinkClick r:id="rId3"/>
                        </a:rPr>
                        <a:t>sur</a:t>
                      </a:r>
                      <a:r>
                        <a:rPr lang="nl-NL" sz="1800" dirty="0" smtClean="0">
                          <a:hlinkClick r:id="rId3"/>
                        </a:rPr>
                        <a:t> les </a:t>
                      </a:r>
                      <a:r>
                        <a:rPr lang="nl-NL" sz="1800" dirty="0" err="1" smtClean="0">
                          <a:hlinkClick r:id="rId3"/>
                        </a:rPr>
                        <a:t>différents</a:t>
                      </a:r>
                      <a:r>
                        <a:rPr lang="nl-NL" sz="1800" dirty="0" smtClean="0">
                          <a:hlinkClick r:id="rId3"/>
                        </a:rPr>
                        <a:t> </a:t>
                      </a:r>
                      <a:r>
                        <a:rPr lang="nl-NL" sz="1800" dirty="0" err="1" smtClean="0">
                          <a:hlinkClick r:id="rId3"/>
                        </a:rPr>
                        <a:t>plateaux</a:t>
                      </a:r>
                      <a:r>
                        <a:rPr lang="nl-NL" sz="1800" dirty="0" smtClean="0"/>
                        <a:t>: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NL" sz="1800" dirty="0" err="1" smtClean="0"/>
                        <a:t>Prio</a:t>
                      </a:r>
                      <a:r>
                        <a:rPr lang="nl-NL" sz="1800" dirty="0" smtClean="0"/>
                        <a:t> 1: </a:t>
                      </a:r>
                      <a:r>
                        <a:rPr lang="nl-NL" sz="1800" dirty="0" err="1" smtClean="0"/>
                        <a:t>gestionnaires</a:t>
                      </a:r>
                      <a:r>
                        <a:rPr lang="nl-NL" sz="1800" dirty="0" smtClean="0"/>
                        <a:t> </a:t>
                      </a:r>
                      <a:r>
                        <a:rPr lang="nl-NL" sz="1800" dirty="0" err="1" smtClean="0"/>
                        <a:t>centraux</a:t>
                      </a:r>
                      <a:r>
                        <a:rPr lang="nl-NL" sz="1800" dirty="0" smtClean="0"/>
                        <a:t> et </a:t>
                      </a:r>
                      <a:r>
                        <a:rPr lang="nl-NL" sz="1800" dirty="0" err="1" smtClean="0"/>
                        <a:t>décentraux</a:t>
                      </a:r>
                      <a:endParaRPr lang="nl-NL" sz="1800" baseline="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NL" sz="1800" baseline="0" dirty="0" err="1" smtClean="0"/>
                        <a:t>Prio</a:t>
                      </a:r>
                      <a:r>
                        <a:rPr lang="nl-NL" sz="1800" baseline="0" dirty="0" smtClean="0"/>
                        <a:t> 2: Chef </a:t>
                      </a:r>
                      <a:r>
                        <a:rPr lang="nl-NL" sz="1800" baseline="0" dirty="0" err="1" smtClean="0"/>
                        <a:t>Pl</a:t>
                      </a:r>
                      <a:r>
                        <a:rPr lang="nl-NL" sz="1800" baseline="0" dirty="0" smtClean="0"/>
                        <a:t>/</a:t>
                      </a:r>
                      <a:r>
                        <a:rPr lang="nl-NL" sz="1800" baseline="0" dirty="0" err="1" smtClean="0"/>
                        <a:t>Fl</a:t>
                      </a:r>
                      <a:endParaRPr lang="nl-NL" sz="1800" baseline="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NL" sz="1800" baseline="0" dirty="0" err="1" smtClean="0"/>
                        <a:t>Inscriptions</a:t>
                      </a:r>
                      <a:r>
                        <a:rPr lang="nl-NL" sz="1800" baseline="0" dirty="0" smtClean="0"/>
                        <a:t> via dghr.info@mil.be</a:t>
                      </a:r>
                      <a:r>
                        <a:rPr lang="en-US" sz="1800" dirty="0" smtClean="0"/>
                        <a:t> </a:t>
                      </a:r>
                      <a:endParaRPr lang="en-US" sz="1800" dirty="0"/>
                    </a:p>
                  </a:txBody>
                  <a:tcPr marT="45733" marB="45733"/>
                </a:tc>
                <a:tc>
                  <a:txBody>
                    <a:bodyPr/>
                    <a:lstStyle/>
                    <a:p>
                      <a:r>
                        <a:rPr lang="nl-BE" sz="1800" dirty="0" smtClean="0"/>
                        <a:t>05 – 30 Jun 14</a:t>
                      </a:r>
                      <a:endParaRPr lang="en-US" sz="1800" dirty="0"/>
                    </a:p>
                  </a:txBody>
                  <a:tcPr marT="45733" marB="45733"/>
                </a:tc>
              </a:tr>
              <a:tr h="378395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nl-BE" sz="1800" dirty="0" err="1" smtClean="0"/>
                        <a:t>Article</a:t>
                      </a:r>
                      <a:r>
                        <a:rPr lang="nl-BE" sz="1800" baseline="0" dirty="0" smtClean="0"/>
                        <a:t> </a:t>
                      </a:r>
                      <a:r>
                        <a:rPr lang="nl-BE" sz="1800" dirty="0" smtClean="0"/>
                        <a:t>HRM@Defence dans </a:t>
                      </a:r>
                      <a:r>
                        <a:rPr lang="nl-BE" sz="1800" dirty="0" err="1" smtClean="0"/>
                        <a:t>Dbriefing</a:t>
                      </a:r>
                      <a:endParaRPr lang="en-US" sz="1800" dirty="0"/>
                    </a:p>
                  </a:txBody>
                  <a:tcPr marT="45733" marB="45733"/>
                </a:tc>
                <a:tc>
                  <a:txBody>
                    <a:bodyPr/>
                    <a:lstStyle/>
                    <a:p>
                      <a:r>
                        <a:rPr lang="nl-BE" sz="1800" dirty="0" smtClean="0"/>
                        <a:t>Sep 14</a:t>
                      </a:r>
                      <a:endParaRPr lang="en-US" sz="1800" dirty="0"/>
                    </a:p>
                  </a:txBody>
                  <a:tcPr marT="45733" marB="45733"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3A05EB-5F91-4FF4-9B24-36622389202A}" type="slidenum">
              <a:rPr lang="nl-BE" smtClean="0"/>
              <a:pPr>
                <a:defRPr/>
              </a:pPr>
              <a:t>5</a:t>
            </a:fld>
            <a:endParaRPr lang="nl-BE"/>
          </a:p>
        </p:txBody>
      </p:sp>
      <p:sp>
        <p:nvSpPr>
          <p:cNvPr id="3102" name="TextBox 9"/>
          <p:cNvSpPr txBox="1">
            <a:spLocks noChangeArrowheads="1"/>
          </p:cNvSpPr>
          <p:nvPr/>
        </p:nvSpPr>
        <p:spPr bwMode="auto">
          <a:xfrm>
            <a:off x="539750" y="5725120"/>
            <a:ext cx="813593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nl-BE" sz="1600" dirty="0"/>
              <a:t>* </a:t>
            </a:r>
            <a:r>
              <a:rPr lang="nl-BE" sz="1600" dirty="0" smtClean="0"/>
              <a:t>Specialistes  au sein des ACOS/DG</a:t>
            </a:r>
            <a:r>
              <a:rPr lang="nl-BE" sz="1600" dirty="0"/>
              <a:t>, </a:t>
            </a:r>
            <a:r>
              <a:rPr lang="nl-BE" sz="1600" dirty="0" err="1" smtClean="0"/>
              <a:t>concernés</a:t>
            </a:r>
            <a:r>
              <a:rPr lang="nl-BE" sz="1600" dirty="0" smtClean="0"/>
              <a:t> par </a:t>
            </a:r>
            <a:r>
              <a:rPr lang="nl-BE" sz="1600" dirty="0" err="1" smtClean="0"/>
              <a:t>le</a:t>
            </a:r>
            <a:r>
              <a:rPr lang="nl-BE" sz="1600" dirty="0" smtClean="0"/>
              <a:t> </a:t>
            </a:r>
            <a:r>
              <a:rPr lang="nl-BE" sz="1600" dirty="0" err="1" smtClean="0"/>
              <a:t>développement</a:t>
            </a:r>
            <a:r>
              <a:rPr lang="nl-BE" sz="1600" dirty="0" smtClean="0"/>
              <a:t> et la mise en </a:t>
            </a:r>
            <a:r>
              <a:rPr lang="nl-BE" sz="1600" dirty="0" err="1" smtClean="0"/>
              <a:t>place</a:t>
            </a:r>
            <a:r>
              <a:rPr lang="nl-BE" sz="1600" dirty="0" smtClean="0"/>
              <a:t> de </a:t>
            </a:r>
            <a:r>
              <a:rPr lang="nl-BE" sz="1600" dirty="0" err="1" smtClean="0"/>
              <a:t>l’application</a:t>
            </a:r>
            <a:endParaRPr lang="nl-BE" sz="1600" dirty="0"/>
          </a:p>
          <a:p>
            <a:pPr eaLnBrk="1" hangingPunct="1"/>
            <a:r>
              <a:rPr lang="nl-BE" sz="1600" dirty="0"/>
              <a:t>** </a:t>
            </a:r>
            <a:r>
              <a:rPr lang="nl-BE" sz="1600" dirty="0" smtClean="0"/>
              <a:t>Collaborateurs </a:t>
            </a:r>
            <a:r>
              <a:rPr lang="nl-BE" sz="1600" dirty="0" err="1" smtClean="0"/>
              <a:t>externes</a:t>
            </a:r>
            <a:r>
              <a:rPr lang="nl-BE" sz="1600" dirty="0" smtClean="0"/>
              <a:t>, </a:t>
            </a:r>
            <a:r>
              <a:rPr lang="nl-BE" sz="1600" dirty="0" err="1" smtClean="0"/>
              <a:t>partenaires</a:t>
            </a:r>
            <a:r>
              <a:rPr lang="nl-BE" sz="1600" dirty="0" smtClean="0"/>
              <a:t> </a:t>
            </a:r>
            <a:r>
              <a:rPr lang="nl-BE" sz="1600" dirty="0" err="1" smtClean="0"/>
              <a:t>privilégiés</a:t>
            </a:r>
            <a:r>
              <a:rPr lang="nl-BE" sz="1600" dirty="0" smtClean="0"/>
              <a:t> des </a:t>
            </a:r>
            <a:r>
              <a:rPr lang="nl-BE" sz="1600" dirty="0" err="1" smtClean="0"/>
              <a:t>différentes</a:t>
            </a:r>
            <a:r>
              <a:rPr lang="nl-BE" sz="1600" dirty="0" smtClean="0"/>
              <a:t> ACOS/DG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1800000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Briefings </a:t>
            </a:r>
            <a:r>
              <a:rPr lang="nl-BE" dirty="0" err="1" smtClean="0"/>
              <a:t>d’information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45753118"/>
              </p:ext>
            </p:extLst>
          </p:nvPr>
        </p:nvGraphicFramePr>
        <p:xfrm>
          <a:off x="539551" y="1229615"/>
          <a:ext cx="7776865" cy="489655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629203"/>
                <a:gridCol w="3428112"/>
                <a:gridCol w="359775"/>
                <a:gridCol w="359775"/>
              </a:tblGrid>
              <a:tr h="25642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Lieu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DTG </a:t>
                      </a:r>
                      <a:r>
                        <a:rPr lang="en-US" sz="1100" dirty="0" err="1">
                          <a:solidFill>
                            <a:schemeClr val="tx1"/>
                          </a:solidFill>
                          <a:effectLst/>
                        </a:rPr>
                        <a:t>Bfg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</a:tr>
              <a:tr h="24421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solidFill>
                            <a:schemeClr val="tx1"/>
                          </a:solidFill>
                          <a:effectLst/>
                        </a:rPr>
                        <a:t>Evere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 (N)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Je 05 Jun 14 (AM)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68580" marR="68580" marT="0" marB="0"/>
                </a:tc>
              </a:tr>
              <a:tr h="24421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solidFill>
                            <a:schemeClr val="tx1"/>
                          </a:solidFill>
                          <a:effectLst/>
                        </a:rPr>
                        <a:t>Evere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 (F)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Je 05 Jun 14 (PM)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BE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BE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</a:tr>
              <a:tr h="24421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NOH (F)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Ma 10 Jun 14 (AM)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BE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BE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</a:tr>
              <a:tr h="24421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NOH (N)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Ma 10 Jun 14 (PM)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BE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BE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</a:tr>
              <a:tr h="24421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solidFill>
                            <a:schemeClr val="tx1"/>
                          </a:solidFill>
                          <a:effectLst/>
                        </a:rPr>
                        <a:t>Florennes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 (F)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Je 12 Jun 14 (AM)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BE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BE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</a:tr>
              <a:tr h="24421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solidFill>
                            <a:schemeClr val="tx1"/>
                          </a:solidFill>
                          <a:effectLst/>
                        </a:rPr>
                        <a:t>Florennes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 (F)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Je 12 Jun 14 (PM)</a:t>
                      </a:r>
                      <a:endParaRPr lang="en-US" sz="11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BE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BE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</a:tr>
              <a:tr h="24421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solidFill>
                            <a:schemeClr val="tx1"/>
                          </a:solidFill>
                          <a:effectLst/>
                        </a:rPr>
                        <a:t>Evere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 (F)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Lu 16 Jun 14 (AM)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BE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BE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</a:tr>
              <a:tr h="24421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solidFill>
                            <a:schemeClr val="tx1"/>
                          </a:solidFill>
                          <a:effectLst/>
                        </a:rPr>
                        <a:t>Evere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 (N)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Lu 16 Jun 14 (PM)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BE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BE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</a:tr>
              <a:tr h="24421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Bourg Léopold (N)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Me 18 Jun 14 (AM)</a:t>
                      </a:r>
                      <a:endParaRPr lang="en-US" sz="11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BE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BE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</a:tr>
              <a:tr h="24421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Bourg Léopold (N)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Me 18 Jun 14 (PM)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BE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BE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</a:tr>
              <a:tr h="24421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solidFill>
                            <a:schemeClr val="tx1"/>
                          </a:solidFill>
                          <a:effectLst/>
                        </a:rPr>
                        <a:t>Zeebruges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 (N)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Ve 20 Jun 14 (AM)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BE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BE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</a:tr>
              <a:tr h="24421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solidFill>
                            <a:schemeClr val="tx1"/>
                          </a:solidFill>
                          <a:effectLst/>
                        </a:rPr>
                        <a:t>Tournai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 (F)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Lu 23 Jun 14 (AM)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BE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BE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</a:tr>
              <a:tr h="24421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solidFill>
                            <a:schemeClr val="tx1"/>
                          </a:solidFill>
                          <a:effectLst/>
                        </a:rPr>
                        <a:t>Tournai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 (F)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Lu 23 Jun 14 (PM)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BE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BE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</a:tr>
              <a:tr h="24421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M-E-F (F)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Me 25 Jun 14 (AM)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BE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BE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</a:tr>
              <a:tr h="24421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M-E-F (F)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Me 25 Jun 14 (PM)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BE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BE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</a:tr>
              <a:tr h="24421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Bourg Léopold (N)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Je 26 Jun 14 (AM)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BE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BE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</a:tr>
              <a:tr h="24421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Bourg Léopold (N)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Je 26 Jun 14 (PM)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BE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BE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</a:tr>
              <a:tr h="24421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NOH (N)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Lu 30 Jun 14 (AM)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BE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BE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</a:tr>
              <a:tr h="24421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NOH (F)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Lu 30 Jun 14 (PM)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BE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BE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5A192DF-A232-4327-8CF3-649C6E35F980}" type="datetime1">
              <a:rPr lang="nl-BE" smtClean="0"/>
              <a:pPr>
                <a:defRPr/>
              </a:pPr>
              <a:t>9/05/2014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F05E7C-4ED6-4DFA-8386-E5CE0122986D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6102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 smtClean="0"/>
              <a:t>Appui</a:t>
            </a:r>
            <a:r>
              <a:rPr lang="nl-BE" dirty="0" smtClean="0"/>
              <a:t> </a:t>
            </a:r>
            <a:r>
              <a:rPr lang="nl-BE" dirty="0" err="1" smtClean="0"/>
              <a:t>utilisateurs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4888" y="1600202"/>
            <a:ext cx="8229600" cy="4525963"/>
          </a:xfrm>
        </p:spPr>
        <p:txBody>
          <a:bodyPr/>
          <a:lstStyle/>
          <a:p>
            <a:r>
              <a:rPr lang="nl-BE" sz="2800" dirty="0" err="1" smtClean="0"/>
              <a:t>Formation</a:t>
            </a:r>
            <a:r>
              <a:rPr lang="nl-BE" sz="2800" dirty="0" smtClean="0"/>
              <a:t> </a:t>
            </a:r>
          </a:p>
          <a:p>
            <a:pPr lvl="1"/>
            <a:r>
              <a:rPr lang="nl-BE" sz="2400" dirty="0" smtClean="0"/>
              <a:t>Principe Train the Trainer</a:t>
            </a:r>
          </a:p>
          <a:p>
            <a:pPr lvl="1"/>
            <a:r>
              <a:rPr lang="nl-BE" sz="2400" dirty="0" err="1" smtClean="0"/>
              <a:t>Formation</a:t>
            </a:r>
            <a:r>
              <a:rPr lang="nl-BE" sz="2400" dirty="0" smtClean="0"/>
              <a:t> </a:t>
            </a:r>
            <a:r>
              <a:rPr lang="nl-BE" sz="2400" dirty="0" err="1" smtClean="0"/>
              <a:t>classique</a:t>
            </a:r>
            <a:r>
              <a:rPr lang="nl-BE" sz="2400" dirty="0" smtClean="0"/>
              <a:t> des </a:t>
            </a:r>
            <a:r>
              <a:rPr lang="nl-BE" sz="2400" dirty="0" err="1" smtClean="0"/>
              <a:t>Key</a:t>
            </a:r>
            <a:r>
              <a:rPr lang="nl-BE" sz="2400" dirty="0" smtClean="0"/>
              <a:t> users à </a:t>
            </a:r>
            <a:r>
              <a:rPr lang="nl-BE" sz="2400" dirty="0" err="1" smtClean="0"/>
              <a:t>Peutie</a:t>
            </a:r>
            <a:endParaRPr lang="nl-BE" sz="2400" dirty="0" smtClean="0"/>
          </a:p>
          <a:p>
            <a:pPr lvl="1"/>
            <a:r>
              <a:rPr lang="nl-BE" sz="2400" dirty="0" smtClean="0"/>
              <a:t>Briefings </a:t>
            </a:r>
            <a:r>
              <a:rPr lang="nl-BE" sz="2400" dirty="0" err="1" smtClean="0"/>
              <a:t>donnés</a:t>
            </a:r>
            <a:r>
              <a:rPr lang="nl-BE" sz="2400" dirty="0" smtClean="0"/>
              <a:t> à la </a:t>
            </a:r>
            <a:r>
              <a:rPr lang="nl-BE" sz="2400" dirty="0" err="1" smtClean="0"/>
              <a:t>Défense</a:t>
            </a:r>
            <a:endParaRPr lang="nl-BE" sz="2400" dirty="0" smtClean="0"/>
          </a:p>
          <a:p>
            <a:r>
              <a:rPr lang="nl-BE" sz="2800" dirty="0" err="1" smtClean="0"/>
              <a:t>Documentation</a:t>
            </a:r>
            <a:r>
              <a:rPr lang="nl-BE" sz="2800" dirty="0" smtClean="0"/>
              <a:t> </a:t>
            </a:r>
            <a:r>
              <a:rPr lang="nl-BE" sz="2800" dirty="0" err="1" smtClean="0"/>
              <a:t>on-line</a:t>
            </a:r>
            <a:r>
              <a:rPr lang="nl-BE" sz="2800" dirty="0" smtClean="0"/>
              <a:t> en F et N</a:t>
            </a:r>
          </a:p>
          <a:p>
            <a:r>
              <a:rPr lang="nl-BE" sz="2800" dirty="0" err="1" smtClean="0"/>
              <a:t>Structure</a:t>
            </a:r>
            <a:r>
              <a:rPr lang="nl-BE" sz="2800" dirty="0" smtClean="0"/>
              <a:t> </a:t>
            </a:r>
            <a:r>
              <a:rPr lang="nl-BE" sz="2800" dirty="0" err="1" smtClean="0"/>
              <a:t>d’appui</a:t>
            </a:r>
            <a:r>
              <a:rPr lang="nl-BE" sz="2800" dirty="0" smtClean="0"/>
              <a:t> en </a:t>
            </a:r>
            <a:r>
              <a:rPr lang="nl-BE" sz="2800" dirty="0" err="1" smtClean="0"/>
              <a:t>place</a:t>
            </a:r>
            <a:r>
              <a:rPr lang="nl-BE" sz="2800" dirty="0" smtClean="0"/>
              <a:t> à </a:t>
            </a:r>
            <a:r>
              <a:rPr lang="nl-BE" sz="2800" dirty="0" err="1" smtClean="0"/>
              <a:t>partir</a:t>
            </a:r>
            <a:r>
              <a:rPr lang="nl-BE" sz="2800" dirty="0" smtClean="0"/>
              <a:t> du 01 Sep 14</a:t>
            </a:r>
          </a:p>
          <a:p>
            <a:r>
              <a:rPr lang="nl-BE" sz="2800" dirty="0" smtClean="0"/>
              <a:t>Intranet site</a:t>
            </a:r>
          </a:p>
          <a:p>
            <a:pPr lvl="1"/>
            <a:r>
              <a:rPr lang="nl-BE" sz="2400" dirty="0" err="1" smtClean="0"/>
              <a:t>Documentation</a:t>
            </a:r>
            <a:r>
              <a:rPr lang="nl-BE" sz="2400" dirty="0" smtClean="0"/>
              <a:t>, Information, FAQ, …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5A192DF-A232-4327-8CF3-649C6E35F980}" type="datetime1">
              <a:rPr lang="nl-BE" smtClean="0"/>
              <a:pPr>
                <a:defRPr/>
              </a:pPr>
              <a:t>9/05/2014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F05E7C-4ED6-4DFA-8386-E5CE0122986D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018409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 txBox="1">
            <a:spLocks noChangeArrowheads="1"/>
          </p:cNvSpPr>
          <p:nvPr/>
        </p:nvSpPr>
        <p:spPr bwMode="auto">
          <a:xfrm>
            <a:off x="690088" y="188640"/>
            <a:ext cx="8229600" cy="782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nl-BE" sz="3600" dirty="0" err="1" smtClean="0">
                <a:solidFill>
                  <a:schemeClr val="tx2"/>
                </a:solidFill>
              </a:rPr>
              <a:t>Accès</a:t>
            </a:r>
            <a:r>
              <a:rPr lang="nl-BE" sz="3600" dirty="0" smtClean="0">
                <a:solidFill>
                  <a:schemeClr val="tx2"/>
                </a:solidFill>
              </a:rPr>
              <a:t> employee</a:t>
            </a:r>
            <a:endParaRPr lang="en-US" sz="4400" b="1" dirty="0"/>
          </a:p>
        </p:txBody>
      </p:sp>
      <p:sp>
        <p:nvSpPr>
          <p:cNvPr id="254" name="Date Placeholder 3"/>
          <p:cNvSpPr>
            <a:spLocks noGrp="1"/>
          </p:cNvSpPr>
          <p:nvPr>
            <p:ph type="dt" sz="quarter" idx="10"/>
          </p:nvPr>
        </p:nvSpPr>
        <p:spPr>
          <a:extLst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fld id="{491C0467-9765-49CC-8BD8-2AC0E85956AC}" type="datetime1">
              <a:rPr lang="nl-BE" b="0" smtClean="0"/>
              <a:pPr>
                <a:defRPr/>
              </a:pPr>
              <a:t>9/05/2014</a:t>
            </a:fld>
            <a:endParaRPr lang="en-US" b="0" smtClean="0"/>
          </a:p>
        </p:txBody>
      </p:sp>
      <p:sp>
        <p:nvSpPr>
          <p:cNvPr id="256" name="Slide Number Placeholder 5"/>
          <p:cNvSpPr>
            <a:spLocks noGrp="1"/>
          </p:cNvSpPr>
          <p:nvPr>
            <p:ph type="sldNum" sz="quarter" idx="12"/>
          </p:nvPr>
        </p:nvSpPr>
        <p:spPr>
          <a:extLst/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fld id="{795BBB79-E521-482C-B17D-2A720A26BC4B}" type="slidenum">
              <a:rPr lang="en-US" b="0" smtClean="0"/>
              <a:pPr>
                <a:defRPr/>
              </a:pPr>
              <a:t>8</a:t>
            </a:fld>
            <a:endParaRPr lang="en-US" b="0" smtClean="0"/>
          </a:p>
        </p:txBody>
      </p:sp>
      <p:pic>
        <p:nvPicPr>
          <p:cNvPr id="43" name="Picture 4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450504"/>
            <a:ext cx="6122370" cy="3490664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 bwMode="auto">
          <a:xfrm flipH="1">
            <a:off x="3347864" y="4797152"/>
            <a:ext cx="1080120" cy="57606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Straight Connector 45"/>
          <p:cNvCxnSpPr/>
          <p:nvPr/>
        </p:nvCxnSpPr>
        <p:spPr bwMode="auto">
          <a:xfrm>
            <a:off x="5344948" y="4797152"/>
            <a:ext cx="955244" cy="57606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" name="laptop"/>
          <p:cNvSpPr>
            <a:spLocks noEditPoints="1" noChangeArrowheads="1"/>
          </p:cNvSpPr>
          <p:nvPr/>
        </p:nvSpPr>
        <p:spPr bwMode="auto">
          <a:xfrm>
            <a:off x="1857375" y="5161384"/>
            <a:ext cx="1809750" cy="1362075"/>
          </a:xfrm>
          <a:custGeom>
            <a:avLst/>
            <a:gdLst>
              <a:gd name="T0" fmla="*/ 3362 w 21600"/>
              <a:gd name="T1" fmla="*/ 0 h 21600"/>
              <a:gd name="T2" fmla="*/ 3362 w 21600"/>
              <a:gd name="T3" fmla="*/ 7173 h 21600"/>
              <a:gd name="T4" fmla="*/ 18327 w 21600"/>
              <a:gd name="T5" fmla="*/ 0 h 21600"/>
              <a:gd name="T6" fmla="*/ 18327 w 21600"/>
              <a:gd name="T7" fmla="*/ 7173 h 21600"/>
              <a:gd name="T8" fmla="*/ 10800 w 21600"/>
              <a:gd name="T9" fmla="*/ 0 h 21600"/>
              <a:gd name="T10" fmla="*/ 10800 w 21600"/>
              <a:gd name="T11" fmla="*/ 21600 h 21600"/>
              <a:gd name="T12" fmla="*/ 0 w 21600"/>
              <a:gd name="T13" fmla="*/ 21600 h 21600"/>
              <a:gd name="T14" fmla="*/ 21600 w 21600"/>
              <a:gd name="T15" fmla="*/ 21600 h 21600"/>
              <a:gd name="T16" fmla="*/ 4445 w 21600"/>
              <a:gd name="T17" fmla="*/ 1858 h 21600"/>
              <a:gd name="T18" fmla="*/ 17311 w 21600"/>
              <a:gd name="T19" fmla="*/ 1232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3362" y="0"/>
                </a:moveTo>
                <a:lnTo>
                  <a:pt x="18327" y="0"/>
                </a:lnTo>
                <a:lnTo>
                  <a:pt x="18327" y="14347"/>
                </a:lnTo>
                <a:lnTo>
                  <a:pt x="3362" y="14347"/>
                </a:lnTo>
                <a:lnTo>
                  <a:pt x="3362" y="0"/>
                </a:lnTo>
                <a:close/>
              </a:path>
              <a:path w="21600" h="21600" extrusionOk="0">
                <a:moveTo>
                  <a:pt x="3340" y="15068"/>
                </a:moveTo>
                <a:lnTo>
                  <a:pt x="0" y="19877"/>
                </a:lnTo>
                <a:lnTo>
                  <a:pt x="21600" y="19877"/>
                </a:lnTo>
                <a:lnTo>
                  <a:pt x="18327" y="15068"/>
                </a:lnTo>
                <a:lnTo>
                  <a:pt x="3340" y="15068"/>
                </a:lnTo>
                <a:close/>
              </a:path>
              <a:path w="21600" h="21600" extrusionOk="0">
                <a:moveTo>
                  <a:pt x="0" y="19877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19877"/>
                </a:lnTo>
                <a:lnTo>
                  <a:pt x="0" y="19877"/>
                </a:lnTo>
                <a:close/>
              </a:path>
              <a:path w="21600" h="21600" extrusionOk="0">
                <a:moveTo>
                  <a:pt x="4186" y="1523"/>
                </a:moveTo>
                <a:lnTo>
                  <a:pt x="17547" y="1523"/>
                </a:lnTo>
                <a:lnTo>
                  <a:pt x="17547" y="12744"/>
                </a:lnTo>
                <a:lnTo>
                  <a:pt x="4186" y="12744"/>
                </a:lnTo>
                <a:lnTo>
                  <a:pt x="4186" y="1523"/>
                </a:lnTo>
                <a:close/>
              </a:path>
              <a:path w="21600" h="21600" extrusionOk="0">
                <a:moveTo>
                  <a:pt x="3318" y="15549"/>
                </a:moveTo>
                <a:lnTo>
                  <a:pt x="2917" y="16110"/>
                </a:lnTo>
                <a:lnTo>
                  <a:pt x="18727" y="16110"/>
                </a:lnTo>
                <a:lnTo>
                  <a:pt x="18327" y="15549"/>
                </a:lnTo>
                <a:lnTo>
                  <a:pt x="3318" y="15549"/>
                </a:lnTo>
                <a:close/>
              </a:path>
              <a:path w="21600" h="21600" extrusionOk="0">
                <a:moveTo>
                  <a:pt x="6213" y="18314"/>
                </a:moveTo>
                <a:lnTo>
                  <a:pt x="5946" y="18875"/>
                </a:lnTo>
                <a:lnTo>
                  <a:pt x="15766" y="18875"/>
                </a:lnTo>
                <a:lnTo>
                  <a:pt x="15499" y="18314"/>
                </a:lnTo>
                <a:lnTo>
                  <a:pt x="6213" y="18314"/>
                </a:lnTo>
                <a:close/>
              </a:path>
              <a:path w="21600" h="21600" extrusionOk="0">
                <a:moveTo>
                  <a:pt x="2828" y="16471"/>
                </a:moveTo>
                <a:lnTo>
                  <a:pt x="2405" y="17072"/>
                </a:lnTo>
                <a:lnTo>
                  <a:pt x="19284" y="17072"/>
                </a:lnTo>
                <a:lnTo>
                  <a:pt x="18839" y="16471"/>
                </a:lnTo>
                <a:lnTo>
                  <a:pt x="2828" y="16471"/>
                </a:lnTo>
                <a:close/>
              </a:path>
              <a:path w="21600" h="21600" extrusionOk="0">
                <a:moveTo>
                  <a:pt x="2316" y="17352"/>
                </a:moveTo>
                <a:lnTo>
                  <a:pt x="1871" y="17953"/>
                </a:lnTo>
                <a:lnTo>
                  <a:pt x="19863" y="17953"/>
                </a:lnTo>
                <a:lnTo>
                  <a:pt x="19395" y="17352"/>
                </a:lnTo>
                <a:lnTo>
                  <a:pt x="2316" y="17352"/>
                </a:lnTo>
                <a:close/>
              </a:path>
            </a:pathLst>
          </a:custGeom>
          <a:solidFill>
            <a:srgbClr val="C0C0C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nl-BE" dirty="0" smtClean="0"/>
              <a:t>CDN PC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4942656"/>
            <a:ext cx="792088" cy="162818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932080" y="6487090"/>
            <a:ext cx="1479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smtClean="0"/>
              <a:t>CDN KIOSK</a:t>
            </a:r>
            <a:endParaRPr lang="en-US" dirty="0"/>
          </a:p>
        </p:txBody>
      </p:sp>
      <p:sp>
        <p:nvSpPr>
          <p:cNvPr id="12" name="Cloud 11"/>
          <p:cNvSpPr/>
          <p:nvPr/>
        </p:nvSpPr>
        <p:spPr>
          <a:xfrm>
            <a:off x="143774" y="1268760"/>
            <a:ext cx="2298480" cy="2610256"/>
          </a:xfrm>
          <a:prstGeom prst="cloud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dirty="0" smtClean="0">
                <a:solidFill>
                  <a:schemeClr val="tx2"/>
                </a:solidFill>
              </a:rPr>
              <a:t>Internet</a:t>
            </a:r>
            <a:endParaRPr lang="fr-BE" dirty="0">
              <a:solidFill>
                <a:schemeClr val="tx2"/>
              </a:solidFill>
            </a:endParaRPr>
          </a:p>
        </p:txBody>
      </p:sp>
      <p:cxnSp>
        <p:nvCxnSpPr>
          <p:cNvPr id="13" name="Elbow Connector 12"/>
          <p:cNvCxnSpPr>
            <a:stCxn id="12" idx="0"/>
          </p:cNvCxnSpPr>
          <p:nvPr/>
        </p:nvCxnSpPr>
        <p:spPr>
          <a:xfrm>
            <a:off x="2440339" y="2573888"/>
            <a:ext cx="138926" cy="71636"/>
          </a:xfrm>
          <a:prstGeom prst="bentConnector3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22" descr="elite_captain_black_256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1857" y="2722970"/>
            <a:ext cx="415925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" descr="http://nicofo.tuxfamily.org/public/eid35.png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1220" y="1892274"/>
            <a:ext cx="658748" cy="658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C:\Users\hardy.pa\AppData\Local\Microsoft\Windows\Temporary Internet Files\Content.IE5\HQO20NXJ\MC900435242[1]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56"/>
          <a:stretch>
            <a:fillRect/>
          </a:stretch>
        </p:blipFill>
        <p:spPr bwMode="auto">
          <a:xfrm>
            <a:off x="600975" y="1580331"/>
            <a:ext cx="369963" cy="623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3" descr="C:\Users\hardy.pa\AppData\Local\Microsoft\Windows\Temporary Internet Files\Content.IE5\V719PFZM\1377788088_user1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534077"/>
            <a:ext cx="417894" cy="417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0" name="Straight Arrow Connector 19"/>
          <p:cNvCxnSpPr>
            <a:stCxn id="19" idx="0"/>
            <a:endCxn id="17" idx="2"/>
          </p:cNvCxnSpPr>
          <p:nvPr/>
        </p:nvCxnSpPr>
        <p:spPr>
          <a:xfrm flipV="1">
            <a:off x="666147" y="2204218"/>
            <a:ext cx="119810" cy="329859"/>
          </a:xfrm>
          <a:prstGeom prst="straightConnector1">
            <a:avLst/>
          </a:prstGeom>
          <a:ln>
            <a:solidFill>
              <a:srgbClr val="92D050"/>
            </a:solidFill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14" idx="0"/>
            <a:endCxn id="17" idx="2"/>
          </p:cNvCxnSpPr>
          <p:nvPr/>
        </p:nvCxnSpPr>
        <p:spPr>
          <a:xfrm flipH="1" flipV="1">
            <a:off x="785957" y="2204218"/>
            <a:ext cx="1003863" cy="518752"/>
          </a:xfrm>
          <a:prstGeom prst="straightConnector1">
            <a:avLst/>
          </a:prstGeom>
          <a:ln>
            <a:solidFill>
              <a:srgbClr val="92D050"/>
            </a:solidFill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2" name="Rounded Rectangle 21"/>
          <p:cNvSpPr/>
          <p:nvPr/>
        </p:nvSpPr>
        <p:spPr>
          <a:xfrm>
            <a:off x="2488600" y="1469064"/>
            <a:ext cx="768599" cy="1800166"/>
          </a:xfrm>
          <a:prstGeom prst="roundRect">
            <a:avLst/>
          </a:prstGeom>
          <a:solidFill>
            <a:srgbClr val="C0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fr-BE" sz="36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reflection blurRad="6350" stA="60000" endA="900" endPos="58000" dir="5400000" sy="-100000" algn="bl" rotWithShape="0"/>
                </a:effectLst>
              </a:rPr>
              <a:t>DMZ</a:t>
            </a:r>
            <a:endParaRPr lang="fr-BE" sz="3600" b="1" dirty="0">
              <a:solidFill>
                <a:schemeClr val="accent1">
                  <a:lumMod val="60000"/>
                  <a:lumOff val="40000"/>
                </a:schemeClr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  <a:reflection blurRad="6350" stA="60000" endA="900" endPos="58000" dir="5400000" sy="-100000" algn="bl" rotWithShape="0"/>
              </a:effectLst>
            </a:endParaRPr>
          </a:p>
        </p:txBody>
      </p:sp>
      <p:cxnSp>
        <p:nvCxnSpPr>
          <p:cNvPr id="23" name="Straight Connector 22"/>
          <p:cNvCxnSpPr/>
          <p:nvPr/>
        </p:nvCxnSpPr>
        <p:spPr bwMode="auto">
          <a:xfrm flipH="1">
            <a:off x="1857376" y="2609706"/>
            <a:ext cx="1490488" cy="23481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26" name="Picture 2" descr="http://nicofo.tuxfamily.org/public/eid35.png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7167" y="5154733"/>
            <a:ext cx="658748" cy="658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8908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Types </a:t>
            </a:r>
            <a:r>
              <a:rPr lang="nl-BE" dirty="0" err="1" smtClean="0"/>
              <a:t>d’accès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2"/>
            <a:ext cx="8229600" cy="4997150"/>
          </a:xfrm>
        </p:spPr>
        <p:txBody>
          <a:bodyPr/>
          <a:lstStyle/>
          <a:p>
            <a:pPr lvl="2"/>
            <a:endParaRPr lang="nl-BE" sz="1800" dirty="0" smtClean="0"/>
          </a:p>
          <a:p>
            <a:pPr lvl="2"/>
            <a:endParaRPr lang="nl-BE" sz="1800" dirty="0" smtClean="0"/>
          </a:p>
          <a:p>
            <a:pPr lvl="3"/>
            <a:endParaRPr lang="nl-BE" dirty="0" smtClean="0"/>
          </a:p>
          <a:p>
            <a:pPr lvl="1"/>
            <a:endParaRPr lang="nl-BE" dirty="0" smtClean="0"/>
          </a:p>
          <a:p>
            <a:pPr lvl="1"/>
            <a:endParaRPr lang="nl-B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F05E7C-4ED6-4DFA-8386-E5CE0122986D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9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-30314" y="1659249"/>
            <a:ext cx="4545236" cy="5186836"/>
            <a:chOff x="-30314" y="1659249"/>
            <a:chExt cx="4545236" cy="5186836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9957"/>
            <a:stretch/>
          </p:blipFill>
          <p:spPr bwMode="auto">
            <a:xfrm>
              <a:off x="-30314" y="2037657"/>
              <a:ext cx="4545236" cy="480842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0" y="1659249"/>
              <a:ext cx="1224136" cy="369332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r>
                <a:rPr lang="nl-BE" dirty="0" smtClean="0">
                  <a:solidFill>
                    <a:srgbClr val="FF0000"/>
                  </a:solidFill>
                </a:rPr>
                <a:t>3. </a:t>
              </a:r>
              <a:r>
                <a:rPr lang="nl-BE" dirty="0" err="1" smtClean="0">
                  <a:solidFill>
                    <a:srgbClr val="FF0000"/>
                  </a:solidFill>
                </a:rPr>
                <a:t>Admin</a:t>
              </a:r>
              <a:endParaRPr lang="nl-BE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2699792" y="1144505"/>
            <a:ext cx="6444208" cy="2343208"/>
            <a:chOff x="2699792" y="1144505"/>
            <a:chExt cx="6444208" cy="2343208"/>
          </a:xfrm>
        </p:grpSpPr>
        <p:pic>
          <p:nvPicPr>
            <p:cNvPr id="17410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2399" y="1196752"/>
              <a:ext cx="6271601" cy="229096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" name="TextBox 8"/>
            <p:cNvSpPr txBox="1"/>
            <p:nvPr/>
          </p:nvSpPr>
          <p:spPr>
            <a:xfrm>
              <a:off x="7524328" y="1211867"/>
              <a:ext cx="1224136" cy="369332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r>
                <a:rPr lang="nl-BE" dirty="0" smtClean="0">
                  <a:solidFill>
                    <a:srgbClr val="FF0000"/>
                  </a:solidFill>
                </a:rPr>
                <a:t>2. MSS</a:t>
              </a:r>
              <a:endParaRPr lang="nl-BE" dirty="0">
                <a:solidFill>
                  <a:srgbClr val="FF0000"/>
                </a:solidFill>
              </a:endParaRPr>
            </a:p>
          </p:txBody>
        </p:sp>
        <p:sp>
          <p:nvSpPr>
            <p:cNvPr id="12" name="Oval 11"/>
            <p:cNvSpPr/>
            <p:nvPr/>
          </p:nvSpPr>
          <p:spPr bwMode="auto">
            <a:xfrm>
              <a:off x="2699792" y="1144505"/>
              <a:ext cx="1616235" cy="504056"/>
            </a:xfrm>
            <a:prstGeom prst="ellipse">
              <a:avLst/>
            </a:prstGeom>
            <a:noFill/>
            <a:ln w="222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nl-BE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528738" y="3402542"/>
            <a:ext cx="4615262" cy="3455458"/>
            <a:chOff x="4528738" y="3402542"/>
            <a:chExt cx="4615262" cy="3455458"/>
          </a:xfrm>
        </p:grpSpPr>
        <p:pic>
          <p:nvPicPr>
            <p:cNvPr id="23554" name="Picture 2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7284" b="11302"/>
            <a:stretch/>
          </p:blipFill>
          <p:spPr bwMode="auto">
            <a:xfrm>
              <a:off x="4717521" y="3402542"/>
              <a:ext cx="4426479" cy="345545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0" name="TextBox 9"/>
            <p:cNvSpPr txBox="1"/>
            <p:nvPr/>
          </p:nvSpPr>
          <p:spPr>
            <a:xfrm>
              <a:off x="7596997" y="4653136"/>
              <a:ext cx="1224136" cy="369332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r>
                <a:rPr lang="nl-BE" dirty="0" smtClean="0">
                  <a:solidFill>
                    <a:srgbClr val="FF0000"/>
                  </a:solidFill>
                </a:rPr>
                <a:t>1. ESS</a:t>
              </a:r>
              <a:endParaRPr lang="nl-BE" dirty="0">
                <a:solidFill>
                  <a:srgbClr val="FF0000"/>
                </a:solidFill>
              </a:endParaRPr>
            </a:p>
          </p:txBody>
        </p:sp>
        <p:sp>
          <p:nvSpPr>
            <p:cNvPr id="13" name="Oval 12"/>
            <p:cNvSpPr/>
            <p:nvPr/>
          </p:nvSpPr>
          <p:spPr bwMode="auto">
            <a:xfrm>
              <a:off x="4528738" y="5229200"/>
              <a:ext cx="1616235" cy="504056"/>
            </a:xfrm>
            <a:prstGeom prst="ellipse">
              <a:avLst/>
            </a:prstGeom>
            <a:noFill/>
            <a:ln w="222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nl-BE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25085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Tl75Tp2nEy_4PpazGLtVA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GIuHW8gFUKsEtFJDZy1QA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zY4oecJCE2aPB.u6loWPw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xI4A68crEiZSNCDbGy9gA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Gq5J2dxDUm3Ma.7NhQKKA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au07_YeOU2LhML6a8NafA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Tl75Tp2nEy_4PpazGLtVA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zY4oecJCE2aPB.u6loWPw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zY4oecJCE2aPB.u6loWPw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k.3W3rhiEqWtBDEsi7Xgw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xI4A68crEiZSNCDbGy9gA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Gq5J2dxDUm3Ma.7NhQKKA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au07_YeOU2LhML6a8NafA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Tl75Tp2nEy_4PpazGLtVA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k.3W3rhiEqWtBDEsi7Xgw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au07_YeOU2LhML6a8NafA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Tl75Tp2nEy_4PpazGLtVA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zY4oecJCE2aPB.u6loWPw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k.3W3rhiEqWtBDEsi7Xgw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au07_YeOU2LhML6a8NafA"/>
</p:tagLst>
</file>

<file path=ppt/theme/theme1.xml><?xml version="1.0" encoding="utf-8"?>
<a:theme xmlns:a="http://schemas.openxmlformats.org/drawingml/2006/main" name="ivi[1]">
  <a:themeElements>
    <a:clrScheme name="ivi[1]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ivi[1]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ivi[1]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vi[1]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vi[1]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vi[1]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vi[1]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vi[1]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vi[1]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vi[1]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vi[1]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vi[1]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vi[1]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vi[1]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ivi[1]">
  <a:themeElements>
    <a:clrScheme name="ivi[1]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ivi[1]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ivi[1]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vi[1]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vi[1]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vi[1]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vi[1]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vi[1]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vi[1]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vi[1]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vi[1]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vi[1]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vi[1]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vi[1]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ivi[1]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2.xml><?xml version="1.0" encoding="utf-8"?>
<a:themeOverride xmlns:a="http://schemas.openxmlformats.org/drawingml/2006/main">
  <a:clrScheme name="ivi[1]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ersion xmlns="http://schemas.microsoft.com/sharepoint/v3/fields" xsi:nil="true"/>
    <IconOverlay xmlns="http://schemas.microsoft.com/sharepoint/v4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67333AB2CE3F9449850617BDDA98E7A" ma:contentTypeVersion="2" ma:contentTypeDescription="Create a new document." ma:contentTypeScope="" ma:versionID="1915f4d54724c6f75ff1cb4b5f1a5065">
  <xsd:schema xmlns:xsd="http://www.w3.org/2001/XMLSchema" xmlns:xs="http://www.w3.org/2001/XMLSchema" xmlns:p="http://schemas.microsoft.com/office/2006/metadata/properties" xmlns:ns2="http://schemas.microsoft.com/sharepoint/v4" xmlns:ns3="http://schemas.microsoft.com/sharepoint/v3/fields" targetNamespace="http://schemas.microsoft.com/office/2006/metadata/properties" ma:root="true" ma:fieldsID="a38fdc5d7c9a70c5fb78121ed529861e" ns2:_="" ns3:_="">
    <xsd:import namespace="http://schemas.microsoft.com/sharepoint/v4"/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IconOverlay" minOccurs="0"/>
                <xsd:element ref="ns3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8" nillable="true" ma:displayName="IconOverlay" ma:hidden="true" ma:internalName="IconOverlay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89D3948-7642-48B3-ABBF-7C9C94F6A5E2}"/>
</file>

<file path=customXml/itemProps2.xml><?xml version="1.0" encoding="utf-8"?>
<ds:datastoreItem xmlns:ds="http://schemas.openxmlformats.org/officeDocument/2006/customXml" ds:itemID="{6BD0A558-9FD5-4477-9886-22F41DD0B6FD}"/>
</file>

<file path=customXml/itemProps3.xml><?xml version="1.0" encoding="utf-8"?>
<ds:datastoreItem xmlns:ds="http://schemas.openxmlformats.org/officeDocument/2006/customXml" ds:itemID="{A51FD36A-ACEF-4451-B1FD-07054082B855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31855</TotalTime>
  <Words>1395</Words>
  <Application>Microsoft Office PowerPoint</Application>
  <PresentationFormat>On-screen Show (4:3)</PresentationFormat>
  <Paragraphs>437</Paragraphs>
  <Slides>46</Slides>
  <Notes>27</Notes>
  <HiddenSlides>1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49" baseType="lpstr">
      <vt:lpstr>ivi[1]</vt:lpstr>
      <vt:lpstr>1_ivi[1]</vt:lpstr>
      <vt:lpstr>think-cell Slide</vt:lpstr>
      <vt:lpstr>PowerPoint Presentation</vt:lpstr>
      <vt:lpstr>Objectif</vt:lpstr>
      <vt:lpstr>Domaines fonctionnels Obligation de résultat</vt:lpstr>
      <vt:lpstr>Planning</vt:lpstr>
      <vt:lpstr>Plan de communication HRM@Def</vt:lpstr>
      <vt:lpstr>Briefings d’information</vt:lpstr>
      <vt:lpstr>Appui utilisateurs</vt:lpstr>
      <vt:lpstr>PowerPoint Presentation</vt:lpstr>
      <vt:lpstr>Types d’accès</vt:lpstr>
      <vt:lpstr>ESS Home Page</vt:lpstr>
      <vt:lpstr>PowerPoint Presentation</vt:lpstr>
      <vt:lpstr>Agenda</vt:lpstr>
      <vt:lpstr>PowerPoint Presentation</vt:lpstr>
      <vt:lpstr>ESS Home Page</vt:lpstr>
      <vt:lpstr>Non-person Profile</vt:lpstr>
      <vt:lpstr>Person Profile</vt:lpstr>
      <vt:lpstr>Update profile   ESS – MSS - Admin</vt:lpstr>
      <vt:lpstr>Update profile   ESS – MSS - Admin</vt:lpstr>
      <vt:lpstr>Update profile : Self Service</vt:lpstr>
      <vt:lpstr>Update profile : Self Service</vt:lpstr>
      <vt:lpstr>Update profile : Self Service</vt:lpstr>
      <vt:lpstr>Update profile : Self Service</vt:lpstr>
      <vt:lpstr>Additional portfolio</vt:lpstr>
      <vt:lpstr>PowerPoint Presentation</vt:lpstr>
      <vt:lpstr>ESS Home Page</vt:lpstr>
      <vt:lpstr>ESS Home Page</vt:lpstr>
      <vt:lpstr>ESS Home Page</vt:lpstr>
      <vt:lpstr>Mouse over</vt:lpstr>
      <vt:lpstr>Org Chart Viewer</vt:lpstr>
      <vt:lpstr>PowerPoint Presentation</vt:lpstr>
      <vt:lpstr>Agenda</vt:lpstr>
      <vt:lpstr>ESS Home Page</vt:lpstr>
      <vt:lpstr>Personal data - ESS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ESS Home Page</vt:lpstr>
      <vt:lpstr>Structure d’organisation dans PS</vt:lpstr>
      <vt:lpstr>PowerPoint Presentation</vt:lpstr>
      <vt:lpstr>PowerPoint Presentation</vt:lpstr>
      <vt:lpstr>PowerPoint Presentation</vt:lpstr>
      <vt:lpstr>Contributions</vt:lpstr>
      <vt:lpstr>PowerPoint Presentation</vt:lpstr>
    </vt:vector>
  </TitlesOfParts>
  <Company>IDCN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Mikes.S</dc:creator>
  <cp:lastModifiedBy>Sabbe Reinhald</cp:lastModifiedBy>
  <cp:revision>1336</cp:revision>
  <cp:lastPrinted>2014-05-08T13:55:38Z</cp:lastPrinted>
  <dcterms:created xsi:type="dcterms:W3CDTF">2009-08-11T12:08:20Z</dcterms:created>
  <dcterms:modified xsi:type="dcterms:W3CDTF">2014-05-09T07:40:42Z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0x010100767333AB2CE3F9449850617BDDA98E7A</vt:lpwstr>
  </property>
</Properties>
</file>