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  <p:sldMasterId id="2147483660" r:id="rId6"/>
  </p:sldMasterIdLst>
  <p:notesMasterIdLst>
    <p:notesMasterId r:id="rId17"/>
  </p:notesMasterIdLst>
  <p:handoutMasterIdLst>
    <p:handoutMasterId r:id="rId18"/>
  </p:handoutMasterIdLst>
  <p:sldIdLst>
    <p:sldId id="275" r:id="rId7"/>
    <p:sldId id="269" r:id="rId8"/>
    <p:sldId id="257" r:id="rId9"/>
    <p:sldId id="261" r:id="rId10"/>
    <p:sldId id="262" r:id="rId11"/>
    <p:sldId id="268" r:id="rId12"/>
    <p:sldId id="276" r:id="rId13"/>
    <p:sldId id="272" r:id="rId14"/>
    <p:sldId id="267" r:id="rId15"/>
    <p:sldId id="273" r:id="rId16"/>
  </p:sldIdLst>
  <p:sldSz cx="9144000" cy="6858000" type="screen4x3"/>
  <p:notesSz cx="6797675" cy="9926638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FF33CC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326" y="-6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17DEBA-0D93-4248-8536-DFF644BFAEF8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532149-8047-4B12-B43B-02B18E5BC2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5516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420757-1676-458D-AC90-99102DE06ABF}" type="datetimeFigureOut">
              <a:rPr lang="en-US" smtClean="0"/>
              <a:t>6/10/2014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575DA1-76E8-4896-8856-2C350AA263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385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16272E-1A4F-4FA9-A18C-2F0F1CB8438F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7061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D81C1-EC64-4D0C-9D66-15783236EB6D}" type="datetimeFigureOut">
              <a:rPr lang="nl-BE"/>
              <a:pPr>
                <a:defRPr/>
              </a:pPr>
              <a:t>10/06/2014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0B1FF-CF4E-46AC-B57C-E50DAA250024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56486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1981D-9FD0-4218-A91B-F43F3931838E}" type="datetimeFigureOut">
              <a:rPr lang="nl-BE"/>
              <a:pPr>
                <a:defRPr/>
              </a:pPr>
              <a:t>10/06/2014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02329-34DA-450C-A5FB-608BA16AB52C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41540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812CC-F12F-4C25-A5C9-FD465311FDDE}" type="datetimeFigureOut">
              <a:rPr lang="nl-BE"/>
              <a:pPr>
                <a:defRPr/>
              </a:pPr>
              <a:t>10/06/2014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12482-A984-49EF-8B40-535F49896331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8423436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D81C1-EC64-4D0C-9D66-15783236EB6D}" type="datetimeFigureOut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10/06/2014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40B1FF-CF4E-46AC-B57C-E50DAA250024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7163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474D5-6940-46D0-BD60-8C551A2EAF3B}" type="datetimeFigureOut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10/06/2014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69FE6-738D-4693-81BD-AEABDBEB0A0F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2956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A1F35-F10A-4C06-AD59-7934108D629D}" type="datetimeFigureOut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10/06/2014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18510-1F69-4F56-A174-C62CA3070702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8837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DD3D5-0394-4FC6-B37D-1AF45A7981C3}" type="datetimeFigureOut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10/06/2014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2F9C5-B8C2-461F-8AE5-318991B336E9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84356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9B9CB-F6FC-4EC7-BDC0-331937405610}" type="datetimeFigureOut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10/06/2014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FFD8B-7099-469B-A949-1838210E490B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61416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B5C0B-0D0D-4757-8B33-4B9F6ED7CBE9}" type="datetimeFigureOut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10/06/2014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F208B-308C-4525-A46D-F1CBE7899EDB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15382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76CEA-820C-4E7A-B2AF-BB33AAD8FFD6}" type="datetimeFigureOut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10/06/2014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18CBC-2ACD-49B4-B191-E492DD15C208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351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53A94-D5D2-4D74-82FD-73E74C2204E9}" type="datetimeFigureOut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10/06/2014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BBE66-352C-409D-A55F-4B17B2D422A1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081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474D5-6940-46D0-BD60-8C551A2EAF3B}" type="datetimeFigureOut">
              <a:rPr lang="nl-BE"/>
              <a:pPr>
                <a:defRPr/>
              </a:pPr>
              <a:t>10/06/2014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69FE6-738D-4693-81BD-AEABDBEB0A0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1651916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570D1-0B1D-4DF8-9EEC-5CF1798C0575}" type="datetimeFigureOut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10/06/2014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4884A-2FD1-4A73-8E0A-E365CDE483AF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4333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1981D-9FD0-4218-A91B-F43F3931838E}" type="datetimeFigureOut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10/06/2014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502329-34DA-450C-A5FB-608BA16AB52C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94168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812CC-F12F-4C25-A5C9-FD465311FDDE}" type="datetimeFigureOut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10/06/2014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12482-A984-49EF-8B40-535F49896331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580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EA1F35-F10A-4C06-AD59-7934108D629D}" type="datetimeFigureOut">
              <a:rPr lang="nl-BE"/>
              <a:pPr>
                <a:defRPr/>
              </a:pPr>
              <a:t>10/06/2014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18510-1F69-4F56-A174-C62CA3070702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26354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7DD3D5-0394-4FC6-B37D-1AF45A7981C3}" type="datetimeFigureOut">
              <a:rPr lang="nl-BE"/>
              <a:pPr>
                <a:defRPr/>
              </a:pPr>
              <a:t>10/06/2014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F2F9C5-B8C2-461F-8AE5-318991B336E9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2688448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9B9CB-F6FC-4EC7-BDC0-331937405610}" type="datetimeFigureOut">
              <a:rPr lang="nl-BE"/>
              <a:pPr>
                <a:defRPr/>
              </a:pPr>
              <a:t>10/06/2014</a:t>
            </a:fld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FFD8B-7099-469B-A949-1838210E490B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44022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B5C0B-0D0D-4757-8B33-4B9F6ED7CBE9}" type="datetimeFigureOut">
              <a:rPr lang="nl-BE"/>
              <a:pPr>
                <a:defRPr/>
              </a:pPr>
              <a:t>10/06/2014</a:t>
            </a:fld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F208B-308C-4525-A46D-F1CBE7899EDB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06602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76CEA-820C-4E7A-B2AF-BB33AAD8FFD6}" type="datetimeFigureOut">
              <a:rPr lang="nl-BE"/>
              <a:pPr>
                <a:defRPr/>
              </a:pPr>
              <a:t>10/06/2014</a:t>
            </a:fld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718CBC-2ACD-49B4-B191-E492DD15C20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013987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53A94-D5D2-4D74-82FD-73E74C2204E9}" type="datetimeFigureOut">
              <a:rPr lang="nl-BE"/>
              <a:pPr>
                <a:defRPr/>
              </a:pPr>
              <a:t>10/06/2014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9BBE66-352C-409D-A55F-4B17B2D422A1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43267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570D1-0B1D-4DF8-9EEC-5CF1798C0575}" type="datetimeFigureOut">
              <a:rPr lang="nl-BE"/>
              <a:pPr>
                <a:defRPr/>
              </a:pPr>
              <a:t>10/06/2014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4884A-2FD1-4A73-8E0A-E365CDE483AF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204118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D383E6-CD1F-4A41-8052-5E86D4876225}" type="datetimeFigureOut">
              <a:rPr lang="nl-BE"/>
              <a:pPr>
                <a:defRPr/>
              </a:pPr>
              <a:t>10/06/2014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68E45A-D9B4-4C53-9947-F25DDF36F0AD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7D383E6-CD1F-4A41-8052-5E86D4876225}" type="datetimeFigureOut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10/06/2014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668E45A-D9B4-4C53-9947-F25DDF36F0AD}" type="slidenum">
              <a:rPr lang="nl-BE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nl-B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231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 txBox="1">
            <a:spLocks/>
          </p:cNvSpPr>
          <p:nvPr/>
        </p:nvSpPr>
        <p:spPr bwMode="auto">
          <a:xfrm>
            <a:off x="2124075" y="1557338"/>
            <a:ext cx="568801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GB" sz="3200" b="1" dirty="0">
                <a:solidFill>
                  <a:prstClr val="black"/>
                </a:solidFill>
                <a:latin typeface="Courier New" pitchFamily="49" charset="0"/>
              </a:rPr>
              <a:t>Budget </a:t>
            </a:r>
            <a:r>
              <a:rPr lang="en-GB" sz="3200" b="1" dirty="0" smtClean="0">
                <a:solidFill>
                  <a:prstClr val="black"/>
                </a:solidFill>
                <a:latin typeface="Courier New" pitchFamily="49" charset="0"/>
              </a:rPr>
              <a:t>2014</a:t>
            </a:r>
            <a:endParaRPr lang="en-GB" sz="3200" b="1" dirty="0">
              <a:solidFill>
                <a:prstClr val="black"/>
              </a:solidFill>
              <a:latin typeface="Courier New" pitchFamily="49" charset="0"/>
            </a:endParaRPr>
          </a:p>
        </p:txBody>
      </p:sp>
      <p:sp>
        <p:nvSpPr>
          <p:cNvPr id="2051" name="Subtitle 2"/>
          <p:cNvSpPr txBox="1">
            <a:spLocks/>
          </p:cNvSpPr>
          <p:nvPr/>
        </p:nvSpPr>
        <p:spPr bwMode="auto">
          <a:xfrm>
            <a:off x="2124075" y="2565400"/>
            <a:ext cx="417671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endParaRPr lang="nl-BE" sz="2400" b="1" dirty="0" smtClean="0">
              <a:solidFill>
                <a:srgbClr val="FF0000"/>
              </a:solidFill>
              <a:latin typeface="Calibri"/>
              <a:cs typeface="Courier New" pitchFamily="49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nl-BE" sz="2400" b="1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Budgettair kader</a:t>
            </a:r>
            <a:endParaRPr lang="en-US" sz="2400" b="1" dirty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endParaRPr lang="en-US" sz="2400" b="1" dirty="0">
              <a:solidFill>
                <a:srgbClr val="898989"/>
              </a:solidFill>
              <a:latin typeface="Calibri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67744" y="3494818"/>
            <a:ext cx="3816424" cy="276999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fr-BE" sz="1200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 Jun 2014       </a:t>
            </a:r>
            <a:r>
              <a:rPr lang="fr-BE" sz="1200" dirty="0" err="1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GenMaj</a:t>
            </a:r>
            <a:r>
              <a:rPr lang="fr-BE" sz="1200" dirty="0" smtClean="0">
                <a:solidFill>
                  <a:prstClr val="black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VAN DER AUWERA </a:t>
            </a:r>
            <a:endParaRPr lang="en-US" sz="1200" dirty="0">
              <a:solidFill>
                <a:prstClr val="black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485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dirty="0" err="1" smtClean="0"/>
              <a:t>Het</a:t>
            </a:r>
            <a:r>
              <a:rPr lang="fr-BE" sz="3600" dirty="0" smtClean="0"/>
              <a:t> budget </a:t>
            </a:r>
            <a:r>
              <a:rPr lang="fr-BE" sz="3600" dirty="0" err="1" smtClean="0"/>
              <a:t>Defensie</a:t>
            </a:r>
            <a:r>
              <a:rPr lang="fr-BE" sz="3600" dirty="0" smtClean="0"/>
              <a:t> 2014</a:t>
            </a:r>
            <a:br>
              <a:rPr lang="fr-BE" sz="3600" dirty="0" smtClean="0"/>
            </a:br>
            <a:r>
              <a:rPr lang="fr-BE" sz="2800" dirty="0" err="1" smtClean="0"/>
              <a:t>Maatregelen</a:t>
            </a:r>
            <a:r>
              <a:rPr lang="fr-BE" sz="3600" dirty="0" smtClean="0"/>
              <a:t> </a:t>
            </a:r>
            <a:r>
              <a:rPr lang="fr-BE" sz="1800" dirty="0" smtClean="0"/>
              <a:t>(3/3) </a:t>
            </a:r>
            <a:endParaRPr lang="en-US" sz="1800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8229600" cy="475252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nl-BE" dirty="0" smtClean="0"/>
              <a:t>Investeringsuitgaven</a:t>
            </a:r>
          </a:p>
          <a:p>
            <a:pPr lvl="2"/>
            <a:r>
              <a:rPr lang="nl-BE" dirty="0" smtClean="0"/>
              <a:t>Infrastructuurwerken: </a:t>
            </a:r>
          </a:p>
          <a:p>
            <a:pPr lvl="3"/>
            <a:r>
              <a:rPr lang="nl-BE" dirty="0" smtClean="0"/>
              <a:t>Minder dan 40 % der behoeften gedekt</a:t>
            </a:r>
          </a:p>
          <a:p>
            <a:pPr lvl="2"/>
            <a:r>
              <a:rPr lang="nl-BE" dirty="0" smtClean="0"/>
              <a:t>Kleine investeringen materieel</a:t>
            </a:r>
          </a:p>
          <a:p>
            <a:pPr lvl="3"/>
            <a:r>
              <a:rPr lang="nl-BE" dirty="0" smtClean="0"/>
              <a:t>Minder dan 50 % der behoeften gedekt</a:t>
            </a:r>
          </a:p>
          <a:p>
            <a:pPr lvl="2"/>
            <a:r>
              <a:rPr lang="nl-BE" dirty="0" smtClean="0"/>
              <a:t>Grote investeringen materieel</a:t>
            </a:r>
          </a:p>
          <a:p>
            <a:pPr lvl="3"/>
            <a:r>
              <a:rPr lang="nl-BE" dirty="0" smtClean="0"/>
              <a:t>Beperkt tot 21 M€</a:t>
            </a:r>
          </a:p>
          <a:p>
            <a:pPr lvl="3"/>
            <a:r>
              <a:rPr lang="nl-BE" dirty="0" smtClean="0"/>
              <a:t>Gedeeltelijke vrijgave kredieten voor de betaling van de facturen (38,1 M€)</a:t>
            </a:r>
          </a:p>
          <a:p>
            <a:pPr lvl="3"/>
            <a:r>
              <a:rPr lang="nl-BE" dirty="0" smtClean="0"/>
              <a:t>Uitstel van leveringen voor eenzelfde bedrag opgelegd</a:t>
            </a:r>
          </a:p>
        </p:txBody>
      </p:sp>
      <p:sp>
        <p:nvSpPr>
          <p:cNvPr id="4" name="Rectangle 3"/>
          <p:cNvSpPr/>
          <p:nvPr/>
        </p:nvSpPr>
        <p:spPr>
          <a:xfrm>
            <a:off x="1058157" y="5589240"/>
            <a:ext cx="698477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BE" sz="2400" b="1" dirty="0" smtClean="0"/>
              <a:t>Impact op de </a:t>
            </a:r>
            <a:r>
              <a:rPr lang="nl-BE" sz="2400" b="1" dirty="0" err="1" smtClean="0"/>
              <a:t>finalisatie</a:t>
            </a:r>
            <a:r>
              <a:rPr lang="nl-BE" sz="2400" b="1" dirty="0" smtClean="0"/>
              <a:t> van de transformatie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181900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Overzicht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 smtClean="0"/>
              <a:t>Algemeen kader</a:t>
            </a:r>
          </a:p>
          <a:p>
            <a:pPr lvl="1"/>
            <a:r>
              <a:rPr lang="nl-BE" dirty="0" smtClean="0"/>
              <a:t>De uitdagingen van de Regering</a:t>
            </a:r>
          </a:p>
          <a:p>
            <a:pPr lvl="1"/>
            <a:r>
              <a:rPr lang="nl-BE" dirty="0" smtClean="0"/>
              <a:t>De bijdrage van Defensie</a:t>
            </a:r>
          </a:p>
          <a:p>
            <a:pPr lvl="1"/>
            <a:endParaRPr lang="nl-BE" dirty="0" smtClean="0"/>
          </a:p>
          <a:p>
            <a:r>
              <a:rPr lang="nl-BE" dirty="0" smtClean="0"/>
              <a:t>Budget Defensie 2014</a:t>
            </a:r>
          </a:p>
          <a:p>
            <a:pPr lvl="1"/>
            <a:r>
              <a:rPr lang="nl-BE" dirty="0" smtClean="0"/>
              <a:t>Budgettaire beperkingen</a:t>
            </a:r>
          </a:p>
          <a:p>
            <a:pPr lvl="1"/>
            <a:r>
              <a:rPr lang="nl-BE" dirty="0" smtClean="0"/>
              <a:t>Maatregelen</a:t>
            </a:r>
          </a:p>
        </p:txBody>
      </p:sp>
    </p:spTree>
    <p:extLst>
      <p:ext uri="{BB962C8B-B14F-4D97-AF65-F5344CB8AC3E}">
        <p14:creationId xmlns:p14="http://schemas.microsoft.com/office/powerpoint/2010/main" val="48328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4756"/>
            <a:ext cx="7390854" cy="4820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BE" sz="4000" dirty="0" smtClean="0"/>
              <a:t>Algemeen kader</a:t>
            </a:r>
            <a:r>
              <a:rPr lang="nl-BE" dirty="0" smtClean="0"/>
              <a:t/>
            </a:r>
            <a:br>
              <a:rPr lang="nl-BE" dirty="0" smtClean="0"/>
            </a:br>
            <a:r>
              <a:rPr lang="nl-BE" sz="2400" dirty="0" smtClean="0"/>
              <a:t>De uitdagingen van de regering (I)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66424" y="4797152"/>
            <a:ext cx="400276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nl-BE" b="1" i="1" dirty="0" smtClean="0"/>
              <a:t>Sinds 2009 is België, zoals </a:t>
            </a:r>
          </a:p>
          <a:p>
            <a:pPr algn="r"/>
            <a:r>
              <a:rPr lang="nl-BE" b="1" i="1" dirty="0" smtClean="0"/>
              <a:t>andere landen van de EU, gehouden </a:t>
            </a:r>
          </a:p>
          <a:p>
            <a:pPr algn="r"/>
            <a:r>
              <a:rPr lang="nl-BE" b="1" i="1" dirty="0" smtClean="0"/>
              <a:t>zijn budgettair tekort te verminderen …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975447" y="1428115"/>
            <a:ext cx="5184576" cy="369332"/>
          </a:xfrm>
          <a:prstGeom prst="rect">
            <a:avLst/>
          </a:prstGeom>
          <a:solidFill>
            <a:srgbClr val="66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dirty="0" smtClean="0"/>
              <a:t>Evolutie financieringssaldo van België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27784" y="5954796"/>
            <a:ext cx="1296144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nl-BE" sz="1400" dirty="0" err="1" smtClean="0"/>
              <a:t>Stab</a:t>
            </a:r>
            <a:r>
              <a:rPr lang="nl-BE" sz="1400" dirty="0" smtClean="0"/>
              <a:t> plan 2012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4166424" y="5954796"/>
            <a:ext cx="1701720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nl-BE" sz="1400" dirty="0" smtClean="0"/>
              <a:t>Stabiliteitsplan 2013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6148174" y="5953307"/>
            <a:ext cx="1701720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BE" sz="1400" dirty="0" smtClean="0"/>
              <a:t>Stabiliteitsplan 2014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1691680" y="5954796"/>
            <a:ext cx="648072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nl-BE" sz="1400" dirty="0" smtClean="0"/>
              <a:t>Saldo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11" y="1340768"/>
            <a:ext cx="7627331" cy="4969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/>
          <a:lstStyle/>
          <a:p>
            <a:r>
              <a:rPr lang="nl-BE" sz="4000" dirty="0"/>
              <a:t>Algemeen kader</a:t>
            </a:r>
            <a:r>
              <a:rPr lang="nl-BE" sz="3600" dirty="0"/>
              <a:t/>
            </a:r>
            <a:br>
              <a:rPr lang="nl-BE" sz="3600" dirty="0"/>
            </a:br>
            <a:r>
              <a:rPr lang="nl-BE" sz="2400" dirty="0"/>
              <a:t>De uitdagingen van de regering</a:t>
            </a:r>
            <a:r>
              <a:rPr lang="fr-BE" sz="2400" dirty="0" smtClean="0"/>
              <a:t>(II) </a:t>
            </a:r>
            <a:endParaRPr lang="en-US" sz="24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421950" y="4489073"/>
            <a:ext cx="16525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BE" sz="2000" b="1" i="1" dirty="0" smtClean="0"/>
              <a:t>… </a:t>
            </a:r>
            <a:r>
              <a:rPr lang="fr-BE" sz="2000" b="1" i="1" dirty="0" err="1" smtClean="0"/>
              <a:t>evenals</a:t>
            </a:r>
            <a:r>
              <a:rPr lang="fr-BE" sz="2000" b="1" i="1" dirty="0" smtClean="0"/>
              <a:t> </a:t>
            </a:r>
            <a:r>
              <a:rPr lang="fr-BE" sz="2000" b="1" i="1" dirty="0" err="1" smtClean="0"/>
              <a:t>zijn</a:t>
            </a:r>
            <a:endParaRPr lang="fr-BE" sz="2000" b="1" i="1" dirty="0" smtClean="0"/>
          </a:p>
          <a:p>
            <a:pPr algn="r"/>
            <a:r>
              <a:rPr lang="fr-BE" sz="2000" b="1" i="1" dirty="0" err="1" smtClean="0"/>
              <a:t>schuldgraad</a:t>
            </a:r>
            <a:endParaRPr lang="fr-BE" sz="2000" b="1" i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872051" y="1363545"/>
            <a:ext cx="5184576" cy="369332"/>
          </a:xfrm>
          <a:prstGeom prst="rect">
            <a:avLst/>
          </a:prstGeom>
          <a:solidFill>
            <a:srgbClr val="66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nl-BE" dirty="0" smtClean="0"/>
              <a:t>Evolutie van de schuldgraad van België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19484" y="5961306"/>
            <a:ext cx="776251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nl-BE" sz="1400" dirty="0" smtClean="0"/>
              <a:t>Schuld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2411760" y="5971111"/>
            <a:ext cx="1296144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nl-BE" sz="1400" dirty="0" err="1" smtClean="0"/>
              <a:t>Stab</a:t>
            </a:r>
            <a:r>
              <a:rPr lang="nl-BE" sz="1400" dirty="0" smtClean="0"/>
              <a:t> plan 2012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039851" y="5954795"/>
            <a:ext cx="1701720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nl-BE" sz="1400" dirty="0" smtClean="0"/>
              <a:t>Stabiliteitsplan 2013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057152" y="5961058"/>
            <a:ext cx="1701720" cy="3077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BE" sz="1400" dirty="0" smtClean="0"/>
              <a:t>Stabiliteitsplan 2014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983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dirty="0" err="1" smtClean="0"/>
              <a:t>Algemeen</a:t>
            </a:r>
            <a:r>
              <a:rPr lang="fr-BE" sz="3600" dirty="0" smtClean="0"/>
              <a:t> </a:t>
            </a:r>
            <a:r>
              <a:rPr lang="fr-BE" sz="3600" dirty="0" err="1" smtClean="0"/>
              <a:t>kader</a:t>
            </a:r>
            <a:r>
              <a:rPr lang="fr-BE" dirty="0" smtClean="0"/>
              <a:t/>
            </a:r>
            <a:br>
              <a:rPr lang="fr-BE" dirty="0" smtClean="0"/>
            </a:br>
            <a:r>
              <a:rPr lang="fr-BE" sz="2400" dirty="0" smtClean="0"/>
              <a:t>De </a:t>
            </a:r>
            <a:r>
              <a:rPr lang="fr-BE" sz="2400" dirty="0" err="1" smtClean="0"/>
              <a:t>uitdagingen</a:t>
            </a:r>
            <a:r>
              <a:rPr lang="fr-BE" sz="2400" dirty="0" smtClean="0"/>
              <a:t> van de </a:t>
            </a:r>
            <a:r>
              <a:rPr lang="fr-BE" sz="2400" dirty="0" err="1" smtClean="0"/>
              <a:t>Regering</a:t>
            </a:r>
            <a:r>
              <a:rPr lang="fr-BE" sz="2400" dirty="0" smtClean="0"/>
              <a:t> </a:t>
            </a:r>
            <a:r>
              <a:rPr lang="fr-BE" sz="2400" dirty="0"/>
              <a:t>(</a:t>
            </a:r>
            <a:r>
              <a:rPr lang="fr-BE" sz="2400" dirty="0" smtClean="0"/>
              <a:t>III) </a:t>
            </a:r>
            <a:endParaRPr lang="en-US" sz="2400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44649" y="1772816"/>
            <a:ext cx="8229600" cy="648072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solidFill>
              <a:schemeClr val="accent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fr-BE" sz="2000" dirty="0" err="1" smtClean="0"/>
              <a:t>Het</a:t>
            </a:r>
            <a:r>
              <a:rPr lang="fr-BE" sz="2000" dirty="0" smtClean="0"/>
              <a:t> volume </a:t>
            </a:r>
            <a:r>
              <a:rPr lang="fr-BE" sz="2000" dirty="0" err="1" smtClean="0"/>
              <a:t>aan</a:t>
            </a:r>
            <a:r>
              <a:rPr lang="fr-BE" sz="2000" dirty="0" smtClean="0"/>
              <a:t> </a:t>
            </a:r>
            <a:r>
              <a:rPr lang="fr-BE" sz="2000" dirty="0" err="1" smtClean="0"/>
              <a:t>publieke</a:t>
            </a:r>
            <a:r>
              <a:rPr lang="fr-BE" sz="2000" dirty="0" smtClean="0"/>
              <a:t> </a:t>
            </a:r>
            <a:r>
              <a:rPr lang="fr-BE" sz="2000" dirty="0" err="1" smtClean="0"/>
              <a:t>uitgaven</a:t>
            </a:r>
            <a:r>
              <a:rPr lang="fr-BE" sz="2000" dirty="0" smtClean="0"/>
              <a:t> </a:t>
            </a:r>
            <a:r>
              <a:rPr lang="fr-BE" sz="2000" dirty="0" err="1" smtClean="0"/>
              <a:t>beperken</a:t>
            </a:r>
            <a:r>
              <a:rPr lang="fr-BE" sz="2000" dirty="0" smtClean="0"/>
              <a:t> </a:t>
            </a:r>
            <a:r>
              <a:rPr lang="fr-BE" sz="2000" dirty="0" err="1" smtClean="0"/>
              <a:t>zonder</a:t>
            </a:r>
            <a:r>
              <a:rPr lang="fr-BE" sz="2000" dirty="0" smtClean="0"/>
              <a:t> de </a:t>
            </a:r>
            <a:r>
              <a:rPr lang="fr-BE" sz="2000" dirty="0" err="1" smtClean="0"/>
              <a:t>economische</a:t>
            </a:r>
            <a:r>
              <a:rPr lang="fr-BE" sz="2000" dirty="0" smtClean="0"/>
              <a:t> </a:t>
            </a:r>
            <a:r>
              <a:rPr lang="fr-BE" sz="2000" dirty="0" err="1" smtClean="0"/>
              <a:t>heropleving</a:t>
            </a:r>
            <a:r>
              <a:rPr lang="fr-BE" sz="2000" dirty="0" smtClean="0"/>
              <a:t> in </a:t>
            </a:r>
            <a:r>
              <a:rPr lang="fr-BE" sz="2000" dirty="0" err="1" smtClean="0"/>
              <a:t>het</a:t>
            </a:r>
            <a:r>
              <a:rPr lang="fr-BE" sz="2000" dirty="0" smtClean="0"/>
              <a:t> </a:t>
            </a:r>
            <a:r>
              <a:rPr lang="fr-BE" sz="2000" dirty="0" err="1" smtClean="0"/>
              <a:t>gedrang</a:t>
            </a:r>
            <a:r>
              <a:rPr lang="fr-BE" sz="2000" dirty="0" smtClean="0"/>
              <a:t> te </a:t>
            </a:r>
            <a:r>
              <a:rPr lang="fr-BE" sz="2000" dirty="0" err="1" smtClean="0"/>
              <a:t>brengen</a:t>
            </a:r>
            <a:endParaRPr lang="fr-BE" sz="2000" dirty="0" smtClean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14" y="3717031"/>
            <a:ext cx="4579937" cy="275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207" y="3717032"/>
            <a:ext cx="4465290" cy="275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207" y="2871470"/>
            <a:ext cx="4465290" cy="6295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14" y="2850802"/>
            <a:ext cx="4329993" cy="62953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3" name="Oval 2"/>
          <p:cNvSpPr/>
          <p:nvPr/>
        </p:nvSpPr>
        <p:spPr>
          <a:xfrm>
            <a:off x="4572001" y="3744416"/>
            <a:ext cx="936104" cy="2852936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985888" y="4242574"/>
            <a:ext cx="3154064" cy="2066746"/>
            <a:chOff x="985888" y="4242574"/>
            <a:chExt cx="3154064" cy="2066746"/>
          </a:xfrm>
        </p:grpSpPr>
        <p:sp>
          <p:nvSpPr>
            <p:cNvPr id="4" name="TextBox 3"/>
            <p:cNvSpPr txBox="1"/>
            <p:nvPr/>
          </p:nvSpPr>
          <p:spPr>
            <a:xfrm>
              <a:off x="985888" y="5970766"/>
              <a:ext cx="6337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nl-BE" sz="1600" dirty="0" smtClean="0"/>
                <a:t>60%</a:t>
              </a:r>
              <a:endParaRPr lang="en-US" sz="1600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63888" y="4386590"/>
              <a:ext cx="57606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BE" sz="1600" dirty="0" smtClean="0"/>
                <a:t>26%</a:t>
              </a:r>
              <a:endParaRPr lang="en-US" sz="16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403648" y="4314582"/>
              <a:ext cx="5040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BE" sz="1600" dirty="0"/>
                <a:t>9</a:t>
              </a:r>
              <a:r>
                <a:rPr lang="nl-BE" sz="1600" dirty="0" smtClean="0"/>
                <a:t>%</a:t>
              </a:r>
              <a:endParaRPr lang="en-US" sz="1600" dirty="0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1763688" y="4581128"/>
              <a:ext cx="252028" cy="16550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>
              <a:off x="3275856" y="4606389"/>
              <a:ext cx="288032" cy="14024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2195736" y="4242574"/>
              <a:ext cx="50405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nl-BE" sz="1600" dirty="0" smtClean="0"/>
                <a:t>5%</a:t>
              </a:r>
              <a:endParaRPr lang="en-US" sz="1600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2406210" y="4509120"/>
              <a:ext cx="0" cy="26277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1439652" y="5733256"/>
              <a:ext cx="468052" cy="28803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45185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dirty="0" err="1" smtClean="0"/>
              <a:t>Algemeen</a:t>
            </a:r>
            <a:r>
              <a:rPr lang="fr-BE" sz="3600" dirty="0" smtClean="0"/>
              <a:t> </a:t>
            </a:r>
            <a:r>
              <a:rPr lang="fr-BE" sz="3600" dirty="0" err="1" smtClean="0"/>
              <a:t>kader</a:t>
            </a:r>
            <a:r>
              <a:rPr lang="fr-BE" dirty="0"/>
              <a:t/>
            </a:r>
            <a:br>
              <a:rPr lang="fr-BE" dirty="0"/>
            </a:br>
            <a:r>
              <a:rPr lang="fr-BE" sz="2400" dirty="0" smtClean="0"/>
              <a:t>De </a:t>
            </a:r>
            <a:r>
              <a:rPr lang="fr-BE" sz="2400" dirty="0" err="1" smtClean="0"/>
              <a:t>bijdrage</a:t>
            </a:r>
            <a:r>
              <a:rPr lang="fr-BE" sz="2400" dirty="0" smtClean="0"/>
              <a:t> van </a:t>
            </a:r>
            <a:r>
              <a:rPr lang="fr-BE" sz="2400" dirty="0" err="1" smtClean="0"/>
              <a:t>Defensie</a:t>
            </a:r>
            <a:r>
              <a:rPr lang="fr-BE" sz="2400" dirty="0" smtClean="0"/>
              <a:t> </a:t>
            </a:r>
            <a:r>
              <a:rPr lang="fr-BE" sz="2400" dirty="0"/>
              <a:t>…</a:t>
            </a:r>
            <a:endParaRPr lang="en-US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555" y="1760290"/>
            <a:ext cx="7986323" cy="4260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Content Placeholder 1"/>
          <p:cNvSpPr txBox="1">
            <a:spLocks/>
          </p:cNvSpPr>
          <p:nvPr/>
        </p:nvSpPr>
        <p:spPr>
          <a:xfrm>
            <a:off x="1115616" y="1760290"/>
            <a:ext cx="4702164" cy="1080120"/>
          </a:xfrm>
          <a:prstGeom prst="rect">
            <a:avLst/>
          </a:prstGeom>
          <a:solidFill>
            <a:srgbClr val="CCCCFF"/>
          </a:solidFill>
          <a:ln>
            <a:noFill/>
          </a:ln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charset="0"/>
              <a:buNone/>
            </a:pPr>
            <a:r>
              <a:rPr lang="fr-BE" sz="2200" b="1" i="1" dirty="0" err="1" smtClean="0"/>
              <a:t>Defensie</a:t>
            </a:r>
            <a:r>
              <a:rPr lang="fr-BE" sz="2200" b="1" i="1" dirty="0" smtClean="0"/>
              <a:t> </a:t>
            </a:r>
            <a:r>
              <a:rPr lang="fr-BE" sz="2200" b="1" i="1" dirty="0" err="1" smtClean="0"/>
              <a:t>heeft</a:t>
            </a:r>
            <a:r>
              <a:rPr lang="fr-BE" sz="2200" b="1" i="1" dirty="0" smtClean="0"/>
              <a:t>, </a:t>
            </a:r>
            <a:r>
              <a:rPr lang="fr-BE" sz="2200" b="1" i="1" dirty="0" err="1" smtClean="0"/>
              <a:t>tot</a:t>
            </a:r>
            <a:r>
              <a:rPr lang="fr-BE" sz="2200" b="1" i="1" dirty="0" smtClean="0"/>
              <a:t> op </a:t>
            </a:r>
            <a:r>
              <a:rPr lang="fr-BE" sz="2200" b="1" i="1" dirty="0" err="1" smtClean="0"/>
              <a:t>heden</a:t>
            </a:r>
            <a:r>
              <a:rPr lang="fr-BE" sz="2200" b="1" i="1" dirty="0" smtClean="0"/>
              <a:t>, </a:t>
            </a:r>
            <a:r>
              <a:rPr lang="fr-BE" sz="2200" b="1" i="1" dirty="0" err="1" smtClean="0"/>
              <a:t>meer</a:t>
            </a:r>
            <a:r>
              <a:rPr lang="fr-BE" sz="2200" b="1" i="1" dirty="0" smtClean="0"/>
              <a:t> dan </a:t>
            </a:r>
            <a:r>
              <a:rPr lang="fr-BE" sz="2200" b="1" i="1" dirty="0" err="1" smtClean="0"/>
              <a:t>andere</a:t>
            </a:r>
            <a:r>
              <a:rPr lang="fr-BE" sz="2200" b="1" i="1" dirty="0" smtClean="0"/>
              <a:t> </a:t>
            </a:r>
            <a:r>
              <a:rPr lang="fr-BE" sz="2200" b="1" i="1" dirty="0" err="1" smtClean="0"/>
              <a:t>departementen</a:t>
            </a:r>
            <a:r>
              <a:rPr lang="fr-BE" sz="2200" b="1" i="1" dirty="0" smtClean="0"/>
              <a:t>, </a:t>
            </a:r>
            <a:r>
              <a:rPr lang="fr-BE" sz="2200" b="1" i="1" dirty="0" err="1" smtClean="0"/>
              <a:t>bijgedragen</a:t>
            </a:r>
            <a:r>
              <a:rPr lang="fr-BE" sz="2200" b="1" i="1" dirty="0" smtClean="0"/>
              <a:t> </a:t>
            </a:r>
            <a:r>
              <a:rPr lang="fr-BE" sz="2200" b="1" i="1" dirty="0" err="1" smtClean="0"/>
              <a:t>aan</a:t>
            </a:r>
            <a:r>
              <a:rPr lang="fr-BE" sz="2200" b="1" i="1" dirty="0" smtClean="0"/>
              <a:t> de </a:t>
            </a:r>
            <a:r>
              <a:rPr lang="fr-BE" sz="2200" b="1" i="1" dirty="0" err="1" smtClean="0"/>
              <a:t>besparingsinspanning</a:t>
            </a:r>
            <a:endParaRPr lang="fr-BE" sz="2200" b="1" i="1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331640" y="5559375"/>
            <a:ext cx="936104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nl-BE" sz="1200" dirty="0" smtClean="0"/>
              <a:t>Index </a:t>
            </a:r>
          </a:p>
          <a:p>
            <a:r>
              <a:rPr lang="nl-BE" sz="1200" dirty="0" smtClean="0"/>
              <a:t>gezondheid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2611192" y="5559655"/>
            <a:ext cx="116872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nl-BE" sz="1200" dirty="0" smtClean="0"/>
              <a:t>Departementen</a:t>
            </a:r>
          </a:p>
          <a:p>
            <a:r>
              <a:rPr lang="nl-BE" sz="1200" dirty="0" smtClean="0"/>
              <a:t>Autoriteit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3998799" y="5559655"/>
            <a:ext cx="1168720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r>
              <a:rPr lang="nl-BE" sz="1200" dirty="0" smtClean="0"/>
              <a:t>Departementen</a:t>
            </a:r>
          </a:p>
          <a:p>
            <a:r>
              <a:rPr lang="nl-BE" sz="1200" dirty="0" smtClean="0"/>
              <a:t>Sociaal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5539155" y="5583095"/>
            <a:ext cx="1368152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nl-BE" sz="1200" dirty="0" smtClean="0"/>
              <a:t>Departementen</a:t>
            </a:r>
          </a:p>
          <a:p>
            <a:r>
              <a:rPr lang="nl-BE" sz="1200" dirty="0" smtClean="0"/>
              <a:t>Economisch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7340172" y="5583095"/>
            <a:ext cx="936104" cy="4616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BE" sz="1200" dirty="0" smtClean="0"/>
              <a:t>DEFENSIE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11008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sz="3600" dirty="0" smtClean="0"/>
              <a:t>Het budget Defensie 2014</a:t>
            </a:r>
            <a:r>
              <a:rPr lang="nl-BE" dirty="0" smtClean="0"/>
              <a:t/>
            </a:r>
            <a:br>
              <a:rPr lang="nl-BE" dirty="0" smtClean="0"/>
            </a:br>
            <a:r>
              <a:rPr lang="nl-BE" sz="2800" dirty="0" smtClean="0"/>
              <a:t>Inspanningen Defensie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827584" y="1844824"/>
            <a:ext cx="6048672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BE" b="1" dirty="0" smtClean="0"/>
              <a:t>Opstelling budget  </a:t>
            </a:r>
            <a:r>
              <a:rPr lang="nl-BE" b="1" dirty="0" smtClean="0">
                <a:sym typeface="Wingdings" panose="05000000000000000000" pitchFamily="2" charset="2"/>
              </a:rPr>
              <a:t></a:t>
            </a:r>
            <a:r>
              <a:rPr lang="nl-BE" b="1" dirty="0">
                <a:sym typeface="Wingdings" panose="05000000000000000000" pitchFamily="2" charset="2"/>
              </a:rPr>
              <a:t>	</a:t>
            </a:r>
            <a:r>
              <a:rPr lang="nl-BE" b="1" dirty="0" smtClean="0">
                <a:sym typeface="Wingdings" panose="05000000000000000000" pitchFamily="2" charset="2"/>
              </a:rPr>
              <a:t>Plafond te respecteren</a:t>
            </a:r>
          </a:p>
          <a:p>
            <a:r>
              <a:rPr lang="nl-BE" dirty="0">
                <a:sym typeface="Wingdings" panose="05000000000000000000" pitchFamily="2" charset="2"/>
              </a:rPr>
              <a:t>	</a:t>
            </a:r>
            <a:r>
              <a:rPr lang="nl-BE" dirty="0" smtClean="0">
                <a:sym typeface="Wingdings" panose="05000000000000000000" pitchFamily="2" charset="2"/>
              </a:rPr>
              <a:t>Maatregelen:	Mandagen op niveau 2013</a:t>
            </a:r>
          </a:p>
          <a:p>
            <a:r>
              <a:rPr lang="nl-BE" dirty="0">
                <a:sym typeface="Wingdings" panose="05000000000000000000" pitchFamily="2" charset="2"/>
              </a:rPr>
              <a:t>	</a:t>
            </a:r>
            <a:r>
              <a:rPr lang="nl-BE" dirty="0" smtClean="0">
                <a:sym typeface="Wingdings" panose="05000000000000000000" pitchFamily="2" charset="2"/>
              </a:rPr>
              <a:t>		Onderhoudskredieten: -5%</a:t>
            </a:r>
          </a:p>
          <a:p>
            <a:r>
              <a:rPr lang="nl-BE" dirty="0">
                <a:sym typeface="Wingdings" panose="05000000000000000000" pitchFamily="2" charset="2"/>
              </a:rPr>
              <a:t>	</a:t>
            </a:r>
            <a:r>
              <a:rPr lang="nl-BE" dirty="0" smtClean="0">
                <a:sym typeface="Wingdings" panose="05000000000000000000" pitchFamily="2" charset="2"/>
              </a:rPr>
              <a:t>			Impact </a:t>
            </a:r>
            <a:r>
              <a:rPr lang="nl-BE" dirty="0" err="1" smtClean="0">
                <a:sym typeface="Wingdings" panose="05000000000000000000" pitchFamily="2" charset="2"/>
              </a:rPr>
              <a:t>PdV</a:t>
            </a:r>
            <a:r>
              <a:rPr lang="nl-BE" dirty="0" smtClean="0">
                <a:sym typeface="Wingdings" panose="05000000000000000000" pitchFamily="2" charset="2"/>
              </a:rPr>
              <a:t> F-16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22248" y="3243096"/>
            <a:ext cx="6036634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BE" b="1" dirty="0" err="1" smtClean="0"/>
              <a:t>Finalisatie</a:t>
            </a:r>
            <a:r>
              <a:rPr lang="nl-BE" b="1" dirty="0" smtClean="0"/>
              <a:t> budget </a:t>
            </a:r>
            <a:r>
              <a:rPr lang="nl-BE" dirty="0" smtClean="0">
                <a:sym typeface="Wingdings" panose="05000000000000000000" pitchFamily="2" charset="2"/>
              </a:rPr>
              <a:t> 	</a:t>
            </a:r>
            <a:r>
              <a:rPr lang="nl-BE" b="1" dirty="0" smtClean="0">
                <a:sym typeface="Wingdings" panose="05000000000000000000" pitchFamily="2" charset="2"/>
              </a:rPr>
              <a:t>Coupure</a:t>
            </a:r>
          </a:p>
          <a:p>
            <a:r>
              <a:rPr lang="nl-BE" dirty="0">
                <a:sym typeface="Wingdings" panose="05000000000000000000" pitchFamily="2" charset="2"/>
              </a:rPr>
              <a:t>	</a:t>
            </a:r>
            <a:r>
              <a:rPr lang="nl-BE" dirty="0" smtClean="0">
                <a:sym typeface="Wingdings" panose="05000000000000000000" pitchFamily="2" charset="2"/>
              </a:rPr>
              <a:t>Maatregelen:	Kleine investeringen</a:t>
            </a:r>
          </a:p>
          <a:p>
            <a:r>
              <a:rPr lang="nl-BE" dirty="0">
                <a:sym typeface="Wingdings" panose="05000000000000000000" pitchFamily="2" charset="2"/>
              </a:rPr>
              <a:t>	</a:t>
            </a:r>
            <a:r>
              <a:rPr lang="nl-BE" dirty="0" smtClean="0">
                <a:sym typeface="Wingdings" panose="05000000000000000000" pitchFamily="2" charset="2"/>
              </a:rPr>
              <a:t>		Infra investeringen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9622" y="4325135"/>
            <a:ext cx="600188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nl-BE" b="1" dirty="0" smtClean="0"/>
              <a:t>Uitvoering budget </a:t>
            </a:r>
            <a:r>
              <a:rPr lang="nl-BE" dirty="0" smtClean="0">
                <a:sym typeface="Wingdings" panose="05000000000000000000" pitchFamily="2" charset="2"/>
              </a:rPr>
              <a:t>	</a:t>
            </a:r>
            <a:r>
              <a:rPr lang="nl-BE" b="1" dirty="0" smtClean="0">
                <a:sym typeface="Wingdings" panose="05000000000000000000" pitchFamily="2" charset="2"/>
              </a:rPr>
              <a:t>Blokkering kredieten</a:t>
            </a:r>
            <a:endParaRPr lang="en-US" b="1" dirty="0" smtClean="0">
              <a:sym typeface="Wingdings" panose="05000000000000000000" pitchFamily="2" charset="2"/>
            </a:endParaRPr>
          </a:p>
          <a:p>
            <a:r>
              <a:rPr lang="nl-BE" dirty="0">
                <a:sym typeface="Wingdings" panose="05000000000000000000" pitchFamily="2" charset="2"/>
              </a:rPr>
              <a:t>	</a:t>
            </a:r>
            <a:r>
              <a:rPr lang="nl-BE" dirty="0" smtClean="0">
                <a:sym typeface="Wingdings" panose="05000000000000000000" pitchFamily="2" charset="2"/>
              </a:rPr>
              <a:t>		2% Pers, 15% </a:t>
            </a:r>
            <a:r>
              <a:rPr lang="nl-BE" dirty="0" err="1" smtClean="0">
                <a:sym typeface="Wingdings" panose="05000000000000000000" pitchFamily="2" charset="2"/>
              </a:rPr>
              <a:t>Funct</a:t>
            </a:r>
            <a:r>
              <a:rPr lang="nl-BE" dirty="0" smtClean="0">
                <a:sym typeface="Wingdings" panose="05000000000000000000" pitchFamily="2" charset="2"/>
              </a:rPr>
              <a:t>, 20% </a:t>
            </a:r>
            <a:r>
              <a:rPr lang="nl-BE" dirty="0" err="1" smtClean="0">
                <a:sym typeface="Wingdings" panose="05000000000000000000" pitchFamily="2" charset="2"/>
              </a:rPr>
              <a:t>Invest</a:t>
            </a:r>
            <a:endParaRPr lang="nl-BE" dirty="0" smtClean="0">
              <a:sym typeface="Wingdings" panose="05000000000000000000" pitchFamily="2" charset="2"/>
            </a:endParaRPr>
          </a:p>
        </p:txBody>
      </p:sp>
      <p:sp>
        <p:nvSpPr>
          <p:cNvPr id="10" name="Right Brace 9"/>
          <p:cNvSpPr/>
          <p:nvPr/>
        </p:nvSpPr>
        <p:spPr>
          <a:xfrm>
            <a:off x="6876256" y="3248109"/>
            <a:ext cx="432048" cy="1723357"/>
          </a:xfrm>
          <a:prstGeom prst="righ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315020" y="3925121"/>
            <a:ext cx="1368152" cy="369332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BE" dirty="0" smtClean="0"/>
              <a:t>145 M€ *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79512" y="6407127"/>
            <a:ext cx="21686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BE" sz="1600" dirty="0" smtClean="0"/>
              <a:t>* Vereffeningskredieten</a:t>
            </a:r>
            <a:endParaRPr lang="en-US" sz="1600" dirty="0"/>
          </a:p>
        </p:txBody>
      </p:sp>
      <p:sp>
        <p:nvSpPr>
          <p:cNvPr id="15" name="Oval 14"/>
          <p:cNvSpPr/>
          <p:nvPr/>
        </p:nvSpPr>
        <p:spPr>
          <a:xfrm>
            <a:off x="842133" y="4325135"/>
            <a:ext cx="6192688" cy="1886049"/>
          </a:xfrm>
          <a:prstGeom prst="ellipse">
            <a:avLst/>
          </a:prstGeom>
          <a:gradFill>
            <a:gsLst>
              <a:gs pos="0">
                <a:srgbClr val="8488C4">
                  <a:alpha val="82000"/>
                </a:srgbClr>
              </a:gs>
              <a:gs pos="27000">
                <a:srgbClr val="D4DEFF">
                  <a:alpha val="40000"/>
                </a:srgbClr>
              </a:gs>
              <a:gs pos="79000">
                <a:srgbClr val="D4DEFF"/>
              </a:gs>
              <a:gs pos="100000">
                <a:srgbClr val="96AB94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BE" sz="2800" b="1" dirty="0" smtClean="0">
              <a:solidFill>
                <a:srgbClr val="FF0000"/>
              </a:solidFill>
            </a:endParaRPr>
          </a:p>
          <a:p>
            <a:pPr algn="ctr"/>
            <a:r>
              <a:rPr lang="nl-BE" sz="2800" b="1" dirty="0" smtClean="0">
                <a:solidFill>
                  <a:srgbClr val="FF0000"/>
                </a:solidFill>
              </a:rPr>
              <a:t>Onmogelijk zonder</a:t>
            </a:r>
            <a:r>
              <a:rPr lang="nl-BE" dirty="0" smtClean="0">
                <a:solidFill>
                  <a:srgbClr val="FF0000"/>
                </a:solidFill>
              </a:rPr>
              <a:t>:</a:t>
            </a:r>
          </a:p>
          <a:p>
            <a:pPr algn="ctr"/>
            <a:endParaRPr lang="nl-BE" dirty="0" smtClean="0">
              <a:solidFill>
                <a:srgbClr val="FF0000"/>
              </a:solidFill>
            </a:endParaRPr>
          </a:p>
          <a:p>
            <a:pPr algn="ctr"/>
            <a:r>
              <a:rPr lang="nl-BE" sz="2000" b="1" dirty="0" smtClean="0">
                <a:solidFill>
                  <a:srgbClr val="FF0000"/>
                </a:solidFill>
              </a:rPr>
              <a:t>Herverdeling blokkeringen &amp; Actieplan</a:t>
            </a:r>
          </a:p>
          <a:p>
            <a:pPr algn="ctr"/>
            <a:r>
              <a:rPr lang="nl-BE" sz="2000" b="1" dirty="0" smtClean="0">
                <a:solidFill>
                  <a:srgbClr val="FF0000"/>
                </a:solidFill>
              </a:rPr>
              <a:t>Vrijmaken kredieten betaling facturen</a:t>
            </a:r>
          </a:p>
          <a:p>
            <a:pPr algn="ctr"/>
            <a:endParaRPr lang="nl-BE" sz="2000" b="1" dirty="0" smtClean="0">
              <a:solidFill>
                <a:srgbClr val="FF0000"/>
              </a:solidFill>
            </a:endParaRPr>
          </a:p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795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8" grpId="0" animBg="1"/>
      <p:bldP spid="10" grpId="0" animBg="1"/>
      <p:bldP spid="11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BE" sz="3600" dirty="0" err="1" smtClean="0"/>
              <a:t>Het</a:t>
            </a:r>
            <a:r>
              <a:rPr lang="fr-BE" sz="3600" dirty="0" smtClean="0"/>
              <a:t> budget </a:t>
            </a:r>
            <a:r>
              <a:rPr lang="fr-BE" sz="3600" dirty="0" err="1" smtClean="0"/>
              <a:t>Defensie</a:t>
            </a:r>
            <a:r>
              <a:rPr lang="fr-BE" sz="3600" dirty="0" smtClean="0"/>
              <a:t> 2014</a:t>
            </a:r>
            <a:r>
              <a:rPr lang="fr-BE" dirty="0" smtClean="0"/>
              <a:t/>
            </a:r>
            <a:br>
              <a:rPr lang="fr-BE" dirty="0" smtClean="0"/>
            </a:br>
            <a:r>
              <a:rPr lang="fr-BE" sz="2800" dirty="0" err="1" smtClean="0"/>
              <a:t>Maatregelen</a:t>
            </a:r>
            <a:r>
              <a:rPr lang="fr-BE" sz="2800" dirty="0" smtClean="0"/>
              <a:t> </a:t>
            </a:r>
            <a:r>
              <a:rPr lang="fr-BE" sz="1800" dirty="0" smtClean="0"/>
              <a:t>(1/3)</a:t>
            </a:r>
            <a:endParaRPr lang="en-US" sz="1800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03244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r>
              <a:rPr lang="nl-BE" sz="2800" dirty="0" smtClean="0"/>
              <a:t>De principes </a:t>
            </a:r>
          </a:p>
          <a:p>
            <a:pPr lvl="1"/>
            <a:r>
              <a:rPr lang="nl-BE" sz="2400" dirty="0" smtClean="0"/>
              <a:t>Defensie respecteert zijn verplichtingen als werkgever, komt zijn contractuele verplichtingen na en voldoet aan zijn internationale overeenkomsten.</a:t>
            </a:r>
          </a:p>
          <a:p>
            <a:pPr lvl="1"/>
            <a:r>
              <a:rPr lang="nl-BE" sz="2400" dirty="0" smtClean="0"/>
              <a:t>Behoud van het niveau van aanwerving</a:t>
            </a:r>
          </a:p>
          <a:p>
            <a:pPr lvl="1"/>
            <a:r>
              <a:rPr lang="nl-BE" sz="2400" dirty="0" smtClean="0"/>
              <a:t>De activiteiten v/d </a:t>
            </a:r>
            <a:r>
              <a:rPr lang="nl-BE" sz="2400" i="1" dirty="0" err="1" smtClean="0"/>
              <a:t>core</a:t>
            </a:r>
            <a:r>
              <a:rPr lang="nl-BE" sz="2400" i="1" dirty="0" smtClean="0"/>
              <a:t> business</a:t>
            </a:r>
            <a:r>
              <a:rPr lang="nl-BE" sz="2400" dirty="0" smtClean="0"/>
              <a:t> worden maximaal gevrijwaard: </a:t>
            </a:r>
          </a:p>
          <a:p>
            <a:pPr lvl="2"/>
            <a:r>
              <a:rPr lang="nl-BE" sz="2000" dirty="0" smtClean="0"/>
              <a:t>Operaties </a:t>
            </a:r>
          </a:p>
          <a:p>
            <a:pPr lvl="2"/>
            <a:r>
              <a:rPr lang="nl-BE" sz="2000" dirty="0" smtClean="0"/>
              <a:t>Training </a:t>
            </a:r>
            <a:r>
              <a:rPr lang="nl-BE" sz="2000" dirty="0" smtClean="0">
                <a:sym typeface="Wingdings" panose="05000000000000000000" pitchFamily="2" charset="2"/>
              </a:rPr>
              <a:t> maar impact niet te vermijden</a:t>
            </a:r>
            <a:endParaRPr lang="nl-BE" sz="2000" dirty="0" smtClean="0"/>
          </a:p>
        </p:txBody>
      </p:sp>
    </p:spTree>
    <p:extLst>
      <p:ext uri="{BB962C8B-B14F-4D97-AF65-F5344CB8AC3E}">
        <p14:creationId xmlns:p14="http://schemas.microsoft.com/office/powerpoint/2010/main" val="1809018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dirty="0" err="1" smtClean="0"/>
              <a:t>Het</a:t>
            </a:r>
            <a:r>
              <a:rPr lang="fr-BE" sz="3600" dirty="0" smtClean="0"/>
              <a:t> budget </a:t>
            </a:r>
            <a:r>
              <a:rPr lang="fr-BE" sz="3600" dirty="0" err="1" smtClean="0"/>
              <a:t>Defensie</a:t>
            </a:r>
            <a:r>
              <a:rPr lang="fr-BE" sz="3600" dirty="0" smtClean="0"/>
              <a:t> 2014 </a:t>
            </a:r>
            <a:br>
              <a:rPr lang="fr-BE" sz="3600" dirty="0" smtClean="0"/>
            </a:br>
            <a:r>
              <a:rPr lang="fr-BE" sz="2800" dirty="0" err="1" smtClean="0"/>
              <a:t>Maatregelen</a:t>
            </a:r>
            <a:r>
              <a:rPr lang="fr-BE" sz="2800" dirty="0" smtClean="0"/>
              <a:t> </a:t>
            </a:r>
            <a:r>
              <a:rPr lang="fr-BE" sz="1800" dirty="0" smtClean="0"/>
              <a:t>(2/3)</a:t>
            </a:r>
            <a:endParaRPr lang="en-US" sz="1800" dirty="0" smtClean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23528" y="1484784"/>
            <a:ext cx="8229600" cy="4752528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/>
          <a:lstStyle/>
          <a:p>
            <a:pPr marL="342900" lvl="1" indent="-342900">
              <a:buFont typeface="Arial" charset="0"/>
              <a:buChar char="•"/>
            </a:pPr>
            <a:r>
              <a:rPr lang="nl-BE" dirty="0" smtClean="0"/>
              <a:t>Training</a:t>
            </a:r>
          </a:p>
          <a:p>
            <a:pPr lvl="2"/>
            <a:r>
              <a:rPr lang="nl-BE" sz="2000" dirty="0" smtClean="0"/>
              <a:t>Beperking aantal maneuverdagen</a:t>
            </a:r>
          </a:p>
          <a:p>
            <a:pPr lvl="2"/>
            <a:r>
              <a:rPr lang="nl-BE" sz="2000" dirty="0" smtClean="0"/>
              <a:t>Beperking vliegplan en vaarplan</a:t>
            </a:r>
          </a:p>
          <a:p>
            <a:pPr lvl="2"/>
            <a:endParaRPr lang="nl-BE" sz="2000" dirty="0" smtClean="0"/>
          </a:p>
          <a:p>
            <a:pPr marL="342900" lvl="1" indent="-342900">
              <a:buFont typeface="Arial" charset="0"/>
              <a:buChar char="•"/>
            </a:pPr>
            <a:r>
              <a:rPr lang="nl-BE" dirty="0" smtClean="0"/>
              <a:t>De werkingsuitgaven</a:t>
            </a:r>
          </a:p>
          <a:p>
            <a:pPr lvl="2"/>
            <a:r>
              <a:rPr lang="nl-BE" sz="2000" dirty="0" smtClean="0"/>
              <a:t>De uitgaven voor bestaansmiddelen worden tot een strikt minimum beperkt: </a:t>
            </a:r>
          </a:p>
          <a:p>
            <a:pPr lvl="3"/>
            <a:r>
              <a:rPr lang="nl-BE" sz="1800" dirty="0" smtClean="0"/>
              <a:t>Gebruik &amp; onderhoud infrastructuur, telefoonuitgaven, zendingen, uitgaven voor publieke relaties, cursussen,….</a:t>
            </a:r>
          </a:p>
          <a:p>
            <a:pPr lvl="2"/>
            <a:r>
              <a:rPr lang="nl-BE" sz="2000" dirty="0" smtClean="0"/>
              <a:t>Herziening bepaalde onderhoudsplannen</a:t>
            </a:r>
          </a:p>
          <a:p>
            <a:pPr lvl="2"/>
            <a:r>
              <a:rPr lang="nl-BE" sz="2000" dirty="0" smtClean="0"/>
              <a:t>Vermindering stock brandstof</a:t>
            </a:r>
          </a:p>
          <a:p>
            <a:pPr marL="342900" lvl="1" indent="-342900">
              <a:buFont typeface="Arial" charset="0"/>
              <a:buChar char="•"/>
            </a:pPr>
            <a:endParaRPr lang="nl-BE" sz="2000" dirty="0"/>
          </a:p>
        </p:txBody>
      </p:sp>
    </p:spTree>
    <p:extLst>
      <p:ext uri="{BB962C8B-B14F-4D97-AF65-F5344CB8AC3E}">
        <p14:creationId xmlns:p14="http://schemas.microsoft.com/office/powerpoint/2010/main" val="18754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_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owerpoint_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9A64D50C5DECF4D8BB281A5392D8429" ma:contentTypeVersion="27" ma:contentTypeDescription="Create a new document." ma:contentTypeScope="" ma:versionID="c909f4c582dca6aeb9cd5c79b405b4bc">
  <xsd:schema xmlns:xsd="http://www.w3.org/2001/XMLSchema" xmlns:xs="http://www.w3.org/2001/XMLSchema" xmlns:p="http://schemas.microsoft.com/office/2006/metadata/properties" xmlns:ns2="4932fe18-f108-43d0-a0bd-b97c0ab31c53" xmlns:ns3="32c10351-ed41-44e5-8a1a-bc95b11d4e1c" xmlns:ns4="e66657b6-6461-429a-9ff5-bc8a7e517a72" targetNamespace="http://schemas.microsoft.com/office/2006/metadata/properties" ma:root="true" ma:fieldsID="2faca03dc383f163357929047e6953a9" ns2:_="" ns3:_="" ns4:_="">
    <xsd:import namespace="4932fe18-f108-43d0-a0bd-b97c0ab31c53"/>
    <xsd:import namespace="32c10351-ed41-44e5-8a1a-bc95b11d4e1c"/>
    <xsd:import namespace="e66657b6-6461-429a-9ff5-bc8a7e517a72"/>
    <xsd:element name="properties">
      <xsd:complexType>
        <xsd:sequence>
          <xsd:element name="documentManagement">
            <xsd:complexType>
              <xsd:all>
                <xsd:element ref="ns2:Titre" minOccurs="0"/>
                <xsd:element ref="ns3:Lang"/>
                <xsd:element ref="ns4:Division" minOccurs="0"/>
                <xsd:element ref="ns4:Department" minOccurs="0"/>
                <xsd:element ref="ns3:Type_x0020_Doc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932fe18-f108-43d0-a0bd-b97c0ab31c53" elementFormDefault="qualified">
    <xsd:import namespace="http://schemas.microsoft.com/office/2006/documentManagement/types"/>
    <xsd:import namespace="http://schemas.microsoft.com/office/infopath/2007/PartnerControls"/>
    <xsd:element name="Titre" ma:index="2" nillable="true" ma:displayName="Titre" ma:description="Description française du document" ma:internalName="Titre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c10351-ed41-44e5-8a1a-bc95b11d4e1c" elementFormDefault="qualified">
    <xsd:import namespace="http://schemas.microsoft.com/office/2006/documentManagement/types"/>
    <xsd:import namespace="http://schemas.microsoft.com/office/infopath/2007/PartnerControls"/>
    <xsd:element name="Lang" ma:index="3" ma:displayName="Lang" ma:default="NF" ma:format="RadioButtons" ma:internalName="Lang" ma:readOnly="false">
      <xsd:simpleType>
        <xsd:restriction base="dms:Choice">
          <xsd:enumeration value="NF"/>
          <xsd:enumeration value="N"/>
          <xsd:enumeration value="F"/>
          <xsd:enumeration value="E"/>
        </xsd:restriction>
      </xsd:simpleType>
    </xsd:element>
    <xsd:element name="Type_x0020_Doc" ma:index="6" ma:displayName="Type Doc" ma:format="Dropdown" ma:internalName="Type_x0020_Doc">
      <xsd:simpleType>
        <xsd:restriction base="dms:Choice">
          <xsd:enumeration value="Nota | Note"/>
          <xsd:enumeration value="Temp | Temp"/>
          <xsd:enumeration value="Richtlijn | Directive"/>
          <xsd:enumeration value="Info | Info"/>
          <xsd:enumeration value="DO | OJ"/>
          <xsd:enumeration value="Ref Internationaal | Ref Internationale"/>
          <xsd:enumeration value="Other | Other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6657b6-6461-429a-9ff5-bc8a7e517a72" elementFormDefault="qualified">
    <xsd:import namespace="http://schemas.microsoft.com/office/2006/documentManagement/types"/>
    <xsd:import namespace="http://schemas.microsoft.com/office/infopath/2007/PartnerControls"/>
    <xsd:element name="Division" ma:index="4" nillable="true" ma:displayName="Division" ma:internalName="Division">
      <xsd:simpleType>
        <xsd:restriction base="dms:Unknown"/>
      </xsd:simpleType>
    </xsd:element>
    <xsd:element name="Department" ma:index="5" nillable="true" ma:displayName="Department" ma:internalName="Departme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3" ma:displayName="Content Type"/>
        <xsd:element ref="dc:title" minOccurs="0" maxOccurs="1" ma:index="1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LongProperties xmlns="http://schemas.microsoft.com/office/2006/metadata/longPropertie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itre xmlns="4932fe18-f108-43d0-a0bd-b97c0ab31c53">Powerpoint presentation </Titre>
    <Lang xmlns="32c10351-ed41-44e5-8a1a-bc95b11d4e1c">NF</Lang>
    <Division xmlns="e66657b6-6461-429a-9ff5-bc8a7e517a72">Support</Division>
    <Department xmlns="e66657b6-6461-429a-9ff5-bc8a7e517a72">Srt Central</Department>
    <Type_x0020_Doc xmlns="32c10351-ed41-44e5-8a1a-bc95b11d4e1c">Temp | Temp</Type_x0020_Doc>
  </documentManagement>
</p:properties>
</file>

<file path=customXml/itemProps1.xml><?xml version="1.0" encoding="utf-8"?>
<ds:datastoreItem xmlns:ds="http://schemas.openxmlformats.org/officeDocument/2006/customXml" ds:itemID="{BDBBE817-97E2-4417-8C5A-A6C1BA3E368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ACDE54C-C88A-4550-B4BA-0DD301B612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932fe18-f108-43d0-a0bd-b97c0ab31c53"/>
    <ds:schemaRef ds:uri="32c10351-ed41-44e5-8a1a-bc95b11d4e1c"/>
    <ds:schemaRef ds:uri="e66657b6-6461-429a-9ff5-bc8a7e517a7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DE95467-361F-4BA0-8894-20A51057ABCD}">
  <ds:schemaRefs>
    <ds:schemaRef ds:uri="http://schemas.microsoft.com/office/2006/metadata/longProperties"/>
  </ds:schemaRefs>
</ds:datastoreItem>
</file>

<file path=customXml/itemProps4.xml><?xml version="1.0" encoding="utf-8"?>
<ds:datastoreItem xmlns:ds="http://schemas.openxmlformats.org/officeDocument/2006/customXml" ds:itemID="{6A5F8C58-AF07-4729-A68C-B5630738308A}">
  <ds:schemaRefs>
    <ds:schemaRef ds:uri="http://schemas.microsoft.com/office/2006/metadata/properties"/>
    <ds:schemaRef ds:uri="http://purl.org/dc/dcmitype/"/>
    <ds:schemaRef ds:uri="http://purl.org/dc/terms/"/>
    <ds:schemaRef ds:uri="http://schemas.microsoft.com/office/2006/documentManagement/types"/>
    <ds:schemaRef ds:uri="http://www.w3.org/XML/1998/namespace"/>
    <ds:schemaRef ds:uri="e66657b6-6461-429a-9ff5-bc8a7e517a72"/>
    <ds:schemaRef ds:uri="32c10351-ed41-44e5-8a1a-bc95b11d4e1c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4932fe18-f108-43d0-a0bd-b97c0ab31c5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powerpoint_presentation</Template>
  <TotalTime>1417</TotalTime>
  <Words>308</Words>
  <Application>Microsoft Office PowerPoint</Application>
  <PresentationFormat>On-screen Show (4:3)</PresentationFormat>
  <Paragraphs>92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powerpoint_presentation</vt:lpstr>
      <vt:lpstr>1_powerpoint_presentation</vt:lpstr>
      <vt:lpstr>PowerPoint Presentation</vt:lpstr>
      <vt:lpstr>Overzicht</vt:lpstr>
      <vt:lpstr>Algemeen kader De uitdagingen van de regering (I) </vt:lpstr>
      <vt:lpstr>Algemeen kader De uitdagingen van de regering(II) </vt:lpstr>
      <vt:lpstr>Algemeen kader De uitdagingen van de Regering (III) </vt:lpstr>
      <vt:lpstr>Algemeen kader De bijdrage van Defensie …</vt:lpstr>
      <vt:lpstr>Het budget Defensie 2014 Inspanningen Defensie</vt:lpstr>
      <vt:lpstr>Het budget Defensie 2014 Maatregelen (1/3)</vt:lpstr>
      <vt:lpstr>Het budget Defensie 2014  Maatregelen (2/3)</vt:lpstr>
      <vt:lpstr>Het budget Defensie 2014 Maatregelen (3/3) 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Delcourt Eric (DGBudfin)</dc:creator>
  <cp:lastModifiedBy>Dsinter Joeri</cp:lastModifiedBy>
  <cp:revision>87</cp:revision>
  <cp:lastPrinted>2014-06-03T11:35:09Z</cp:lastPrinted>
  <dcterms:created xsi:type="dcterms:W3CDTF">2014-05-14T11:12:55Z</dcterms:created>
  <dcterms:modified xsi:type="dcterms:W3CDTF">2014-06-10T06:36:51Z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">
    <vt:lpwstr>NF</vt:lpwstr>
  </property>
  <property fmtid="{D5CDD505-2E9C-101B-9397-08002B2CF9AE}" pid="3" name="ContentType">
    <vt:lpwstr>Document</vt:lpwstr>
  </property>
  <property fmtid="{D5CDD505-2E9C-101B-9397-08002B2CF9AE}" pid="4" name="Beschrijving">
    <vt:lpwstr>Power Point Presentation (voorbeeld)</vt:lpwstr>
  </property>
  <property fmtid="{D5CDD505-2E9C-101B-9397-08002B2CF9AE}" pid="5" name="ImageCreateDate">
    <vt:lpwstr/>
  </property>
  <property fmtid="{D5CDD505-2E9C-101B-9397-08002B2CF9AE}" pid="6" name="Description">
    <vt:lpwstr/>
  </property>
  <property fmtid="{D5CDD505-2E9C-101B-9397-08002B2CF9AE}" pid="7" name="Division">
    <vt:lpwstr>Support</vt:lpwstr>
  </property>
  <property fmtid="{D5CDD505-2E9C-101B-9397-08002B2CF9AE}" pid="8" name="Department">
    <vt:lpwstr>Srt Central</vt:lpwstr>
  </property>
  <property fmtid="{D5CDD505-2E9C-101B-9397-08002B2CF9AE}" pid="9" name="Type Doc">
    <vt:lpwstr>Temp | Temp</vt:lpwstr>
  </property>
  <property fmtid="{D5CDD505-2E9C-101B-9397-08002B2CF9AE}" pid="10" name="Titre">
    <vt:lpwstr>Powerpoint presentation </vt:lpwstr>
  </property>
</Properties>
</file>