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15"/>
  </p:notesMasterIdLst>
  <p:handoutMasterIdLst>
    <p:handoutMasterId r:id="rId16"/>
  </p:handoutMasterIdLst>
  <p:sldIdLst>
    <p:sldId id="260" r:id="rId6"/>
    <p:sldId id="273" r:id="rId7"/>
    <p:sldId id="274" r:id="rId8"/>
    <p:sldId id="272" r:id="rId9"/>
    <p:sldId id="263" r:id="rId10"/>
    <p:sldId id="271" r:id="rId11"/>
    <p:sldId id="257" r:id="rId12"/>
    <p:sldId id="262" r:id="rId13"/>
    <p:sldId id="275" r:id="rId14"/>
  </p:sldIdLst>
  <p:sldSz cx="9144000" cy="6858000" type="screen4x3"/>
  <p:notesSz cx="6858000" cy="92964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39C3-0F92-4DD4-AC71-B5FC385507F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575"/>
            <a:ext cx="2972547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852" y="8829575"/>
            <a:ext cx="2972547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97E1F-9D95-43F5-98B2-7FBD488A9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46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F1CE5-7AFA-4BD3-AB11-8D1C84F10EC2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482" y="4415532"/>
            <a:ext cx="5487041" cy="418360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5"/>
            <a:ext cx="2972547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852" y="8829575"/>
            <a:ext cx="2972547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BC3A9-E2CD-40A6-8E74-196ECD74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723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10" y="4415532"/>
            <a:ext cx="5028986" cy="418360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BC3A9-E2CD-40A6-8E74-196ECD747B6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7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203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7BB57-8F0D-4490-880C-FBD072087ACB}" type="datetime1">
              <a:rPr lang="nl-BE" smtClean="0"/>
              <a:t>28/05/2014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2B1F-8A67-4028-9BA0-CDC07FAC81D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20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25C2A-53DE-4684-9FA2-91E1654BA5F5}" type="datetime1">
              <a:rPr lang="nl-BE" smtClean="0"/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681E-600E-4967-B58C-AAF69CC6A53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3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EFF69-5740-4BFD-A14F-3A958A950F92}" type="datetime1">
              <a:rPr lang="nl-BE" smtClean="0"/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3DE7F-4690-4CF7-8DD5-E59233CDF4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62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3AD12-CAAA-4FB7-9B03-1591847F2814}" type="datetime1">
              <a:rPr lang="nl-BE" smtClean="0"/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E9F56-C682-4543-88A7-25011D35B91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171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1860" y="6372820"/>
            <a:ext cx="16192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4CA76A0-AD9F-4CDD-A054-126E25B9D01F}" type="slidenum">
              <a:rPr lang="nl-BE" smtClean="0"/>
              <a:t>‹#›</a:t>
            </a:fld>
            <a:endParaRPr lang="nl-B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3"/>
          </p:nvPr>
        </p:nvSpPr>
        <p:spPr>
          <a:xfrm>
            <a:off x="6254824" y="6376243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5E23EC1-611C-4D96-97E5-27914828839E}" type="datetime1">
              <a:rPr lang="nl-BE" smtClean="0"/>
              <a:t>28/05/2014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010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BA2BC-B42A-4F8B-B006-FBA90EA820E1}" type="datetime1">
              <a:rPr lang="nl-BE" smtClean="0"/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BCBE3-D175-4772-92D9-962FE0CFAD0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725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4F182-CA72-4A9D-A6E0-E97FFA3E746A}" type="datetime1">
              <a:rPr lang="nl-BE" smtClean="0"/>
              <a:t>28/05/2014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874E3-AA40-4EB8-A4BA-F9A53226C5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725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4991-90E0-45FE-9C98-C39417D67328}" type="datetime1">
              <a:rPr lang="nl-BE" smtClean="0"/>
              <a:t>28/05/2014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26A76-DC35-4628-90BD-03BBEA9CD22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10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337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FB6D6-0BC2-4EE1-A67A-6A42067A9EC1}" type="datetime1">
              <a:rPr lang="nl-BE" smtClean="0"/>
              <a:t>28/05/2014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83BE1-7671-48B4-8241-AE2E371A681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6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0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E6DD0-804C-4817-B958-2AE6679B1D43}" type="datetime1">
              <a:rPr lang="nl-BE" smtClean="0"/>
              <a:t>28/05/2014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F2C4-7187-4E5E-BDFE-9204600B396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5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208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88EE4-495C-4CBE-9595-B80D04C2423F}" type="datetime1">
              <a:rPr lang="nl-BE" smtClean="0"/>
              <a:t>28/05/2014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D2BB3-7EC0-43B1-8D5A-4B6459D15FA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564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240" y="6376243"/>
            <a:ext cx="1557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2AE1AA-37D5-4197-8629-2BC9678398BE}" type="datetime1">
              <a:rPr lang="nl-BE" smtClean="0"/>
              <a:pPr>
                <a:defRPr/>
              </a:pPr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1028" y="6376243"/>
            <a:ext cx="460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76243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AE53CE-AA14-44B9-9844-095BEA3FE290}" type="slidenum">
              <a:rPr lang="nl-BE" smtClean="0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832301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BE" sz="3200" b="1" dirty="0" smtClean="0">
                <a:latin typeface="Courier New" pitchFamily="49" charset="0"/>
                <a:cs typeface="Courier New" pitchFamily="49" charset="0"/>
              </a:rPr>
              <a:t>Budget 2014</a:t>
            </a:r>
            <a:endParaRPr lang="en-US" sz="3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60816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3200" b="1" dirty="0">
                <a:latin typeface="Courier New" pitchFamily="49" charset="0"/>
                <a:cs typeface="Courier New" pitchFamily="49" charset="0"/>
              </a:rPr>
              <a:t>Impact DGMR</a:t>
            </a:r>
            <a:endParaRPr lang="en-US" sz="3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655762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10 Juin 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2014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4300" y="3489325"/>
            <a:ext cx="2376488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LtGen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G. CLÉMENT </a:t>
            </a: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ir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851" y="2617862"/>
            <a:ext cx="1080443" cy="108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376988"/>
            <a:ext cx="1619250" cy="365125"/>
          </a:xfrm>
        </p:spPr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700" y="1229947"/>
            <a:ext cx="5136629" cy="4637112"/>
          </a:xfrm>
        </p:spPr>
        <p:txBody>
          <a:bodyPr/>
          <a:lstStyle/>
          <a:p>
            <a:r>
              <a:rPr lang="fr-BE" sz="2000" b="1" dirty="0" smtClean="0"/>
              <a:t>Fonctionnement</a:t>
            </a:r>
            <a:r>
              <a:rPr lang="fr-BE" sz="2000" dirty="0" smtClean="0"/>
              <a:t> : crédits </a:t>
            </a:r>
            <a:r>
              <a:rPr lang="fr-BE" sz="2000" dirty="0" smtClean="0"/>
              <a:t>nécessaires </a:t>
            </a:r>
            <a:r>
              <a:rPr lang="fr-BE" sz="2000" dirty="0" smtClean="0"/>
              <a:t>pour le support aux activités quotidiennes</a:t>
            </a:r>
          </a:p>
          <a:p>
            <a:pPr lvl="1"/>
            <a:r>
              <a:rPr lang="fr-BE" sz="1800" dirty="0" smtClean="0"/>
              <a:t>Energie </a:t>
            </a:r>
          </a:p>
          <a:p>
            <a:pPr lvl="1"/>
            <a:r>
              <a:rPr lang="fr-BE" sz="1800" dirty="0" smtClean="0"/>
              <a:t>Fuel pour les systèmes</a:t>
            </a:r>
          </a:p>
          <a:p>
            <a:pPr lvl="1"/>
            <a:r>
              <a:rPr lang="fr-BE" sz="1800" dirty="0" smtClean="0"/>
              <a:t>Contrats d’entretien</a:t>
            </a:r>
          </a:p>
          <a:p>
            <a:pPr lvl="1"/>
            <a:r>
              <a:rPr lang="fr-BE" sz="1800" dirty="0" smtClean="0"/>
              <a:t>Pièces de rechanges</a:t>
            </a:r>
          </a:p>
          <a:p>
            <a:pPr lvl="1"/>
            <a:r>
              <a:rPr lang="fr-BE" sz="1800" dirty="0" smtClean="0"/>
              <a:t>Maintien de l’infrastructure</a:t>
            </a:r>
          </a:p>
          <a:p>
            <a:pPr lvl="1"/>
            <a:r>
              <a:rPr lang="fr-BE" sz="1800" dirty="0" smtClean="0"/>
              <a:t>…</a:t>
            </a:r>
          </a:p>
          <a:p>
            <a:r>
              <a:rPr lang="fr-BE" sz="2000" b="1" dirty="0" smtClean="0"/>
              <a:t>Investissement : </a:t>
            </a:r>
            <a:r>
              <a:rPr lang="fr-BE" sz="2000" dirty="0" smtClean="0"/>
              <a:t>Crédits nécessaires pour remplacer le mat/l’Infra ou pour acquérir de nouveaux types de Mat</a:t>
            </a:r>
          </a:p>
          <a:p>
            <a:pPr lvl="1"/>
            <a:r>
              <a:rPr lang="fr-BE" sz="1800" dirty="0" smtClean="0"/>
              <a:t>Grands investissements (typiquement &gt; 3M€ /dossier)</a:t>
            </a:r>
          </a:p>
          <a:p>
            <a:pPr lvl="1"/>
            <a:r>
              <a:rPr lang="fr-BE" sz="1800" dirty="0" smtClean="0"/>
              <a:t>Petits investissements ( « petit » Mat )</a:t>
            </a:r>
          </a:p>
          <a:p>
            <a:pPr lvl="1"/>
            <a:r>
              <a:rPr lang="fr-BE" sz="1800" dirty="0" smtClean="0"/>
              <a:t>Travaux d’infrastructure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871" y="161506"/>
            <a:ext cx="8229600" cy="1143000"/>
          </a:xfrm>
        </p:spPr>
        <p:txBody>
          <a:bodyPr/>
          <a:lstStyle/>
          <a:p>
            <a:r>
              <a:rPr lang="fr-BE" sz="3200" dirty="0" smtClean="0"/>
              <a:t>Fonctionnement / Investissement (DGMR)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2</a:t>
            </a:fld>
            <a:endParaRPr lang="nl-BE" dirty="0"/>
          </a:p>
        </p:txBody>
      </p:sp>
      <p:grpSp>
        <p:nvGrpSpPr>
          <p:cNvPr id="16" name="Group 15"/>
          <p:cNvGrpSpPr/>
          <p:nvPr/>
        </p:nvGrpSpPr>
        <p:grpSpPr>
          <a:xfrm>
            <a:off x="5532165" y="1304506"/>
            <a:ext cx="3450472" cy="2188761"/>
            <a:chOff x="5532165" y="1304506"/>
            <a:chExt cx="3450472" cy="2188761"/>
          </a:xfrm>
        </p:grpSpPr>
        <p:sp>
          <p:nvSpPr>
            <p:cNvPr id="7" name="Rectangle 6"/>
            <p:cNvSpPr/>
            <p:nvPr/>
          </p:nvSpPr>
          <p:spPr>
            <a:xfrm>
              <a:off x="5532165" y="1304506"/>
              <a:ext cx="3450472" cy="21887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645169" y="1304506"/>
              <a:ext cx="10951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600" b="1" dirty="0" smtClean="0"/>
                <a:t>Demandé/ Nécessaire</a:t>
              </a:r>
              <a:endParaRPr lang="en-US" sz="1600" b="1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27064" y="1372660"/>
            <a:ext cx="3264915" cy="2004358"/>
            <a:chOff x="5827064" y="1372660"/>
            <a:chExt cx="3264915" cy="2004358"/>
          </a:xfrm>
        </p:grpSpPr>
        <p:pic>
          <p:nvPicPr>
            <p:cNvPr id="1029" name="Picture 5" descr="C:\Users\hansenne.b\AppData\Local\Microsoft\Windows\Temporary Internet Files\Content.IE5\EUNAXYT2\MC900384170[1].wm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8826" y="1812442"/>
              <a:ext cx="711765" cy="1144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hansenne.b\AppData\Local\Microsoft\Windows\Temporary Internet Files\Content.IE5\EUNAXYT2\MC900384170[1].wm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7064" y="1782079"/>
              <a:ext cx="800209" cy="1286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5" descr="C:\Users\hansenne.b\AppData\Local\Microsoft\Windows\Temporary Internet Files\Content.IE5\EUNAXYT2\MC900384170[1].wm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1791" y="1976387"/>
              <a:ext cx="507876" cy="816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6840040" y="1372660"/>
              <a:ext cx="11529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BE"/>
              </a:defPPr>
              <a:lvl1pPr>
                <a:defRPr sz="1600" b="1"/>
              </a:lvl1pPr>
            </a:lstStyle>
            <a:p>
              <a:r>
                <a:rPr lang="fr-BE" dirty="0" smtClean="0"/>
                <a:t>Accordé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59478" y="1372660"/>
              <a:ext cx="1232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600" b="1" dirty="0" smtClean="0"/>
                <a:t>Disponible</a:t>
              </a:r>
              <a:endParaRPr lang="en-US" sz="1600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006935" y="2955339"/>
              <a:ext cx="1427774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</a:rPr>
                <a:t>- 5 %</a:t>
              </a:r>
              <a:endParaRPr lang="en-US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endParaRPr>
            </a:p>
          </p:txBody>
        </p:sp>
        <p:sp>
          <p:nvSpPr>
            <p:cNvPr id="18" name="Curved Up Arrow 17"/>
            <p:cNvSpPr/>
            <p:nvPr/>
          </p:nvSpPr>
          <p:spPr>
            <a:xfrm>
              <a:off x="6123535" y="2931135"/>
              <a:ext cx="1252403" cy="445883"/>
            </a:xfrm>
            <a:prstGeom prst="curved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Curved Up Arrow 18"/>
            <p:cNvSpPr/>
            <p:nvPr/>
          </p:nvSpPr>
          <p:spPr>
            <a:xfrm>
              <a:off x="7434708" y="2931135"/>
              <a:ext cx="1236759" cy="445883"/>
            </a:xfrm>
            <a:prstGeom prst="curved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301893" y="2955339"/>
              <a:ext cx="1427774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</a:rPr>
                <a:t>- 5 %</a:t>
              </a:r>
              <a:endParaRPr lang="en-US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532165" y="4023761"/>
            <a:ext cx="3559814" cy="2001355"/>
            <a:chOff x="5676404" y="4622484"/>
            <a:chExt cx="3424522" cy="2235516"/>
          </a:xfrm>
        </p:grpSpPr>
        <p:sp>
          <p:nvSpPr>
            <p:cNvPr id="34" name="Rectangle 33"/>
            <p:cNvSpPr/>
            <p:nvPr/>
          </p:nvSpPr>
          <p:spPr>
            <a:xfrm>
              <a:off x="5676404" y="4622484"/>
              <a:ext cx="3424522" cy="22355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5" descr="C:\Users\hansenne.b\AppData\Local\Microsoft\Windows\Temporary Internet Files\Content.IE5\EUNAXYT2\MC900384170[1].wm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4686" y="5336050"/>
              <a:ext cx="562419" cy="10164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5" descr="C:\Users\hansenne.b\AppData\Local\Microsoft\Windows\Temporary Internet Files\Content.IE5\EUNAXYT2\MC900384170[1].wm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3845" y="5207259"/>
              <a:ext cx="698137" cy="1261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 descr="C:\Users\hansenne.b\AppData\Local\Microsoft\Windows\Temporary Internet Files\Content.IE5\EUNAXYT2\MC900384170[1].wm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6330" y="5478544"/>
              <a:ext cx="381930" cy="690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6910989" y="4622484"/>
              <a:ext cx="1144326" cy="378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BE"/>
              </a:defPPr>
              <a:lvl1pPr>
                <a:defRPr sz="1600" b="1"/>
              </a:lvl1pPr>
            </a:lstStyle>
            <a:p>
              <a:r>
                <a:rPr lang="fr-BE" dirty="0" smtClean="0"/>
                <a:t>Accordé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851232" y="4622484"/>
              <a:ext cx="1223232" cy="378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600" b="1" dirty="0" smtClean="0"/>
                <a:t>Disponible</a:t>
              </a:r>
              <a:endParaRPr lang="en-US" sz="16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66117" y="6312439"/>
              <a:ext cx="1417036" cy="4125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</a:rPr>
                <a:t>-32  %</a:t>
              </a:r>
              <a:endParaRPr lang="en-US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endParaRPr>
            </a:p>
          </p:txBody>
        </p:sp>
        <p:sp>
          <p:nvSpPr>
            <p:cNvPr id="29" name="Curved Up Arrow 28"/>
            <p:cNvSpPr/>
            <p:nvPr/>
          </p:nvSpPr>
          <p:spPr>
            <a:xfrm>
              <a:off x="6128344" y="6360694"/>
              <a:ext cx="1242984" cy="497306"/>
            </a:xfrm>
            <a:prstGeom prst="curved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Curved Up Arrow 29"/>
            <p:cNvSpPr/>
            <p:nvPr/>
          </p:nvSpPr>
          <p:spPr>
            <a:xfrm>
              <a:off x="7429657" y="6360694"/>
              <a:ext cx="1227458" cy="497306"/>
            </a:xfrm>
            <a:prstGeom prst="curved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334868" y="6268906"/>
              <a:ext cx="1417036" cy="4125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</a:rPr>
                <a:t>- 34 %</a:t>
              </a:r>
              <a:endParaRPr lang="en-US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19478" y="4622484"/>
              <a:ext cx="1086872" cy="653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600" b="1" dirty="0" smtClean="0"/>
                <a:t>Demandé/ Nécessaire</a:t>
              </a:r>
              <a:endParaRPr lang="en-US" sz="1600" b="1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217094" y="6281239"/>
            <a:ext cx="503905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FF0000"/>
                </a:solidFill>
              </a:rPr>
              <a:t>Action nécessaire au niveau des unités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445" y="6128246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05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BE" sz="3600" dirty="0"/>
              <a:t> </a:t>
            </a:r>
            <a:r>
              <a:rPr lang="fr-BE" sz="3600" dirty="0" smtClean="0"/>
              <a:t>Fonctionnement</a:t>
            </a:r>
            <a:r>
              <a:rPr lang="fr-BE" sz="3600" dirty="0" smtClean="0"/>
              <a:t/>
            </a:r>
            <a:br>
              <a:rPr lang="fr-BE" sz="3600" dirty="0" smtClean="0"/>
            </a:br>
            <a:r>
              <a:rPr lang="fr-BE" sz="3600" dirty="0" smtClean="0"/>
              <a:t>Impact Systèmes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639643" cy="5137462"/>
          </a:xfrm>
        </p:spPr>
        <p:txBody>
          <a:bodyPr/>
          <a:lstStyle/>
          <a:p>
            <a:r>
              <a:rPr lang="fr-BE" sz="2400" dirty="0" smtClean="0"/>
              <a:t>Economies dans le domaine Fuel</a:t>
            </a:r>
          </a:p>
          <a:p>
            <a:pPr lvl="1"/>
            <a:r>
              <a:rPr lang="fr-BE" sz="1800" dirty="0" smtClean="0"/>
              <a:t>Réduction des stocks</a:t>
            </a:r>
          </a:p>
          <a:p>
            <a:pPr lvl="1"/>
            <a:r>
              <a:rPr lang="fr-BE" sz="1800" dirty="0" smtClean="0"/>
              <a:t>Réduction plan </a:t>
            </a:r>
            <a:r>
              <a:rPr lang="fr-BE" sz="1800" dirty="0" err="1" smtClean="0"/>
              <a:t>Nav</a:t>
            </a:r>
            <a:r>
              <a:rPr lang="fr-BE" sz="1800" dirty="0" smtClean="0"/>
              <a:t> </a:t>
            </a:r>
            <a:r>
              <a:rPr lang="fr-BE" sz="1800" dirty="0" smtClean="0"/>
              <a:t>(-8 </a:t>
            </a:r>
            <a:r>
              <a:rPr lang="fr-BE" sz="1800" dirty="0" smtClean="0"/>
              <a:t>%), plan de vol (-8%)</a:t>
            </a:r>
          </a:p>
          <a:p>
            <a:pPr lvl="1"/>
            <a:r>
              <a:rPr lang="fr-BE" sz="1800" dirty="0" smtClean="0"/>
              <a:t>Véhicules :</a:t>
            </a:r>
          </a:p>
          <a:p>
            <a:pPr lvl="2"/>
            <a:r>
              <a:rPr lang="fr-BE" sz="1400" dirty="0" smtClean="0"/>
              <a:t>Réduction des déplacements (Utilisation </a:t>
            </a:r>
            <a:r>
              <a:rPr lang="fr-BE" sz="1400" dirty="0" err="1" smtClean="0"/>
              <a:t>tpt</a:t>
            </a:r>
            <a:r>
              <a:rPr lang="fr-BE" sz="1400" dirty="0" smtClean="0"/>
              <a:t> Collectif, services de ligne, …)</a:t>
            </a:r>
          </a:p>
          <a:p>
            <a:pPr lvl="2"/>
            <a:r>
              <a:rPr lang="fr-BE" sz="1400" dirty="0" smtClean="0"/>
              <a:t>Utilisation de véhicules </a:t>
            </a:r>
            <a:r>
              <a:rPr lang="fr-BE" sz="1400" dirty="0" smtClean="0"/>
              <a:t>appropriés </a:t>
            </a:r>
            <a:r>
              <a:rPr lang="fr-BE" sz="1400" dirty="0" smtClean="0"/>
              <a:t>à la mission</a:t>
            </a:r>
          </a:p>
          <a:p>
            <a:pPr lvl="2"/>
            <a:r>
              <a:rPr lang="fr-BE" sz="1400" dirty="0" smtClean="0"/>
              <a:t>Eco-</a:t>
            </a:r>
            <a:r>
              <a:rPr lang="fr-BE" sz="1400" dirty="0" err="1" smtClean="0"/>
              <a:t>Driving</a:t>
            </a:r>
            <a:endParaRPr lang="fr-BE" sz="1400" dirty="0" smtClean="0"/>
          </a:p>
          <a:p>
            <a:r>
              <a:rPr lang="fr-BE" sz="2400" dirty="0"/>
              <a:t>Réduction des stocks de produits de-</a:t>
            </a:r>
            <a:r>
              <a:rPr lang="fr-BE" sz="2400" dirty="0" err="1"/>
              <a:t>icing</a:t>
            </a:r>
            <a:endParaRPr lang="fr-BE" sz="2400" dirty="0"/>
          </a:p>
          <a:p>
            <a:pPr lvl="1"/>
            <a:r>
              <a:rPr lang="fr-BE" sz="1800" dirty="0" smtClean="0"/>
              <a:t>Nécessite l’attention nécessaire pour bien gérer </a:t>
            </a:r>
            <a:r>
              <a:rPr lang="fr-BE" sz="1800" dirty="0" smtClean="0"/>
              <a:t>l’impact </a:t>
            </a:r>
            <a:r>
              <a:rPr lang="fr-BE" sz="1800" dirty="0" smtClean="0"/>
              <a:t>négatif sur le dégagement des routes, </a:t>
            </a:r>
            <a:r>
              <a:rPr lang="fr-BE" sz="1800" dirty="0" err="1" smtClean="0"/>
              <a:t>taxitracks</a:t>
            </a:r>
            <a:r>
              <a:rPr lang="fr-BE" sz="1800" dirty="0" smtClean="0"/>
              <a:t>, pistes</a:t>
            </a:r>
            <a:endParaRPr lang="fr-BE" sz="1800" dirty="0"/>
          </a:p>
          <a:p>
            <a:pPr marL="914400" lvl="2" indent="0">
              <a:buNone/>
            </a:pPr>
            <a:endParaRPr lang="fr-B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3</a:t>
            </a:fld>
            <a:endParaRPr lang="nl-BE" sz="1800" dirty="0">
              <a:solidFill>
                <a:schemeClr val="tx1"/>
              </a:solidFill>
            </a:endParaRPr>
          </a:p>
        </p:txBody>
      </p:sp>
      <p:pic>
        <p:nvPicPr>
          <p:cNvPr id="6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708920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87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BE" sz="3600" dirty="0"/>
              <a:t> </a:t>
            </a:r>
            <a:r>
              <a:rPr lang="fr-BE" sz="3600" dirty="0"/>
              <a:t>Fonctionnement</a:t>
            </a:r>
            <a:br>
              <a:rPr lang="fr-BE" sz="3600" dirty="0"/>
            </a:br>
            <a:r>
              <a:rPr lang="fr-BE" sz="3600" dirty="0"/>
              <a:t>Impact Systèmes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45413"/>
            <a:ext cx="8639643" cy="513746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BE" sz="2400" dirty="0" smtClean="0"/>
              <a:t>Report de nouvelles initiatives :</a:t>
            </a:r>
          </a:p>
          <a:p>
            <a:pPr lvl="1"/>
            <a:r>
              <a:rPr lang="fr-BE" sz="1800" dirty="0" smtClean="0"/>
              <a:t>Équipement individuel (Guêtres, sacs étanches, couteaux multifonctionnels, lampes tactiques)</a:t>
            </a:r>
            <a:endParaRPr lang="fr-BE" sz="1800" dirty="0"/>
          </a:p>
          <a:p>
            <a:pPr lvl="1"/>
            <a:r>
              <a:rPr lang="fr-BE" sz="1800" dirty="0" smtClean="0"/>
              <a:t>Outillage et matières premières (2è set </a:t>
            </a:r>
            <a:r>
              <a:rPr lang="fr-BE" sz="1800" dirty="0" err="1" smtClean="0"/>
              <a:t>Slat</a:t>
            </a:r>
            <a:r>
              <a:rPr lang="fr-BE" sz="1800" dirty="0" smtClean="0"/>
              <a:t> </a:t>
            </a:r>
            <a:r>
              <a:rPr lang="fr-BE" sz="1800" dirty="0" smtClean="0"/>
              <a:t>Armor Piranha, emballages de transport pour SF, </a:t>
            </a:r>
            <a:r>
              <a:rPr lang="fr-BE" sz="1800" dirty="0" err="1" smtClean="0"/>
              <a:t>windscreen</a:t>
            </a:r>
            <a:r>
              <a:rPr lang="fr-BE" sz="1800" dirty="0" smtClean="0"/>
              <a:t> films pour Dingo)</a:t>
            </a:r>
            <a:endParaRPr lang="fr-BE" sz="1800" dirty="0"/>
          </a:p>
          <a:p>
            <a:pPr>
              <a:spcBef>
                <a:spcPts val="1200"/>
              </a:spcBef>
            </a:pPr>
            <a:r>
              <a:rPr lang="fr-BE" sz="2400" dirty="0" smtClean="0"/>
              <a:t>Réduction des abonnements (presse généraliste)</a:t>
            </a:r>
          </a:p>
          <a:p>
            <a:pPr marL="914400" lvl="2" indent="0">
              <a:buNone/>
            </a:pPr>
            <a:endParaRPr lang="fr-B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4</a:t>
            </a:fld>
            <a:endParaRPr lang="nl-B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136904" cy="3783166"/>
          </a:xfrm>
        </p:spPr>
        <p:txBody>
          <a:bodyPr/>
          <a:lstStyle/>
          <a:p>
            <a:r>
              <a:rPr lang="fr-BE" sz="2400" dirty="0" smtClean="0"/>
              <a:t>Réduction des dépense d’impression</a:t>
            </a:r>
          </a:p>
          <a:p>
            <a:pPr lvl="1"/>
            <a:r>
              <a:rPr lang="fr-BE" sz="1800" dirty="0" smtClean="0"/>
              <a:t>Moins d’impressions</a:t>
            </a:r>
          </a:p>
          <a:p>
            <a:pPr lvl="1"/>
            <a:r>
              <a:rPr lang="fr-BE" sz="1800" dirty="0" smtClean="0"/>
              <a:t>Noir/Blanc au lieu de couleur</a:t>
            </a:r>
          </a:p>
          <a:p>
            <a:pPr lvl="1"/>
            <a:endParaRPr lang="fr-BE" sz="1600" dirty="0"/>
          </a:p>
          <a:p>
            <a:pPr>
              <a:spcBef>
                <a:spcPts val="1800"/>
              </a:spcBef>
            </a:pPr>
            <a:r>
              <a:rPr lang="fr-BE" sz="2400" dirty="0" smtClean="0"/>
              <a:t>Sensibilisation aux coûts de téléphonie</a:t>
            </a:r>
          </a:p>
          <a:p>
            <a:pPr>
              <a:spcBef>
                <a:spcPts val="1800"/>
              </a:spcBef>
            </a:pPr>
            <a:endParaRPr lang="fr-BE" sz="2000" dirty="0" smtClean="0"/>
          </a:p>
          <a:p>
            <a:pPr>
              <a:spcBef>
                <a:spcPts val="1800"/>
              </a:spcBef>
            </a:pPr>
            <a:r>
              <a:rPr lang="fr-BE" sz="2400" dirty="0" smtClean="0"/>
              <a:t>Dépenses liées à la Poste</a:t>
            </a:r>
            <a:endParaRPr lang="fr-BE" sz="2400" dirty="0"/>
          </a:p>
          <a:p>
            <a:pPr lvl="1"/>
            <a:r>
              <a:rPr lang="fr-BE" sz="2000" dirty="0" smtClean="0"/>
              <a:t>Privilégier l’utilisation </a:t>
            </a:r>
            <a:r>
              <a:rPr lang="fr-BE" sz="2000" dirty="0" smtClean="0"/>
              <a:t>de la correspondance électronique</a:t>
            </a:r>
            <a:endParaRPr lang="fr-BE" sz="2000" dirty="0" smtClean="0"/>
          </a:p>
          <a:p>
            <a:pPr lvl="1"/>
            <a:r>
              <a:rPr lang="fr-BE" sz="2000" dirty="0" smtClean="0"/>
              <a:t>Utilisation des adresses Mil au lieu des adresses civiles</a:t>
            </a:r>
          </a:p>
          <a:p>
            <a:pPr lvl="1"/>
            <a:r>
              <a:rPr lang="fr-BE" sz="2000" dirty="0" smtClean="0"/>
              <a:t>Restreindre l’utilisation de la poste Mil par les associations</a:t>
            </a:r>
          </a:p>
          <a:p>
            <a:pPr lvl="1"/>
            <a:r>
              <a:rPr lang="fr-BE" sz="2000" dirty="0" smtClean="0"/>
              <a:t>Utilisation de formats standards</a:t>
            </a:r>
            <a:endParaRPr lang="fr-BE" sz="2000" dirty="0"/>
          </a:p>
          <a:p>
            <a:endParaRPr lang="fr-BE" sz="2400" dirty="0" smtClean="0"/>
          </a:p>
          <a:p>
            <a:pPr marL="914400" lvl="2" indent="0">
              <a:buNone/>
            </a:pPr>
            <a:endParaRPr lang="fr-B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5</a:t>
            </a:fld>
            <a:endParaRPr lang="nl-BE" dirty="0"/>
          </a:p>
        </p:txBody>
      </p:sp>
      <p:pic>
        <p:nvPicPr>
          <p:cNvPr id="6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2" y="1539458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3" y="2971643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941168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fr-BE" sz="4000" dirty="0"/>
              <a:t> Fonctionnement</a:t>
            </a:r>
            <a:br>
              <a:rPr lang="fr-BE" sz="4000" dirty="0"/>
            </a:br>
            <a:r>
              <a:rPr lang="fr-BE" sz="4000" dirty="0"/>
              <a:t>Impact </a:t>
            </a:r>
            <a:r>
              <a:rPr lang="fr-BE" sz="4000" dirty="0" smtClean="0"/>
              <a:t>CIS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2002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686550" y="65246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E215ACC-FBCE-4B38-9B90-15D7B27F0CA1}" type="slidenum">
              <a:rPr lang="en-US" sz="1400"/>
              <a:pPr algn="r"/>
              <a:t>6</a:t>
            </a:fld>
            <a:endParaRPr lang="en-US" sz="1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95536" y="18864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BE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fr-BE" sz="4000" dirty="0"/>
              <a:t> Fonctionnement</a:t>
            </a:r>
            <a:br>
              <a:rPr lang="fr-BE" sz="4000" dirty="0"/>
            </a:br>
            <a:r>
              <a:rPr lang="fr-BE" sz="4000" dirty="0"/>
              <a:t>Impact </a:t>
            </a:r>
            <a:r>
              <a:rPr lang="fr-BE" sz="4000" dirty="0" smtClean="0"/>
              <a:t>Infra</a:t>
            </a:r>
            <a:endParaRPr lang="en-US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82018" y="1700808"/>
                <a:ext cx="8150421" cy="3888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cs typeface="+mn-cs"/>
                  </a:defRPr>
                </a:lvl1pPr>
                <a:lvl2pPr marL="742950" lvl="1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1800">
                    <a:latin typeface="+mn-lt"/>
                    <a:cs typeface="+mn-cs"/>
                  </a:defRPr>
                </a:lvl2pPr>
                <a:lvl3pPr lvl="2" indent="0" eaLnBrk="0" hangingPunct="0">
                  <a:spcBef>
                    <a:spcPct val="20000"/>
                  </a:spcBef>
                  <a:buFont typeface="Arial" charset="0"/>
                  <a:buNone/>
                  <a:defRPr sz="1800">
                    <a:latin typeface="+mn-lt"/>
                    <a:cs typeface="+mn-cs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cs typeface="+mn-cs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cs typeface="+mn-cs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cs typeface="+mn-cs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cs typeface="+mn-cs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cs typeface="+mn-cs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cs typeface="+mn-cs"/>
                  </a:defRPr>
                </a:lvl9pPr>
              </a:lstStyle>
              <a:p>
                <a:r>
                  <a:rPr lang="fr-BE" dirty="0" smtClean="0"/>
                  <a:t>Dépenses d’énergie  </a:t>
                </a:r>
                <a:r>
                  <a:rPr lang="fr-BE" dirty="0"/>
                  <a:t>:</a:t>
                </a:r>
              </a:p>
              <a:p>
                <a:pPr lvl="1"/>
                <a:r>
                  <a:rPr lang="fr-BE" sz="2000" dirty="0" smtClean="0"/>
                  <a:t>Campagne de sensibilisation </a:t>
                </a:r>
                <a:endParaRPr lang="fr-BE" sz="2000" dirty="0"/>
              </a:p>
              <a:p>
                <a:pPr lvl="1"/>
                <a:r>
                  <a:rPr lang="fr-BE" sz="2000" dirty="0" smtClean="0"/>
                  <a:t>Extinction de l’éclairage extérieur entre 18.00 et 06.00</a:t>
                </a:r>
                <a:endParaRPr lang="fr-BE" sz="2000" dirty="0"/>
              </a:p>
              <a:p>
                <a:endParaRPr lang="fr-BE" dirty="0" smtClean="0"/>
              </a:p>
              <a:p>
                <a:r>
                  <a:rPr lang="fr-BE" dirty="0" smtClean="0"/>
                  <a:t>Adaptation des prestations de nettoyage </a:t>
                </a:r>
                <a:r>
                  <a:rPr lang="fr-BE" dirty="0" smtClean="0"/>
                  <a:t>domestique</a:t>
                </a:r>
              </a:p>
              <a:p>
                <a:pPr lvl="1"/>
                <a:r>
                  <a:rPr lang="fr-BE" dirty="0" smtClean="0"/>
                  <a:t>Diminution de moitié </a:t>
                </a:r>
                <a:r>
                  <a:rPr lang="fr-BE" dirty="0" smtClean="0"/>
                  <a:t>des fréquences en </a:t>
                </a:r>
                <a:r>
                  <a:rPr lang="fr-BE" dirty="0" err="1" smtClean="0"/>
                  <a:t>Jul</a:t>
                </a:r>
                <a:r>
                  <a:rPr lang="fr-BE" dirty="0" smtClean="0"/>
                  <a:t>/</a:t>
                </a:r>
                <a:r>
                  <a:rPr lang="fr-BE" dirty="0" err="1" smtClean="0"/>
                  <a:t>Aou</a:t>
                </a:r>
                <a:r>
                  <a:rPr lang="fr-BE" dirty="0" smtClean="0"/>
                  <a:t> pour bureaux et couloirs</a:t>
                </a:r>
              </a:p>
              <a:p>
                <a:pPr lvl="1"/>
                <a:r>
                  <a:rPr lang="fr-BE" dirty="0" smtClean="0"/>
                  <a:t>Pas de nettoyage des vitres en 2014</a:t>
                </a:r>
                <a:endParaRPr lang="fr-BE" dirty="0" smtClean="0"/>
              </a:p>
              <a:p>
                <a:endParaRPr lang="fr-BE" dirty="0"/>
              </a:p>
              <a:p>
                <a:r>
                  <a:rPr lang="fr-BE" dirty="0" smtClean="0"/>
                  <a:t>Adaptation des prestations liées à l’entretien </a:t>
                </a:r>
                <a:r>
                  <a:rPr lang="fr-BE" dirty="0" smtClean="0"/>
                  <a:t>vert</a:t>
                </a:r>
              </a:p>
              <a:p>
                <a:pPr lvl="1"/>
                <a:r>
                  <a:rPr lang="fr-BE" dirty="0" smtClean="0"/>
                  <a:t>Réduction du nombre de tontes (12 par an </a:t>
                </a:r>
                <a14:m>
                  <m:oMath xmlns:m="http://schemas.openxmlformats.org/officeDocument/2006/math">
                    <m:r>
                      <a:rPr lang="fr-BE" i="1" smtClean="0">
                        <a:latin typeface="Cambria Math"/>
                      </a:rPr>
                      <m:t>→</m:t>
                    </m:r>
                    <m:r>
                      <a:rPr lang="fr-BE" b="0" i="1" smtClean="0">
                        <a:latin typeface="Cambria Math"/>
                      </a:rPr>
                      <m:t>10</m:t>
                    </m:r>
                  </m:oMath>
                </a14:m>
                <a:r>
                  <a:rPr lang="fr-BE" dirty="0" smtClean="0"/>
                  <a:t>)</a:t>
                </a:r>
                <a:endParaRPr lang="fr-BE" dirty="0" smtClean="0"/>
              </a:p>
              <a:p>
                <a:endParaRPr lang="fr-BE" dirty="0"/>
              </a:p>
              <a:p>
                <a:pPr marL="0" indent="0">
                  <a:buNone/>
                </a:pPr>
                <a:endParaRPr lang="fr-BE" dirty="0"/>
              </a:p>
              <a:p>
                <a:pPr lvl="1"/>
                <a:endParaRPr lang="fr-BE" dirty="0"/>
              </a:p>
              <a:p>
                <a:endParaRPr lang="fr-BE" dirty="0"/>
              </a:p>
              <a:p>
                <a:endParaRPr lang="fr-BE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18" y="1700808"/>
                <a:ext cx="8150421" cy="3888432"/>
              </a:xfrm>
              <a:prstGeom prst="rect">
                <a:avLst/>
              </a:prstGeom>
              <a:blipFill rotWithShape="1">
                <a:blip r:embed="rId3"/>
                <a:stretch>
                  <a:fillRect l="-1047" t="-1254" b="-360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418" y="1700808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9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Investissement</a:t>
            </a:r>
            <a:r>
              <a:rPr lang="fr-BE" dirty="0"/>
              <a:t/>
            </a:r>
            <a:br>
              <a:rPr lang="fr-BE" dirty="0"/>
            </a:br>
            <a:r>
              <a:rPr lang="fr-BE" dirty="0"/>
              <a:t>Impact Infra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6371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BE" sz="2400" dirty="0" smtClean="0"/>
              <a:t>Grands investissements (PIDS) : </a:t>
            </a:r>
            <a:r>
              <a:rPr lang="fr-BE" sz="2400" dirty="0" smtClean="0"/>
              <a:t>pas </a:t>
            </a:r>
            <a:r>
              <a:rPr lang="fr-BE" sz="2400" dirty="0" smtClean="0"/>
              <a:t>de </a:t>
            </a:r>
            <a:r>
              <a:rPr lang="fr-BE" sz="2400" dirty="0" smtClean="0"/>
              <a:t>couverture </a:t>
            </a:r>
            <a:r>
              <a:rPr lang="fr-BE" sz="2400" dirty="0" smtClean="0"/>
              <a:t>budgétaire en  </a:t>
            </a:r>
            <a:r>
              <a:rPr lang="fr-BE" sz="2400" dirty="0"/>
              <a:t>2014 </a:t>
            </a:r>
            <a:r>
              <a:rPr lang="fr-BE" sz="2400" dirty="0" smtClean="0"/>
              <a:t>pour </a:t>
            </a:r>
            <a:r>
              <a:rPr lang="fr-BE" sz="2400" dirty="0"/>
              <a:t>:</a:t>
            </a:r>
          </a:p>
          <a:p>
            <a:pPr lvl="1">
              <a:spcBef>
                <a:spcPts val="1200"/>
              </a:spcBef>
            </a:pPr>
            <a:r>
              <a:rPr lang="fr-BE" sz="2000" dirty="0" err="1"/>
              <a:t>Rapid</a:t>
            </a:r>
            <a:r>
              <a:rPr lang="fr-BE" sz="2000" dirty="0"/>
              <a:t> </a:t>
            </a:r>
            <a:r>
              <a:rPr lang="fr-BE" sz="2000" dirty="0" err="1"/>
              <a:t>Reaction</a:t>
            </a:r>
            <a:r>
              <a:rPr lang="fr-BE" sz="2000" dirty="0"/>
              <a:t> </a:t>
            </a:r>
            <a:r>
              <a:rPr lang="fr-BE" sz="2000" dirty="0" err="1"/>
              <a:t>Vehicles</a:t>
            </a:r>
            <a:r>
              <a:rPr lang="fr-BE" sz="2000" dirty="0"/>
              <a:t> </a:t>
            </a:r>
          </a:p>
          <a:p>
            <a:pPr lvl="1"/>
            <a:r>
              <a:rPr lang="fr-BE" sz="2000" dirty="0"/>
              <a:t>Voice Communication System </a:t>
            </a:r>
            <a:r>
              <a:rPr lang="fr-BE" sz="2000" dirty="0" smtClean="0"/>
              <a:t>CRC</a:t>
            </a:r>
          </a:p>
          <a:p>
            <a:pPr lvl="1"/>
            <a:endParaRPr lang="fr-BE" sz="2000" dirty="0"/>
          </a:p>
          <a:p>
            <a:pPr>
              <a:spcBef>
                <a:spcPts val="3000"/>
              </a:spcBef>
            </a:pPr>
            <a:r>
              <a:rPr lang="fr-BE" sz="2400" dirty="0" smtClean="0"/>
              <a:t>Petits investissements (KIM</a:t>
            </a:r>
            <a:r>
              <a:rPr lang="fr-BE" sz="2400" dirty="0"/>
              <a:t>) </a:t>
            </a:r>
            <a:r>
              <a:rPr lang="fr-BE" sz="2400" dirty="0" smtClean="0"/>
              <a:t>: Report de nombreux programmes</a:t>
            </a:r>
            <a:endParaRPr lang="fr-BE" sz="2400" dirty="0"/>
          </a:p>
          <a:p>
            <a:pPr lvl="1"/>
            <a:r>
              <a:rPr lang="fr-BE" sz="2000" dirty="0" smtClean="0"/>
              <a:t>En moyenne : 400 </a:t>
            </a:r>
            <a:r>
              <a:rPr lang="fr-BE" sz="2000" dirty="0" err="1" smtClean="0"/>
              <a:t>Prog</a:t>
            </a:r>
            <a:r>
              <a:rPr lang="fr-BE" sz="2000" dirty="0" smtClean="0"/>
              <a:t>/an </a:t>
            </a:r>
            <a:endParaRPr lang="fr-BE" sz="2000" dirty="0"/>
          </a:p>
          <a:p>
            <a:pPr lvl="1"/>
            <a:r>
              <a:rPr lang="fr-BE" sz="2000" dirty="0" smtClean="0"/>
              <a:t>Maintenant </a:t>
            </a:r>
            <a:r>
              <a:rPr lang="fr-BE" sz="2000" dirty="0"/>
              <a:t>: 166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1619250" cy="365125"/>
          </a:xfrm>
        </p:spPr>
        <p:txBody>
          <a:bodyPr/>
          <a:lstStyle/>
          <a:p>
            <a:pPr algn="l">
              <a:defRPr/>
            </a:pPr>
            <a:fld id="{CD81DE80-3048-4949-8221-DF876A14320D}" type="slidenum">
              <a:rPr lang="nl-BE" smtClean="0"/>
              <a:pPr algn="l">
                <a:defRPr/>
              </a:pPr>
              <a:t>7</a:t>
            </a:fld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5098008" y="277134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>
                <a:solidFill>
                  <a:srgbClr val="FF0000"/>
                </a:solidFill>
              </a:rPr>
              <a:t>Report à 2015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4788024" y="2708920"/>
            <a:ext cx="288032" cy="64807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964488" cy="46371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2400"/>
              </a:spcBef>
            </a:pPr>
            <a:r>
              <a:rPr lang="nl-BE" sz="2400" dirty="0" smtClean="0"/>
              <a:t>3 des 5 nouveaux dossiers (résiduels) de 2014 sont reportés à 2015 :</a:t>
            </a:r>
            <a:endParaRPr lang="en-US" sz="2400" dirty="0"/>
          </a:p>
          <a:p>
            <a:pPr lvl="1"/>
            <a:r>
              <a:rPr lang="fr-BE" sz="2000" dirty="0"/>
              <a:t>BEAUVECHAIN CRC</a:t>
            </a:r>
            <a:endParaRPr lang="en-US" sz="2000" dirty="0"/>
          </a:p>
          <a:p>
            <a:pPr lvl="1"/>
            <a:r>
              <a:rPr lang="fr-BE" sz="2000" dirty="0" smtClean="0"/>
              <a:t>BOURG LEOPOLDS (stockage </a:t>
            </a:r>
            <a:r>
              <a:rPr lang="fr-BE" sz="2000" dirty="0"/>
              <a:t>Mat 2 EMI)</a:t>
            </a:r>
            <a:endParaRPr lang="en-US" sz="2000" dirty="0"/>
          </a:p>
          <a:p>
            <a:pPr lvl="1"/>
            <a:r>
              <a:rPr lang="fr-BE" sz="2000" dirty="0"/>
              <a:t>MEF </a:t>
            </a:r>
            <a:r>
              <a:rPr lang="fr-BE" sz="2000" dirty="0" smtClean="0"/>
              <a:t>(renouvellement des toits)</a:t>
            </a:r>
          </a:p>
          <a:p>
            <a:pPr lvl="1"/>
            <a:endParaRPr lang="fr-BE" sz="2000" dirty="0"/>
          </a:p>
          <a:p>
            <a:r>
              <a:rPr lang="fr-BE" sz="2400" dirty="0" smtClean="0"/>
              <a:t>Contrats ouverts : - 50 %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8</a:t>
            </a:fld>
            <a:endParaRPr lang="nl-BE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51644" y="18864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BE" dirty="0"/>
              <a:t>Investissement</a:t>
            </a:r>
            <a:br>
              <a:rPr lang="fr-BE" dirty="0"/>
            </a:br>
            <a:r>
              <a:rPr lang="fr-BE" dirty="0"/>
              <a:t>Impact Infra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568952" cy="3168352"/>
          </a:xfrm>
        </p:spPr>
        <p:txBody>
          <a:bodyPr/>
          <a:lstStyle/>
          <a:p>
            <a:pPr marL="0" indent="0">
              <a:spcAft>
                <a:spcPts val="3600"/>
              </a:spcAft>
              <a:buNone/>
            </a:pPr>
            <a:r>
              <a:rPr lang="fr-BE" dirty="0" smtClean="0"/>
              <a:t>Les efforts dans le domaine </a:t>
            </a:r>
            <a:r>
              <a:rPr lang="fr-BE" dirty="0" err="1" smtClean="0"/>
              <a:t>Material</a:t>
            </a:r>
            <a:r>
              <a:rPr lang="fr-BE" dirty="0" smtClean="0"/>
              <a:t> </a:t>
            </a:r>
            <a:r>
              <a:rPr lang="fr-BE" dirty="0" err="1" smtClean="0"/>
              <a:t>Resources</a:t>
            </a:r>
            <a:r>
              <a:rPr lang="fr-BE" dirty="0" smtClean="0"/>
              <a:t> sont gérables pour 2014, moyennant une coopération active des </a:t>
            </a:r>
            <a:r>
              <a:rPr lang="fr-BE" dirty="0" err="1" smtClean="0"/>
              <a:t>Comd</a:t>
            </a:r>
            <a:r>
              <a:rPr lang="fr-BE" dirty="0" smtClean="0"/>
              <a:t> </a:t>
            </a:r>
            <a:r>
              <a:rPr lang="fr-BE" dirty="0" err="1" smtClean="0"/>
              <a:t>Qu</a:t>
            </a:r>
            <a:r>
              <a:rPr lang="fr-BE" dirty="0" smtClean="0"/>
              <a:t>/Chefs de Corps.</a:t>
            </a:r>
          </a:p>
          <a:p>
            <a:pPr marL="0" indent="0">
              <a:spcAft>
                <a:spcPts val="3600"/>
              </a:spcAft>
              <a:buNone/>
            </a:pPr>
            <a:r>
              <a:rPr lang="fr-BE" dirty="0" smtClean="0"/>
              <a:t>Pas tenable comme tel sur le long terme 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8766809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0 xmlns="39d2ce5f-ca0e-4789-a07b-eddc5a9e9228" xsi:nil="true"/>
    <PublishingExpirationDate xmlns="http://schemas.microsoft.com/sharepoint/v3" xsi:nil="true"/>
    <PublishingStartDate xmlns="http://schemas.microsoft.com/sharepoint/v3" xsi:nil="true"/>
    <TaxKeywordTaxHTField xmlns="341ef2d6-d38c-4729-b0bd-8f06d6b35472">
      <Terms xmlns="http://schemas.microsoft.com/office/infopath/2007/PartnerControls"/>
    </TaxKeywordTaxHTField>
    <TaxCatchAll xmlns="341ef2d6-d38c-4729-b0bd-8f06d6b35472"/>
    <Folder xmlns="341ef2d6-d38c-4729-b0bd-8f06d6b35472">Templates</Fold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47" ma:contentTypeDescription="Create a new document." ma:contentTypeScope="" ma:versionID="87c46ed5169267506de401b84903f851">
  <xsd:schema xmlns:xsd="http://www.w3.org/2001/XMLSchema" xmlns:xs="http://www.w3.org/2001/XMLSchema" xmlns:p="http://schemas.microsoft.com/office/2006/metadata/properties" xmlns:ns1="http://schemas.microsoft.com/sharepoint/v3" xmlns:ns2="39d2ce5f-ca0e-4789-a07b-eddc5a9e9228" xmlns:ns3="341ef2d6-d38c-4729-b0bd-8f06d6b35472" targetNamespace="http://schemas.microsoft.com/office/2006/metadata/properties" ma:root="true" ma:fieldsID="499ff7d7d3083b60fb79bdea3566c6f6" ns1:_="" ns2:_="" ns3:_="">
    <xsd:import namespace="http://schemas.microsoft.com/sharepoint/v3"/>
    <xsd:import namespace="39d2ce5f-ca0e-4789-a07b-eddc5a9e9228"/>
    <xsd:import namespace="341ef2d6-d38c-4729-b0bd-8f06d6b35472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Order0" minOccurs="0"/>
                <xsd:element ref="ns3:TaxKeywordTaxHTField" minOccurs="0"/>
                <xsd:element ref="ns3:TaxCatchAll" minOccurs="0"/>
                <xsd:element ref="ns3:TaxCatchAllLabel" minOccurs="0"/>
                <xsd:element ref="ns3:Fold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d2ce5f-ca0e-4789-a07b-eddc5a9e9228" elementFormDefault="qualified">
    <xsd:import namespace="http://schemas.microsoft.com/office/2006/documentManagement/types"/>
    <xsd:import namespace="http://schemas.microsoft.com/office/infopath/2007/PartnerControls"/>
    <xsd:element name="Order0" ma:index="10" nillable="true" ma:displayName="Order" ma:internalName="Order0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1ef2d6-d38c-4729-b0bd-8f06d6b35472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Enterprise Keywords" ma:fieldId="{23f27201-bee3-471e-b2e7-b64fd8b7ca38}" ma:taxonomyMulti="true" ma:sspId="378c3500-659f-482f-8281-8cb6a08fed5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04cd9242-7729-4d70-a6b3-a3f28ffc0c0a}" ma:internalName="TaxCatchAll" ma:showField="CatchAllData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04cd9242-7729-4d70-a6b3-a3f28ffc0c0a}" ma:internalName="TaxCatchAllLabel" ma:readOnly="true" ma:showField="CatchAllDataLabel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older" ma:index="15" nillable="true" ma:displayName="Folder" ma:internalName="Fold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756121-6E9C-4ED9-B27C-56FEAD8452DB}">
  <ds:schemaRefs>
    <ds:schemaRef ds:uri="341ef2d6-d38c-4729-b0bd-8f06d6b35472"/>
    <ds:schemaRef ds:uri="http://purl.org/dc/terms/"/>
    <ds:schemaRef ds:uri="http://purl.org/dc/dcmitype/"/>
    <ds:schemaRef ds:uri="http://purl.org/dc/elements/1.1/"/>
    <ds:schemaRef ds:uri="http://www.w3.org/XML/1998/namespace"/>
    <ds:schemaRef ds:uri="39d2ce5f-ca0e-4789-a07b-eddc5a9e92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7870E176-7A66-4FA2-9BAA-C8427C42FD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9d2ce5f-ca0e-4789-a07b-eddc5a9e9228"/>
    <ds:schemaRef ds:uri="341ef2d6-d38c-4729-b0bd-8f06d6b354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</TotalTime>
  <Words>443</Words>
  <Application>Microsoft Office PowerPoint</Application>
  <PresentationFormat>On-screen Show (4:3)</PresentationFormat>
  <Paragraphs>97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Presentation</vt:lpstr>
      <vt:lpstr>PowerPoint Presentation</vt:lpstr>
      <vt:lpstr>Fonctionnement / Investissement (DGMR)</vt:lpstr>
      <vt:lpstr> Fonctionnement Impact Systèmes</vt:lpstr>
      <vt:lpstr> Fonctionnement Impact Systèmes</vt:lpstr>
      <vt:lpstr> Fonctionnement Impact CIS</vt:lpstr>
      <vt:lpstr>PowerPoint Presentation</vt:lpstr>
      <vt:lpstr>Investissement Impact Infra</vt:lpstr>
      <vt:lpstr>PowerPoint Presentation</vt:lpstr>
      <vt:lpstr>Conclusion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Presentation (exemple)</dc:title>
  <dc:creator>DERAY Corinne</dc:creator>
  <cp:lastModifiedBy>Hansenne Benoit</cp:lastModifiedBy>
  <cp:revision>95</cp:revision>
  <cp:lastPrinted>2014-05-13T10:02:17Z</cp:lastPrinted>
  <dcterms:created xsi:type="dcterms:W3CDTF">2011-12-22T10:13:19Z</dcterms:created>
  <dcterms:modified xsi:type="dcterms:W3CDTF">2014-05-28T08:23:28Z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  <property fmtid="{D5CDD505-2E9C-101B-9397-08002B2CF9AE}" pid="3" name="lang">
    <vt:lpwstr>NF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0x01010095E4BDC83E04BA4CBC78C6D764BDC577</vt:lpwstr>
  </property>
  <property fmtid="{D5CDD505-2E9C-101B-9397-08002B2CF9AE}" pid="6" name="TaxKeyword">
    <vt:lpwstr/>
  </property>
  <property fmtid="{D5CDD505-2E9C-101B-9397-08002B2CF9AE}" pid="7" name="Order">
    <vt:r8>3700</vt:r8>
  </property>
</Properties>
</file>