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15"/>
  </p:notesMasterIdLst>
  <p:handoutMasterIdLst>
    <p:handoutMasterId r:id="rId16"/>
  </p:handoutMasterIdLst>
  <p:sldIdLst>
    <p:sldId id="260" r:id="rId6"/>
    <p:sldId id="273" r:id="rId7"/>
    <p:sldId id="272" r:id="rId8"/>
    <p:sldId id="274" r:id="rId9"/>
    <p:sldId id="263" r:id="rId10"/>
    <p:sldId id="271" r:id="rId11"/>
    <p:sldId id="257" r:id="rId12"/>
    <p:sldId id="262" r:id="rId13"/>
    <p:sldId id="275" r:id="rId14"/>
  </p:sldIdLst>
  <p:sldSz cx="9144000" cy="6858000" type="screen4x3"/>
  <p:notesSz cx="6858000" cy="9296400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7219" autoAdjust="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852" y="0"/>
            <a:ext cx="2972547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739C3-0F92-4DD4-AC71-B5FC385507F8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576"/>
            <a:ext cx="2972547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852" y="8829576"/>
            <a:ext cx="2972547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97E1F-9D95-43F5-98B2-7FBD488A9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46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2547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3852" y="0"/>
            <a:ext cx="2972547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F1CE5-7AFA-4BD3-AB11-8D1C84F10EC2}" type="datetimeFigureOut">
              <a:rPr lang="en-US" smtClean="0"/>
              <a:t>5/28/2014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483" y="4415533"/>
            <a:ext cx="5487041" cy="418360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6"/>
            <a:ext cx="2972547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3852" y="8829576"/>
            <a:ext cx="2972547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BC3A9-E2CD-40A6-8E74-196ECD74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723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BC3A9-E2CD-40A6-8E74-196ECD747B6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51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BC3A9-E2CD-40A6-8E74-196ECD747B6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353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BC3A9-E2CD-40A6-8E74-196ECD747B6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13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BC3A9-E2CD-40A6-8E74-196ECD747B6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05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BC3A9-E2CD-40A6-8E74-196ECD747B6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451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8200" cy="3486150"/>
          </a:xfrm>
          <a:ln/>
        </p:spPr>
      </p:sp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511" y="4415533"/>
            <a:ext cx="5028986" cy="418360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BC3A9-E2CD-40A6-8E74-196ECD747B6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847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ABC3A9-E2CD-40A6-8E74-196ECD747B6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957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203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7BB57-8F0D-4490-880C-FBD072087ACB}" type="datetime1">
              <a:rPr lang="nl-BE" smtClean="0"/>
              <a:t>28/05/2014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2B1F-8A67-4028-9BA0-CDC07FAC81D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9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208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25C2A-53DE-4684-9FA2-91E1654BA5F5}" type="datetime1">
              <a:rPr lang="nl-BE" smtClean="0"/>
              <a:t>28/05/2014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4681E-600E-4967-B58C-AAF69CC6A53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3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EFF69-5740-4BFD-A14F-3A958A950F92}" type="datetime1">
              <a:rPr lang="nl-BE" smtClean="0"/>
              <a:t>28/05/2014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3DE7F-4690-4CF7-8DD5-E59233CDF4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862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3AD12-CAAA-4FB7-9B03-1591847F2814}" type="datetime1">
              <a:rPr lang="nl-BE" smtClean="0"/>
              <a:t>28/05/2014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E9F56-C682-4543-88A7-25011D35B91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7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171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1860" y="6372820"/>
            <a:ext cx="16192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4CA76A0-AD9F-4CDD-A054-126E25B9D01F}" type="slidenum">
              <a:rPr lang="nl-BE" smtClean="0"/>
              <a:t>‹#›</a:t>
            </a:fld>
            <a:endParaRPr lang="nl-B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3"/>
          </p:nvPr>
        </p:nvSpPr>
        <p:spPr>
          <a:xfrm>
            <a:off x="6254824" y="6376243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5E23EC1-611C-4D96-97E5-27914828839E}" type="datetime1">
              <a:rPr lang="nl-BE" smtClean="0"/>
              <a:t>28/05/2014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010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BA2BC-B42A-4F8B-B006-FBA90EA820E1}" type="datetime1">
              <a:rPr lang="nl-BE" smtClean="0"/>
              <a:t>28/05/2014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BCBE3-D175-4772-92D9-962FE0CFAD0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7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725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4F182-CA72-4A9D-A6E0-E97FFA3E746A}" type="datetime1">
              <a:rPr lang="nl-BE" smtClean="0"/>
              <a:t>28/05/2014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874E3-AA40-4EB8-A4BA-F9A53226C5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725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4991-90E0-45FE-9C98-C39417D67328}" type="datetime1">
              <a:rPr lang="nl-BE" smtClean="0"/>
              <a:t>28/05/2014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26A76-DC35-4628-90BD-03BBEA9CD22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10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337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FB6D6-0BC2-4EE1-A67A-6A42067A9EC1}" type="datetime1">
              <a:rPr lang="nl-BE" smtClean="0"/>
              <a:t>28/05/2014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83BE1-7671-48B4-8241-AE2E371A681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6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60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E6DD0-804C-4817-B958-2AE6679B1D43}" type="datetime1">
              <a:rPr lang="nl-BE" smtClean="0"/>
              <a:t>28/05/2014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5F2C4-7187-4E5E-BDFE-9204600B396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5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208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88EE4-495C-4CBE-9595-B80D04C2423F}" type="datetime1">
              <a:rPr lang="nl-BE" smtClean="0"/>
              <a:t>28/05/2014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D2BB3-7EC0-43B1-8D5A-4B6459D15FA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9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564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240" y="6376243"/>
            <a:ext cx="1557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2AE1AA-37D5-4197-8629-2BC9678398BE}" type="datetime1">
              <a:rPr lang="nl-BE" smtClean="0"/>
              <a:pPr>
                <a:defRPr/>
              </a:pPr>
              <a:t>28/05/2014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1028" y="6376243"/>
            <a:ext cx="4608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76243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AE53CE-AA14-44B9-9844-095BEA3FE290}" type="slidenum">
              <a:rPr lang="nl-BE" smtClean="0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BE" sz="3200" b="1" dirty="0" smtClean="0">
                <a:latin typeface="Courier New" pitchFamily="49" charset="0"/>
                <a:cs typeface="Courier New" pitchFamily="49" charset="0"/>
              </a:rPr>
              <a:t>Budget 2014</a:t>
            </a:r>
            <a:endParaRPr lang="en-US" sz="32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124075" y="2565400"/>
            <a:ext cx="460816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800" b="1" dirty="0" smtClean="0">
                <a:latin typeface="Courier New" pitchFamily="49" charset="0"/>
                <a:cs typeface="Courier New" pitchFamily="49" charset="0"/>
              </a:rPr>
              <a:t>Impact DGMR</a:t>
            </a:r>
            <a:endParaRPr lang="en-US" sz="28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1655762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10 Juni 2014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4300" y="3489325"/>
            <a:ext cx="2376488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err="1" smtClean="0">
                <a:latin typeface="Courier New" pitchFamily="49" charset="0"/>
                <a:cs typeface="Courier New" pitchFamily="49" charset="0"/>
              </a:rPr>
              <a:t>LtGen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G. CLÉMENT </a:t>
            </a:r>
            <a:r>
              <a:rPr lang="fr-BE" sz="1400" dirty="0" err="1" smtClean="0">
                <a:latin typeface="Courier New" pitchFamily="49" charset="0"/>
                <a:cs typeface="Courier New" pitchFamily="49" charset="0"/>
              </a:rPr>
              <a:t>ir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5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851" y="2617862"/>
            <a:ext cx="1080443" cy="108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376988"/>
            <a:ext cx="1619250" cy="365125"/>
          </a:xfrm>
        </p:spPr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08037"/>
            <a:ext cx="5221088" cy="4637112"/>
          </a:xfrm>
        </p:spPr>
        <p:txBody>
          <a:bodyPr/>
          <a:lstStyle/>
          <a:p>
            <a:r>
              <a:rPr lang="fr-BE" sz="2000" b="1" dirty="0" err="1" smtClean="0"/>
              <a:t>Functionering</a:t>
            </a:r>
            <a:r>
              <a:rPr lang="fr-BE" sz="2000" dirty="0" smtClean="0"/>
              <a:t> : </a:t>
            </a:r>
            <a:r>
              <a:rPr lang="fr-BE" sz="2000" dirty="0" err="1" smtClean="0"/>
              <a:t>Nodige</a:t>
            </a:r>
            <a:r>
              <a:rPr lang="fr-BE" sz="2000" dirty="0" smtClean="0"/>
              <a:t> </a:t>
            </a:r>
            <a:r>
              <a:rPr lang="fr-BE" sz="2000" dirty="0" err="1"/>
              <a:t>k</a:t>
            </a:r>
            <a:r>
              <a:rPr lang="fr-BE" sz="2000" dirty="0" err="1" smtClean="0"/>
              <a:t>redieten</a:t>
            </a:r>
            <a:r>
              <a:rPr lang="fr-BE" sz="2000" dirty="0" smtClean="0"/>
              <a:t> om de </a:t>
            </a:r>
            <a:r>
              <a:rPr lang="fr-BE" sz="2000" dirty="0" err="1" smtClean="0"/>
              <a:t>dagdagelijkse</a:t>
            </a:r>
            <a:r>
              <a:rPr lang="fr-BE" sz="2000" dirty="0" smtClean="0"/>
              <a:t> </a:t>
            </a:r>
            <a:r>
              <a:rPr lang="fr-BE" sz="2000" dirty="0" err="1" smtClean="0"/>
              <a:t>activiteiten</a:t>
            </a:r>
            <a:r>
              <a:rPr lang="fr-BE" sz="2000" dirty="0" smtClean="0"/>
              <a:t> te </a:t>
            </a:r>
            <a:r>
              <a:rPr lang="fr-BE" sz="2000" dirty="0" err="1" smtClean="0"/>
              <a:t>ondersteunen</a:t>
            </a:r>
            <a:endParaRPr lang="fr-BE" sz="2000" dirty="0" smtClean="0"/>
          </a:p>
          <a:p>
            <a:pPr lvl="1"/>
            <a:r>
              <a:rPr lang="fr-BE" sz="1800" dirty="0" smtClean="0"/>
              <a:t>Energie </a:t>
            </a:r>
          </a:p>
          <a:p>
            <a:pPr lvl="1"/>
            <a:r>
              <a:rPr lang="fr-BE" sz="1800" dirty="0" smtClean="0"/>
              <a:t>Fuel </a:t>
            </a:r>
            <a:r>
              <a:rPr lang="fr-BE" sz="1800" dirty="0" err="1" smtClean="0"/>
              <a:t>voor</a:t>
            </a:r>
            <a:r>
              <a:rPr lang="fr-BE" sz="1800" dirty="0" smtClean="0"/>
              <a:t> de </a:t>
            </a:r>
            <a:r>
              <a:rPr lang="fr-BE" sz="1800" dirty="0" err="1" smtClean="0"/>
              <a:t>systemen</a:t>
            </a:r>
            <a:endParaRPr lang="fr-BE" sz="1800" dirty="0" smtClean="0"/>
          </a:p>
          <a:p>
            <a:pPr lvl="1"/>
            <a:r>
              <a:rPr lang="fr-BE" sz="1800" dirty="0" err="1" smtClean="0"/>
              <a:t>Onderhoudscontracten</a:t>
            </a:r>
            <a:endParaRPr lang="fr-BE" sz="1800" dirty="0" smtClean="0"/>
          </a:p>
          <a:p>
            <a:pPr lvl="1"/>
            <a:r>
              <a:rPr lang="fr-BE" sz="1800" dirty="0" err="1" smtClean="0"/>
              <a:t>Herbevoorrading</a:t>
            </a:r>
            <a:r>
              <a:rPr lang="fr-BE" sz="1800" dirty="0" smtClean="0"/>
              <a:t> </a:t>
            </a:r>
            <a:r>
              <a:rPr lang="fr-BE" sz="1800" dirty="0" err="1" smtClean="0"/>
              <a:t>aan</a:t>
            </a:r>
            <a:r>
              <a:rPr lang="fr-BE" sz="1800" dirty="0" smtClean="0"/>
              <a:t> </a:t>
            </a:r>
            <a:r>
              <a:rPr lang="fr-BE" sz="1800" dirty="0" err="1" smtClean="0"/>
              <a:t>wisselstukken</a:t>
            </a:r>
            <a:endParaRPr lang="fr-BE" sz="1800" dirty="0" smtClean="0"/>
          </a:p>
          <a:p>
            <a:pPr lvl="1"/>
            <a:r>
              <a:rPr lang="fr-BE" sz="1800" dirty="0" err="1" smtClean="0"/>
              <a:t>Instandhouding</a:t>
            </a:r>
            <a:r>
              <a:rPr lang="fr-BE" sz="1800" dirty="0" smtClean="0"/>
              <a:t> &amp; </a:t>
            </a:r>
            <a:r>
              <a:rPr lang="fr-BE" sz="1800" dirty="0" err="1" smtClean="0"/>
              <a:t>onderhoud</a:t>
            </a:r>
            <a:r>
              <a:rPr lang="fr-BE" sz="1800" dirty="0" smtClean="0"/>
              <a:t> </a:t>
            </a:r>
            <a:r>
              <a:rPr lang="fr-BE" sz="1800" dirty="0" err="1" smtClean="0"/>
              <a:t>infrastructuur</a:t>
            </a:r>
            <a:endParaRPr lang="fr-BE" sz="1800" dirty="0" smtClean="0"/>
          </a:p>
          <a:p>
            <a:pPr lvl="1"/>
            <a:r>
              <a:rPr lang="fr-BE" sz="1800" dirty="0" smtClean="0"/>
              <a:t>…</a:t>
            </a:r>
          </a:p>
          <a:p>
            <a:pPr marL="457200" lvl="1" indent="0">
              <a:buNone/>
            </a:pPr>
            <a:endParaRPr lang="fr-BE" sz="1000" dirty="0" smtClean="0"/>
          </a:p>
          <a:p>
            <a:r>
              <a:rPr lang="fr-BE" sz="2000" b="1" dirty="0" err="1" smtClean="0"/>
              <a:t>Investering</a:t>
            </a:r>
            <a:r>
              <a:rPr lang="fr-BE" sz="2000" b="1" dirty="0" smtClean="0"/>
              <a:t> : </a:t>
            </a:r>
            <a:r>
              <a:rPr lang="fr-BE" sz="2000" dirty="0" err="1" smtClean="0"/>
              <a:t>Nodige</a:t>
            </a:r>
            <a:r>
              <a:rPr lang="fr-BE" sz="2000" dirty="0" smtClean="0"/>
              <a:t> </a:t>
            </a:r>
            <a:r>
              <a:rPr lang="fr-BE" sz="2000" dirty="0" err="1" smtClean="0"/>
              <a:t>kredieten</a:t>
            </a:r>
            <a:r>
              <a:rPr lang="fr-BE" sz="2000" dirty="0" smtClean="0"/>
              <a:t> om </a:t>
            </a:r>
            <a:r>
              <a:rPr lang="fr-BE" sz="2000" dirty="0" err="1" smtClean="0"/>
              <a:t>het</a:t>
            </a:r>
            <a:r>
              <a:rPr lang="fr-BE" sz="2000" dirty="0" smtClean="0"/>
              <a:t> Mat/Infra  te </a:t>
            </a:r>
            <a:r>
              <a:rPr lang="fr-BE" sz="2000" dirty="0" err="1" smtClean="0"/>
              <a:t>vernieuwen</a:t>
            </a:r>
            <a:r>
              <a:rPr lang="fr-BE" sz="2000" dirty="0" smtClean="0"/>
              <a:t> of om </a:t>
            </a:r>
            <a:r>
              <a:rPr lang="fr-BE" sz="2000" dirty="0" err="1" smtClean="0"/>
              <a:t>nieuwe</a:t>
            </a:r>
            <a:r>
              <a:rPr lang="fr-BE" sz="2000" dirty="0" smtClean="0"/>
              <a:t> type Mat </a:t>
            </a:r>
            <a:r>
              <a:rPr lang="fr-BE" sz="2000" dirty="0" err="1" smtClean="0"/>
              <a:t>aan</a:t>
            </a:r>
            <a:r>
              <a:rPr lang="fr-BE" sz="2000" dirty="0" smtClean="0"/>
              <a:t> te </a:t>
            </a:r>
            <a:r>
              <a:rPr lang="fr-BE" sz="2000" dirty="0" err="1" smtClean="0"/>
              <a:t>kopen</a:t>
            </a:r>
            <a:endParaRPr lang="fr-BE" sz="2000" dirty="0" smtClean="0"/>
          </a:p>
          <a:p>
            <a:pPr lvl="1"/>
            <a:r>
              <a:rPr lang="fr-BE" sz="1800" dirty="0" err="1" smtClean="0"/>
              <a:t>Grote</a:t>
            </a:r>
            <a:r>
              <a:rPr lang="fr-BE" sz="1800" dirty="0" smtClean="0"/>
              <a:t> </a:t>
            </a:r>
            <a:r>
              <a:rPr lang="fr-BE" sz="1800" dirty="0" err="1" smtClean="0"/>
              <a:t>investeringen</a:t>
            </a:r>
            <a:r>
              <a:rPr lang="fr-BE" sz="1800" dirty="0" smtClean="0"/>
              <a:t> (</a:t>
            </a:r>
            <a:r>
              <a:rPr lang="fr-BE" sz="1800" dirty="0" err="1" smtClean="0"/>
              <a:t>typisch</a:t>
            </a:r>
            <a:r>
              <a:rPr lang="fr-BE" sz="1800" dirty="0" smtClean="0"/>
              <a:t> &gt; 3M€ /dossier)</a:t>
            </a:r>
          </a:p>
          <a:p>
            <a:pPr lvl="1"/>
            <a:r>
              <a:rPr lang="fr-BE" sz="1800" dirty="0" err="1" smtClean="0"/>
              <a:t>Kleine</a:t>
            </a:r>
            <a:r>
              <a:rPr lang="fr-BE" sz="1800" dirty="0" smtClean="0"/>
              <a:t> </a:t>
            </a:r>
            <a:r>
              <a:rPr lang="fr-BE" sz="1800" dirty="0" err="1" smtClean="0"/>
              <a:t>investeringen</a:t>
            </a:r>
            <a:r>
              <a:rPr lang="fr-BE" sz="1800" dirty="0" smtClean="0"/>
              <a:t> ( « </a:t>
            </a:r>
            <a:r>
              <a:rPr lang="fr-BE" sz="1800" dirty="0" err="1" smtClean="0"/>
              <a:t>kleiner</a:t>
            </a:r>
            <a:r>
              <a:rPr lang="fr-BE" sz="1800" dirty="0" smtClean="0"/>
              <a:t> » Mat )</a:t>
            </a:r>
          </a:p>
          <a:p>
            <a:pPr lvl="1"/>
            <a:r>
              <a:rPr lang="fr-BE" sz="1800" dirty="0" err="1" smtClean="0"/>
              <a:t>Infrastructuurwerken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401" y="187912"/>
            <a:ext cx="8229600" cy="1143000"/>
          </a:xfrm>
        </p:spPr>
        <p:txBody>
          <a:bodyPr/>
          <a:lstStyle/>
          <a:p>
            <a:r>
              <a:rPr lang="fr-BE" sz="3600" dirty="0" err="1" smtClean="0"/>
              <a:t>Functionering</a:t>
            </a:r>
            <a:r>
              <a:rPr lang="fr-BE" sz="3600" dirty="0" smtClean="0"/>
              <a:t>/</a:t>
            </a:r>
            <a:r>
              <a:rPr lang="fr-BE" sz="3600" dirty="0" err="1" smtClean="0"/>
              <a:t>Investering</a:t>
            </a:r>
            <a:r>
              <a:rPr lang="fr-BE" sz="3600" dirty="0" smtClean="0"/>
              <a:t> (DGMR)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2</a:t>
            </a:fld>
            <a:endParaRPr lang="nl-BE" dirty="0"/>
          </a:p>
        </p:txBody>
      </p:sp>
      <p:grpSp>
        <p:nvGrpSpPr>
          <p:cNvPr id="8" name="Group 7"/>
          <p:cNvGrpSpPr/>
          <p:nvPr/>
        </p:nvGrpSpPr>
        <p:grpSpPr>
          <a:xfrm>
            <a:off x="5532165" y="1304506"/>
            <a:ext cx="3559814" cy="2188761"/>
            <a:chOff x="5719478" y="1851910"/>
            <a:chExt cx="3533042" cy="2441186"/>
          </a:xfrm>
        </p:grpSpPr>
        <p:sp>
          <p:nvSpPr>
            <p:cNvPr id="7" name="Rectangle 6"/>
            <p:cNvSpPr/>
            <p:nvPr/>
          </p:nvSpPr>
          <p:spPr>
            <a:xfrm>
              <a:off x="5719478" y="1851910"/>
              <a:ext cx="3424522" cy="24411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865819" y="1851910"/>
              <a:ext cx="10868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600" b="1" dirty="0" err="1" smtClean="0"/>
                <a:t>Gevraagd</a:t>
              </a:r>
              <a:r>
                <a:rPr lang="fr-BE" sz="1600" b="1" dirty="0" smtClean="0"/>
                <a:t> / </a:t>
              </a:r>
              <a:r>
                <a:rPr lang="fr-BE" sz="1600" b="1" dirty="0" err="1" smtClean="0"/>
                <a:t>Nodig</a:t>
              </a:r>
              <a:endParaRPr lang="en-US" sz="1600" b="1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6012159" y="1927924"/>
              <a:ext cx="3240361" cy="2235516"/>
              <a:chOff x="6012159" y="1927924"/>
              <a:chExt cx="3240361" cy="2235516"/>
            </a:xfrm>
          </p:grpSpPr>
          <p:pic>
            <p:nvPicPr>
              <p:cNvPr id="1029" name="Picture 5" descr="C:\Users\hansenne.b\AppData\Local\Microsoft\Windows\Temporary Internet Files\Content.IE5\EUNAXYT2\MC900384170[1].wmf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54507" y="2418425"/>
                <a:ext cx="706412" cy="12766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5" descr="C:\Users\hansenne.b\AppData\Local\Microsoft\Windows\Temporary Internet Files\Content.IE5\EUNAXYT2\MC900384170[1].wmf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2159" y="2339107"/>
                <a:ext cx="794191" cy="14352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5" descr="C:\Users\hansenne.b\AppData\Local\Microsoft\Windows\Temporary Internet Files\Content.IE5\EUNAXYT2\MC900384170[1].wmf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88876" y="2601277"/>
                <a:ext cx="504056" cy="91095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6952691" y="1927924"/>
                <a:ext cx="114432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nl-BE"/>
                </a:defPPr>
                <a:lvl1pPr>
                  <a:defRPr sz="1600" b="1"/>
                </a:lvl1pPr>
              </a:lstStyle>
              <a:p>
                <a:r>
                  <a:rPr lang="fr-BE" dirty="0" err="1"/>
                  <a:t>Toegekend</a:t>
                </a:r>
                <a:endParaRPr lang="en-US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8029288" y="1927924"/>
                <a:ext cx="122323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BE" sz="1600" b="1" dirty="0" err="1"/>
                  <a:t>Beschikbaar</a:t>
                </a:r>
                <a:endParaRPr lang="en-US" sz="1600" b="1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190677" y="3693130"/>
                <a:ext cx="1417036" cy="41192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</a:rPr>
                  <a:t>- 5 %</a:t>
                </a:r>
                <a:endParaRPr lang="en-US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</a:endParaRPr>
              </a:p>
            </p:txBody>
          </p:sp>
          <p:sp>
            <p:nvSpPr>
              <p:cNvPr id="18" name="Curved Up Arrow 17"/>
              <p:cNvSpPr/>
              <p:nvPr/>
            </p:nvSpPr>
            <p:spPr>
              <a:xfrm>
                <a:off x="6306400" y="3666134"/>
                <a:ext cx="1242984" cy="497306"/>
              </a:xfrm>
              <a:prstGeom prst="curvedUp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Curved Up Arrow 18"/>
              <p:cNvSpPr/>
              <p:nvPr/>
            </p:nvSpPr>
            <p:spPr>
              <a:xfrm>
                <a:off x="7607713" y="3666134"/>
                <a:ext cx="1227458" cy="497306"/>
              </a:xfrm>
              <a:prstGeom prst="curvedUp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7475896" y="3693130"/>
                <a:ext cx="1417036" cy="41192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</a:bodyPr>
              <a:lstStyle/>
              <a:p>
                <a:pPr algn="ctr"/>
                <a:r>
                  <a:rPr lang="en-US" dirty="0" smtClean="0">
                    <a:ln w="18000">
                      <a:solidFill>
                        <a:schemeClr val="accent2">
                          <a:satMod val="140000"/>
                        </a:schemeClr>
                      </a:solidFill>
                      <a:prstDash val="solid"/>
                      <a:miter lim="800000"/>
                    </a:ln>
                    <a:noFill/>
                  </a:rPr>
                  <a:t>- 5 %</a:t>
                </a:r>
                <a:endParaRPr lang="en-US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5532165" y="4023761"/>
            <a:ext cx="3559814" cy="2001355"/>
            <a:chOff x="5676404" y="4622484"/>
            <a:chExt cx="3424522" cy="2235516"/>
          </a:xfrm>
        </p:grpSpPr>
        <p:sp>
          <p:nvSpPr>
            <p:cNvPr id="34" name="Rectangle 33"/>
            <p:cNvSpPr/>
            <p:nvPr/>
          </p:nvSpPr>
          <p:spPr>
            <a:xfrm>
              <a:off x="5676404" y="4622484"/>
              <a:ext cx="3424522" cy="22355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5" descr="C:\Users\hansenne.b\AppData\Local\Microsoft\Windows\Temporary Internet Files\Content.IE5\EUNAXYT2\MC900384170[1].wm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4686" y="5336050"/>
              <a:ext cx="562419" cy="10164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5" descr="C:\Users\hansenne.b\AppData\Local\Microsoft\Windows\Temporary Internet Files\Content.IE5\EUNAXYT2\MC900384170[1].wm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13845" y="5207259"/>
              <a:ext cx="698137" cy="12617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5" descr="C:\Users\hansenne.b\AppData\Local\Microsoft\Windows\Temporary Internet Files\Content.IE5\EUNAXYT2\MC900384170[1].wm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56330" y="5478544"/>
              <a:ext cx="381930" cy="690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6774635" y="4622484"/>
              <a:ext cx="1144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nl-BE"/>
              </a:defPPr>
              <a:lvl1pPr>
                <a:defRPr sz="1600" b="1"/>
              </a:lvl1pPr>
            </a:lstStyle>
            <a:p>
              <a:r>
                <a:rPr lang="fr-BE" dirty="0" err="1"/>
                <a:t>Toegekend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851232" y="4622484"/>
              <a:ext cx="122323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600" b="1" dirty="0" err="1"/>
                <a:t>Beschikbaar</a:t>
              </a:r>
              <a:endParaRPr lang="en-US" sz="1600" b="1" dirty="0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66117" y="6312439"/>
              <a:ext cx="1417036" cy="4125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</a:rPr>
                <a:t>-32  %</a:t>
              </a:r>
              <a:endParaRPr lang="en-US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endParaRPr>
            </a:p>
          </p:txBody>
        </p:sp>
        <p:sp>
          <p:nvSpPr>
            <p:cNvPr id="29" name="Curved Up Arrow 28"/>
            <p:cNvSpPr/>
            <p:nvPr/>
          </p:nvSpPr>
          <p:spPr>
            <a:xfrm>
              <a:off x="6128344" y="6360694"/>
              <a:ext cx="1242984" cy="497306"/>
            </a:xfrm>
            <a:prstGeom prst="curved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Curved Up Arrow 29"/>
            <p:cNvSpPr/>
            <p:nvPr/>
          </p:nvSpPr>
          <p:spPr>
            <a:xfrm>
              <a:off x="7429657" y="6360694"/>
              <a:ext cx="1227458" cy="497306"/>
            </a:xfrm>
            <a:prstGeom prst="curved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334868" y="6268906"/>
              <a:ext cx="1417036" cy="41254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</a:rPr>
                <a:t>- 34 %</a:t>
              </a:r>
              <a:endParaRPr lang="en-US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719478" y="4622484"/>
              <a:ext cx="10868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BE" sz="1600" b="1" dirty="0" err="1" smtClean="0"/>
                <a:t>Gevraagd</a:t>
              </a:r>
              <a:r>
                <a:rPr lang="fr-BE" sz="1600" b="1" dirty="0" smtClean="0"/>
                <a:t> / </a:t>
              </a:r>
              <a:r>
                <a:rPr lang="fr-BE" sz="1600" b="1" dirty="0" err="1" smtClean="0"/>
                <a:t>Nodig</a:t>
              </a:r>
              <a:endParaRPr lang="en-US" sz="1600" b="1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217095" y="6281239"/>
            <a:ext cx="445421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fr-BE" sz="2400" dirty="0" err="1" smtClean="0">
                <a:solidFill>
                  <a:srgbClr val="FF0000"/>
                </a:solidFill>
              </a:rPr>
              <a:t>Actie</a:t>
            </a:r>
            <a:r>
              <a:rPr lang="fr-BE" sz="2400" dirty="0" smtClean="0">
                <a:solidFill>
                  <a:srgbClr val="FF0000"/>
                </a:solidFill>
              </a:rPr>
              <a:t> </a:t>
            </a:r>
            <a:r>
              <a:rPr lang="fr-BE" sz="2400" dirty="0" err="1" smtClean="0">
                <a:solidFill>
                  <a:srgbClr val="FF0000"/>
                </a:solidFill>
              </a:rPr>
              <a:t>nodig</a:t>
            </a:r>
            <a:r>
              <a:rPr lang="fr-BE" sz="2400" dirty="0" smtClean="0">
                <a:solidFill>
                  <a:srgbClr val="FF0000"/>
                </a:solidFill>
              </a:rPr>
              <a:t> op niveau </a:t>
            </a:r>
            <a:r>
              <a:rPr lang="fr-BE" sz="2400" dirty="0" err="1" smtClean="0">
                <a:solidFill>
                  <a:srgbClr val="FF0000"/>
                </a:solidFill>
              </a:rPr>
              <a:t>eenheden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446" y="6128246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905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BE" sz="4000" dirty="0"/>
              <a:t> </a:t>
            </a:r>
            <a:r>
              <a:rPr lang="fr-BE" sz="4000" dirty="0" err="1" smtClean="0"/>
              <a:t>Functionering</a:t>
            </a:r>
            <a:r>
              <a:rPr lang="fr-BE" sz="4000" dirty="0" smtClean="0"/>
              <a:t/>
            </a:r>
            <a:br>
              <a:rPr lang="fr-BE" sz="4000" dirty="0" smtClean="0"/>
            </a:br>
            <a:r>
              <a:rPr lang="fr-BE" sz="4000" dirty="0"/>
              <a:t>Impact </a:t>
            </a:r>
            <a:r>
              <a:rPr lang="fr-BE" sz="4000" dirty="0" err="1" smtClean="0"/>
              <a:t>Systemen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639643" cy="5137462"/>
          </a:xfrm>
        </p:spPr>
        <p:txBody>
          <a:bodyPr/>
          <a:lstStyle/>
          <a:p>
            <a:r>
              <a:rPr lang="fr-BE" sz="2400" dirty="0" err="1" smtClean="0"/>
              <a:t>Besparingen</a:t>
            </a:r>
            <a:r>
              <a:rPr lang="fr-BE" sz="2400" dirty="0" smtClean="0"/>
              <a:t> op Fuel </a:t>
            </a:r>
          </a:p>
          <a:p>
            <a:pPr lvl="1"/>
            <a:r>
              <a:rPr lang="fr-BE" sz="1800" dirty="0" err="1" smtClean="0"/>
              <a:t>Beperking</a:t>
            </a:r>
            <a:r>
              <a:rPr lang="fr-BE" sz="1800" dirty="0" smtClean="0"/>
              <a:t> stocks</a:t>
            </a:r>
          </a:p>
          <a:p>
            <a:pPr lvl="1"/>
            <a:r>
              <a:rPr lang="fr-BE" sz="1800" dirty="0" err="1" smtClean="0"/>
              <a:t>Reductie</a:t>
            </a:r>
            <a:r>
              <a:rPr lang="fr-BE" sz="1800" dirty="0" smtClean="0"/>
              <a:t> </a:t>
            </a:r>
            <a:r>
              <a:rPr lang="fr-BE" sz="1800" dirty="0" err="1" smtClean="0"/>
              <a:t>vaarplan</a:t>
            </a:r>
            <a:r>
              <a:rPr lang="fr-BE" sz="1800" dirty="0" smtClean="0"/>
              <a:t> </a:t>
            </a:r>
            <a:r>
              <a:rPr lang="fr-BE" sz="1800" dirty="0" smtClean="0"/>
              <a:t>(-8 %), </a:t>
            </a:r>
            <a:r>
              <a:rPr lang="fr-BE" sz="1800" dirty="0" err="1" smtClean="0"/>
              <a:t>vliegplan</a:t>
            </a:r>
            <a:r>
              <a:rPr lang="fr-BE" sz="1800" dirty="0" smtClean="0"/>
              <a:t> (-8%)</a:t>
            </a:r>
          </a:p>
          <a:p>
            <a:pPr lvl="1"/>
            <a:r>
              <a:rPr lang="fr-BE" sz="1800" dirty="0" err="1" smtClean="0"/>
              <a:t>Voertuigen</a:t>
            </a:r>
            <a:r>
              <a:rPr lang="fr-BE" sz="1800" dirty="0" smtClean="0"/>
              <a:t> : </a:t>
            </a:r>
          </a:p>
          <a:p>
            <a:pPr lvl="2"/>
            <a:r>
              <a:rPr lang="fr-BE" sz="1400" dirty="0" err="1" smtClean="0"/>
              <a:t>Beperking</a:t>
            </a:r>
            <a:r>
              <a:rPr lang="fr-BE" sz="1400" dirty="0" smtClean="0"/>
              <a:t> </a:t>
            </a:r>
            <a:r>
              <a:rPr lang="fr-BE" sz="1400" dirty="0" err="1" smtClean="0"/>
              <a:t>verplaatsingen</a:t>
            </a:r>
            <a:r>
              <a:rPr lang="fr-BE" sz="1400" dirty="0" smtClean="0"/>
              <a:t>  (</a:t>
            </a:r>
            <a:r>
              <a:rPr lang="fr-BE" sz="1400" dirty="0" err="1" smtClean="0"/>
              <a:t>gebruik</a:t>
            </a:r>
            <a:r>
              <a:rPr lang="fr-BE" sz="1400" dirty="0" smtClean="0"/>
              <a:t> van </a:t>
            </a:r>
            <a:r>
              <a:rPr lang="fr-BE" sz="1400" dirty="0" err="1" smtClean="0"/>
              <a:t>Collectief</a:t>
            </a:r>
            <a:r>
              <a:rPr lang="fr-BE" sz="1400" dirty="0" smtClean="0"/>
              <a:t> </a:t>
            </a:r>
            <a:r>
              <a:rPr lang="fr-BE" sz="1400" dirty="0" err="1" smtClean="0"/>
              <a:t>Tpt</a:t>
            </a:r>
            <a:r>
              <a:rPr lang="fr-BE" sz="1400" dirty="0" smtClean="0"/>
              <a:t>, </a:t>
            </a:r>
            <a:r>
              <a:rPr lang="fr-BE" sz="1400" dirty="0" err="1" smtClean="0"/>
              <a:t>lijndiensten</a:t>
            </a:r>
            <a:r>
              <a:rPr lang="fr-BE" sz="1400" dirty="0" smtClean="0"/>
              <a:t>, …)</a:t>
            </a:r>
          </a:p>
          <a:p>
            <a:pPr lvl="2"/>
            <a:r>
              <a:rPr lang="fr-BE" sz="1400" dirty="0" err="1" smtClean="0"/>
              <a:t>Gebruik</a:t>
            </a:r>
            <a:r>
              <a:rPr lang="fr-BE" sz="1400" dirty="0" smtClean="0"/>
              <a:t> van </a:t>
            </a:r>
            <a:r>
              <a:rPr lang="fr-BE" sz="1400" dirty="0" err="1" smtClean="0"/>
              <a:t>gepaste</a:t>
            </a:r>
            <a:r>
              <a:rPr lang="fr-BE" sz="1400" dirty="0" smtClean="0"/>
              <a:t> </a:t>
            </a:r>
            <a:r>
              <a:rPr lang="fr-BE" sz="1400" dirty="0" err="1" smtClean="0"/>
              <a:t>Tpt</a:t>
            </a:r>
            <a:r>
              <a:rPr lang="fr-BE" sz="1400" dirty="0" smtClean="0"/>
              <a:t> </a:t>
            </a:r>
            <a:r>
              <a:rPr lang="fr-BE" sz="1400" dirty="0" err="1" smtClean="0"/>
              <a:t>middelen</a:t>
            </a:r>
            <a:endParaRPr lang="fr-BE" sz="1400" dirty="0" smtClean="0"/>
          </a:p>
          <a:p>
            <a:pPr lvl="2"/>
            <a:r>
              <a:rPr lang="fr-BE" sz="1400" dirty="0" smtClean="0"/>
              <a:t>Eco-</a:t>
            </a:r>
            <a:r>
              <a:rPr lang="fr-BE" sz="1400" dirty="0" err="1" smtClean="0"/>
              <a:t>Driving</a:t>
            </a:r>
            <a:endParaRPr lang="fr-BE" sz="1400" dirty="0"/>
          </a:p>
          <a:p>
            <a:r>
              <a:rPr lang="fr-BE" sz="2400" dirty="0" err="1"/>
              <a:t>Beperking</a:t>
            </a:r>
            <a:r>
              <a:rPr lang="fr-BE" sz="2400" dirty="0"/>
              <a:t> </a:t>
            </a:r>
            <a:r>
              <a:rPr lang="fr-BE" sz="2400" dirty="0" err="1"/>
              <a:t>voorraad</a:t>
            </a:r>
            <a:r>
              <a:rPr lang="fr-BE" sz="2400" dirty="0"/>
              <a:t> </a:t>
            </a:r>
            <a:r>
              <a:rPr lang="fr-BE" sz="2400" dirty="0" err="1"/>
              <a:t>aan</a:t>
            </a:r>
            <a:r>
              <a:rPr lang="fr-BE" sz="2400" dirty="0"/>
              <a:t> </a:t>
            </a:r>
            <a:r>
              <a:rPr lang="fr-BE" sz="2400" dirty="0" err="1"/>
              <a:t>deicing</a:t>
            </a:r>
            <a:r>
              <a:rPr lang="fr-BE" sz="2400" dirty="0"/>
              <a:t> </a:t>
            </a:r>
            <a:r>
              <a:rPr lang="fr-BE" sz="2400" dirty="0" err="1"/>
              <a:t>producten</a:t>
            </a:r>
            <a:endParaRPr lang="fr-BE" sz="2400" dirty="0"/>
          </a:p>
          <a:p>
            <a:pPr lvl="1"/>
            <a:r>
              <a:rPr lang="fr-BE" sz="1800" dirty="0" err="1" smtClean="0"/>
              <a:t>Vraagt</a:t>
            </a:r>
            <a:r>
              <a:rPr lang="fr-BE" sz="1800" dirty="0" smtClean="0"/>
              <a:t> </a:t>
            </a:r>
            <a:r>
              <a:rPr lang="fr-BE" sz="1800" dirty="0" err="1" smtClean="0"/>
              <a:t>aandacht</a:t>
            </a:r>
            <a:r>
              <a:rPr lang="fr-BE" sz="1800" dirty="0" smtClean="0"/>
              <a:t> om </a:t>
            </a:r>
            <a:r>
              <a:rPr lang="fr-BE" sz="1800" dirty="0" err="1" smtClean="0"/>
              <a:t>negatieve</a:t>
            </a:r>
            <a:r>
              <a:rPr lang="fr-BE" sz="1800" dirty="0" smtClean="0"/>
              <a:t> </a:t>
            </a:r>
            <a:r>
              <a:rPr lang="fr-BE" sz="1800" dirty="0"/>
              <a:t>impact op </a:t>
            </a:r>
            <a:r>
              <a:rPr lang="fr-BE" sz="1800" dirty="0" err="1"/>
              <a:t>het</a:t>
            </a:r>
            <a:r>
              <a:rPr lang="fr-BE" sz="1800" dirty="0"/>
              <a:t> </a:t>
            </a:r>
            <a:r>
              <a:rPr lang="fr-BE" sz="1800" dirty="0" err="1"/>
              <a:t>vrijmaken</a:t>
            </a:r>
            <a:r>
              <a:rPr lang="fr-BE" sz="1800" dirty="0"/>
              <a:t> van </a:t>
            </a:r>
            <a:r>
              <a:rPr lang="fr-BE" sz="1800" dirty="0" err="1"/>
              <a:t>wegen</a:t>
            </a:r>
            <a:r>
              <a:rPr lang="fr-BE" sz="1800" dirty="0"/>
              <a:t>, </a:t>
            </a:r>
            <a:r>
              <a:rPr lang="fr-BE" sz="1800" dirty="0" err="1"/>
              <a:t>taxitracks</a:t>
            </a:r>
            <a:r>
              <a:rPr lang="fr-BE" sz="1800" dirty="0"/>
              <a:t> en </a:t>
            </a:r>
            <a:r>
              <a:rPr lang="fr-BE" sz="1800" dirty="0" err="1"/>
              <a:t>landingsbanen</a:t>
            </a:r>
            <a:r>
              <a:rPr lang="fr-BE" sz="1800" dirty="0"/>
              <a:t> </a:t>
            </a:r>
            <a:r>
              <a:rPr lang="fr-BE" sz="1800" dirty="0" err="1" smtClean="0"/>
              <a:t>goed</a:t>
            </a:r>
            <a:r>
              <a:rPr lang="fr-BE" sz="1800" dirty="0" smtClean="0"/>
              <a:t> te </a:t>
            </a:r>
            <a:r>
              <a:rPr lang="fr-BE" sz="1800" dirty="0" err="1" smtClean="0"/>
              <a:t>beheersen</a:t>
            </a:r>
            <a:endParaRPr lang="fr-BE" sz="1800" dirty="0"/>
          </a:p>
          <a:p>
            <a:pPr marL="914400" lvl="2" indent="0">
              <a:buNone/>
            </a:pPr>
            <a:endParaRPr lang="fr-BE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3</a:t>
            </a:fld>
            <a:endParaRPr lang="nl-BE" sz="1800" dirty="0">
              <a:solidFill>
                <a:schemeClr val="tx1"/>
              </a:solidFill>
            </a:endParaRPr>
          </a:p>
        </p:txBody>
      </p:sp>
      <p:pic>
        <p:nvPicPr>
          <p:cNvPr id="6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852936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31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82296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BE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endParaRPr lang="en-US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639643" cy="513746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fr-BE" sz="2400" dirty="0" err="1" smtClean="0"/>
              <a:t>Uitstel</a:t>
            </a:r>
            <a:r>
              <a:rPr lang="fr-BE" sz="2400" dirty="0" smtClean="0"/>
              <a:t> van </a:t>
            </a:r>
            <a:r>
              <a:rPr lang="fr-BE" sz="2400" dirty="0" err="1" smtClean="0"/>
              <a:t>nieuwe</a:t>
            </a:r>
            <a:r>
              <a:rPr lang="fr-BE" sz="2400" dirty="0" smtClean="0"/>
              <a:t> </a:t>
            </a:r>
            <a:r>
              <a:rPr lang="fr-BE" sz="2400" dirty="0" err="1" smtClean="0"/>
              <a:t>initiatieven</a:t>
            </a:r>
            <a:r>
              <a:rPr lang="fr-BE" sz="2400" dirty="0" smtClean="0"/>
              <a:t>  :</a:t>
            </a:r>
          </a:p>
          <a:p>
            <a:pPr lvl="1"/>
            <a:r>
              <a:rPr lang="fr-BE" sz="1800" dirty="0" err="1"/>
              <a:t>individuele</a:t>
            </a:r>
            <a:r>
              <a:rPr lang="fr-BE" sz="1800" dirty="0"/>
              <a:t> </a:t>
            </a:r>
            <a:r>
              <a:rPr lang="fr-BE" sz="1800" dirty="0" err="1"/>
              <a:t>uitrusting</a:t>
            </a:r>
            <a:r>
              <a:rPr lang="fr-BE" sz="1800" dirty="0"/>
              <a:t>  (</a:t>
            </a:r>
            <a:r>
              <a:rPr lang="fr-BE" sz="1800" dirty="0" err="1"/>
              <a:t>Gaiters</a:t>
            </a:r>
            <a:r>
              <a:rPr lang="fr-BE" sz="1800" dirty="0"/>
              <a:t>, </a:t>
            </a:r>
            <a:r>
              <a:rPr lang="fr-BE" sz="1800" dirty="0" err="1" smtClean="0"/>
              <a:t>waterdichte</a:t>
            </a:r>
            <a:r>
              <a:rPr lang="fr-BE" sz="1800" dirty="0" smtClean="0"/>
              <a:t> </a:t>
            </a:r>
            <a:r>
              <a:rPr lang="fr-BE" sz="1800" dirty="0" err="1"/>
              <a:t>zakken</a:t>
            </a:r>
            <a:r>
              <a:rPr lang="fr-BE" sz="1800" dirty="0"/>
              <a:t>, </a:t>
            </a:r>
            <a:r>
              <a:rPr lang="fr-BE" sz="1800" dirty="0" err="1"/>
              <a:t>multifunctionele</a:t>
            </a:r>
            <a:r>
              <a:rPr lang="fr-BE" sz="1800" dirty="0"/>
              <a:t> </a:t>
            </a:r>
            <a:r>
              <a:rPr lang="fr-BE" sz="1800" dirty="0" err="1"/>
              <a:t>messen</a:t>
            </a:r>
            <a:r>
              <a:rPr lang="fr-BE" sz="1800" dirty="0"/>
              <a:t>, </a:t>
            </a:r>
            <a:r>
              <a:rPr lang="fr-BE" sz="1800" dirty="0" err="1"/>
              <a:t>tactische</a:t>
            </a:r>
            <a:r>
              <a:rPr lang="fr-BE" sz="1800" dirty="0"/>
              <a:t> </a:t>
            </a:r>
            <a:r>
              <a:rPr lang="fr-BE" sz="1800" dirty="0" err="1"/>
              <a:t>lampen</a:t>
            </a:r>
            <a:r>
              <a:rPr lang="fr-BE" sz="1800" dirty="0"/>
              <a:t>)</a:t>
            </a:r>
          </a:p>
          <a:p>
            <a:pPr lvl="1"/>
            <a:r>
              <a:rPr lang="fr-BE" sz="1800" dirty="0" err="1"/>
              <a:t>gereedchap</a:t>
            </a:r>
            <a:r>
              <a:rPr lang="fr-BE" sz="1800" dirty="0"/>
              <a:t> en </a:t>
            </a:r>
            <a:r>
              <a:rPr lang="fr-BE" sz="1800" dirty="0" err="1"/>
              <a:t>grondstoffen</a:t>
            </a:r>
            <a:r>
              <a:rPr lang="fr-BE" sz="1800" dirty="0"/>
              <a:t> (2de set van </a:t>
            </a:r>
            <a:r>
              <a:rPr lang="fr-BE" sz="1800" dirty="0" err="1"/>
              <a:t>Slat</a:t>
            </a:r>
            <a:r>
              <a:rPr lang="fr-BE" sz="1800" dirty="0"/>
              <a:t> Armor </a:t>
            </a:r>
            <a:r>
              <a:rPr lang="fr-BE" sz="1800" dirty="0" err="1"/>
              <a:t>voor</a:t>
            </a:r>
            <a:r>
              <a:rPr lang="fr-BE" sz="1800" dirty="0"/>
              <a:t> Piranha, </a:t>
            </a:r>
            <a:r>
              <a:rPr lang="fr-BE" sz="1800" dirty="0" err="1"/>
              <a:t>Transportverpakkingen</a:t>
            </a:r>
            <a:r>
              <a:rPr lang="fr-BE" sz="1800" dirty="0"/>
              <a:t> SF, </a:t>
            </a:r>
            <a:r>
              <a:rPr lang="fr-BE" sz="1800" dirty="0" err="1"/>
              <a:t>windscreen</a:t>
            </a:r>
            <a:r>
              <a:rPr lang="fr-BE" sz="1800" dirty="0"/>
              <a:t> films </a:t>
            </a:r>
            <a:r>
              <a:rPr lang="fr-BE" sz="1800" dirty="0" err="1"/>
              <a:t>voor</a:t>
            </a:r>
            <a:r>
              <a:rPr lang="fr-BE" sz="1800" dirty="0"/>
              <a:t> Dingo)</a:t>
            </a:r>
          </a:p>
          <a:p>
            <a:pPr>
              <a:spcBef>
                <a:spcPts val="1200"/>
              </a:spcBef>
            </a:pPr>
            <a:r>
              <a:rPr lang="fr-BE" sz="2400" dirty="0" err="1" smtClean="0"/>
              <a:t>Beperking</a:t>
            </a:r>
            <a:r>
              <a:rPr lang="fr-BE" sz="2400" dirty="0" smtClean="0"/>
              <a:t> </a:t>
            </a:r>
            <a:r>
              <a:rPr lang="fr-BE" sz="2400" dirty="0" err="1" smtClean="0"/>
              <a:t>abonnementen</a:t>
            </a:r>
            <a:r>
              <a:rPr lang="fr-BE" sz="2400" dirty="0" smtClean="0"/>
              <a:t> (</a:t>
            </a:r>
            <a:r>
              <a:rPr lang="fr-BE" sz="2400" dirty="0" err="1" smtClean="0"/>
              <a:t>algemene</a:t>
            </a:r>
            <a:r>
              <a:rPr lang="fr-BE" sz="2400" dirty="0" smtClean="0"/>
              <a:t> pers)</a:t>
            </a:r>
          </a:p>
          <a:p>
            <a:pPr marL="914400" lvl="2" indent="0">
              <a:buNone/>
            </a:pPr>
            <a:endParaRPr lang="fr-BE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4</a:t>
            </a:fld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23728" y="260648"/>
            <a:ext cx="51125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BE" dirty="0"/>
              <a:t> </a:t>
            </a:r>
            <a:r>
              <a:rPr lang="fr-BE" sz="4000" dirty="0" err="1">
                <a:latin typeface="+mj-lt"/>
                <a:ea typeface="+mj-ea"/>
                <a:cs typeface="+mj-cs"/>
              </a:rPr>
              <a:t>Functionering</a:t>
            </a:r>
            <a:r>
              <a:rPr lang="fr-BE" sz="4000" dirty="0">
                <a:latin typeface="+mj-lt"/>
                <a:ea typeface="+mj-ea"/>
                <a:cs typeface="+mj-cs"/>
              </a:rPr>
              <a:t/>
            </a:r>
            <a:br>
              <a:rPr lang="fr-BE" sz="4000" dirty="0">
                <a:latin typeface="+mj-lt"/>
                <a:ea typeface="+mj-ea"/>
                <a:cs typeface="+mj-cs"/>
              </a:rPr>
            </a:br>
            <a:r>
              <a:rPr lang="fr-BE" sz="4000" dirty="0">
                <a:latin typeface="+mj-lt"/>
                <a:ea typeface="+mj-ea"/>
                <a:cs typeface="+mj-cs"/>
              </a:rPr>
              <a:t>Impact / </a:t>
            </a:r>
            <a:r>
              <a:rPr lang="fr-BE" sz="4000" dirty="0" err="1">
                <a:latin typeface="+mj-lt"/>
                <a:ea typeface="+mj-ea"/>
                <a:cs typeface="+mj-cs"/>
              </a:rPr>
              <a:t>Systemen</a:t>
            </a:r>
            <a:endParaRPr lang="en-US" sz="40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8469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BE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r>
              <a:rPr lang="fr-BE" sz="4000" dirty="0" err="1" smtClean="0"/>
              <a:t>Functionering</a:t>
            </a:r>
            <a:r>
              <a:rPr lang="fr-BE" sz="4000" dirty="0" smtClean="0"/>
              <a:t/>
            </a:r>
            <a:br>
              <a:rPr lang="fr-BE" sz="4000" dirty="0" smtClean="0"/>
            </a:br>
            <a:r>
              <a:rPr lang="fr-BE" sz="4000" dirty="0" smtClean="0"/>
              <a:t>Impact CIS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136904" cy="3783166"/>
          </a:xfrm>
        </p:spPr>
        <p:txBody>
          <a:bodyPr/>
          <a:lstStyle/>
          <a:p>
            <a:r>
              <a:rPr lang="fr-BE" sz="2400" dirty="0" err="1" smtClean="0"/>
              <a:t>Beperking</a:t>
            </a:r>
            <a:r>
              <a:rPr lang="fr-BE" sz="2400" dirty="0" smtClean="0"/>
              <a:t> van de Printing </a:t>
            </a:r>
            <a:r>
              <a:rPr lang="fr-BE" sz="2400" dirty="0" err="1" smtClean="0"/>
              <a:t>uitgaven</a:t>
            </a:r>
            <a:endParaRPr lang="fr-BE" sz="2400" dirty="0" smtClean="0"/>
          </a:p>
          <a:p>
            <a:pPr lvl="1"/>
            <a:r>
              <a:rPr lang="fr-BE" sz="1800" dirty="0" err="1" smtClean="0"/>
              <a:t>Minder</a:t>
            </a:r>
            <a:r>
              <a:rPr lang="fr-BE" sz="1800" dirty="0" smtClean="0"/>
              <a:t> </a:t>
            </a:r>
            <a:r>
              <a:rPr lang="fr-BE" sz="1800" dirty="0" err="1" smtClean="0"/>
              <a:t>adrukken</a:t>
            </a:r>
            <a:endParaRPr lang="fr-BE" sz="1800" dirty="0" smtClean="0"/>
          </a:p>
          <a:p>
            <a:pPr lvl="1"/>
            <a:r>
              <a:rPr lang="fr-BE" sz="1800" dirty="0" err="1" smtClean="0"/>
              <a:t>zwart</a:t>
            </a:r>
            <a:r>
              <a:rPr lang="fr-BE" sz="1800" dirty="0" smtClean="0"/>
              <a:t>/</a:t>
            </a:r>
            <a:r>
              <a:rPr lang="fr-BE" sz="1800" dirty="0" err="1" smtClean="0"/>
              <a:t>wit</a:t>
            </a:r>
            <a:r>
              <a:rPr lang="fr-BE" sz="1800" dirty="0" smtClean="0"/>
              <a:t> </a:t>
            </a:r>
            <a:r>
              <a:rPr lang="fr-BE" sz="1800" dirty="0" err="1" smtClean="0"/>
              <a:t>ipv</a:t>
            </a:r>
            <a:r>
              <a:rPr lang="fr-BE" sz="1800" dirty="0" smtClean="0"/>
              <a:t> </a:t>
            </a:r>
            <a:r>
              <a:rPr lang="fr-BE" sz="1800" dirty="0" err="1" smtClean="0"/>
              <a:t>kleuren</a:t>
            </a:r>
            <a:endParaRPr lang="fr-BE" sz="2000" dirty="0"/>
          </a:p>
          <a:p>
            <a:pPr>
              <a:spcBef>
                <a:spcPts val="1800"/>
              </a:spcBef>
            </a:pPr>
            <a:r>
              <a:rPr lang="fr-BE" sz="2400" dirty="0" err="1" smtClean="0"/>
              <a:t>Sensibilisering</a:t>
            </a:r>
            <a:r>
              <a:rPr lang="fr-BE" sz="2400" dirty="0" smtClean="0"/>
              <a:t> </a:t>
            </a:r>
            <a:r>
              <a:rPr lang="fr-BE" sz="2400" dirty="0" err="1" smtClean="0"/>
              <a:t>Telefoon</a:t>
            </a:r>
            <a:r>
              <a:rPr lang="fr-BE" sz="2400" dirty="0" smtClean="0"/>
              <a:t> </a:t>
            </a:r>
            <a:r>
              <a:rPr lang="fr-BE" sz="2400" dirty="0" err="1" smtClean="0"/>
              <a:t>uitgaven</a:t>
            </a:r>
            <a:endParaRPr lang="fr-BE" sz="2400" dirty="0" smtClean="0"/>
          </a:p>
          <a:p>
            <a:pPr>
              <a:spcBef>
                <a:spcPts val="1800"/>
              </a:spcBef>
            </a:pPr>
            <a:endParaRPr lang="fr-BE" sz="2400" dirty="0" smtClean="0"/>
          </a:p>
          <a:p>
            <a:pPr>
              <a:spcBef>
                <a:spcPts val="1800"/>
              </a:spcBef>
            </a:pPr>
            <a:r>
              <a:rPr lang="fr-BE" sz="2400" dirty="0" err="1" smtClean="0"/>
              <a:t>Kostenbewust</a:t>
            </a:r>
            <a:r>
              <a:rPr lang="fr-BE" sz="2400" dirty="0" smtClean="0"/>
              <a:t> </a:t>
            </a:r>
            <a:r>
              <a:rPr lang="fr-BE" sz="2400" dirty="0" err="1"/>
              <a:t>gaan</a:t>
            </a:r>
            <a:r>
              <a:rPr lang="fr-BE" sz="2400" dirty="0"/>
              <a:t> met Post </a:t>
            </a:r>
            <a:r>
              <a:rPr lang="fr-BE" sz="2400" dirty="0" err="1"/>
              <a:t>uitgaven</a:t>
            </a:r>
            <a:endParaRPr lang="fr-BE" sz="2400" dirty="0"/>
          </a:p>
          <a:p>
            <a:pPr lvl="1"/>
            <a:r>
              <a:rPr lang="fr-BE" sz="2000" dirty="0" err="1" smtClean="0"/>
              <a:t>Voorkeur</a:t>
            </a:r>
            <a:r>
              <a:rPr lang="fr-BE" sz="2000" dirty="0" smtClean="0"/>
              <a:t> </a:t>
            </a:r>
            <a:r>
              <a:rPr lang="fr-BE" sz="2000" dirty="0" err="1" smtClean="0"/>
              <a:t>aan</a:t>
            </a:r>
            <a:r>
              <a:rPr lang="fr-BE" sz="2000" dirty="0" smtClean="0"/>
              <a:t> </a:t>
            </a:r>
            <a:r>
              <a:rPr lang="fr-BE" sz="2000" dirty="0" err="1" smtClean="0"/>
              <a:t>elektronische</a:t>
            </a:r>
            <a:r>
              <a:rPr lang="fr-BE" sz="2000" dirty="0" smtClean="0"/>
              <a:t> </a:t>
            </a:r>
            <a:r>
              <a:rPr lang="fr-BE" sz="2000" dirty="0" err="1" smtClean="0"/>
              <a:t>briefwisseling</a:t>
            </a:r>
            <a:r>
              <a:rPr lang="fr-BE" sz="2000" dirty="0" smtClean="0"/>
              <a:t> </a:t>
            </a:r>
            <a:endParaRPr lang="fr-BE" sz="2000" dirty="0" smtClean="0"/>
          </a:p>
          <a:p>
            <a:pPr lvl="1"/>
            <a:r>
              <a:rPr lang="fr-BE" sz="2000" dirty="0" err="1" smtClean="0"/>
              <a:t>gebruik</a:t>
            </a:r>
            <a:r>
              <a:rPr lang="fr-BE" sz="2000" dirty="0" smtClean="0"/>
              <a:t> </a:t>
            </a:r>
            <a:r>
              <a:rPr lang="fr-BE" sz="2000" dirty="0"/>
              <a:t>van mil </a:t>
            </a:r>
            <a:r>
              <a:rPr lang="fr-BE" sz="2000" dirty="0" err="1"/>
              <a:t>adressen</a:t>
            </a:r>
            <a:r>
              <a:rPr lang="fr-BE" sz="2000" dirty="0"/>
              <a:t> </a:t>
            </a:r>
            <a:r>
              <a:rPr lang="fr-BE" sz="2000" dirty="0" err="1"/>
              <a:t>ipv</a:t>
            </a:r>
            <a:r>
              <a:rPr lang="fr-BE" sz="2000" dirty="0"/>
              <a:t> </a:t>
            </a:r>
            <a:r>
              <a:rPr lang="fr-BE" sz="2000" dirty="0" err="1" smtClean="0"/>
              <a:t>burgeradressen</a:t>
            </a:r>
            <a:endParaRPr lang="fr-BE" sz="2000" dirty="0" smtClean="0"/>
          </a:p>
          <a:p>
            <a:pPr lvl="1"/>
            <a:r>
              <a:rPr lang="fr-BE" sz="2000" dirty="0" err="1" smtClean="0"/>
              <a:t>beperking</a:t>
            </a:r>
            <a:r>
              <a:rPr lang="fr-BE" sz="2000" dirty="0" smtClean="0"/>
              <a:t> </a:t>
            </a:r>
            <a:r>
              <a:rPr lang="fr-BE" sz="2000" dirty="0" err="1"/>
              <a:t>gebruik</a:t>
            </a:r>
            <a:r>
              <a:rPr lang="fr-BE" sz="2000" dirty="0"/>
              <a:t> van Mil Post </a:t>
            </a:r>
            <a:r>
              <a:rPr lang="fr-BE" sz="2000" dirty="0" err="1"/>
              <a:t>door</a:t>
            </a:r>
            <a:r>
              <a:rPr lang="fr-BE" sz="2000" dirty="0"/>
              <a:t> </a:t>
            </a:r>
            <a:r>
              <a:rPr lang="fr-BE" sz="2000" dirty="0" err="1" smtClean="0"/>
              <a:t>verenigingen</a:t>
            </a:r>
            <a:endParaRPr lang="fr-BE" sz="2000" dirty="0" smtClean="0"/>
          </a:p>
          <a:p>
            <a:pPr lvl="1"/>
            <a:r>
              <a:rPr lang="fr-BE" sz="2000" dirty="0" err="1" smtClean="0"/>
              <a:t>gebruik</a:t>
            </a:r>
            <a:r>
              <a:rPr lang="fr-BE" sz="2000" dirty="0" smtClean="0"/>
              <a:t> </a:t>
            </a:r>
            <a:r>
              <a:rPr lang="fr-BE" sz="2000" dirty="0"/>
              <a:t>van </a:t>
            </a:r>
            <a:r>
              <a:rPr lang="fr-BE" sz="2000" dirty="0" err="1"/>
              <a:t>standaard</a:t>
            </a:r>
            <a:r>
              <a:rPr lang="fr-BE" sz="2000" dirty="0"/>
              <a:t> </a:t>
            </a:r>
            <a:r>
              <a:rPr lang="fr-BE" sz="2000" dirty="0" err="1" smtClean="0"/>
              <a:t>briefomslagen</a:t>
            </a:r>
            <a:endParaRPr lang="fr-BE" sz="2000" dirty="0"/>
          </a:p>
          <a:p>
            <a:endParaRPr lang="fr-BE" sz="2400" dirty="0" smtClean="0"/>
          </a:p>
          <a:p>
            <a:pPr marL="914400" lvl="2" indent="0">
              <a:buNone/>
            </a:pPr>
            <a:endParaRPr lang="fr-BE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5</a:t>
            </a:fld>
            <a:endParaRPr lang="nl-BE" dirty="0"/>
          </a:p>
        </p:txBody>
      </p:sp>
      <p:pic>
        <p:nvPicPr>
          <p:cNvPr id="6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727" y="1844823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727" y="2996952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8727" y="4437112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002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"/>
          <p:cNvSpPr txBox="1">
            <a:spLocks noGrp="1" noChangeArrowheads="1"/>
          </p:cNvSpPr>
          <p:nvPr/>
        </p:nvSpPr>
        <p:spPr bwMode="auto">
          <a:xfrm>
            <a:off x="6686550" y="65246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BE215ACC-FBCE-4B38-9B90-15D7B27F0CA1}" type="slidenum">
              <a:rPr lang="en-US" sz="1400"/>
              <a:pPr algn="r"/>
              <a:t>6</a:t>
            </a:fld>
            <a:endParaRPr lang="en-US" sz="1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95536" y="-35892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BE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  <a:r>
              <a:rPr lang="fr-BE" sz="4000" dirty="0" err="1" smtClean="0"/>
              <a:t>Functioneringsbudget</a:t>
            </a:r>
            <a:r>
              <a:rPr lang="fr-BE" sz="4000" dirty="0" smtClean="0"/>
              <a:t/>
            </a:r>
            <a:br>
              <a:rPr lang="fr-BE" sz="4000" dirty="0" smtClean="0"/>
            </a:br>
            <a:r>
              <a:rPr lang="fr-BE" sz="4000" dirty="0" smtClean="0"/>
              <a:t>Impact Infra</a:t>
            </a:r>
            <a:endParaRPr lang="en-US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82019" y="1700808"/>
            <a:ext cx="750952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cs typeface="+mn-cs"/>
              </a:defRPr>
            </a:lvl1pPr>
            <a:lvl2pPr marL="742950" lvl="1" indent="-285750" eaLnBrk="0" hangingPunct="0">
              <a:spcBef>
                <a:spcPct val="20000"/>
              </a:spcBef>
              <a:buFont typeface="Arial" charset="0"/>
              <a:buChar char="–"/>
              <a:defRPr sz="1800">
                <a:latin typeface="+mn-lt"/>
                <a:cs typeface="+mn-cs"/>
              </a:defRPr>
            </a:lvl2pPr>
            <a:lvl3pPr lvl="2" indent="0" eaLnBrk="0" hangingPunct="0">
              <a:spcBef>
                <a:spcPct val="20000"/>
              </a:spcBef>
              <a:buFont typeface="Arial" charset="0"/>
              <a:buNone/>
              <a:defRPr sz="1800">
                <a:latin typeface="+mn-lt"/>
                <a:cs typeface="+mn-cs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cs typeface="+mn-cs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cs typeface="+mn-cs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9pPr>
          </a:lstStyle>
          <a:p>
            <a:r>
              <a:rPr lang="fr-BE" dirty="0" smtClean="0"/>
              <a:t>Energie-</a:t>
            </a:r>
            <a:r>
              <a:rPr lang="fr-BE" dirty="0" err="1" smtClean="0"/>
              <a:t>uitgaven</a:t>
            </a:r>
            <a:r>
              <a:rPr lang="fr-BE" dirty="0" smtClean="0"/>
              <a:t>  </a:t>
            </a:r>
            <a:r>
              <a:rPr lang="fr-BE" dirty="0"/>
              <a:t>:</a:t>
            </a:r>
          </a:p>
          <a:p>
            <a:pPr lvl="1"/>
            <a:r>
              <a:rPr lang="fr-BE" sz="2000" dirty="0" err="1"/>
              <a:t>Sensibiliseringscampagne</a:t>
            </a:r>
            <a:endParaRPr lang="fr-BE" sz="2000" dirty="0"/>
          </a:p>
          <a:p>
            <a:pPr lvl="1"/>
            <a:r>
              <a:rPr lang="fr-BE" sz="2000" dirty="0" err="1" smtClean="0"/>
              <a:t>Uitschakelen</a:t>
            </a:r>
            <a:r>
              <a:rPr lang="fr-BE" sz="2000" dirty="0" smtClean="0"/>
              <a:t> </a:t>
            </a:r>
            <a:r>
              <a:rPr lang="fr-BE" sz="2000" dirty="0" err="1"/>
              <a:t>buitenverlichting</a:t>
            </a:r>
            <a:r>
              <a:rPr lang="fr-BE" sz="2000" dirty="0"/>
              <a:t> </a:t>
            </a:r>
            <a:r>
              <a:rPr lang="fr-BE" sz="2000" dirty="0" err="1"/>
              <a:t>tussen</a:t>
            </a:r>
            <a:r>
              <a:rPr lang="fr-BE" sz="2000" dirty="0"/>
              <a:t> 18.00 en 06.00</a:t>
            </a:r>
          </a:p>
          <a:p>
            <a:endParaRPr lang="fr-BE" dirty="0" smtClean="0"/>
          </a:p>
          <a:p>
            <a:r>
              <a:rPr lang="fr-BE" dirty="0" err="1" smtClean="0"/>
              <a:t>Aanpassing</a:t>
            </a:r>
            <a:r>
              <a:rPr lang="fr-BE" dirty="0" smtClean="0"/>
              <a:t> </a:t>
            </a:r>
            <a:r>
              <a:rPr lang="fr-BE" dirty="0" err="1" smtClean="0"/>
              <a:t>schoonmaakprestaties</a:t>
            </a:r>
            <a:endParaRPr lang="fr-BE" dirty="0" smtClean="0"/>
          </a:p>
          <a:p>
            <a:pPr lvl="1"/>
            <a:r>
              <a:rPr lang="fr-BE" dirty="0" err="1" smtClean="0"/>
              <a:t>Halvering</a:t>
            </a:r>
            <a:r>
              <a:rPr lang="fr-BE" dirty="0" smtClean="0"/>
              <a:t> </a:t>
            </a:r>
            <a:r>
              <a:rPr lang="fr-BE" dirty="0" err="1" smtClean="0"/>
              <a:t>frekwentie</a:t>
            </a:r>
            <a:r>
              <a:rPr lang="fr-BE" dirty="0" smtClean="0"/>
              <a:t> in </a:t>
            </a:r>
            <a:r>
              <a:rPr lang="fr-BE" dirty="0" err="1" smtClean="0"/>
              <a:t>Jul</a:t>
            </a:r>
            <a:r>
              <a:rPr lang="fr-BE" dirty="0"/>
              <a:t> </a:t>
            </a:r>
            <a:r>
              <a:rPr lang="fr-BE" dirty="0" err="1" smtClean="0"/>
              <a:t>Aug</a:t>
            </a:r>
            <a:r>
              <a:rPr lang="fr-BE" dirty="0" smtClean="0"/>
              <a:t> </a:t>
            </a:r>
            <a:r>
              <a:rPr lang="fr-BE" dirty="0" err="1" smtClean="0"/>
              <a:t>voor</a:t>
            </a:r>
            <a:r>
              <a:rPr lang="fr-BE" dirty="0" smtClean="0"/>
              <a:t> </a:t>
            </a:r>
            <a:r>
              <a:rPr lang="fr-BE" dirty="0" err="1" smtClean="0"/>
              <a:t>burelen</a:t>
            </a:r>
            <a:r>
              <a:rPr lang="fr-BE" dirty="0" smtClean="0"/>
              <a:t> en  </a:t>
            </a:r>
            <a:r>
              <a:rPr lang="fr-BE" dirty="0" err="1" smtClean="0"/>
              <a:t>gangen</a:t>
            </a:r>
            <a:endParaRPr lang="fr-BE" dirty="0" smtClean="0"/>
          </a:p>
          <a:p>
            <a:pPr lvl="1"/>
            <a:r>
              <a:rPr lang="fr-BE" dirty="0" err="1" smtClean="0"/>
              <a:t>Geen</a:t>
            </a:r>
            <a:r>
              <a:rPr lang="fr-BE" dirty="0" smtClean="0"/>
              <a:t> </a:t>
            </a:r>
            <a:r>
              <a:rPr lang="fr-BE" dirty="0" err="1" smtClean="0"/>
              <a:t>ruiten</a:t>
            </a:r>
            <a:r>
              <a:rPr lang="fr-BE" dirty="0"/>
              <a:t> </a:t>
            </a:r>
            <a:r>
              <a:rPr lang="fr-BE" dirty="0" err="1" smtClean="0"/>
              <a:t>kuisen</a:t>
            </a:r>
            <a:r>
              <a:rPr lang="fr-BE" dirty="0" smtClean="0"/>
              <a:t>  </a:t>
            </a:r>
            <a:r>
              <a:rPr lang="fr-BE" dirty="0" smtClean="0"/>
              <a:t>in 2014 </a:t>
            </a:r>
            <a:endParaRPr lang="fr-BE" dirty="0" smtClean="0"/>
          </a:p>
          <a:p>
            <a:endParaRPr lang="fr-BE" dirty="0"/>
          </a:p>
          <a:p>
            <a:r>
              <a:rPr lang="fr-BE" dirty="0" err="1"/>
              <a:t>Aanpassing</a:t>
            </a:r>
            <a:r>
              <a:rPr lang="fr-BE" dirty="0"/>
              <a:t> </a:t>
            </a:r>
            <a:r>
              <a:rPr lang="fr-BE" dirty="0" err="1" smtClean="0"/>
              <a:t>groenonderhoud</a:t>
            </a:r>
            <a:endParaRPr lang="fr-BE" dirty="0" smtClean="0"/>
          </a:p>
          <a:p>
            <a:pPr lvl="1"/>
            <a:r>
              <a:rPr lang="fr-BE" dirty="0" err="1" smtClean="0"/>
              <a:t>Reductie</a:t>
            </a:r>
            <a:r>
              <a:rPr lang="fr-BE" dirty="0" smtClean="0"/>
              <a:t> van 12 </a:t>
            </a:r>
            <a:r>
              <a:rPr lang="fr-BE" dirty="0" err="1" smtClean="0"/>
              <a:t>naar</a:t>
            </a:r>
            <a:r>
              <a:rPr lang="fr-BE" dirty="0" smtClean="0"/>
              <a:t> 10 </a:t>
            </a:r>
            <a:r>
              <a:rPr lang="fr-BE" dirty="0" err="1" smtClean="0"/>
              <a:t>maaibeurten</a:t>
            </a:r>
            <a:endParaRPr lang="fr-BE" dirty="0"/>
          </a:p>
          <a:p>
            <a:endParaRPr lang="fr-BE" dirty="0"/>
          </a:p>
        </p:txBody>
      </p:sp>
      <p:pic>
        <p:nvPicPr>
          <p:cNvPr id="10" name="Picture 2" descr="C:\Users\hansenne.b\AppData\Local\Microsoft\Windows\Temporary Internet Files\Content.IE5\EUNAXYT2\MC900434750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525" y="2082954"/>
            <a:ext cx="767649" cy="76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69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eaLnBrk="1" hangingPunct="1"/>
            <a:r>
              <a:rPr lang="fr-BE" dirty="0" err="1" smtClean="0"/>
              <a:t>Investeringen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>Impact Mat</a:t>
            </a:r>
            <a:endParaRPr lang="en-US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63711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r-BE" sz="2400" dirty="0" err="1" smtClean="0"/>
              <a:t>Grote</a:t>
            </a:r>
            <a:r>
              <a:rPr lang="fr-BE" sz="2400" dirty="0" smtClean="0"/>
              <a:t> </a:t>
            </a:r>
            <a:r>
              <a:rPr lang="fr-BE" sz="2400" dirty="0" err="1" smtClean="0"/>
              <a:t>Investeringen</a:t>
            </a:r>
            <a:r>
              <a:rPr lang="fr-BE" sz="2400" dirty="0" smtClean="0"/>
              <a:t> (PIDV) : </a:t>
            </a:r>
            <a:r>
              <a:rPr lang="fr-BE" sz="2400" dirty="0" err="1" smtClean="0"/>
              <a:t>geen</a:t>
            </a:r>
            <a:r>
              <a:rPr lang="fr-BE" sz="2400" dirty="0" smtClean="0"/>
              <a:t> </a:t>
            </a:r>
            <a:r>
              <a:rPr lang="fr-BE" sz="2400" dirty="0" err="1"/>
              <a:t>budgettaire</a:t>
            </a:r>
            <a:r>
              <a:rPr lang="fr-BE" sz="2400" dirty="0"/>
              <a:t> </a:t>
            </a:r>
            <a:r>
              <a:rPr lang="fr-BE" sz="2400" dirty="0" err="1"/>
              <a:t>dekking</a:t>
            </a:r>
            <a:r>
              <a:rPr lang="fr-BE" sz="2400" dirty="0"/>
              <a:t> in 2014 </a:t>
            </a:r>
            <a:r>
              <a:rPr lang="fr-BE" sz="2400" dirty="0" err="1"/>
              <a:t>voor</a:t>
            </a:r>
            <a:r>
              <a:rPr lang="fr-BE" sz="2400" dirty="0"/>
              <a:t> :</a:t>
            </a:r>
          </a:p>
          <a:p>
            <a:pPr lvl="1">
              <a:spcBef>
                <a:spcPts val="1200"/>
              </a:spcBef>
            </a:pPr>
            <a:r>
              <a:rPr lang="fr-BE" sz="2000" dirty="0" err="1"/>
              <a:t>Rapid</a:t>
            </a:r>
            <a:r>
              <a:rPr lang="fr-BE" sz="2000" dirty="0"/>
              <a:t> </a:t>
            </a:r>
            <a:r>
              <a:rPr lang="fr-BE" sz="2000" dirty="0" err="1"/>
              <a:t>Reaction</a:t>
            </a:r>
            <a:r>
              <a:rPr lang="fr-BE" sz="2000" dirty="0"/>
              <a:t> </a:t>
            </a:r>
            <a:r>
              <a:rPr lang="fr-BE" sz="2000" dirty="0" err="1"/>
              <a:t>Vehicles</a:t>
            </a:r>
            <a:r>
              <a:rPr lang="fr-BE" sz="2000" dirty="0"/>
              <a:t> </a:t>
            </a:r>
          </a:p>
          <a:p>
            <a:pPr lvl="1"/>
            <a:r>
              <a:rPr lang="fr-BE" sz="2000" dirty="0"/>
              <a:t>Voice Communication System </a:t>
            </a:r>
            <a:r>
              <a:rPr lang="fr-BE" sz="2000" dirty="0" smtClean="0"/>
              <a:t>CRC</a:t>
            </a:r>
          </a:p>
          <a:p>
            <a:pPr lvl="1"/>
            <a:endParaRPr lang="fr-BE" sz="2000" dirty="0"/>
          </a:p>
          <a:p>
            <a:pPr>
              <a:spcBef>
                <a:spcPts val="3000"/>
              </a:spcBef>
            </a:pPr>
            <a:r>
              <a:rPr lang="fr-BE" sz="2400" dirty="0" err="1" smtClean="0"/>
              <a:t>Kleine</a:t>
            </a:r>
            <a:r>
              <a:rPr lang="fr-BE" sz="2400" dirty="0" smtClean="0"/>
              <a:t> </a:t>
            </a:r>
            <a:r>
              <a:rPr lang="fr-BE" sz="2400" dirty="0" err="1"/>
              <a:t>investeringen</a:t>
            </a:r>
            <a:r>
              <a:rPr lang="fr-BE" sz="2400" dirty="0"/>
              <a:t> (KIM) </a:t>
            </a:r>
            <a:r>
              <a:rPr lang="fr-BE" sz="2400" dirty="0" smtClean="0"/>
              <a:t>: </a:t>
            </a:r>
            <a:r>
              <a:rPr lang="fr-BE" sz="2400" dirty="0" err="1"/>
              <a:t>Uitstel</a:t>
            </a:r>
            <a:r>
              <a:rPr lang="fr-BE" sz="2400" dirty="0"/>
              <a:t> van </a:t>
            </a:r>
            <a:r>
              <a:rPr lang="fr-BE" sz="2400" dirty="0" err="1"/>
              <a:t>een</a:t>
            </a:r>
            <a:r>
              <a:rPr lang="fr-BE" sz="2400" dirty="0"/>
              <a:t> </a:t>
            </a:r>
            <a:r>
              <a:rPr lang="fr-BE" sz="2400" dirty="0" err="1"/>
              <a:t>aantal</a:t>
            </a:r>
            <a:r>
              <a:rPr lang="fr-BE" sz="2400" dirty="0"/>
              <a:t> </a:t>
            </a:r>
            <a:r>
              <a:rPr lang="fr-BE" sz="2400" dirty="0" err="1"/>
              <a:t>programma’s</a:t>
            </a:r>
            <a:endParaRPr lang="fr-BE" sz="2400" dirty="0"/>
          </a:p>
          <a:p>
            <a:pPr lvl="1"/>
            <a:r>
              <a:rPr lang="fr-BE" sz="2000" dirty="0" err="1"/>
              <a:t>Gemiddeld</a:t>
            </a:r>
            <a:r>
              <a:rPr lang="fr-BE" sz="2000" dirty="0"/>
              <a:t> 400 </a:t>
            </a:r>
            <a:r>
              <a:rPr lang="fr-BE" sz="2000" dirty="0" err="1"/>
              <a:t>Prog</a:t>
            </a:r>
            <a:r>
              <a:rPr lang="fr-BE" sz="2000" dirty="0"/>
              <a:t>/</a:t>
            </a:r>
            <a:r>
              <a:rPr lang="fr-BE" sz="2000" dirty="0" err="1"/>
              <a:t>jaar</a:t>
            </a:r>
            <a:r>
              <a:rPr lang="fr-BE" sz="2000" dirty="0"/>
              <a:t> </a:t>
            </a:r>
          </a:p>
          <a:p>
            <a:pPr lvl="1"/>
            <a:r>
              <a:rPr lang="fr-BE" sz="2000" dirty="0"/>
              <a:t>Nu : 166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467544" y="6381328"/>
            <a:ext cx="1619250" cy="365125"/>
          </a:xfrm>
        </p:spPr>
        <p:txBody>
          <a:bodyPr/>
          <a:lstStyle/>
          <a:p>
            <a:pPr algn="l">
              <a:defRPr/>
            </a:pPr>
            <a:fld id="{CD81DE80-3048-4949-8221-DF876A14320D}" type="slidenum">
              <a:rPr lang="nl-BE" smtClean="0"/>
              <a:pPr algn="l">
                <a:defRPr/>
              </a:pPr>
              <a:t>7</a:t>
            </a:fld>
            <a:endParaRPr lang="nl-BE" dirty="0"/>
          </a:p>
        </p:txBody>
      </p:sp>
      <p:sp>
        <p:nvSpPr>
          <p:cNvPr id="5" name="TextBox 4"/>
          <p:cNvSpPr txBox="1"/>
          <p:nvPr/>
        </p:nvSpPr>
        <p:spPr>
          <a:xfrm>
            <a:off x="5098008" y="240172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800" dirty="0" err="1" smtClean="0">
                <a:solidFill>
                  <a:srgbClr val="FF0000"/>
                </a:solidFill>
              </a:rPr>
              <a:t>Uitstel</a:t>
            </a:r>
            <a:r>
              <a:rPr lang="fr-BE" sz="2800" dirty="0" smtClean="0">
                <a:solidFill>
                  <a:srgbClr val="FF0000"/>
                </a:solidFill>
              </a:rPr>
              <a:t> </a:t>
            </a:r>
            <a:r>
              <a:rPr lang="fr-BE" sz="2800" dirty="0" err="1" smtClean="0">
                <a:solidFill>
                  <a:srgbClr val="FF0000"/>
                </a:solidFill>
              </a:rPr>
              <a:t>tot</a:t>
            </a:r>
            <a:r>
              <a:rPr lang="fr-BE" sz="2800" dirty="0" smtClean="0">
                <a:solidFill>
                  <a:srgbClr val="FF0000"/>
                </a:solidFill>
              </a:rPr>
              <a:t> 2015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4788024" y="2339298"/>
            <a:ext cx="288032" cy="64807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612" y="1772816"/>
            <a:ext cx="8964488" cy="463711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2400"/>
              </a:spcBef>
            </a:pPr>
            <a:r>
              <a:rPr lang="nl-BE" sz="2400" dirty="0" smtClean="0"/>
              <a:t>3 </a:t>
            </a:r>
            <a:r>
              <a:rPr lang="nl-BE" sz="2400" dirty="0"/>
              <a:t>van de nog 5 (overblijvende) nieuwe dossiers 2014 worden uitgesteld tot 2015  :</a:t>
            </a:r>
            <a:endParaRPr lang="en-US" sz="2400" dirty="0"/>
          </a:p>
          <a:p>
            <a:pPr lvl="1"/>
            <a:r>
              <a:rPr lang="fr-BE" sz="2000" dirty="0"/>
              <a:t>BEAUVECHAIN CRC</a:t>
            </a:r>
            <a:endParaRPr lang="en-US" sz="2000" dirty="0"/>
          </a:p>
          <a:p>
            <a:pPr lvl="1"/>
            <a:r>
              <a:rPr lang="fr-BE" sz="2000" dirty="0"/>
              <a:t>LEOPOLDSBURG (</a:t>
            </a:r>
            <a:r>
              <a:rPr lang="fr-BE" sz="2000" dirty="0" err="1"/>
              <a:t>opslag</a:t>
            </a:r>
            <a:r>
              <a:rPr lang="fr-BE" sz="2000" dirty="0"/>
              <a:t> Mat 2 EMI)</a:t>
            </a:r>
            <a:endParaRPr lang="en-US" sz="2000" dirty="0"/>
          </a:p>
          <a:p>
            <a:pPr lvl="1"/>
            <a:r>
              <a:rPr lang="fr-BE" sz="2000" dirty="0"/>
              <a:t>MEF (</a:t>
            </a:r>
            <a:r>
              <a:rPr lang="fr-BE" sz="2000" dirty="0" err="1"/>
              <a:t>vernieuwing</a:t>
            </a:r>
            <a:r>
              <a:rPr lang="fr-BE" sz="2000" dirty="0"/>
              <a:t> </a:t>
            </a:r>
            <a:r>
              <a:rPr lang="fr-BE" sz="2000" dirty="0" err="1"/>
              <a:t>daken</a:t>
            </a:r>
            <a:r>
              <a:rPr lang="fr-BE" sz="2000" dirty="0" smtClean="0"/>
              <a:t>)</a:t>
            </a:r>
          </a:p>
          <a:p>
            <a:pPr lvl="1"/>
            <a:endParaRPr lang="fr-BE" sz="2000" dirty="0"/>
          </a:p>
          <a:p>
            <a:r>
              <a:rPr lang="fr-BE" sz="2400" dirty="0"/>
              <a:t>Open </a:t>
            </a:r>
            <a:r>
              <a:rPr lang="fr-BE" sz="2400" dirty="0" err="1"/>
              <a:t>contracten</a:t>
            </a:r>
            <a:r>
              <a:rPr lang="fr-BE" sz="2400" dirty="0"/>
              <a:t> : - 50 %</a:t>
            </a:r>
            <a:endParaRPr lang="en-US" sz="2400" dirty="0"/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8</a:t>
            </a:fld>
            <a:endParaRPr lang="nl-BE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451644" y="18864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fr-BE" dirty="0" err="1" smtClean="0"/>
              <a:t>Investeringsbudget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dirty="0" smtClean="0"/>
              <a:t>Impact Infra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924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B</a:t>
            </a:r>
            <a:r>
              <a:rPr lang="fr-BE" dirty="0" err="1" smtClean="0"/>
              <a:t>esluit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568952" cy="3168352"/>
          </a:xfrm>
        </p:spPr>
        <p:txBody>
          <a:bodyPr/>
          <a:lstStyle/>
          <a:p>
            <a:pPr marL="0" indent="0">
              <a:spcAft>
                <a:spcPts val="3600"/>
              </a:spcAft>
              <a:buNone/>
            </a:pPr>
            <a:r>
              <a:rPr lang="fr-BE" dirty="0" err="1" smtClean="0"/>
              <a:t>Inspanningen</a:t>
            </a:r>
            <a:r>
              <a:rPr lang="fr-BE" dirty="0" smtClean="0"/>
              <a:t> in </a:t>
            </a:r>
            <a:r>
              <a:rPr lang="fr-BE" dirty="0" err="1" smtClean="0"/>
              <a:t>het</a:t>
            </a:r>
            <a:r>
              <a:rPr lang="fr-BE" dirty="0" smtClean="0"/>
              <a:t> </a:t>
            </a:r>
            <a:r>
              <a:rPr lang="fr-BE" dirty="0" err="1" smtClean="0"/>
              <a:t>domein</a:t>
            </a:r>
            <a:r>
              <a:rPr lang="fr-BE" dirty="0" smtClean="0"/>
              <a:t> </a:t>
            </a:r>
            <a:r>
              <a:rPr lang="fr-BE" dirty="0" err="1" smtClean="0"/>
              <a:t>Material</a:t>
            </a:r>
            <a:r>
              <a:rPr lang="fr-BE" dirty="0" smtClean="0"/>
              <a:t> </a:t>
            </a:r>
            <a:r>
              <a:rPr lang="fr-BE" dirty="0" err="1" smtClean="0"/>
              <a:t>Resources</a:t>
            </a:r>
            <a:r>
              <a:rPr lang="fr-BE" dirty="0" smtClean="0"/>
              <a:t> </a:t>
            </a:r>
            <a:r>
              <a:rPr lang="fr-BE" dirty="0" err="1" smtClean="0"/>
              <a:t>zijn</a:t>
            </a:r>
            <a:r>
              <a:rPr lang="fr-BE" dirty="0" smtClean="0"/>
              <a:t> </a:t>
            </a:r>
            <a:r>
              <a:rPr lang="fr-BE" dirty="0" err="1" smtClean="0"/>
              <a:t>beheersbaar</a:t>
            </a:r>
            <a:r>
              <a:rPr lang="fr-BE" dirty="0" smtClean="0"/>
              <a:t> </a:t>
            </a:r>
            <a:r>
              <a:rPr lang="fr-BE" dirty="0" err="1" smtClean="0"/>
              <a:t>voor</a:t>
            </a:r>
            <a:r>
              <a:rPr lang="fr-BE" dirty="0" smtClean="0"/>
              <a:t> 2014, </a:t>
            </a:r>
            <a:r>
              <a:rPr lang="fr-BE" dirty="0" err="1" smtClean="0"/>
              <a:t>mits</a:t>
            </a:r>
            <a:r>
              <a:rPr lang="fr-BE" dirty="0" smtClean="0"/>
              <a:t> </a:t>
            </a:r>
            <a:r>
              <a:rPr lang="fr-BE" dirty="0" err="1" smtClean="0"/>
              <a:t>actieve</a:t>
            </a:r>
            <a:r>
              <a:rPr lang="fr-BE" dirty="0" smtClean="0"/>
              <a:t> </a:t>
            </a:r>
            <a:r>
              <a:rPr lang="fr-BE" dirty="0" err="1" smtClean="0"/>
              <a:t>samenwerking</a:t>
            </a:r>
            <a:r>
              <a:rPr lang="fr-BE" dirty="0" smtClean="0"/>
              <a:t> van de </a:t>
            </a:r>
            <a:r>
              <a:rPr lang="fr-BE" dirty="0" err="1" smtClean="0"/>
              <a:t>Kw</a:t>
            </a:r>
            <a:r>
              <a:rPr lang="fr-BE" dirty="0" smtClean="0"/>
              <a:t>/</a:t>
            </a:r>
            <a:r>
              <a:rPr lang="fr-BE" dirty="0" err="1" smtClean="0"/>
              <a:t>Korpscomandanten</a:t>
            </a:r>
            <a:endParaRPr lang="fr-BE" dirty="0" smtClean="0"/>
          </a:p>
          <a:p>
            <a:pPr marL="0" indent="0">
              <a:spcAft>
                <a:spcPts val="3600"/>
              </a:spcAft>
              <a:buNone/>
            </a:pPr>
            <a:r>
              <a:rPr lang="fr-BE" dirty="0" smtClean="0"/>
              <a:t>Op lange </a:t>
            </a:r>
            <a:r>
              <a:rPr lang="fr-BE" dirty="0" err="1" smtClean="0"/>
              <a:t>termijn</a:t>
            </a:r>
            <a:r>
              <a:rPr lang="fr-BE" dirty="0" smtClean="0"/>
              <a:t> </a:t>
            </a:r>
            <a:r>
              <a:rPr lang="fr-BE" dirty="0" err="1" smtClean="0"/>
              <a:t>is</a:t>
            </a:r>
            <a:r>
              <a:rPr lang="fr-BE" dirty="0" smtClean="0"/>
              <a:t> </a:t>
            </a:r>
            <a:r>
              <a:rPr lang="fr-BE" dirty="0" err="1" smtClean="0"/>
              <a:t>het</a:t>
            </a:r>
            <a:r>
              <a:rPr lang="fr-BE" dirty="0" smtClean="0"/>
              <a:t> </a:t>
            </a:r>
            <a:r>
              <a:rPr lang="fr-BE" dirty="0" err="1" smtClean="0"/>
              <a:t>echter</a:t>
            </a:r>
            <a:r>
              <a:rPr lang="fr-BE" dirty="0" smtClean="0"/>
              <a:t> niet </a:t>
            </a:r>
            <a:r>
              <a:rPr lang="fr-BE" dirty="0" err="1" smtClean="0"/>
              <a:t>zomaar</a:t>
            </a:r>
            <a:r>
              <a:rPr lang="fr-BE" dirty="0" smtClean="0"/>
              <a:t> </a:t>
            </a:r>
            <a:r>
              <a:rPr lang="fr-BE" dirty="0" err="1" smtClean="0"/>
              <a:t>houdbaar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9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6647128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der0 xmlns="39d2ce5f-ca0e-4789-a07b-eddc5a9e9228" xsi:nil="true"/>
    <PublishingExpirationDate xmlns="http://schemas.microsoft.com/sharepoint/v3" xsi:nil="true"/>
    <PublishingStartDate xmlns="http://schemas.microsoft.com/sharepoint/v3" xsi:nil="true"/>
    <TaxKeywordTaxHTField xmlns="341ef2d6-d38c-4729-b0bd-8f06d6b35472">
      <Terms xmlns="http://schemas.microsoft.com/office/infopath/2007/PartnerControls"/>
    </TaxKeywordTaxHTField>
    <TaxCatchAll xmlns="341ef2d6-d38c-4729-b0bd-8f06d6b35472"/>
    <Folder xmlns="341ef2d6-d38c-4729-b0bd-8f06d6b35472">Templates</Folder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E4BDC83E04BA4CBC78C6D764BDC577" ma:contentTypeVersion="47" ma:contentTypeDescription="Create a new document." ma:contentTypeScope="" ma:versionID="87c46ed5169267506de401b84903f851">
  <xsd:schema xmlns:xsd="http://www.w3.org/2001/XMLSchema" xmlns:xs="http://www.w3.org/2001/XMLSchema" xmlns:p="http://schemas.microsoft.com/office/2006/metadata/properties" xmlns:ns1="http://schemas.microsoft.com/sharepoint/v3" xmlns:ns2="39d2ce5f-ca0e-4789-a07b-eddc5a9e9228" xmlns:ns3="341ef2d6-d38c-4729-b0bd-8f06d6b35472" targetNamespace="http://schemas.microsoft.com/office/2006/metadata/properties" ma:root="true" ma:fieldsID="499ff7d7d3083b60fb79bdea3566c6f6" ns1:_="" ns2:_="" ns3:_="">
    <xsd:import namespace="http://schemas.microsoft.com/sharepoint/v3"/>
    <xsd:import namespace="39d2ce5f-ca0e-4789-a07b-eddc5a9e9228"/>
    <xsd:import namespace="341ef2d6-d38c-4729-b0bd-8f06d6b35472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Order0" minOccurs="0"/>
                <xsd:element ref="ns3:TaxKeywordTaxHTField" minOccurs="0"/>
                <xsd:element ref="ns3:TaxCatchAll" minOccurs="0"/>
                <xsd:element ref="ns3:TaxCatchAllLabel" minOccurs="0"/>
                <xsd:element ref="ns3:Fold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d2ce5f-ca0e-4789-a07b-eddc5a9e9228" elementFormDefault="qualified">
    <xsd:import namespace="http://schemas.microsoft.com/office/2006/documentManagement/types"/>
    <xsd:import namespace="http://schemas.microsoft.com/office/infopath/2007/PartnerControls"/>
    <xsd:element name="Order0" ma:index="10" nillable="true" ma:displayName="Order" ma:internalName="Order0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1ef2d6-d38c-4729-b0bd-8f06d6b35472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1" nillable="true" ma:taxonomy="true" ma:internalName="TaxKeywordTaxHTField" ma:taxonomyFieldName="TaxKeyword" ma:displayName="Enterprise Keywords" ma:fieldId="{23f27201-bee3-471e-b2e7-b64fd8b7ca38}" ma:taxonomyMulti="true" ma:sspId="378c3500-659f-482f-8281-8cb6a08fed5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04cd9242-7729-4d70-a6b3-a3f28ffc0c0a}" ma:internalName="TaxCatchAll" ma:showField="CatchAllData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04cd9242-7729-4d70-a6b3-a3f28ffc0c0a}" ma:internalName="TaxCatchAllLabel" ma:readOnly="true" ma:showField="CatchAllDataLabel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Folder" ma:index="15" nillable="true" ma:displayName="Folder" ma:internalName="Fold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756121-6E9C-4ED9-B27C-56FEAD8452DB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sharepoint/v3"/>
    <ds:schemaRef ds:uri="http://purl.org/dc/terms/"/>
    <ds:schemaRef ds:uri="341ef2d6-d38c-4729-b0bd-8f06d6b35472"/>
    <ds:schemaRef ds:uri="http://schemas.microsoft.com/office/infopath/2007/PartnerControls"/>
    <ds:schemaRef ds:uri="39d2ce5f-ca0e-4789-a07b-eddc5a9e9228"/>
  </ds:schemaRefs>
</ds:datastoreItem>
</file>

<file path=customXml/itemProps2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7870E176-7A66-4FA2-9BAA-C8427C42FD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9d2ce5f-ca0e-4789-a07b-eddc5a9e9228"/>
    <ds:schemaRef ds:uri="341ef2d6-d38c-4729-b0bd-8f06d6b354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</TotalTime>
  <Words>370</Words>
  <Application>Microsoft Office PowerPoint</Application>
  <PresentationFormat>On-screen Show (4:3)</PresentationFormat>
  <Paragraphs>101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Presentation</vt:lpstr>
      <vt:lpstr>PowerPoint Presentation</vt:lpstr>
      <vt:lpstr>Functionering/Investering (DGMR)</vt:lpstr>
      <vt:lpstr> Functionering Impact Systemen</vt:lpstr>
      <vt:lpstr> </vt:lpstr>
      <vt:lpstr> Functionering Impact CIS </vt:lpstr>
      <vt:lpstr>PowerPoint Presentation</vt:lpstr>
      <vt:lpstr>Investeringen Impact Mat</vt:lpstr>
      <vt:lpstr>PowerPoint Presentation</vt:lpstr>
      <vt:lpstr>Besluit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Presentation (exemple)</dc:title>
  <dc:creator>DERAY Corinne</dc:creator>
  <cp:lastModifiedBy>Hansenne Benoit</cp:lastModifiedBy>
  <cp:revision>89</cp:revision>
  <cp:lastPrinted>2014-05-28T07:54:44Z</cp:lastPrinted>
  <dcterms:created xsi:type="dcterms:W3CDTF">2011-12-22T10:13:19Z</dcterms:created>
  <dcterms:modified xsi:type="dcterms:W3CDTF">2014-05-28T07:56:57Z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Picture</vt:lpwstr>
  </property>
  <property fmtid="{D5CDD505-2E9C-101B-9397-08002B2CF9AE}" pid="3" name="lang">
    <vt:lpwstr>NF</vt:lpwstr>
  </property>
  <property fmtid="{D5CDD505-2E9C-101B-9397-08002B2CF9AE}" pid="4" name="Beschrijving">
    <vt:lpwstr>Power Point Presentation (voorbeeld)</vt:lpwstr>
  </property>
  <property fmtid="{D5CDD505-2E9C-101B-9397-08002B2CF9AE}" pid="5" name="ContentTypeId">
    <vt:lpwstr>0x01010095E4BDC83E04BA4CBC78C6D764BDC577</vt:lpwstr>
  </property>
  <property fmtid="{D5CDD505-2E9C-101B-9397-08002B2CF9AE}" pid="6" name="TaxKeyword">
    <vt:lpwstr/>
  </property>
  <property fmtid="{D5CDD505-2E9C-101B-9397-08002B2CF9AE}" pid="7" name="Order">
    <vt:r8>3700</vt:r8>
  </property>
</Properties>
</file>