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75" r:id="rId2"/>
    <p:sldId id="497" r:id="rId3"/>
    <p:sldId id="498" r:id="rId4"/>
    <p:sldId id="499" r:id="rId5"/>
    <p:sldId id="502" r:id="rId6"/>
    <p:sldId id="503" r:id="rId7"/>
    <p:sldId id="504" r:id="rId8"/>
    <p:sldId id="505" r:id="rId9"/>
    <p:sldId id="500" r:id="rId10"/>
    <p:sldId id="506" r:id="rId1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vertBarState="maximized">
    <p:restoredLeft sz="18603" autoAdjust="0"/>
    <p:restoredTop sz="73016" autoAdjust="0"/>
  </p:normalViewPr>
  <p:slideViewPr>
    <p:cSldViewPr>
      <p:cViewPr>
        <p:scale>
          <a:sx n="40" d="100"/>
          <a:sy n="40" d="100"/>
        </p:scale>
        <p:origin x="-2880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00"/>
    </p:cViewPr>
  </p:sorterViewPr>
  <p:notesViewPr>
    <p:cSldViewPr>
      <p:cViewPr varScale="1">
        <p:scale>
          <a:sx n="76" d="100"/>
          <a:sy n="76" d="100"/>
        </p:scale>
        <p:origin x="-3282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 dirty="0" err="1" smtClean="0"/>
              <a:t>Toelichting</a:t>
            </a:r>
            <a:r>
              <a:rPr lang="en-US" dirty="0" smtClean="0"/>
              <a:t> </a:t>
            </a:r>
            <a:r>
              <a:rPr lang="en-US" dirty="0" err="1" smtClean="0"/>
              <a:t>besparing</a:t>
            </a:r>
            <a:endParaRPr lang="en-US" dirty="0" smtClean="0"/>
          </a:p>
          <a:p>
            <a:pPr>
              <a:defRPr/>
            </a:pPr>
            <a:r>
              <a:rPr lang="en-US" dirty="0" err="1" smtClean="0"/>
              <a:t>deel</a:t>
            </a:r>
            <a:r>
              <a:rPr lang="en-US" dirty="0" smtClean="0"/>
              <a:t> O&amp;T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 smtClean="0"/>
              <a:t>Jun 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D382D7-7F7D-4ADB-BE59-152014359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2"/>
          <p:cNvSpPr txBox="1">
            <a:spLocks/>
          </p:cNvSpPr>
          <p:nvPr/>
        </p:nvSpPr>
        <p:spPr>
          <a:xfrm>
            <a:off x="2103438" y="26988"/>
            <a:ext cx="2946400" cy="496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u="sng" dirty="0"/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2103438" y="9428163"/>
            <a:ext cx="2946400" cy="496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600666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9332789-1A0B-4809-96E2-86068FA9DBF2}" type="datetimeFigureOut">
              <a:rPr lang="en-US"/>
              <a:pPr>
                <a:defRPr/>
              </a:pPr>
              <a:t>6/17/2014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8B6705F-B403-4D0D-BDF5-E4A2C20CB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33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10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82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43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15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356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675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98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35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25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6705F-B403-4D0D-BDF5-E4A2C20CB1C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402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068B9-2C11-4EB4-AA09-3389D0E43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EB79A-0E39-4566-92E5-A6A01BDF7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EB7DF-159A-4A34-A303-48B87C4029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53B99-B947-4E62-8F64-A0CEB945C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13810-8909-4A3D-B3F1-F9E199C7E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F6720-FFB3-4916-8A28-1C0DE56DD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05AB3-9D91-4971-AF51-5AF2618C3E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1360B-1670-4082-B186-265CA72B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8738"/>
            <a:ext cx="2895600" cy="476250"/>
          </a:xfrm>
        </p:spPr>
        <p:txBody>
          <a:bodyPr/>
          <a:lstStyle>
            <a:lvl1pPr>
              <a:defRPr b="1" u="sng"/>
            </a:lvl1pPr>
          </a:lstStyle>
          <a:p>
            <a:pPr>
              <a:defRPr/>
            </a:pPr>
            <a:r>
              <a:rPr lang="en-US"/>
              <a:t>RESTRICTED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12200" y="6491288"/>
            <a:ext cx="431800" cy="3603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A0C78-DEAF-4066-8C9D-B8FF591E8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B9B8E-5209-4A55-81D5-C7E7A80BB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0103F-25E4-4F58-AE79-FC10295E3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74638"/>
            <a:ext cx="76438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BAF6D06-03AC-445C-91E0-AB9D48FAE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hyperlink" Target="http://intranet.mil.intra/sites/News/DefenceID/Forms/DispForm.aspx?ID=14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133600" y="1989138"/>
            <a:ext cx="556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 b="1" dirty="0" smtClean="0">
                <a:latin typeface="Courier New" pitchFamily="49" charset="0"/>
              </a:rPr>
              <a:t>Budget 14</a:t>
            </a:r>
            <a:endParaRPr lang="en-GB" sz="3200" b="1" dirty="0">
              <a:latin typeface="Courier New" pitchFamily="49" charset="0"/>
            </a:endParaRPr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2133600" y="3657600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1600" dirty="0">
                <a:latin typeface="Courier New" pitchFamily="49" charset="0"/>
              </a:rPr>
              <a:t>10 Jun 14         </a:t>
            </a:r>
            <a:r>
              <a:rPr lang="nl-BE" sz="1600" dirty="0" err="1">
                <a:latin typeface="Courier New" pitchFamily="49" charset="0"/>
              </a:rPr>
              <a:t>LtGen</a:t>
            </a:r>
            <a:r>
              <a:rPr lang="nl-BE" sz="1600" dirty="0">
                <a:latin typeface="Courier New" pitchFamily="49" charset="0"/>
              </a:rPr>
              <a:t> COMPERNOL</a:t>
            </a:r>
            <a:endParaRPr lang="en-GB" sz="1600" dirty="0">
              <a:latin typeface="Courier New" pitchFamily="49" charset="0"/>
            </a:endParaRPr>
          </a:p>
        </p:txBody>
      </p:sp>
      <p:pic>
        <p:nvPicPr>
          <p:cNvPr id="15364" name="Picture 5" descr="Logo-ACO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2852738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5" name="Group 9"/>
          <p:cNvGrpSpPr>
            <a:grpSpLocks/>
          </p:cNvGrpSpPr>
          <p:nvPr/>
        </p:nvGrpSpPr>
        <p:grpSpPr bwMode="auto">
          <a:xfrm>
            <a:off x="1258888" y="1955800"/>
            <a:ext cx="803275" cy="1306513"/>
            <a:chOff x="793" y="1232"/>
            <a:chExt cx="506" cy="823"/>
          </a:xfrm>
        </p:grpSpPr>
        <p:pic>
          <p:nvPicPr>
            <p:cNvPr id="15368" name="Picture 7" descr="Thumbnail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93" y="1420"/>
              <a:ext cx="49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9" name="Rectangle 8"/>
            <p:cNvSpPr>
              <a:spLocks noChangeArrowheads="1"/>
            </p:cNvSpPr>
            <p:nvPr/>
          </p:nvSpPr>
          <p:spPr bwMode="auto">
            <a:xfrm>
              <a:off x="800" y="1232"/>
              <a:ext cx="499" cy="1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6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E1F607-FCD9-4392-9DCE-50314AD4C5C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7" name="TextBox 1"/>
          <p:cNvSpPr txBox="1">
            <a:spLocks noChangeArrowheads="1"/>
          </p:cNvSpPr>
          <p:nvPr/>
        </p:nvSpPr>
        <p:spPr bwMode="auto">
          <a:xfrm>
            <a:off x="2844800" y="2916238"/>
            <a:ext cx="33526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2400" dirty="0" smtClean="0"/>
              <a:t>Impact ACOS </a:t>
            </a:r>
            <a:r>
              <a:rPr lang="fr-BE" sz="2400" dirty="0" err="1" smtClean="0"/>
              <a:t>Ops&amp;Trg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Impact fonctionnement et entraînement</a:t>
            </a:r>
          </a:p>
          <a:p>
            <a:pPr lvl="1"/>
            <a:r>
              <a:rPr lang="fr-BE" dirty="0" smtClean="0"/>
              <a:t>douloureux mais absorbé en 2014</a:t>
            </a:r>
          </a:p>
          <a:p>
            <a:pPr lvl="1"/>
            <a:r>
              <a:rPr lang="fr-BE" dirty="0" smtClean="0"/>
              <a:t>pas supportable plus longtemps</a:t>
            </a:r>
          </a:p>
          <a:p>
            <a:r>
              <a:rPr lang="fr-BE" smtClean="0"/>
              <a:t>Maintien des qualifications </a:t>
            </a:r>
            <a:r>
              <a:rPr lang="fr-BE" dirty="0" smtClean="0"/>
              <a:t>&lt;&gt; engagement Ops</a:t>
            </a:r>
          </a:p>
          <a:p>
            <a:r>
              <a:rPr lang="fr-BE" dirty="0" smtClean="0"/>
              <a:t>Attractivité - 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982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dirty="0" smtClean="0"/>
              <a:t>Impact </a:t>
            </a:r>
            <a:r>
              <a:rPr lang="fr-BE" dirty="0" err="1" smtClean="0"/>
              <a:t>Ops&amp;Trg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2204864"/>
            <a:ext cx="6131024" cy="3701007"/>
          </a:xfrm>
        </p:spPr>
        <p:txBody>
          <a:bodyPr anchor="ctr" anchorCtr="0">
            <a:normAutofit/>
          </a:bodyPr>
          <a:lstStyle/>
          <a:p>
            <a:pPr eaLnBrk="1" hangingPunct="1">
              <a:defRPr/>
            </a:pPr>
            <a:r>
              <a:rPr lang="fr-BE" dirty="0" smtClean="0"/>
              <a:t>Operations</a:t>
            </a:r>
          </a:p>
          <a:p>
            <a:pPr eaLnBrk="1" hangingPunct="1">
              <a:defRPr/>
            </a:pPr>
            <a:r>
              <a:rPr lang="fr-BE" dirty="0" smtClean="0"/>
              <a:t>Training</a:t>
            </a:r>
          </a:p>
          <a:p>
            <a:pPr eaLnBrk="1" hangingPunct="1">
              <a:defRPr/>
            </a:pPr>
            <a:r>
              <a:rPr lang="fr-BE" dirty="0" smtClean="0"/>
              <a:t>Investissements</a:t>
            </a:r>
          </a:p>
          <a:p>
            <a:pPr eaLnBrk="1" hangingPunct="1">
              <a:defRPr/>
            </a:pPr>
            <a:endParaRPr lang="fr-BE" dirty="0" smtClean="0"/>
          </a:p>
          <a:p>
            <a:pPr eaLnBrk="1" hangingPunct="1">
              <a:defRPr/>
            </a:pPr>
            <a:endParaRPr lang="fr-BE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D5FAB6-4519-4DD5-A3BE-5C51BC18850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Pas d’impact sur Ops en cours</a:t>
            </a:r>
          </a:p>
          <a:p>
            <a:pPr lvl="1"/>
            <a:r>
              <a:rPr lang="fr-BE" dirty="0" smtClean="0"/>
              <a:t>engagement Gouvernement</a:t>
            </a:r>
          </a:p>
          <a:p>
            <a:r>
              <a:rPr lang="fr-BE" dirty="0" smtClean="0"/>
              <a:t>Pas de flexibilité pour lancer de nouvelles Ops ou amplifier celles en cours</a:t>
            </a:r>
          </a:p>
          <a:p>
            <a:pPr lvl="1"/>
            <a:r>
              <a:rPr lang="fr-BE" dirty="0" smtClean="0"/>
              <a:t>EUFOR RCA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90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Mise en condition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>
            <a:normAutofit fontScale="62500" lnSpcReduction="20000"/>
          </a:bodyPr>
          <a:lstStyle/>
          <a:p>
            <a:r>
              <a:rPr lang="fr-BE" dirty="0" smtClean="0"/>
              <a:t>Commun</a:t>
            </a:r>
          </a:p>
          <a:p>
            <a:pPr lvl="1"/>
            <a:r>
              <a:rPr lang="fr-BE" dirty="0" err="1"/>
              <a:t>H</a:t>
            </a:r>
            <a:r>
              <a:rPr lang="fr-BE" dirty="0" err="1" smtClean="0"/>
              <a:t>r</a:t>
            </a:r>
            <a:r>
              <a:rPr lang="fr-BE" dirty="0" smtClean="0"/>
              <a:t> supplémentaires</a:t>
            </a:r>
          </a:p>
          <a:p>
            <a:pPr lvl="2"/>
            <a:r>
              <a:rPr lang="fr-BE" dirty="0"/>
              <a:t>limitation au strictement </a:t>
            </a:r>
            <a:r>
              <a:rPr lang="fr-BE" dirty="0" smtClean="0"/>
              <a:t>indispensable (impact </a:t>
            </a:r>
            <a:r>
              <a:rPr lang="fr-BE" dirty="0" err="1" smtClean="0"/>
              <a:t>Bg</a:t>
            </a:r>
            <a:r>
              <a:rPr lang="fr-BE" smtClean="0"/>
              <a:t>) </a:t>
            </a:r>
            <a:endParaRPr lang="fr-BE" dirty="0"/>
          </a:p>
          <a:p>
            <a:pPr lvl="1"/>
            <a:r>
              <a:rPr lang="fr-BE" dirty="0" smtClean="0"/>
              <a:t>missions BEL / étranger (ordres de marche) : </a:t>
            </a:r>
          </a:p>
          <a:p>
            <a:pPr lvl="2"/>
            <a:r>
              <a:rPr lang="fr-BE" dirty="0" err="1" smtClean="0"/>
              <a:t>Tpt</a:t>
            </a:r>
            <a:r>
              <a:rPr lang="fr-BE" dirty="0" smtClean="0"/>
              <a:t>, Logt, Cl I</a:t>
            </a:r>
          </a:p>
          <a:p>
            <a:pPr lvl="2"/>
            <a:r>
              <a:rPr lang="fr-BE" dirty="0" smtClean="0"/>
              <a:t>Trg &amp; </a:t>
            </a:r>
            <a:r>
              <a:rPr lang="fr-BE" dirty="0"/>
              <a:t>NON </a:t>
            </a:r>
            <a:r>
              <a:rPr lang="fr-BE" dirty="0" smtClean="0"/>
              <a:t>Trg</a:t>
            </a:r>
          </a:p>
          <a:p>
            <a:pPr lvl="2"/>
            <a:r>
              <a:rPr lang="fr-BE" dirty="0" smtClean="0"/>
              <a:t>limitation au strictement indispensable </a:t>
            </a:r>
          </a:p>
          <a:p>
            <a:pPr lvl="1"/>
            <a:r>
              <a:rPr lang="fr-BE" dirty="0" smtClean="0"/>
              <a:t>frais de représentation</a:t>
            </a:r>
          </a:p>
          <a:p>
            <a:pPr lvl="2"/>
            <a:r>
              <a:rPr lang="fr-BE" dirty="0" smtClean="0"/>
              <a:t>suppression d’activités PR, cohésion, ...</a:t>
            </a:r>
          </a:p>
          <a:p>
            <a:pPr lvl="2"/>
            <a:r>
              <a:rPr lang="fr-BE" dirty="0" smtClean="0"/>
              <a:t>participation payante à diverses activités PR</a:t>
            </a:r>
          </a:p>
          <a:p>
            <a:pPr lvl="1"/>
            <a:endParaRPr lang="fr-BE" dirty="0" smtClean="0"/>
          </a:p>
          <a:p>
            <a:pPr lvl="1"/>
            <a:r>
              <a:rPr lang="fr-BE" dirty="0" smtClean="0"/>
              <a:t>Mun Small </a:t>
            </a:r>
            <a:r>
              <a:rPr lang="fr-BE" dirty="0" err="1" smtClean="0"/>
              <a:t>arms</a:t>
            </a:r>
            <a:r>
              <a:rPr lang="fr-BE" dirty="0" smtClean="0"/>
              <a:t> : calibre 5.7  -  .50</a:t>
            </a:r>
          </a:p>
          <a:p>
            <a:pPr lvl="2"/>
            <a:r>
              <a:rPr lang="fr-BE" dirty="0" smtClean="0"/>
              <a:t>limitation des </a:t>
            </a:r>
            <a:r>
              <a:rPr lang="fr-BE" dirty="0" err="1" smtClean="0"/>
              <a:t>Obj</a:t>
            </a:r>
            <a:r>
              <a:rPr lang="fr-BE" dirty="0" smtClean="0"/>
              <a:t> Trg </a:t>
            </a:r>
            <a:r>
              <a:rPr lang="fr-BE" dirty="0" err="1" smtClean="0"/>
              <a:t>Indiv</a:t>
            </a:r>
            <a:r>
              <a:rPr lang="fr-BE" dirty="0" smtClean="0"/>
              <a:t> &amp; collectif 2 Sem 14</a:t>
            </a:r>
          </a:p>
          <a:p>
            <a:pPr lvl="2"/>
            <a:r>
              <a:rPr lang="fr-BE" dirty="0" smtClean="0"/>
              <a:t>conversion GP – 5.7</a:t>
            </a:r>
          </a:p>
          <a:p>
            <a:pPr lvl="1"/>
            <a:r>
              <a:rPr lang="fr-BE" dirty="0" smtClean="0"/>
              <a:t>plan Trg</a:t>
            </a:r>
          </a:p>
          <a:p>
            <a:pPr lvl="2"/>
            <a:r>
              <a:rPr lang="fr-BE" dirty="0" err="1" smtClean="0"/>
              <a:t>JManoeuvre</a:t>
            </a:r>
            <a:r>
              <a:rPr lang="fr-BE" dirty="0" smtClean="0"/>
              <a:t> : 460000 =&gt; 403000 =&gt; 373000 (- 20 % / - 8 %)</a:t>
            </a:r>
          </a:p>
          <a:p>
            <a:pPr lvl="2"/>
            <a:r>
              <a:rPr lang="fr-BE" dirty="0" smtClean="0"/>
              <a:t>plan de vol, plan de navigation</a:t>
            </a:r>
          </a:p>
          <a:p>
            <a:endParaRPr lang="fr-BE" dirty="0" smtClean="0"/>
          </a:p>
          <a:p>
            <a:r>
              <a:rPr lang="fr-BE" dirty="0" smtClean="0"/>
              <a:t>Impact sur la Formation = </a:t>
            </a:r>
            <a:r>
              <a:rPr lang="fr-BE" dirty="0" err="1" smtClean="0"/>
              <a:t>JManoeuvre</a:t>
            </a:r>
            <a:r>
              <a:rPr lang="fr-BE" dirty="0" smtClean="0"/>
              <a:t> DG </a:t>
            </a:r>
            <a:r>
              <a:rPr lang="fr-BE" dirty="0" err="1" smtClean="0"/>
              <a:t>Fmn</a:t>
            </a:r>
            <a:r>
              <a:rPr lang="fr-BE" dirty="0" smtClean="0"/>
              <a:t> + en appui à </a:t>
            </a:r>
            <a:r>
              <a:rPr lang="fr-BE" dirty="0" err="1" smtClean="0"/>
              <a:t>Fmn</a:t>
            </a:r>
            <a:endParaRPr lang="fr-BE" dirty="0" smtClean="0"/>
          </a:p>
          <a:p>
            <a:pPr lvl="1"/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34938" y="2391271"/>
            <a:ext cx="1838965" cy="92333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fr-BE" dirty="0" smtClean="0"/>
              <a:t>Réduction</a:t>
            </a:r>
          </a:p>
          <a:p>
            <a:r>
              <a:rPr lang="fr-BE" dirty="0" smtClean="0"/>
              <a:t>Monitoring</a:t>
            </a:r>
          </a:p>
          <a:p>
            <a:r>
              <a:rPr lang="fr-BE" dirty="0" smtClean="0"/>
              <a:t>(CO, COMOPS)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6587139" y="1700808"/>
            <a:ext cx="108012" cy="230425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28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Land</a:t>
            </a:r>
          </a:p>
          <a:p>
            <a:pPr lvl="1"/>
            <a:r>
              <a:rPr lang="fr-BE" dirty="0" smtClean="0"/>
              <a:t>suppression activités</a:t>
            </a:r>
          </a:p>
          <a:p>
            <a:pPr lvl="2"/>
            <a:r>
              <a:rPr lang="fr-BE" dirty="0" smtClean="0"/>
              <a:t>GTA, BOLETICE, HRADISTE</a:t>
            </a:r>
          </a:p>
          <a:p>
            <a:pPr lvl="1"/>
            <a:r>
              <a:rPr lang="fr-BE" dirty="0" smtClean="0"/>
              <a:t>révision concept QUICK LION EUBG</a:t>
            </a:r>
          </a:p>
          <a:p>
            <a:pPr lvl="2"/>
            <a:r>
              <a:rPr lang="fr-BE" dirty="0" smtClean="0"/>
              <a:t>CS, CSS JIT/JAN, concept DVD</a:t>
            </a:r>
          </a:p>
          <a:p>
            <a:pPr lvl="1"/>
            <a:r>
              <a:rPr lang="fr-BE" dirty="0" smtClean="0"/>
              <a:t>focus sur Trg Combat </a:t>
            </a:r>
            <a:r>
              <a:rPr lang="fr-BE" dirty="0" err="1" smtClean="0"/>
              <a:t>units</a:t>
            </a:r>
            <a:r>
              <a:rPr lang="fr-BE" dirty="0" smtClean="0"/>
              <a:t> </a:t>
            </a:r>
          </a:p>
          <a:p>
            <a:pPr lvl="2"/>
            <a:r>
              <a:rPr lang="fr-BE" dirty="0" err="1" smtClean="0"/>
              <a:t>Comb</a:t>
            </a:r>
            <a:r>
              <a:rPr lang="fr-BE" dirty="0" smtClean="0"/>
              <a:t> : TTP Min suffisant</a:t>
            </a:r>
            <a:endParaRPr lang="fr-BE" dirty="0"/>
          </a:p>
          <a:p>
            <a:pPr lvl="2"/>
            <a:r>
              <a:rPr lang="fr-BE" dirty="0" smtClean="0"/>
              <a:t>réduction Trg intégré C-CS-CSS</a:t>
            </a:r>
          </a:p>
          <a:p>
            <a:pPr lvl="2"/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675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Air</a:t>
            </a:r>
          </a:p>
          <a:p>
            <a:pPr lvl="1"/>
            <a:r>
              <a:rPr lang="fr-BE" dirty="0" smtClean="0"/>
              <a:t>plan de vol : </a:t>
            </a:r>
          </a:p>
          <a:p>
            <a:pPr lvl="2"/>
            <a:r>
              <a:rPr lang="fr-BE" dirty="0" smtClean="0"/>
              <a:t>principalement sur qualifications pilotes: </a:t>
            </a:r>
          </a:p>
          <a:p>
            <a:pPr lvl="3"/>
            <a:r>
              <a:rPr lang="fr-BE" dirty="0" smtClean="0"/>
              <a:t>F16 ; C130</a:t>
            </a:r>
          </a:p>
          <a:p>
            <a:pPr lvl="2"/>
            <a:r>
              <a:rPr lang="fr-BE" dirty="0" smtClean="0"/>
              <a:t>flotte commerciale : </a:t>
            </a:r>
          </a:p>
          <a:p>
            <a:pPr lvl="3"/>
            <a:r>
              <a:rPr lang="fr-BE" dirty="0" smtClean="0"/>
              <a:t>impact limité sur clients hors Défense</a:t>
            </a:r>
          </a:p>
          <a:p>
            <a:pPr lvl="1"/>
            <a:r>
              <a:rPr lang="fr-BE" dirty="0" err="1" smtClean="0"/>
              <a:t>JManœuvre</a:t>
            </a:r>
            <a:endParaRPr lang="fr-BE" dirty="0" smtClean="0"/>
          </a:p>
          <a:p>
            <a:pPr lvl="2"/>
            <a:r>
              <a:rPr lang="fr-BE" dirty="0" smtClean="0"/>
              <a:t>AATTC (C130) : </a:t>
            </a:r>
            <a:r>
              <a:rPr lang="fr-BE" dirty="0"/>
              <a:t>limitations </a:t>
            </a:r>
            <a:r>
              <a:rPr lang="fr-BE" dirty="0" smtClean="0"/>
              <a:t>qualifications</a:t>
            </a:r>
          </a:p>
          <a:p>
            <a:pPr lvl="2"/>
            <a:r>
              <a:rPr lang="fr-BE" dirty="0" smtClean="0"/>
              <a:t>BFTS in BEL : retard </a:t>
            </a:r>
            <a:r>
              <a:rPr lang="fr-BE" dirty="0" err="1" smtClean="0"/>
              <a:t>Fmn</a:t>
            </a:r>
            <a:r>
              <a:rPr lang="fr-BE" dirty="0" smtClean="0"/>
              <a:t> base pilotes</a:t>
            </a:r>
          </a:p>
          <a:p>
            <a:pPr lvl="2"/>
            <a:r>
              <a:rPr lang="fr-BE" dirty="0" smtClean="0"/>
              <a:t>UAV Trg : limitations qualifications</a:t>
            </a:r>
          </a:p>
          <a:p>
            <a:pPr lvl="2"/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40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BE" dirty="0" smtClean="0"/>
              <a:t>Marine</a:t>
            </a:r>
          </a:p>
          <a:p>
            <a:pPr lvl="1"/>
            <a:r>
              <a:rPr lang="fr-BE" dirty="0" smtClean="0"/>
              <a:t>suppression d’activités pour navires </a:t>
            </a:r>
            <a:r>
              <a:rPr lang="fr-BE" u="sng" dirty="0" smtClean="0"/>
              <a:t>non NRF</a:t>
            </a:r>
          </a:p>
          <a:p>
            <a:pPr lvl="2"/>
            <a:r>
              <a:rPr lang="fr-BE" dirty="0" smtClean="0"/>
              <a:t>LOMA: Prg de navigation 2014/1 supprimé et réduit à UN jour de navigation</a:t>
            </a:r>
          </a:p>
          <a:p>
            <a:pPr lvl="2"/>
            <a:r>
              <a:rPr lang="fr-BE" dirty="0" smtClean="0"/>
              <a:t>PRIMULA: Prg de navigation 2014 supprimé et navire sous statut « </a:t>
            </a:r>
            <a:r>
              <a:rPr lang="fr-BE" dirty="0" err="1" smtClean="0"/>
              <a:t>materieelsgereed</a:t>
            </a:r>
            <a:r>
              <a:rPr lang="fr-BE" dirty="0" smtClean="0"/>
              <a:t> » </a:t>
            </a:r>
          </a:p>
          <a:p>
            <a:pPr lvl="2"/>
            <a:r>
              <a:rPr lang="fr-BE" dirty="0" smtClean="0"/>
              <a:t>Campagne Ecole de Navigation (ENS) réduite de 3 à 2 Sem</a:t>
            </a:r>
          </a:p>
          <a:p>
            <a:pPr lvl="1"/>
            <a:r>
              <a:rPr lang="fr-BE" dirty="0" smtClean="0"/>
              <a:t>SNMCMG1</a:t>
            </a:r>
          </a:p>
          <a:p>
            <a:pPr lvl="2"/>
            <a:r>
              <a:rPr lang="fr-BE" dirty="0" smtClean="0"/>
              <a:t>BELLIS: réduction de 2 Sem effectives </a:t>
            </a:r>
          </a:p>
          <a:p>
            <a:pPr lvl="2"/>
            <a:r>
              <a:rPr lang="fr-BE" dirty="0" smtClean="0"/>
              <a:t>BELLIS et CROCUS à </a:t>
            </a:r>
            <a:r>
              <a:rPr lang="fr-BE" dirty="0"/>
              <a:t>quai NTM 5 J en </a:t>
            </a:r>
            <a:r>
              <a:rPr lang="fr-BE" dirty="0" err="1" smtClean="0"/>
              <a:t>Jul-Aou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40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Medical</a:t>
            </a:r>
            <a:endParaRPr lang="fr-BE" dirty="0" smtClean="0"/>
          </a:p>
          <a:p>
            <a:pPr lvl="1"/>
            <a:r>
              <a:rPr lang="fr-BE" dirty="0" smtClean="0"/>
              <a:t>réduction </a:t>
            </a:r>
            <a:r>
              <a:rPr lang="fr-BE" dirty="0" err="1" smtClean="0"/>
              <a:t>Sp</a:t>
            </a:r>
            <a:r>
              <a:rPr lang="fr-BE" dirty="0" smtClean="0"/>
              <a:t> Med réel % réduction plan Trg LC, AC, NC</a:t>
            </a:r>
          </a:p>
          <a:p>
            <a:pPr lvl="1"/>
            <a:r>
              <a:rPr lang="fr-BE" dirty="0" smtClean="0"/>
              <a:t>pas de réduction du Trg fonctionnel Med (20 % du plan Trg MC)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40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Investissements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328592"/>
          </a:xfrm>
        </p:spPr>
        <p:txBody>
          <a:bodyPr>
            <a:normAutofit/>
          </a:bodyPr>
          <a:lstStyle/>
          <a:p>
            <a:r>
              <a:rPr lang="fr-BE" sz="2400" dirty="0"/>
              <a:t>Coupures : </a:t>
            </a:r>
          </a:p>
          <a:p>
            <a:pPr lvl="1"/>
            <a:r>
              <a:rPr lang="fr-BE" sz="2000" dirty="0"/>
              <a:t>sélection des priorités des priorités</a:t>
            </a:r>
          </a:p>
          <a:p>
            <a:pPr lvl="1"/>
            <a:r>
              <a:rPr lang="fr-BE" sz="2000" dirty="0"/>
              <a:t>reste : </a:t>
            </a:r>
          </a:p>
          <a:p>
            <a:pPr lvl="2"/>
            <a:r>
              <a:rPr lang="fr-BE" sz="2000" dirty="0" smtClean="0"/>
              <a:t>report =&gt; retard IOC, FOC</a:t>
            </a:r>
          </a:p>
          <a:p>
            <a:pPr lvl="2"/>
            <a:r>
              <a:rPr lang="fr-BE" sz="2000" dirty="0" smtClean="0"/>
              <a:t>JIT/JAN Mun</a:t>
            </a:r>
          </a:p>
          <a:p>
            <a:pPr lvl="2"/>
            <a:r>
              <a:rPr lang="fr-BE" sz="2000" dirty="0"/>
              <a:t>solutions </a:t>
            </a:r>
            <a:r>
              <a:rPr lang="fr-BE" sz="2000" dirty="0" smtClean="0"/>
              <a:t>d’urgence, </a:t>
            </a:r>
            <a:r>
              <a:rPr lang="fr-BE" sz="2000" dirty="0" err="1" smtClean="0"/>
              <a:t>pex</a:t>
            </a:r>
            <a:r>
              <a:rPr lang="fr-BE" sz="2000" dirty="0" smtClean="0"/>
              <a:t> licences VBS 2, prêt de Mat, ..</a:t>
            </a:r>
            <a:endParaRPr lang="fr-BE" sz="2000" dirty="0"/>
          </a:p>
          <a:p>
            <a:pPr>
              <a:lnSpc>
                <a:spcPct val="150000"/>
              </a:lnSpc>
            </a:pPr>
            <a:r>
              <a:rPr lang="fr-BE" sz="2400" dirty="0"/>
              <a:t>↘ Investissements </a:t>
            </a:r>
            <a:r>
              <a:rPr lang="fr-BE" sz="2400" dirty="0" err="1"/>
              <a:t>Eqt</a:t>
            </a:r>
            <a:r>
              <a:rPr lang="fr-BE" sz="2400" dirty="0"/>
              <a:t> &amp; Infra vs Transformation</a:t>
            </a:r>
          </a:p>
          <a:p>
            <a:pPr lvl="1"/>
            <a:r>
              <a:rPr lang="fr-BE" sz="2000" dirty="0"/>
              <a:t>AIV, MPPV, RRV, Sim tir &amp; conduite, ...</a:t>
            </a:r>
          </a:p>
          <a:p>
            <a:pPr lvl="1"/>
            <a:r>
              <a:rPr lang="fr-BE" sz="2000" dirty="0"/>
              <a:t>déménagement CRC (Infra, Air C2)</a:t>
            </a:r>
          </a:p>
          <a:p>
            <a:pPr>
              <a:lnSpc>
                <a:spcPct val="150000"/>
              </a:lnSpc>
            </a:pPr>
            <a:r>
              <a:rPr lang="fr-BE" sz="2400" dirty="0" smtClean="0"/>
              <a:t>Risques</a:t>
            </a:r>
          </a:p>
          <a:p>
            <a:pPr lvl="1"/>
            <a:r>
              <a:rPr lang="fr-BE" sz="2000" dirty="0" smtClean="0"/>
              <a:t>opérationnalité des capacités : usure Mat, </a:t>
            </a:r>
            <a:r>
              <a:rPr lang="fr-BE" sz="2000" dirty="0" err="1" smtClean="0"/>
              <a:t>Niv</a:t>
            </a:r>
            <a:r>
              <a:rPr lang="fr-BE" sz="2000" dirty="0" smtClean="0"/>
              <a:t> Trg, ..</a:t>
            </a:r>
          </a:p>
          <a:p>
            <a:endParaRPr lang="fr-B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53B99-B947-4E62-8F64-A0CEB945C67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75956"/>
      </p:ext>
    </p:extLst>
  </p:cSld>
  <p:clrMapOvr>
    <a:masterClrMapping/>
  </p:clrMapOvr>
</p:sld>
</file>

<file path=ppt/theme/theme1.xml><?xml version="1.0" encoding="utf-8"?>
<a:theme xmlns:a="http://schemas.openxmlformats.org/drawingml/2006/main" name="ACOT_template_12">
  <a:themeElements>
    <a:clrScheme name="Presentation_defence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defence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_defence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ACOT_template_12</Template>
  <TotalTime>8447</TotalTime>
  <Words>415</Words>
  <Application>Microsoft Office PowerPoint</Application>
  <PresentationFormat>On-screen Show (4:3)</PresentationFormat>
  <Paragraphs>107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ACOT_template_12</vt:lpstr>
      <vt:lpstr>PowerPoint Presentation</vt:lpstr>
      <vt:lpstr>Impact Ops&amp;Trg</vt:lpstr>
      <vt:lpstr>Operations</vt:lpstr>
      <vt:lpstr>Mise en condition</vt:lpstr>
      <vt:lpstr>Training</vt:lpstr>
      <vt:lpstr>Training</vt:lpstr>
      <vt:lpstr>Training</vt:lpstr>
      <vt:lpstr>Training</vt:lpstr>
      <vt:lpstr>Investissements</vt:lpstr>
      <vt:lpstr>Conclusions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Bg14-Toelichting-CHOD_Impact-ACOT</dc:title>
  <dc:subject>Template Power point presentation Defensie</dc:subject>
  <dc:creator>Deconinck Jean-Paul</dc:creator>
  <cp:keywords>Power point presentatie pdf template defensie visuele identiteit</cp:keywords>
  <cp:lastModifiedBy>Dsinter Joeri</cp:lastModifiedBy>
  <cp:revision>57</cp:revision>
  <cp:lastPrinted>2014-05-19T14:52:40Z</cp:lastPrinted>
  <dcterms:created xsi:type="dcterms:W3CDTF">2014-05-12T19:07:58Z</dcterms:created>
  <dcterms:modified xsi:type="dcterms:W3CDTF">2014-06-17T15:41:44Z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um">
    <vt:lpwstr>xx XXX 2008</vt:lpwstr>
  </property>
  <property fmtid="{D5CDD505-2E9C-101B-9397-08002B2CF9AE}" pid="3" name="ContentType">
    <vt:lpwstr>Document</vt:lpwstr>
  </property>
  <property fmtid="{D5CDD505-2E9C-101B-9397-08002B2CF9AE}" pid="4" name="Lang">
    <vt:lpwstr>N</vt:lpwstr>
  </property>
  <property fmtid="{D5CDD505-2E9C-101B-9397-08002B2CF9AE}" pid="5" name="Types">
    <vt:lpwstr>;#Briefwisseling;#</vt:lpwstr>
  </property>
  <property fmtid="{D5CDD505-2E9C-101B-9397-08002B2CF9AE}" pid="6" name="ContentTypeId">
    <vt:lpwstr>0x010100D5A38BCE049C4642B7314921D4420820</vt:lpwstr>
  </property>
</Properties>
</file>