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375" r:id="rId2"/>
    <p:sldId id="497" r:id="rId3"/>
    <p:sldId id="498" r:id="rId4"/>
    <p:sldId id="499" r:id="rId5"/>
    <p:sldId id="502" r:id="rId6"/>
    <p:sldId id="503" r:id="rId7"/>
    <p:sldId id="504" r:id="rId8"/>
    <p:sldId id="505" r:id="rId9"/>
    <p:sldId id="500" r:id="rId10"/>
    <p:sldId id="506" r:id="rId11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FF99"/>
    <a:srgbClr val="33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 vertBarState="maximized">
    <p:restoredLeft sz="18603" autoAdjust="0"/>
    <p:restoredTop sz="73016" autoAdjust="0"/>
  </p:normalViewPr>
  <p:slideViewPr>
    <p:cSldViewPr>
      <p:cViewPr>
        <p:scale>
          <a:sx n="42" d="100"/>
          <a:sy n="42" d="100"/>
        </p:scale>
        <p:origin x="-2820" y="-8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800"/>
    </p:cViewPr>
  </p:sorterViewPr>
  <p:notesViewPr>
    <p:cSldViewPr>
      <p:cViewPr varScale="1">
        <p:scale>
          <a:sx n="76" d="100"/>
          <a:sy n="76" d="100"/>
        </p:scale>
        <p:origin x="-3282" y="-84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r>
              <a:rPr lang="en-US" dirty="0" err="1" smtClean="0"/>
              <a:t>Toelichting</a:t>
            </a:r>
            <a:r>
              <a:rPr lang="en-US" dirty="0" smtClean="0"/>
              <a:t> </a:t>
            </a:r>
            <a:r>
              <a:rPr lang="en-US" dirty="0" err="1" smtClean="0"/>
              <a:t>besparing</a:t>
            </a:r>
            <a:endParaRPr lang="en-US" dirty="0" smtClean="0"/>
          </a:p>
          <a:p>
            <a:pPr>
              <a:defRPr/>
            </a:pPr>
            <a:r>
              <a:rPr lang="en-US" dirty="0" err="1" smtClean="0"/>
              <a:t>deel</a:t>
            </a:r>
            <a:r>
              <a:rPr lang="en-US" dirty="0" smtClean="0"/>
              <a:t> O&amp;T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r>
              <a:rPr lang="en-US" dirty="0" smtClean="0"/>
              <a:t>Jun 14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E6D382D7-7F7D-4ADB-BE59-152014359F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Date Placeholder 2"/>
          <p:cNvSpPr txBox="1">
            <a:spLocks/>
          </p:cNvSpPr>
          <p:nvPr/>
        </p:nvSpPr>
        <p:spPr>
          <a:xfrm>
            <a:off x="2103438" y="26988"/>
            <a:ext cx="2946400" cy="49688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kern="1200" smtClean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u="sng" dirty="0"/>
          </a:p>
        </p:txBody>
      </p:sp>
      <p:sp>
        <p:nvSpPr>
          <p:cNvPr id="7" name="Date Placeholder 2"/>
          <p:cNvSpPr txBox="1">
            <a:spLocks/>
          </p:cNvSpPr>
          <p:nvPr/>
        </p:nvSpPr>
        <p:spPr>
          <a:xfrm>
            <a:off x="2103438" y="9428163"/>
            <a:ext cx="2946400" cy="49688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kern="1200" smtClean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6006669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C9332789-1A0B-4809-96E2-86068FA9DBF2}" type="datetimeFigureOut">
              <a:rPr lang="en-US"/>
              <a:pPr>
                <a:defRPr/>
              </a:pPr>
              <a:t>6/17/2014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88B6705F-B403-4D0D-BDF5-E4A2C20CB1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3332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B6705F-B403-4D0D-BDF5-E4A2C20CB1C0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3624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B6705F-B403-4D0D-BDF5-E4A2C20CB1C0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770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B6705F-B403-4D0D-BDF5-E4A2C20CB1C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4539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B6705F-B403-4D0D-BDF5-E4A2C20CB1C0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3150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B6705F-B403-4D0D-BDF5-E4A2C20CB1C0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3565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B6705F-B403-4D0D-BDF5-E4A2C20CB1C0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6754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B6705F-B403-4D0D-BDF5-E4A2C20CB1C0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4980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B6705F-B403-4D0D-BDF5-E4A2C20CB1C0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6355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B6705F-B403-4D0D-BDF5-E4A2C20CB1C0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7255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B6705F-B403-4D0D-BDF5-E4A2C20CB1C0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9397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nl-B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7068B9-2C11-4EB4-AA09-3389D0E43F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2EB79A-0E39-4566-92E5-A6A01BDF7C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9EB7DF-159A-4A34-A303-48B87C4029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353B99-B947-4E62-8F64-A0CEB945C6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913810-8909-4A3D-B3F1-F9E199C7E2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3F6720-FFB3-4916-8A28-1C0DE56DD8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005AB3-9D91-4971-AF51-5AF2618C3E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71360B-1670-4082-B186-265CA72BF2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08738"/>
            <a:ext cx="2895600" cy="476250"/>
          </a:xfrm>
        </p:spPr>
        <p:txBody>
          <a:bodyPr/>
          <a:lstStyle>
            <a:lvl1pPr>
              <a:defRPr b="1" u="sng"/>
            </a:lvl1pPr>
          </a:lstStyle>
          <a:p>
            <a:pPr>
              <a:defRPr/>
            </a:pPr>
            <a:r>
              <a:rPr lang="en-US"/>
              <a:t>RESTRICTED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12200" y="6491288"/>
            <a:ext cx="431800" cy="36036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7A0C78-DEAF-4066-8C9D-B8FF591E83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CB9B8E-5209-4A55-81D5-C7E7A80BB2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nl-BE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40103F-25E4-4F58-AE79-FC10295E3F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42988" y="274638"/>
            <a:ext cx="764381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BAF6D06-03AC-445C-91E0-AB9D48FAE2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60" r:id="rId7"/>
    <p:sldLayoutId id="2147483653" r:id="rId8"/>
    <p:sldLayoutId id="2147483652" r:id="rId9"/>
    <p:sldLayoutId id="2147483651" r:id="rId10"/>
    <p:sldLayoutId id="2147483650" r:id="rId11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hyperlink" Target="http://intranet.mil.intra/sites/News/DefenceID/Forms/DispForm.aspx?ID=14" TargetMode="Externa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4"/>
          <p:cNvSpPr txBox="1">
            <a:spLocks noChangeArrowheads="1"/>
          </p:cNvSpPr>
          <p:nvPr/>
        </p:nvSpPr>
        <p:spPr bwMode="auto">
          <a:xfrm>
            <a:off x="2133600" y="1989138"/>
            <a:ext cx="55626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3200" b="1" dirty="0" smtClean="0">
                <a:latin typeface="Courier New" pitchFamily="49" charset="0"/>
              </a:rPr>
              <a:t>Budget 14</a:t>
            </a:r>
            <a:endParaRPr lang="en-GB" sz="3200" b="1" dirty="0">
              <a:latin typeface="Courier New" pitchFamily="49" charset="0"/>
            </a:endParaRPr>
          </a:p>
        </p:txBody>
      </p:sp>
      <p:sp>
        <p:nvSpPr>
          <p:cNvPr id="15363" name="Text Box 6"/>
          <p:cNvSpPr txBox="1">
            <a:spLocks noChangeArrowheads="1"/>
          </p:cNvSpPr>
          <p:nvPr/>
        </p:nvSpPr>
        <p:spPr bwMode="auto">
          <a:xfrm>
            <a:off x="2133600" y="3657600"/>
            <a:ext cx="4267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BE" sz="1600" dirty="0">
                <a:latin typeface="Courier New" pitchFamily="49" charset="0"/>
              </a:rPr>
              <a:t>10 Jun 14         </a:t>
            </a:r>
            <a:r>
              <a:rPr lang="nl-BE" sz="1600" dirty="0" err="1">
                <a:latin typeface="Courier New" pitchFamily="49" charset="0"/>
              </a:rPr>
              <a:t>LtGen</a:t>
            </a:r>
            <a:r>
              <a:rPr lang="nl-BE" sz="1600" dirty="0">
                <a:latin typeface="Courier New" pitchFamily="49" charset="0"/>
              </a:rPr>
              <a:t> COMPERNOL</a:t>
            </a:r>
            <a:endParaRPr lang="en-GB" sz="1600" dirty="0">
              <a:latin typeface="Courier New" pitchFamily="49" charset="0"/>
            </a:endParaRPr>
          </a:p>
        </p:txBody>
      </p:sp>
      <p:pic>
        <p:nvPicPr>
          <p:cNvPr id="15364" name="Picture 5" descr="Logo-ACOT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88125" y="2852738"/>
            <a:ext cx="962025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5365" name="Group 9"/>
          <p:cNvGrpSpPr>
            <a:grpSpLocks/>
          </p:cNvGrpSpPr>
          <p:nvPr/>
        </p:nvGrpSpPr>
        <p:grpSpPr bwMode="auto">
          <a:xfrm>
            <a:off x="1258888" y="1955800"/>
            <a:ext cx="803275" cy="1306513"/>
            <a:chOff x="793" y="1232"/>
            <a:chExt cx="506" cy="823"/>
          </a:xfrm>
        </p:grpSpPr>
        <p:pic>
          <p:nvPicPr>
            <p:cNvPr id="15368" name="Picture 7" descr="Thumbnail">
              <a:hlinkClick r:id="rId5"/>
            </p:cNvPr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793" y="1420"/>
              <a:ext cx="493" cy="6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369" name="Rectangle 8"/>
            <p:cNvSpPr>
              <a:spLocks noChangeArrowheads="1"/>
            </p:cNvSpPr>
            <p:nvPr/>
          </p:nvSpPr>
          <p:spPr bwMode="auto">
            <a:xfrm>
              <a:off x="800" y="1232"/>
              <a:ext cx="499" cy="18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5366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EE1F607-FCD9-4392-9DCE-50314AD4C5C5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5367" name="TextBox 1"/>
          <p:cNvSpPr txBox="1">
            <a:spLocks noChangeArrowheads="1"/>
          </p:cNvSpPr>
          <p:nvPr/>
        </p:nvSpPr>
        <p:spPr bwMode="auto">
          <a:xfrm>
            <a:off x="2844800" y="2916238"/>
            <a:ext cx="335264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BE" sz="2400" dirty="0" smtClean="0"/>
              <a:t>Impact ACOS </a:t>
            </a:r>
            <a:r>
              <a:rPr lang="fr-BE" sz="2400" dirty="0" err="1" smtClean="0"/>
              <a:t>Ops&amp;Trg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 smtClean="0"/>
              <a:t>Conclusies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dirty="0" smtClean="0"/>
              <a:t>Impact </a:t>
            </a:r>
            <a:r>
              <a:rPr lang="fr-BE" dirty="0" err="1" smtClean="0"/>
              <a:t>werking</a:t>
            </a:r>
            <a:r>
              <a:rPr lang="fr-BE" dirty="0" smtClean="0"/>
              <a:t> en training</a:t>
            </a:r>
          </a:p>
          <a:p>
            <a:pPr lvl="1"/>
            <a:r>
              <a:rPr lang="fr-BE" dirty="0" err="1" smtClean="0"/>
              <a:t>pijnlijk</a:t>
            </a:r>
            <a:r>
              <a:rPr lang="fr-BE" dirty="0" smtClean="0"/>
              <a:t> maar in </a:t>
            </a:r>
            <a:r>
              <a:rPr lang="fr-BE" dirty="0" err="1" smtClean="0"/>
              <a:t>acht</a:t>
            </a:r>
            <a:r>
              <a:rPr lang="fr-BE" dirty="0" smtClean="0"/>
              <a:t> </a:t>
            </a:r>
            <a:r>
              <a:rPr lang="fr-BE" dirty="0" err="1" smtClean="0"/>
              <a:t>genomen</a:t>
            </a:r>
            <a:r>
              <a:rPr lang="fr-BE" dirty="0" smtClean="0"/>
              <a:t> in 2014</a:t>
            </a:r>
          </a:p>
          <a:p>
            <a:pPr lvl="1"/>
            <a:r>
              <a:rPr lang="fr-BE" dirty="0" smtClean="0"/>
              <a:t>niet langer </a:t>
            </a:r>
            <a:r>
              <a:rPr lang="fr-BE" dirty="0" err="1" smtClean="0"/>
              <a:t>houdbaar</a:t>
            </a:r>
            <a:endParaRPr lang="fr-BE" dirty="0" smtClean="0"/>
          </a:p>
          <a:p>
            <a:r>
              <a:rPr lang="fr-BE" dirty="0" err="1" smtClean="0"/>
              <a:t>Behouden</a:t>
            </a:r>
            <a:r>
              <a:rPr lang="fr-BE" dirty="0" smtClean="0"/>
              <a:t> van </a:t>
            </a:r>
            <a:r>
              <a:rPr lang="fr-BE" dirty="0" err="1" smtClean="0"/>
              <a:t>kwalificaties</a:t>
            </a:r>
            <a:r>
              <a:rPr lang="fr-BE" dirty="0" smtClean="0"/>
              <a:t> &lt;&gt; Ops </a:t>
            </a:r>
            <a:r>
              <a:rPr lang="fr-BE" dirty="0" err="1" smtClean="0"/>
              <a:t>inzet</a:t>
            </a:r>
            <a:endParaRPr lang="fr-BE" dirty="0" smtClean="0"/>
          </a:p>
          <a:p>
            <a:r>
              <a:rPr lang="fr-BE" dirty="0" err="1" smtClean="0"/>
              <a:t>Attractiviteit</a:t>
            </a:r>
            <a:r>
              <a:rPr lang="fr-BE" dirty="0" smtClean="0"/>
              <a:t> - </a:t>
            </a:r>
            <a:r>
              <a:rPr lang="fr-BE" dirty="0" err="1" smtClean="0"/>
              <a:t>Motivatie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53B99-B947-4E62-8F64-A0CEB945C676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9823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BE" dirty="0" smtClean="0"/>
              <a:t>Impact </a:t>
            </a:r>
            <a:r>
              <a:rPr lang="fr-BE" dirty="0" err="1" smtClean="0"/>
              <a:t>Ops&amp;Trg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91680" y="2204864"/>
            <a:ext cx="6131024" cy="3701007"/>
          </a:xfrm>
        </p:spPr>
        <p:txBody>
          <a:bodyPr anchor="ctr" anchorCtr="0">
            <a:normAutofit/>
          </a:bodyPr>
          <a:lstStyle/>
          <a:p>
            <a:pPr eaLnBrk="1" hangingPunct="1">
              <a:defRPr/>
            </a:pPr>
            <a:r>
              <a:rPr lang="fr-BE" dirty="0" err="1" smtClean="0"/>
              <a:t>Operaties</a:t>
            </a:r>
            <a:endParaRPr lang="fr-BE" dirty="0" smtClean="0"/>
          </a:p>
          <a:p>
            <a:pPr eaLnBrk="1" hangingPunct="1">
              <a:defRPr/>
            </a:pPr>
            <a:r>
              <a:rPr lang="fr-BE" dirty="0" smtClean="0"/>
              <a:t>Training</a:t>
            </a:r>
          </a:p>
          <a:p>
            <a:pPr eaLnBrk="1" hangingPunct="1">
              <a:defRPr/>
            </a:pPr>
            <a:r>
              <a:rPr lang="fr-BE" dirty="0" err="1" smtClean="0"/>
              <a:t>Investering</a:t>
            </a:r>
            <a:endParaRPr lang="fr-BE" dirty="0" smtClean="0"/>
          </a:p>
          <a:p>
            <a:pPr eaLnBrk="1" hangingPunct="1">
              <a:defRPr/>
            </a:pPr>
            <a:endParaRPr lang="fr-BE" dirty="0" smtClean="0"/>
          </a:p>
          <a:p>
            <a:pPr eaLnBrk="1" hangingPunct="1">
              <a:defRPr/>
            </a:pPr>
            <a:endParaRPr lang="fr-BE" dirty="0"/>
          </a:p>
          <a:p>
            <a:pPr eaLnBrk="1" hangingPunct="1">
              <a:defRPr/>
            </a:pPr>
            <a:endParaRPr lang="en-US" dirty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4D5FAB6-4519-4DD5-A3BE-5C51BC188500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Operations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dirty="0" err="1" smtClean="0"/>
              <a:t>Geen</a:t>
            </a:r>
            <a:r>
              <a:rPr lang="fr-BE" dirty="0" smtClean="0"/>
              <a:t> impact op </a:t>
            </a:r>
            <a:r>
              <a:rPr lang="fr-BE" dirty="0" err="1" smtClean="0"/>
              <a:t>lopende</a:t>
            </a:r>
            <a:r>
              <a:rPr lang="fr-BE" dirty="0" smtClean="0"/>
              <a:t> </a:t>
            </a:r>
            <a:r>
              <a:rPr lang="fr-BE" dirty="0" err="1" smtClean="0"/>
              <a:t>Ops</a:t>
            </a:r>
            <a:endParaRPr lang="fr-BE" dirty="0" smtClean="0"/>
          </a:p>
          <a:p>
            <a:pPr lvl="1"/>
            <a:r>
              <a:rPr lang="fr-BE" dirty="0" err="1" smtClean="0"/>
              <a:t>conform</a:t>
            </a:r>
            <a:r>
              <a:rPr lang="fr-BE" dirty="0" smtClean="0"/>
              <a:t> engagement </a:t>
            </a:r>
            <a:r>
              <a:rPr lang="fr-BE" dirty="0" err="1" smtClean="0"/>
              <a:t>Regering</a:t>
            </a:r>
            <a:endParaRPr lang="fr-BE" dirty="0" smtClean="0"/>
          </a:p>
          <a:p>
            <a:r>
              <a:rPr lang="fr-BE" dirty="0" err="1" smtClean="0"/>
              <a:t>Geen</a:t>
            </a:r>
            <a:r>
              <a:rPr lang="fr-BE" dirty="0" smtClean="0"/>
              <a:t> </a:t>
            </a:r>
            <a:r>
              <a:rPr lang="fr-BE" dirty="0" err="1" smtClean="0"/>
              <a:t>ruimte</a:t>
            </a:r>
            <a:r>
              <a:rPr lang="fr-BE" dirty="0" smtClean="0"/>
              <a:t> </a:t>
            </a:r>
            <a:r>
              <a:rPr lang="fr-BE" dirty="0" err="1" smtClean="0"/>
              <a:t>voor</a:t>
            </a:r>
            <a:r>
              <a:rPr lang="fr-BE" dirty="0" smtClean="0"/>
              <a:t> </a:t>
            </a:r>
            <a:r>
              <a:rPr lang="fr-BE" dirty="0" err="1" smtClean="0"/>
              <a:t>het</a:t>
            </a:r>
            <a:r>
              <a:rPr lang="fr-BE" dirty="0" smtClean="0"/>
              <a:t> </a:t>
            </a:r>
            <a:r>
              <a:rPr lang="fr-BE" dirty="0" err="1" smtClean="0"/>
              <a:t>opstarten</a:t>
            </a:r>
            <a:r>
              <a:rPr lang="fr-BE" dirty="0" smtClean="0"/>
              <a:t> van </a:t>
            </a:r>
            <a:r>
              <a:rPr lang="fr-BE" dirty="0" err="1" smtClean="0"/>
              <a:t>nieuwe</a:t>
            </a:r>
            <a:r>
              <a:rPr lang="fr-BE" dirty="0" smtClean="0"/>
              <a:t> </a:t>
            </a:r>
            <a:r>
              <a:rPr lang="fr-BE" dirty="0" err="1" smtClean="0"/>
              <a:t>Ops</a:t>
            </a:r>
            <a:r>
              <a:rPr lang="fr-BE" dirty="0" smtClean="0"/>
              <a:t> of de </a:t>
            </a:r>
            <a:r>
              <a:rPr lang="fr-BE" dirty="0" err="1" smtClean="0"/>
              <a:t>lopende</a:t>
            </a:r>
            <a:r>
              <a:rPr lang="fr-BE" dirty="0" smtClean="0"/>
              <a:t> </a:t>
            </a:r>
            <a:r>
              <a:rPr lang="fr-BE" dirty="0" err="1" smtClean="0"/>
              <a:t>uit</a:t>
            </a:r>
            <a:r>
              <a:rPr lang="fr-BE" dirty="0" smtClean="0"/>
              <a:t> te </a:t>
            </a:r>
            <a:r>
              <a:rPr lang="fr-BE" dirty="0" err="1" smtClean="0"/>
              <a:t>breiden</a:t>
            </a:r>
            <a:endParaRPr lang="fr-BE" dirty="0" smtClean="0"/>
          </a:p>
          <a:p>
            <a:pPr lvl="1"/>
            <a:r>
              <a:rPr lang="fr-BE" dirty="0" smtClean="0"/>
              <a:t>EUFOR CAR</a:t>
            </a:r>
            <a:endParaRPr lang="fr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53B99-B947-4E62-8F64-A0CEB945C676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3908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 smtClean="0"/>
              <a:t>Paraatstelling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896544"/>
          </a:xfrm>
        </p:spPr>
        <p:txBody>
          <a:bodyPr>
            <a:normAutofit fontScale="55000" lnSpcReduction="20000"/>
          </a:bodyPr>
          <a:lstStyle/>
          <a:p>
            <a:r>
              <a:rPr lang="fr-BE" dirty="0" err="1" smtClean="0"/>
              <a:t>Algemeen</a:t>
            </a:r>
            <a:endParaRPr lang="fr-BE" dirty="0" smtClean="0"/>
          </a:p>
          <a:p>
            <a:pPr lvl="1"/>
            <a:r>
              <a:rPr lang="fr-BE" dirty="0" err="1" smtClean="0"/>
              <a:t>overuren</a:t>
            </a:r>
            <a:endParaRPr lang="fr-BE" dirty="0" smtClean="0"/>
          </a:p>
          <a:p>
            <a:pPr lvl="2"/>
            <a:r>
              <a:rPr lang="fr-BE" dirty="0" err="1" smtClean="0"/>
              <a:t>beperkt</a:t>
            </a:r>
            <a:r>
              <a:rPr lang="fr-BE" dirty="0" smtClean="0"/>
              <a:t> </a:t>
            </a:r>
            <a:r>
              <a:rPr lang="fr-BE" dirty="0" err="1" smtClean="0"/>
              <a:t>tot</a:t>
            </a:r>
            <a:r>
              <a:rPr lang="fr-BE" dirty="0" smtClean="0"/>
              <a:t> </a:t>
            </a:r>
            <a:r>
              <a:rPr lang="fr-BE" dirty="0" err="1" smtClean="0"/>
              <a:t>het</a:t>
            </a:r>
            <a:r>
              <a:rPr lang="fr-BE" dirty="0" smtClean="0"/>
              <a:t> </a:t>
            </a:r>
            <a:r>
              <a:rPr lang="fr-BE" dirty="0" err="1" smtClean="0"/>
              <a:t>strikt</a:t>
            </a:r>
            <a:r>
              <a:rPr lang="fr-BE" dirty="0" smtClean="0"/>
              <a:t> </a:t>
            </a:r>
            <a:r>
              <a:rPr lang="fr-BE" dirty="0" err="1" smtClean="0"/>
              <a:t>noodzakelijke</a:t>
            </a:r>
            <a:r>
              <a:rPr lang="fr-BE" dirty="0" smtClean="0"/>
              <a:t> (</a:t>
            </a:r>
            <a:r>
              <a:rPr lang="fr-BE" dirty="0" err="1" smtClean="0"/>
              <a:t>Bg</a:t>
            </a:r>
            <a:r>
              <a:rPr lang="fr-BE" dirty="0" smtClean="0"/>
              <a:t> impact)</a:t>
            </a:r>
            <a:endParaRPr lang="fr-BE" dirty="0"/>
          </a:p>
          <a:p>
            <a:pPr lvl="1"/>
            <a:r>
              <a:rPr lang="fr-BE" dirty="0" err="1"/>
              <a:t>zending</a:t>
            </a:r>
            <a:r>
              <a:rPr lang="fr-BE" dirty="0"/>
              <a:t> BEL / </a:t>
            </a:r>
            <a:r>
              <a:rPr lang="fr-BE" dirty="0" err="1" smtClean="0"/>
              <a:t>buitenland</a:t>
            </a:r>
            <a:r>
              <a:rPr lang="fr-BE" dirty="0" smtClean="0"/>
              <a:t> (</a:t>
            </a:r>
            <a:r>
              <a:rPr lang="fr-BE" dirty="0" err="1" smtClean="0"/>
              <a:t>marsbevelen</a:t>
            </a:r>
            <a:r>
              <a:rPr lang="fr-BE" dirty="0" smtClean="0"/>
              <a:t>) : </a:t>
            </a:r>
          </a:p>
          <a:p>
            <a:pPr lvl="2"/>
            <a:r>
              <a:rPr lang="fr-BE" dirty="0" err="1" smtClean="0"/>
              <a:t>Tpt</a:t>
            </a:r>
            <a:r>
              <a:rPr lang="fr-BE" dirty="0" smtClean="0"/>
              <a:t>, Logt, Kl I</a:t>
            </a:r>
          </a:p>
          <a:p>
            <a:pPr lvl="2"/>
            <a:r>
              <a:rPr lang="fr-BE" dirty="0" smtClean="0"/>
              <a:t>Trg &amp; </a:t>
            </a:r>
            <a:r>
              <a:rPr lang="fr-BE" dirty="0"/>
              <a:t>NON </a:t>
            </a:r>
            <a:r>
              <a:rPr lang="fr-BE" dirty="0" smtClean="0"/>
              <a:t>Trg</a:t>
            </a:r>
          </a:p>
          <a:p>
            <a:pPr lvl="2"/>
            <a:r>
              <a:rPr lang="nl-NL" dirty="0"/>
              <a:t>beperkt tot het strikt noodzakelijke</a:t>
            </a:r>
          </a:p>
          <a:p>
            <a:pPr lvl="1"/>
            <a:r>
              <a:rPr lang="fr-BE" dirty="0" err="1" smtClean="0"/>
              <a:t>representatiekosten</a:t>
            </a:r>
            <a:endParaRPr lang="fr-BE" dirty="0" smtClean="0"/>
          </a:p>
          <a:p>
            <a:pPr lvl="2"/>
            <a:r>
              <a:rPr lang="fr-BE" dirty="0" err="1" smtClean="0"/>
              <a:t>schrappen</a:t>
            </a:r>
            <a:r>
              <a:rPr lang="fr-BE" dirty="0" smtClean="0"/>
              <a:t> PR-</a:t>
            </a:r>
            <a:r>
              <a:rPr lang="fr-BE" dirty="0" err="1" smtClean="0"/>
              <a:t>activiteiten</a:t>
            </a:r>
            <a:r>
              <a:rPr lang="fr-BE" dirty="0" smtClean="0"/>
              <a:t>, </a:t>
            </a:r>
            <a:r>
              <a:rPr lang="fr-BE" dirty="0" err="1" smtClean="0"/>
              <a:t>cohesie</a:t>
            </a:r>
            <a:r>
              <a:rPr lang="fr-BE" dirty="0" smtClean="0"/>
              <a:t>, ...</a:t>
            </a:r>
          </a:p>
          <a:p>
            <a:pPr lvl="2"/>
            <a:r>
              <a:rPr lang="fr-BE" dirty="0" err="1" smtClean="0"/>
              <a:t>betalende</a:t>
            </a:r>
            <a:r>
              <a:rPr lang="fr-BE" dirty="0" smtClean="0"/>
              <a:t> </a:t>
            </a:r>
            <a:r>
              <a:rPr lang="fr-BE" dirty="0" err="1" smtClean="0"/>
              <a:t>deelname</a:t>
            </a:r>
            <a:r>
              <a:rPr lang="fr-BE" dirty="0" smtClean="0"/>
              <a:t> </a:t>
            </a:r>
            <a:r>
              <a:rPr lang="fr-BE" dirty="0" err="1" smtClean="0"/>
              <a:t>aan</a:t>
            </a:r>
            <a:r>
              <a:rPr lang="fr-BE" dirty="0" smtClean="0"/>
              <a:t> diverse PR-</a:t>
            </a:r>
            <a:r>
              <a:rPr lang="fr-BE" dirty="0" err="1" smtClean="0"/>
              <a:t>activiteiten</a:t>
            </a:r>
            <a:endParaRPr lang="fr-BE" dirty="0" smtClean="0"/>
          </a:p>
          <a:p>
            <a:pPr lvl="1"/>
            <a:endParaRPr lang="fr-BE" dirty="0" smtClean="0"/>
          </a:p>
          <a:p>
            <a:pPr lvl="1"/>
            <a:r>
              <a:rPr lang="fr-BE" dirty="0" smtClean="0"/>
              <a:t>Mun Small </a:t>
            </a:r>
            <a:r>
              <a:rPr lang="fr-BE" dirty="0" err="1" smtClean="0"/>
              <a:t>arms</a:t>
            </a:r>
            <a:r>
              <a:rPr lang="fr-BE" dirty="0" smtClean="0"/>
              <a:t> : </a:t>
            </a:r>
            <a:r>
              <a:rPr lang="fr-BE" dirty="0" err="1" smtClean="0"/>
              <a:t>kaliber</a:t>
            </a:r>
            <a:r>
              <a:rPr lang="fr-BE" dirty="0" smtClean="0"/>
              <a:t> 5.7  -  .50</a:t>
            </a:r>
          </a:p>
          <a:p>
            <a:pPr lvl="2"/>
            <a:r>
              <a:rPr lang="fr-BE" dirty="0" err="1" smtClean="0"/>
              <a:t>beperking</a:t>
            </a:r>
            <a:r>
              <a:rPr lang="fr-BE" dirty="0" smtClean="0"/>
              <a:t> van </a:t>
            </a:r>
            <a:r>
              <a:rPr lang="fr-BE" dirty="0" err="1" smtClean="0"/>
              <a:t>Indiv</a:t>
            </a:r>
            <a:r>
              <a:rPr lang="fr-BE" dirty="0" smtClean="0"/>
              <a:t> &amp; </a:t>
            </a:r>
            <a:r>
              <a:rPr lang="fr-BE" dirty="0" err="1" smtClean="0"/>
              <a:t>collectieve</a:t>
            </a:r>
            <a:r>
              <a:rPr lang="fr-BE" dirty="0" smtClean="0"/>
              <a:t> </a:t>
            </a:r>
            <a:r>
              <a:rPr lang="fr-BE" dirty="0" err="1" smtClean="0"/>
              <a:t>Trg</a:t>
            </a:r>
            <a:r>
              <a:rPr lang="fr-BE" dirty="0" smtClean="0"/>
              <a:t> </a:t>
            </a:r>
            <a:r>
              <a:rPr lang="fr-BE" dirty="0" err="1" smtClean="0"/>
              <a:t>Obj</a:t>
            </a:r>
            <a:r>
              <a:rPr lang="fr-BE" dirty="0" smtClean="0"/>
              <a:t> 2 Sem 14</a:t>
            </a:r>
          </a:p>
          <a:p>
            <a:pPr lvl="2"/>
            <a:r>
              <a:rPr lang="fr-BE" dirty="0" err="1" smtClean="0"/>
              <a:t>conversie</a:t>
            </a:r>
            <a:r>
              <a:rPr lang="fr-BE" dirty="0" smtClean="0"/>
              <a:t> GP – 5.7</a:t>
            </a:r>
          </a:p>
          <a:p>
            <a:pPr lvl="1"/>
            <a:r>
              <a:rPr lang="fr-BE" dirty="0" err="1" smtClean="0"/>
              <a:t>Trg</a:t>
            </a:r>
            <a:r>
              <a:rPr lang="fr-BE" dirty="0" smtClean="0"/>
              <a:t> plan</a:t>
            </a:r>
          </a:p>
          <a:p>
            <a:pPr lvl="2"/>
            <a:r>
              <a:rPr lang="fr-BE" dirty="0" err="1" smtClean="0"/>
              <a:t>ManeuverD</a:t>
            </a:r>
            <a:r>
              <a:rPr lang="fr-BE" dirty="0" smtClean="0"/>
              <a:t>: 460000 =&gt; 403000 =&gt; 373000 (- 20 % / -8 %)</a:t>
            </a:r>
          </a:p>
          <a:p>
            <a:pPr lvl="2"/>
            <a:r>
              <a:rPr lang="fr-BE" dirty="0" err="1" smtClean="0"/>
              <a:t>vliegplan</a:t>
            </a:r>
            <a:r>
              <a:rPr lang="fr-BE" dirty="0" smtClean="0"/>
              <a:t>, </a:t>
            </a:r>
            <a:r>
              <a:rPr lang="fr-BE" dirty="0" err="1" smtClean="0"/>
              <a:t>vaarplan</a:t>
            </a:r>
            <a:endParaRPr lang="fr-BE" dirty="0" smtClean="0"/>
          </a:p>
          <a:p>
            <a:endParaRPr lang="fr-BE" dirty="0" smtClean="0"/>
          </a:p>
          <a:p>
            <a:r>
              <a:rPr lang="fr-BE" dirty="0" smtClean="0"/>
              <a:t>Impact op de </a:t>
            </a:r>
            <a:r>
              <a:rPr lang="fr-BE" dirty="0" err="1" smtClean="0"/>
              <a:t>Vorming</a:t>
            </a:r>
            <a:r>
              <a:rPr lang="fr-BE" dirty="0" smtClean="0"/>
              <a:t> = </a:t>
            </a:r>
            <a:r>
              <a:rPr lang="fr-BE" dirty="0" err="1" smtClean="0"/>
              <a:t>Maneuverdagen</a:t>
            </a:r>
            <a:r>
              <a:rPr lang="fr-BE" dirty="0" smtClean="0"/>
              <a:t> DG </a:t>
            </a:r>
            <a:r>
              <a:rPr lang="fr-BE" dirty="0" err="1" smtClean="0"/>
              <a:t>Fmn</a:t>
            </a:r>
            <a:r>
              <a:rPr lang="fr-BE" dirty="0" smtClean="0"/>
              <a:t> + </a:t>
            </a:r>
            <a:r>
              <a:rPr lang="fr-BE" dirty="0" err="1" smtClean="0"/>
              <a:t>steun</a:t>
            </a:r>
            <a:r>
              <a:rPr lang="fr-BE" dirty="0" smtClean="0"/>
              <a:t> </a:t>
            </a:r>
            <a:r>
              <a:rPr lang="fr-BE" dirty="0" err="1" smtClean="0"/>
              <a:t>aan</a:t>
            </a:r>
            <a:r>
              <a:rPr lang="fr-BE" dirty="0" smtClean="0"/>
              <a:t> de </a:t>
            </a:r>
            <a:r>
              <a:rPr lang="fr-BE" dirty="0" err="1" smtClean="0"/>
              <a:t>Fmn</a:t>
            </a:r>
            <a:endParaRPr lang="fr-BE" dirty="0" smtClean="0"/>
          </a:p>
          <a:p>
            <a:pPr lvl="1"/>
            <a:endParaRPr lang="fr-BE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53B99-B947-4E62-8F64-A0CEB945C676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934938" y="2391271"/>
            <a:ext cx="1838965" cy="923330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r>
              <a:rPr lang="fr-BE" dirty="0" err="1" smtClean="0"/>
              <a:t>Vermindering</a:t>
            </a:r>
            <a:endParaRPr lang="fr-BE" dirty="0" smtClean="0"/>
          </a:p>
          <a:p>
            <a:r>
              <a:rPr lang="fr-BE" dirty="0" smtClean="0"/>
              <a:t>Monitoring</a:t>
            </a:r>
          </a:p>
          <a:p>
            <a:r>
              <a:rPr lang="fr-BE" dirty="0" smtClean="0"/>
              <a:t>(CO, COMOPS)</a:t>
            </a:r>
            <a:endParaRPr lang="en-US" dirty="0"/>
          </a:p>
        </p:txBody>
      </p:sp>
      <p:sp>
        <p:nvSpPr>
          <p:cNvPr id="8" name="Right Brace 7"/>
          <p:cNvSpPr/>
          <p:nvPr/>
        </p:nvSpPr>
        <p:spPr>
          <a:xfrm>
            <a:off x="6587139" y="1700808"/>
            <a:ext cx="108012" cy="2304256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2284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Training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dirty="0" smtClean="0"/>
              <a:t>Land</a:t>
            </a:r>
          </a:p>
          <a:p>
            <a:pPr lvl="1"/>
            <a:r>
              <a:rPr lang="fr-BE" dirty="0" err="1" smtClean="0"/>
              <a:t>schrappen</a:t>
            </a:r>
            <a:r>
              <a:rPr lang="fr-BE" dirty="0" smtClean="0"/>
              <a:t> </a:t>
            </a:r>
            <a:r>
              <a:rPr lang="fr-BE" dirty="0" err="1" smtClean="0"/>
              <a:t>activiteiten</a:t>
            </a:r>
            <a:endParaRPr lang="fr-BE" dirty="0" smtClean="0"/>
          </a:p>
          <a:p>
            <a:pPr lvl="2"/>
            <a:r>
              <a:rPr lang="fr-BE" dirty="0" smtClean="0"/>
              <a:t>GTA, BOLETICE, HRADISTE</a:t>
            </a:r>
          </a:p>
          <a:p>
            <a:pPr lvl="1"/>
            <a:r>
              <a:rPr lang="fr-BE" dirty="0" err="1" smtClean="0"/>
              <a:t>herziening</a:t>
            </a:r>
            <a:r>
              <a:rPr lang="fr-BE" dirty="0" smtClean="0"/>
              <a:t> concept QUICK LION EUBG</a:t>
            </a:r>
          </a:p>
          <a:p>
            <a:pPr lvl="2"/>
            <a:r>
              <a:rPr lang="fr-BE" dirty="0" smtClean="0"/>
              <a:t>CS, CSS JIT/JAN, concept DVD</a:t>
            </a:r>
          </a:p>
          <a:p>
            <a:pPr lvl="1"/>
            <a:r>
              <a:rPr lang="fr-BE" dirty="0" smtClean="0"/>
              <a:t>focus op Trg Combat </a:t>
            </a:r>
            <a:r>
              <a:rPr lang="fr-BE" dirty="0" err="1" smtClean="0"/>
              <a:t>units</a:t>
            </a:r>
            <a:r>
              <a:rPr lang="fr-BE" dirty="0" smtClean="0"/>
              <a:t> </a:t>
            </a:r>
          </a:p>
          <a:p>
            <a:pPr lvl="2"/>
            <a:r>
              <a:rPr lang="fr-BE" dirty="0" err="1" smtClean="0"/>
              <a:t>Gev</a:t>
            </a:r>
            <a:r>
              <a:rPr lang="fr-BE" dirty="0" smtClean="0"/>
              <a:t> : TTP </a:t>
            </a:r>
            <a:r>
              <a:rPr lang="fr-BE" dirty="0" err="1" smtClean="0"/>
              <a:t>voldoende</a:t>
            </a:r>
            <a:r>
              <a:rPr lang="fr-BE" dirty="0" smtClean="0"/>
              <a:t> Min</a:t>
            </a:r>
            <a:endParaRPr lang="fr-BE" dirty="0"/>
          </a:p>
          <a:p>
            <a:pPr lvl="2"/>
            <a:r>
              <a:rPr lang="fr-BE" dirty="0" err="1" smtClean="0"/>
              <a:t>vermindering</a:t>
            </a:r>
            <a:r>
              <a:rPr lang="fr-BE" dirty="0" smtClean="0"/>
              <a:t> </a:t>
            </a:r>
            <a:r>
              <a:rPr lang="fr-BE" dirty="0" err="1" smtClean="0"/>
              <a:t>geïntegreerde</a:t>
            </a:r>
            <a:r>
              <a:rPr lang="fr-BE" dirty="0" smtClean="0"/>
              <a:t> </a:t>
            </a:r>
            <a:r>
              <a:rPr lang="fr-BE" dirty="0" err="1" smtClean="0"/>
              <a:t>Trg</a:t>
            </a:r>
            <a:r>
              <a:rPr lang="fr-BE" dirty="0" smtClean="0"/>
              <a:t> C-CS-CSS</a:t>
            </a:r>
          </a:p>
          <a:p>
            <a:pPr lvl="2"/>
            <a:endParaRPr lang="fr-BE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53B99-B947-4E62-8F64-A0CEB945C676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6751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Training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dirty="0" smtClean="0"/>
              <a:t>Air</a:t>
            </a:r>
          </a:p>
          <a:p>
            <a:pPr lvl="1"/>
            <a:r>
              <a:rPr lang="fr-BE" dirty="0" err="1" smtClean="0"/>
              <a:t>vliegplan</a:t>
            </a:r>
            <a:r>
              <a:rPr lang="fr-BE" dirty="0" smtClean="0"/>
              <a:t>: </a:t>
            </a:r>
          </a:p>
          <a:p>
            <a:pPr lvl="2"/>
            <a:r>
              <a:rPr lang="fr-BE" dirty="0" err="1" smtClean="0"/>
              <a:t>voornamelijk</a:t>
            </a:r>
            <a:r>
              <a:rPr lang="fr-BE" dirty="0" smtClean="0"/>
              <a:t> op </a:t>
            </a:r>
            <a:r>
              <a:rPr lang="fr-BE" dirty="0" err="1" smtClean="0"/>
              <a:t>kwalificaties</a:t>
            </a:r>
            <a:r>
              <a:rPr lang="fr-BE" dirty="0" smtClean="0"/>
              <a:t> van de </a:t>
            </a:r>
            <a:r>
              <a:rPr lang="fr-BE" dirty="0" err="1" smtClean="0"/>
              <a:t>piloten</a:t>
            </a:r>
            <a:r>
              <a:rPr lang="fr-BE" dirty="0" smtClean="0"/>
              <a:t>: </a:t>
            </a:r>
          </a:p>
          <a:p>
            <a:pPr lvl="3"/>
            <a:r>
              <a:rPr lang="fr-BE" dirty="0" smtClean="0"/>
              <a:t>F-16 ; C-130</a:t>
            </a:r>
          </a:p>
          <a:p>
            <a:pPr lvl="2"/>
            <a:r>
              <a:rPr lang="fr-BE" dirty="0" err="1" smtClean="0"/>
              <a:t>commerciële</a:t>
            </a:r>
            <a:r>
              <a:rPr lang="fr-BE" dirty="0" smtClean="0"/>
              <a:t> </a:t>
            </a:r>
            <a:r>
              <a:rPr lang="fr-BE" dirty="0" err="1" smtClean="0"/>
              <a:t>vloot</a:t>
            </a:r>
            <a:r>
              <a:rPr lang="fr-BE" dirty="0" smtClean="0"/>
              <a:t> : </a:t>
            </a:r>
          </a:p>
          <a:p>
            <a:pPr lvl="3"/>
            <a:r>
              <a:rPr lang="fr-BE" dirty="0" err="1" smtClean="0"/>
              <a:t>beperkte</a:t>
            </a:r>
            <a:r>
              <a:rPr lang="fr-BE" dirty="0" smtClean="0"/>
              <a:t> impact op </a:t>
            </a:r>
            <a:r>
              <a:rPr lang="fr-BE" dirty="0" err="1" smtClean="0"/>
              <a:t>klanten</a:t>
            </a:r>
            <a:r>
              <a:rPr lang="fr-BE" dirty="0" smtClean="0"/>
              <a:t> </a:t>
            </a:r>
            <a:r>
              <a:rPr lang="fr-BE" dirty="0" err="1" smtClean="0"/>
              <a:t>buiten</a:t>
            </a:r>
            <a:r>
              <a:rPr lang="fr-BE" dirty="0" smtClean="0"/>
              <a:t> </a:t>
            </a:r>
            <a:r>
              <a:rPr lang="fr-BE" dirty="0" err="1" smtClean="0"/>
              <a:t>Defensie</a:t>
            </a:r>
            <a:r>
              <a:rPr lang="fr-BE" dirty="0" smtClean="0"/>
              <a:t> </a:t>
            </a:r>
          </a:p>
          <a:p>
            <a:pPr lvl="1"/>
            <a:r>
              <a:rPr lang="fr-BE" dirty="0" err="1" smtClean="0"/>
              <a:t>Maneuverdagen</a:t>
            </a:r>
            <a:endParaRPr lang="fr-BE" dirty="0" smtClean="0"/>
          </a:p>
          <a:p>
            <a:pPr lvl="2"/>
            <a:r>
              <a:rPr lang="fr-BE" dirty="0" smtClean="0"/>
              <a:t>AATTC (C-130) : </a:t>
            </a:r>
            <a:r>
              <a:rPr lang="fr-BE" dirty="0" err="1" smtClean="0"/>
              <a:t>beperkingen</a:t>
            </a:r>
            <a:r>
              <a:rPr lang="fr-BE" dirty="0" smtClean="0"/>
              <a:t> </a:t>
            </a:r>
            <a:r>
              <a:rPr lang="fr-BE" dirty="0" err="1" smtClean="0"/>
              <a:t>kwalificaties</a:t>
            </a:r>
            <a:endParaRPr lang="fr-BE" dirty="0" smtClean="0"/>
          </a:p>
          <a:p>
            <a:pPr lvl="2"/>
            <a:r>
              <a:rPr lang="fr-BE" dirty="0" smtClean="0"/>
              <a:t>BFTS in BEL : </a:t>
            </a:r>
            <a:r>
              <a:rPr lang="fr-BE" dirty="0" err="1" smtClean="0"/>
              <a:t>vertraging</a:t>
            </a:r>
            <a:r>
              <a:rPr lang="fr-BE" dirty="0" smtClean="0"/>
              <a:t> </a:t>
            </a:r>
            <a:r>
              <a:rPr lang="fr-BE" dirty="0" err="1" smtClean="0"/>
              <a:t>basisvorming</a:t>
            </a:r>
            <a:r>
              <a:rPr lang="fr-BE" dirty="0" smtClean="0"/>
              <a:t> </a:t>
            </a:r>
            <a:r>
              <a:rPr lang="fr-BE" dirty="0" err="1" smtClean="0"/>
              <a:t>piloten</a:t>
            </a:r>
            <a:endParaRPr lang="fr-BE" dirty="0" smtClean="0"/>
          </a:p>
          <a:p>
            <a:pPr lvl="2"/>
            <a:r>
              <a:rPr lang="fr-BE" dirty="0" smtClean="0"/>
              <a:t>UAV Trg : </a:t>
            </a:r>
            <a:r>
              <a:rPr lang="fr-BE" dirty="0" err="1"/>
              <a:t>beperkingen</a:t>
            </a:r>
            <a:r>
              <a:rPr lang="fr-BE" dirty="0"/>
              <a:t> </a:t>
            </a:r>
            <a:r>
              <a:rPr lang="fr-BE" dirty="0" err="1"/>
              <a:t>kwalificaties</a:t>
            </a:r>
            <a:endParaRPr lang="fr-BE" dirty="0" smtClean="0"/>
          </a:p>
          <a:p>
            <a:pPr lvl="2"/>
            <a:endParaRPr lang="fr-BE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53B99-B947-4E62-8F64-A0CEB945C676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0407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Training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BE" dirty="0" smtClean="0"/>
              <a:t>Marine</a:t>
            </a:r>
          </a:p>
          <a:p>
            <a:pPr lvl="1"/>
            <a:r>
              <a:rPr lang="fr-BE" dirty="0" err="1" smtClean="0"/>
              <a:t>schrappen</a:t>
            </a:r>
            <a:r>
              <a:rPr lang="fr-BE" dirty="0" smtClean="0"/>
              <a:t> van </a:t>
            </a:r>
            <a:r>
              <a:rPr lang="fr-BE" dirty="0" err="1" smtClean="0"/>
              <a:t>activiteiten</a:t>
            </a:r>
            <a:r>
              <a:rPr lang="fr-BE" dirty="0" smtClean="0"/>
              <a:t> </a:t>
            </a:r>
            <a:r>
              <a:rPr lang="fr-BE" u="sng" dirty="0" smtClean="0"/>
              <a:t>non </a:t>
            </a:r>
            <a:r>
              <a:rPr lang="fr-BE" u="sng" dirty="0" err="1" smtClean="0"/>
              <a:t>NRF</a:t>
            </a:r>
            <a:r>
              <a:rPr lang="fr-BE" dirty="0" err="1" smtClean="0"/>
              <a:t>schepen</a:t>
            </a:r>
            <a:r>
              <a:rPr lang="fr-BE" dirty="0" smtClean="0"/>
              <a:t> </a:t>
            </a:r>
            <a:endParaRPr lang="fr-BE" u="sng" dirty="0" smtClean="0"/>
          </a:p>
          <a:p>
            <a:pPr lvl="2"/>
            <a:r>
              <a:rPr lang="fr-BE" dirty="0" smtClean="0"/>
              <a:t>LOMA: </a:t>
            </a:r>
            <a:r>
              <a:rPr lang="fr-BE" dirty="0" err="1" smtClean="0"/>
              <a:t>vaarPrg</a:t>
            </a:r>
            <a:r>
              <a:rPr lang="fr-BE" dirty="0" smtClean="0"/>
              <a:t> 2014/1 </a:t>
            </a:r>
            <a:r>
              <a:rPr lang="fr-BE" dirty="0" err="1" smtClean="0"/>
              <a:t>afgeschaft</a:t>
            </a:r>
            <a:r>
              <a:rPr lang="fr-BE" dirty="0" smtClean="0"/>
              <a:t> en </a:t>
            </a:r>
            <a:r>
              <a:rPr lang="fr-BE" dirty="0" err="1" smtClean="0"/>
              <a:t>beperkt</a:t>
            </a:r>
            <a:r>
              <a:rPr lang="fr-BE" dirty="0" smtClean="0"/>
              <a:t> </a:t>
            </a:r>
            <a:r>
              <a:rPr lang="fr-BE" dirty="0" err="1" smtClean="0"/>
              <a:t>tot</a:t>
            </a:r>
            <a:r>
              <a:rPr lang="fr-BE" dirty="0" smtClean="0"/>
              <a:t> EEN </a:t>
            </a:r>
            <a:r>
              <a:rPr lang="fr-BE" dirty="0" err="1" smtClean="0"/>
              <a:t>vaardag</a:t>
            </a:r>
            <a:endParaRPr lang="fr-BE" dirty="0" smtClean="0"/>
          </a:p>
          <a:p>
            <a:pPr lvl="2"/>
            <a:r>
              <a:rPr lang="fr-BE" dirty="0" smtClean="0"/>
              <a:t>PRIMULA: </a:t>
            </a:r>
            <a:r>
              <a:rPr lang="fr-BE" dirty="0" err="1" smtClean="0"/>
              <a:t>vaar</a:t>
            </a:r>
            <a:r>
              <a:rPr lang="fr-BE" dirty="0" smtClean="0"/>
              <a:t> Prg 2014 </a:t>
            </a:r>
            <a:r>
              <a:rPr lang="fr-BE" dirty="0" err="1" smtClean="0"/>
              <a:t>afgeschaft</a:t>
            </a:r>
            <a:r>
              <a:rPr lang="fr-BE" dirty="0" smtClean="0"/>
              <a:t> en </a:t>
            </a:r>
            <a:r>
              <a:rPr lang="fr-BE" dirty="0" err="1" smtClean="0"/>
              <a:t>schip</a:t>
            </a:r>
            <a:r>
              <a:rPr lang="fr-BE" dirty="0" smtClean="0"/>
              <a:t> </a:t>
            </a:r>
            <a:r>
              <a:rPr lang="fr-BE" dirty="0" err="1" smtClean="0"/>
              <a:t>onder</a:t>
            </a:r>
            <a:r>
              <a:rPr lang="fr-BE" dirty="0" smtClean="0"/>
              <a:t> </a:t>
            </a:r>
            <a:r>
              <a:rPr lang="fr-BE" dirty="0" err="1" smtClean="0"/>
              <a:t>statuut</a:t>
            </a:r>
            <a:r>
              <a:rPr lang="fr-BE" dirty="0" smtClean="0"/>
              <a:t> « </a:t>
            </a:r>
            <a:r>
              <a:rPr lang="fr-BE" dirty="0" err="1" smtClean="0"/>
              <a:t>materieelsgereed</a:t>
            </a:r>
            <a:r>
              <a:rPr lang="fr-BE" dirty="0" smtClean="0"/>
              <a:t> » </a:t>
            </a:r>
          </a:p>
          <a:p>
            <a:pPr lvl="2"/>
            <a:r>
              <a:rPr lang="fr-BE" dirty="0" smtClean="0"/>
              <a:t>Campagne </a:t>
            </a:r>
            <a:r>
              <a:rPr lang="fr-BE" dirty="0" err="1" smtClean="0"/>
              <a:t>Navigatieschool</a:t>
            </a:r>
            <a:r>
              <a:rPr lang="fr-BE" dirty="0" smtClean="0"/>
              <a:t> (ENS) </a:t>
            </a:r>
            <a:r>
              <a:rPr lang="fr-BE" dirty="0" err="1" smtClean="0"/>
              <a:t>verminderd</a:t>
            </a:r>
            <a:r>
              <a:rPr lang="fr-BE" dirty="0" smtClean="0"/>
              <a:t> van 3 </a:t>
            </a:r>
            <a:r>
              <a:rPr lang="fr-BE" dirty="0" err="1" smtClean="0"/>
              <a:t>naar</a:t>
            </a:r>
            <a:r>
              <a:rPr lang="fr-BE" dirty="0" smtClean="0"/>
              <a:t> 2 </a:t>
            </a:r>
            <a:r>
              <a:rPr lang="fr-BE" dirty="0" err="1" smtClean="0"/>
              <a:t>weken</a:t>
            </a:r>
            <a:endParaRPr lang="fr-BE" dirty="0" smtClean="0"/>
          </a:p>
          <a:p>
            <a:pPr lvl="1"/>
            <a:r>
              <a:rPr lang="fr-BE" dirty="0" smtClean="0"/>
              <a:t>SNMCMG1</a:t>
            </a:r>
          </a:p>
          <a:p>
            <a:pPr lvl="2"/>
            <a:r>
              <a:rPr lang="fr-BE" dirty="0" smtClean="0"/>
              <a:t>BELLIS: </a:t>
            </a:r>
            <a:r>
              <a:rPr lang="fr-BE" dirty="0" err="1" smtClean="0"/>
              <a:t>vermindering</a:t>
            </a:r>
            <a:r>
              <a:rPr lang="fr-BE" dirty="0" smtClean="0"/>
              <a:t> met 2 </a:t>
            </a:r>
            <a:r>
              <a:rPr lang="fr-BE" dirty="0" err="1" smtClean="0"/>
              <a:t>weken</a:t>
            </a:r>
            <a:r>
              <a:rPr lang="fr-BE" dirty="0" smtClean="0"/>
              <a:t> </a:t>
            </a:r>
            <a:r>
              <a:rPr lang="fr-BE" dirty="0" err="1" smtClean="0"/>
              <a:t>effectief</a:t>
            </a:r>
            <a:endParaRPr lang="fr-BE" dirty="0" smtClean="0"/>
          </a:p>
          <a:p>
            <a:pPr lvl="2"/>
            <a:r>
              <a:rPr lang="fr-BE" dirty="0" smtClean="0"/>
              <a:t>BELLIS en CROCUS </a:t>
            </a:r>
            <a:r>
              <a:rPr lang="fr-BE" dirty="0" err="1" smtClean="0"/>
              <a:t>aan</a:t>
            </a:r>
            <a:r>
              <a:rPr lang="fr-BE" dirty="0" smtClean="0"/>
              <a:t> </a:t>
            </a:r>
            <a:r>
              <a:rPr lang="fr-BE" dirty="0" err="1" smtClean="0"/>
              <a:t>kaai</a:t>
            </a:r>
            <a:r>
              <a:rPr lang="fr-BE" dirty="0" smtClean="0"/>
              <a:t> NTM 5 D in </a:t>
            </a:r>
            <a:r>
              <a:rPr lang="fr-BE" dirty="0" err="1" smtClean="0"/>
              <a:t>Jul-Aug</a:t>
            </a:r>
            <a:endParaRPr lang="fr-BE" dirty="0" smtClean="0"/>
          </a:p>
          <a:p>
            <a:pPr marL="457200" lvl="1" indent="0">
              <a:buNone/>
            </a:pPr>
            <a:endParaRPr lang="fr-BE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53B99-B947-4E62-8F64-A0CEB945C676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0407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Training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dirty="0" err="1" smtClean="0"/>
              <a:t>Medical</a:t>
            </a:r>
            <a:endParaRPr lang="fr-BE" dirty="0" smtClean="0"/>
          </a:p>
          <a:p>
            <a:pPr lvl="1"/>
            <a:r>
              <a:rPr lang="fr-BE" dirty="0" err="1" smtClean="0"/>
              <a:t>vermindering</a:t>
            </a:r>
            <a:r>
              <a:rPr lang="fr-BE" dirty="0" smtClean="0"/>
              <a:t> </a:t>
            </a:r>
            <a:r>
              <a:rPr lang="fr-BE" dirty="0" err="1" smtClean="0"/>
              <a:t>reële</a:t>
            </a:r>
            <a:r>
              <a:rPr lang="fr-BE" dirty="0" smtClean="0"/>
              <a:t> Med </a:t>
            </a:r>
            <a:r>
              <a:rPr lang="fr-BE" dirty="0" err="1" smtClean="0"/>
              <a:t>Sp</a:t>
            </a:r>
            <a:r>
              <a:rPr lang="fr-BE" dirty="0" smtClean="0"/>
              <a:t> </a:t>
            </a:r>
            <a:br>
              <a:rPr lang="fr-BE" dirty="0" smtClean="0"/>
            </a:br>
            <a:r>
              <a:rPr lang="fr-BE" dirty="0" smtClean="0"/>
              <a:t>% </a:t>
            </a:r>
            <a:r>
              <a:rPr lang="fr-BE" dirty="0" err="1" smtClean="0"/>
              <a:t>vermindering</a:t>
            </a:r>
            <a:r>
              <a:rPr lang="fr-BE" dirty="0" smtClean="0"/>
              <a:t> Trg plan LC, AC, NC</a:t>
            </a:r>
          </a:p>
          <a:p>
            <a:pPr lvl="1"/>
            <a:r>
              <a:rPr lang="fr-BE" dirty="0" err="1" smtClean="0"/>
              <a:t>geen</a:t>
            </a:r>
            <a:r>
              <a:rPr lang="fr-BE" dirty="0" smtClean="0"/>
              <a:t> </a:t>
            </a:r>
            <a:r>
              <a:rPr lang="fr-BE" dirty="0" err="1" smtClean="0"/>
              <a:t>vermindering</a:t>
            </a:r>
            <a:r>
              <a:rPr lang="fr-BE" dirty="0" smtClean="0"/>
              <a:t> van de </a:t>
            </a:r>
            <a:r>
              <a:rPr lang="fr-BE" dirty="0" err="1" smtClean="0"/>
              <a:t>functionele</a:t>
            </a:r>
            <a:r>
              <a:rPr lang="fr-BE" dirty="0" smtClean="0"/>
              <a:t> Med </a:t>
            </a:r>
            <a:r>
              <a:rPr lang="fr-BE" dirty="0" err="1" smtClean="0"/>
              <a:t>Trg</a:t>
            </a:r>
            <a:r>
              <a:rPr lang="fr-BE" dirty="0" smtClean="0"/>
              <a:t> (20 % van </a:t>
            </a:r>
            <a:r>
              <a:rPr lang="fr-BE" dirty="0" err="1" smtClean="0"/>
              <a:t>Trg</a:t>
            </a:r>
            <a:r>
              <a:rPr lang="fr-BE" dirty="0" smtClean="0"/>
              <a:t> plan MC)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53B99-B947-4E62-8F64-A0CEB945C676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0407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 smtClean="0"/>
              <a:t>Investering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5328592"/>
          </a:xfrm>
        </p:spPr>
        <p:txBody>
          <a:bodyPr>
            <a:normAutofit/>
          </a:bodyPr>
          <a:lstStyle/>
          <a:p>
            <a:r>
              <a:rPr lang="fr-BE" sz="2400" dirty="0" err="1" smtClean="0"/>
              <a:t>Bezuinigingen</a:t>
            </a:r>
            <a:r>
              <a:rPr lang="fr-BE" sz="2400" dirty="0" smtClean="0"/>
              <a:t> </a:t>
            </a:r>
            <a:r>
              <a:rPr lang="fr-BE" sz="2400" dirty="0"/>
              <a:t>: </a:t>
            </a:r>
          </a:p>
          <a:p>
            <a:pPr lvl="1"/>
            <a:r>
              <a:rPr lang="fr-BE" sz="2000" dirty="0" err="1" smtClean="0"/>
              <a:t>selectie</a:t>
            </a:r>
            <a:r>
              <a:rPr lang="fr-BE" sz="2000" dirty="0" smtClean="0"/>
              <a:t> van de </a:t>
            </a:r>
            <a:r>
              <a:rPr lang="fr-BE" sz="2000" dirty="0" err="1" smtClean="0"/>
              <a:t>prioriteiten</a:t>
            </a:r>
            <a:r>
              <a:rPr lang="fr-BE" sz="2000" dirty="0" smtClean="0"/>
              <a:t> der </a:t>
            </a:r>
            <a:r>
              <a:rPr lang="fr-BE" sz="2000" dirty="0" err="1" smtClean="0"/>
              <a:t>prioriteiten</a:t>
            </a:r>
            <a:endParaRPr lang="fr-BE" sz="2000" dirty="0"/>
          </a:p>
          <a:p>
            <a:pPr lvl="1"/>
            <a:r>
              <a:rPr lang="fr-BE" sz="2000" dirty="0" err="1" smtClean="0"/>
              <a:t>rest</a:t>
            </a:r>
            <a:r>
              <a:rPr lang="fr-BE" sz="2000" dirty="0" smtClean="0"/>
              <a:t> </a:t>
            </a:r>
            <a:r>
              <a:rPr lang="fr-BE" sz="2000" dirty="0"/>
              <a:t>: </a:t>
            </a:r>
          </a:p>
          <a:p>
            <a:pPr lvl="2"/>
            <a:r>
              <a:rPr lang="fr-BE" sz="2000" dirty="0" err="1" smtClean="0"/>
              <a:t>uitstel</a:t>
            </a:r>
            <a:r>
              <a:rPr lang="fr-BE" sz="2000" dirty="0" smtClean="0"/>
              <a:t> =&gt; </a:t>
            </a:r>
            <a:r>
              <a:rPr lang="fr-BE" sz="2000" dirty="0" err="1" smtClean="0"/>
              <a:t>vertraging</a:t>
            </a:r>
            <a:r>
              <a:rPr lang="fr-BE" sz="2000" dirty="0" smtClean="0"/>
              <a:t> IOC, FOC</a:t>
            </a:r>
          </a:p>
          <a:p>
            <a:pPr lvl="2"/>
            <a:r>
              <a:rPr lang="fr-BE" sz="2000" dirty="0" smtClean="0"/>
              <a:t>JIT/JAN Mun</a:t>
            </a:r>
          </a:p>
          <a:p>
            <a:pPr lvl="2"/>
            <a:r>
              <a:rPr lang="fr-BE" sz="2000" dirty="0" err="1" smtClean="0"/>
              <a:t>noodoplossingen</a:t>
            </a:r>
            <a:r>
              <a:rPr lang="fr-BE" sz="2000" dirty="0" smtClean="0"/>
              <a:t>, </a:t>
            </a:r>
            <a:r>
              <a:rPr lang="fr-BE" sz="2000" dirty="0" err="1" smtClean="0"/>
              <a:t>bvb</a:t>
            </a:r>
            <a:r>
              <a:rPr lang="fr-BE" sz="2000" dirty="0" smtClean="0"/>
              <a:t> VBS 2 </a:t>
            </a:r>
            <a:r>
              <a:rPr lang="fr-BE" sz="2000" dirty="0" err="1" smtClean="0"/>
              <a:t>licensies</a:t>
            </a:r>
            <a:r>
              <a:rPr lang="fr-BE" sz="2000" dirty="0" smtClean="0"/>
              <a:t>, </a:t>
            </a:r>
            <a:r>
              <a:rPr lang="fr-BE" sz="2000" dirty="0" err="1" smtClean="0"/>
              <a:t>lenen</a:t>
            </a:r>
            <a:r>
              <a:rPr lang="fr-BE" sz="2000" dirty="0" smtClean="0"/>
              <a:t> van Mat, ..</a:t>
            </a:r>
            <a:endParaRPr lang="fr-BE" sz="2000" dirty="0"/>
          </a:p>
          <a:p>
            <a:pPr>
              <a:lnSpc>
                <a:spcPct val="150000"/>
              </a:lnSpc>
            </a:pPr>
            <a:r>
              <a:rPr lang="fr-BE" sz="2400" dirty="0"/>
              <a:t>↘ </a:t>
            </a:r>
            <a:r>
              <a:rPr lang="fr-BE" sz="2400" dirty="0" err="1" smtClean="0"/>
              <a:t>Investeringen</a:t>
            </a:r>
            <a:r>
              <a:rPr lang="fr-BE" sz="2400" dirty="0" smtClean="0"/>
              <a:t> </a:t>
            </a:r>
            <a:r>
              <a:rPr lang="fr-BE" sz="2400" dirty="0" err="1"/>
              <a:t>Eqt</a:t>
            </a:r>
            <a:r>
              <a:rPr lang="fr-BE" sz="2400" dirty="0"/>
              <a:t> &amp; Infra vs </a:t>
            </a:r>
            <a:r>
              <a:rPr lang="fr-BE" sz="2400" dirty="0" err="1" smtClean="0"/>
              <a:t>Transformatie</a:t>
            </a:r>
            <a:endParaRPr lang="fr-BE" sz="2400" dirty="0"/>
          </a:p>
          <a:p>
            <a:pPr lvl="1"/>
            <a:r>
              <a:rPr lang="fr-BE" sz="2000" dirty="0"/>
              <a:t>AIV, MPPV, RRV, </a:t>
            </a:r>
            <a:r>
              <a:rPr lang="fr-BE" sz="2000" dirty="0" err="1" smtClean="0"/>
              <a:t>rij</a:t>
            </a:r>
            <a:r>
              <a:rPr lang="fr-BE" sz="2000" dirty="0" smtClean="0"/>
              <a:t>- en </a:t>
            </a:r>
            <a:r>
              <a:rPr lang="fr-BE" sz="2000" dirty="0" err="1" smtClean="0"/>
              <a:t>schootssimulator</a:t>
            </a:r>
            <a:r>
              <a:rPr lang="fr-BE" sz="2000" dirty="0" smtClean="0"/>
              <a:t>, </a:t>
            </a:r>
            <a:r>
              <a:rPr lang="fr-BE" sz="2000" dirty="0"/>
              <a:t>...</a:t>
            </a:r>
          </a:p>
          <a:p>
            <a:pPr lvl="1"/>
            <a:r>
              <a:rPr lang="fr-BE" sz="2000" dirty="0" err="1" smtClean="0"/>
              <a:t>verhuis</a:t>
            </a:r>
            <a:r>
              <a:rPr lang="fr-BE" sz="2000" dirty="0" smtClean="0"/>
              <a:t> </a:t>
            </a:r>
            <a:r>
              <a:rPr lang="fr-BE" sz="2000" dirty="0"/>
              <a:t>CRC (Infra, Air C2)</a:t>
            </a:r>
          </a:p>
          <a:p>
            <a:pPr>
              <a:lnSpc>
                <a:spcPct val="150000"/>
              </a:lnSpc>
            </a:pPr>
            <a:r>
              <a:rPr lang="fr-BE" sz="2400" dirty="0" err="1" smtClean="0"/>
              <a:t>Risico’s</a:t>
            </a:r>
            <a:endParaRPr lang="fr-BE" sz="2400" dirty="0" smtClean="0"/>
          </a:p>
          <a:p>
            <a:pPr lvl="1"/>
            <a:r>
              <a:rPr lang="fr-BE" sz="2000" dirty="0" err="1" smtClean="0"/>
              <a:t>operationele</a:t>
            </a:r>
            <a:r>
              <a:rPr lang="fr-BE" sz="2000" dirty="0" smtClean="0"/>
              <a:t> </a:t>
            </a:r>
            <a:r>
              <a:rPr lang="fr-BE" sz="2000" dirty="0" err="1" smtClean="0"/>
              <a:t>capaciteiten</a:t>
            </a:r>
            <a:r>
              <a:rPr lang="fr-BE" sz="2000" dirty="0" smtClean="0"/>
              <a:t> : </a:t>
            </a:r>
            <a:r>
              <a:rPr lang="fr-BE" sz="2000" dirty="0" err="1" smtClean="0"/>
              <a:t>slijtage</a:t>
            </a:r>
            <a:r>
              <a:rPr lang="fr-BE" sz="2000" dirty="0" smtClean="0"/>
              <a:t> Mat, </a:t>
            </a:r>
            <a:r>
              <a:rPr lang="fr-BE" sz="2000" dirty="0" err="1" smtClean="0"/>
              <a:t>Niv</a:t>
            </a:r>
            <a:r>
              <a:rPr lang="fr-BE" sz="2000" dirty="0" smtClean="0"/>
              <a:t> Trg, ..</a:t>
            </a:r>
          </a:p>
          <a:p>
            <a:endParaRPr lang="fr-BE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53B99-B947-4E62-8F64-A0CEB945C676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375956"/>
      </p:ext>
    </p:extLst>
  </p:cSld>
  <p:clrMapOvr>
    <a:masterClrMapping/>
  </p:clrMapOvr>
</p:sld>
</file>

<file path=ppt/theme/theme1.xml><?xml version="1.0" encoding="utf-8"?>
<a:theme xmlns:a="http://schemas.openxmlformats.org/drawingml/2006/main" name="ACOT_template_12">
  <a:themeElements>
    <a:clrScheme name="Presentation_defence[1]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esentation_defence[1]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esentation_defence[1]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defence[1]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defence[1]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defence[1]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defence[1]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defence[1]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defence[1]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defence[1]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defence[1]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defence[1]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defence[1]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defence[1]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ACOT_template_12</Template>
  <TotalTime>9970</TotalTime>
  <Words>373</Words>
  <Application>Microsoft Office PowerPoint</Application>
  <PresentationFormat>On-screen Show (4:3)</PresentationFormat>
  <Paragraphs>107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ACOT_template_12</vt:lpstr>
      <vt:lpstr>PowerPoint Presentation</vt:lpstr>
      <vt:lpstr>Impact Ops&amp;Trg</vt:lpstr>
      <vt:lpstr>Operations</vt:lpstr>
      <vt:lpstr>Paraatstelling</vt:lpstr>
      <vt:lpstr>Training</vt:lpstr>
      <vt:lpstr>Training</vt:lpstr>
      <vt:lpstr>Training</vt:lpstr>
      <vt:lpstr>Training</vt:lpstr>
      <vt:lpstr>Investering</vt:lpstr>
      <vt:lpstr>Conclusies</vt:lpstr>
    </vt:vector>
  </TitlesOfParts>
  <Company>Belgian Defense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Bg14-Toelichting-CHOD_Impact-ACOT</dc:title>
  <dc:subject>Template Power point presentation Defensie</dc:subject>
  <dc:creator>Deconinck Jean-Paul</dc:creator>
  <cp:keywords>Power point presentatie pdf template defensie visuele identiteit</cp:keywords>
  <cp:lastModifiedBy>Dsinter Joeri</cp:lastModifiedBy>
  <cp:revision>64</cp:revision>
  <cp:lastPrinted>2014-05-28T05:33:22Z</cp:lastPrinted>
  <dcterms:created xsi:type="dcterms:W3CDTF">2014-05-12T19:07:58Z</dcterms:created>
  <dcterms:modified xsi:type="dcterms:W3CDTF">2014-06-17T15:43:26Z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atum">
    <vt:lpwstr>xx XXX 2008</vt:lpwstr>
  </property>
  <property fmtid="{D5CDD505-2E9C-101B-9397-08002B2CF9AE}" pid="3" name="ContentType">
    <vt:lpwstr>Document</vt:lpwstr>
  </property>
  <property fmtid="{D5CDD505-2E9C-101B-9397-08002B2CF9AE}" pid="4" name="Lang">
    <vt:lpwstr>N</vt:lpwstr>
  </property>
  <property fmtid="{D5CDD505-2E9C-101B-9397-08002B2CF9AE}" pid="5" name="Types">
    <vt:lpwstr>;#Briefwisseling;#</vt:lpwstr>
  </property>
  <property fmtid="{D5CDD505-2E9C-101B-9397-08002B2CF9AE}" pid="6" name="ContentTypeId">
    <vt:lpwstr>0x010100D5A38BCE049C4642B7314921D4420820</vt:lpwstr>
  </property>
</Properties>
</file>