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60" r:id="rId6"/>
  </p:sldMasterIdLst>
  <p:notesMasterIdLst>
    <p:notesMasterId r:id="rId17"/>
  </p:notesMasterIdLst>
  <p:handoutMasterIdLst>
    <p:handoutMasterId r:id="rId18"/>
  </p:handoutMasterIdLst>
  <p:sldIdLst>
    <p:sldId id="275" r:id="rId7"/>
    <p:sldId id="269" r:id="rId8"/>
    <p:sldId id="257" r:id="rId9"/>
    <p:sldId id="261" r:id="rId10"/>
    <p:sldId id="262" r:id="rId11"/>
    <p:sldId id="268" r:id="rId12"/>
    <p:sldId id="276" r:id="rId13"/>
    <p:sldId id="272" r:id="rId14"/>
    <p:sldId id="267" r:id="rId15"/>
    <p:sldId id="273" r:id="rId16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66FF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326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7DEBA-0D93-4248-8536-DFF644BFAEF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32149-8047-4B12-B43B-02B18E5BC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51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20757-1676-458D-AC90-99102DE06ABF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75DA1-76E8-4896-8856-2C350AA26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85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6272E-1A4F-4FA9-A18C-2F0F1CB8438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061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D81C1-EC64-4D0C-9D66-15783236EB6D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B1FF-CF4E-46AC-B57C-E50DAA25002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56486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1981D-9FD0-4218-A91B-F43F3931838E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02329-34DA-450C-A5FB-608BA16AB52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4154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812CC-F12F-4C25-A5C9-FD465311FDDE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12482-A984-49EF-8B40-535F4989633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42343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D81C1-EC64-4D0C-9D66-15783236EB6D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B1FF-CF4E-46AC-B57C-E50DAA250024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716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74D5-6940-46D0-BD60-8C551A2EAF3B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69FE6-738D-4693-81BD-AEABDBEB0A0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295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A1F35-F10A-4C06-AD59-7934108D629D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18510-1F69-4F56-A174-C62CA3070702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883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DD3D5-0394-4FC6-B37D-1AF45A7981C3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2F9C5-B8C2-461F-8AE5-318991B336E9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435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9B9CB-F6FC-4EC7-BDC0-331937405610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FFD8B-7099-469B-A949-1838210E490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141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B5C0B-0D0D-4757-8B33-4B9F6ED7CBE9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F208B-308C-4525-A46D-F1CBE7899ED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538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6CEA-820C-4E7A-B2AF-BB33AAD8FFD6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18CBC-2ACD-49B4-B191-E492DD15C20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351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3A94-D5D2-4D74-82FD-73E74C2204E9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66-352C-409D-A55F-4B17B2D422A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08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74D5-6940-46D0-BD60-8C551A2EAF3B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69FE6-738D-4693-81BD-AEABDBEB0A0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5191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570D1-0B1D-4DF8-9EEC-5CF1798C0575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4884A-2FD1-4A73-8E0A-E365CDE483A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433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1981D-9FD0-4218-A91B-F43F3931838E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02329-34DA-450C-A5FB-608BA16AB52C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41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812CC-F12F-4C25-A5C9-FD465311FDDE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12482-A984-49EF-8B40-535F4989633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80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A1F35-F10A-4C06-AD59-7934108D629D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18510-1F69-4F56-A174-C62CA307070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635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DD3D5-0394-4FC6-B37D-1AF45A7981C3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2F9C5-B8C2-461F-8AE5-318991B336E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68844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9B9CB-F6FC-4EC7-BDC0-331937405610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FFD8B-7099-469B-A949-1838210E490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402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B5C0B-0D0D-4757-8B33-4B9F6ED7CBE9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F208B-308C-4525-A46D-F1CBE7899ED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0660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6CEA-820C-4E7A-B2AF-BB33AAD8FFD6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18CBC-2ACD-49B4-B191-E492DD15C20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398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3A94-D5D2-4D74-82FD-73E74C2204E9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66-352C-409D-A55F-4B17B2D422A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326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570D1-0B1D-4DF8-9EEC-5CF1798C0575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4884A-2FD1-4A73-8E0A-E365CDE483A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0411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D383E6-CD1F-4A41-8052-5E86D4876225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68E45A-D9B4-4C53-9947-F25DDF36F0A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D383E6-CD1F-4A41-8052-5E86D4876225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68E45A-D9B4-4C53-9947-F25DDF36F0AD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23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ourier New" pitchFamily="49" charset="0"/>
              </a:rPr>
              <a:t>Budget </a:t>
            </a:r>
            <a:r>
              <a:rPr lang="en-GB" sz="3200" b="1" dirty="0" smtClean="0">
                <a:solidFill>
                  <a:prstClr val="black"/>
                </a:solidFill>
                <a:latin typeface="Courier New" pitchFamily="49" charset="0"/>
              </a:rPr>
              <a:t>2014</a:t>
            </a:r>
            <a:endParaRPr lang="en-GB" sz="3200" b="1" dirty="0">
              <a:solidFill>
                <a:prstClr val="black"/>
              </a:solidFill>
              <a:latin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nl-BE" sz="2400" b="1" dirty="0" smtClean="0">
              <a:solidFill>
                <a:srgbClr val="FF0000"/>
              </a:solidFill>
              <a:latin typeface="Calibri"/>
              <a:cs typeface="Courier New" pitchFamily="49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400" b="1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Cadre</a:t>
            </a:r>
            <a:r>
              <a:rPr lang="nl-BE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nl-BE" sz="2400" b="1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budgétaire</a:t>
            </a:r>
            <a:endParaRPr lang="en-US" sz="2400" b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en-US" sz="2400" b="1" dirty="0">
              <a:solidFill>
                <a:srgbClr val="898989"/>
              </a:solidFill>
              <a:latin typeface="Calibri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494818"/>
            <a:ext cx="3816424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BE" sz="12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Jun 2014       </a:t>
            </a:r>
            <a:r>
              <a:rPr lang="fr-BE" sz="12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GenMaj</a:t>
            </a:r>
            <a:r>
              <a:rPr lang="fr-BE" sz="12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VAN DER AUWERA </a:t>
            </a:r>
            <a:endParaRPr lang="en-US" sz="1200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85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 smtClean="0"/>
              <a:t>Le budget 2014</a:t>
            </a:r>
            <a:br>
              <a:rPr lang="fr-BE" sz="3600" dirty="0" smtClean="0"/>
            </a:br>
            <a:r>
              <a:rPr lang="fr-BE" sz="2800" dirty="0" smtClean="0"/>
              <a:t>Mesures</a:t>
            </a:r>
            <a:r>
              <a:rPr lang="fr-BE" sz="3600" dirty="0" smtClean="0"/>
              <a:t> </a:t>
            </a:r>
            <a:r>
              <a:rPr lang="fr-BE" sz="1800" dirty="0" smtClean="0"/>
              <a:t>(3/3) </a:t>
            </a:r>
            <a:endParaRPr lang="en-US" sz="18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75252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fr-BE" dirty="0" smtClean="0"/>
              <a:t>Dépenses d’investissement</a:t>
            </a:r>
            <a:endParaRPr lang="fr-BE" dirty="0"/>
          </a:p>
          <a:p>
            <a:pPr lvl="2"/>
            <a:r>
              <a:rPr lang="fr-BE" dirty="0" smtClean="0"/>
              <a:t>Travaux d’infrastructure: </a:t>
            </a:r>
          </a:p>
          <a:p>
            <a:pPr lvl="3"/>
            <a:r>
              <a:rPr lang="fr-BE" dirty="0" smtClean="0"/>
              <a:t>Moins de 40 % des besoins couverts</a:t>
            </a:r>
          </a:p>
          <a:p>
            <a:pPr lvl="2"/>
            <a:r>
              <a:rPr lang="nl-BE" dirty="0" smtClean="0"/>
              <a:t>Petits </a:t>
            </a:r>
            <a:r>
              <a:rPr lang="nl-BE" dirty="0" err="1" smtClean="0"/>
              <a:t>investissements</a:t>
            </a:r>
            <a:endParaRPr lang="nl-BE" dirty="0" smtClean="0"/>
          </a:p>
          <a:p>
            <a:pPr lvl="3"/>
            <a:r>
              <a:rPr lang="nl-BE" dirty="0" err="1" smtClean="0"/>
              <a:t>Moins</a:t>
            </a:r>
            <a:r>
              <a:rPr lang="nl-BE" dirty="0" smtClean="0"/>
              <a:t> de 50 % des </a:t>
            </a:r>
            <a:r>
              <a:rPr lang="nl-BE" dirty="0" err="1" smtClean="0"/>
              <a:t>besoins</a:t>
            </a:r>
            <a:r>
              <a:rPr lang="nl-BE" dirty="0" smtClean="0"/>
              <a:t> couverts</a:t>
            </a:r>
          </a:p>
          <a:p>
            <a:pPr lvl="2"/>
            <a:r>
              <a:rPr lang="nl-BE" dirty="0" err="1" smtClean="0"/>
              <a:t>Investissements</a:t>
            </a:r>
            <a:r>
              <a:rPr lang="nl-BE" dirty="0" smtClean="0"/>
              <a:t> </a:t>
            </a:r>
            <a:r>
              <a:rPr lang="nl-BE" dirty="0" err="1" smtClean="0"/>
              <a:t>majeurs</a:t>
            </a:r>
            <a:endParaRPr lang="nl-BE" dirty="0" smtClean="0"/>
          </a:p>
          <a:p>
            <a:pPr lvl="3"/>
            <a:r>
              <a:rPr lang="nl-BE" dirty="0" err="1" smtClean="0"/>
              <a:t>Limité</a:t>
            </a:r>
            <a:r>
              <a:rPr lang="nl-BE" dirty="0" smtClean="0"/>
              <a:t> à 21 M€</a:t>
            </a:r>
          </a:p>
          <a:p>
            <a:pPr lvl="3"/>
            <a:r>
              <a:rPr lang="nl-BE" dirty="0" err="1" smtClean="0"/>
              <a:t>Libération</a:t>
            </a:r>
            <a:r>
              <a:rPr lang="nl-BE" dirty="0" smtClean="0"/>
              <a:t> </a:t>
            </a:r>
            <a:r>
              <a:rPr lang="nl-BE" dirty="0" err="1" smtClean="0"/>
              <a:t>partielle</a:t>
            </a:r>
            <a:r>
              <a:rPr lang="nl-BE" dirty="0" smtClean="0"/>
              <a:t> des </a:t>
            </a:r>
            <a:r>
              <a:rPr lang="nl-BE" dirty="0" err="1" smtClean="0"/>
              <a:t>moyens</a:t>
            </a:r>
            <a:r>
              <a:rPr lang="nl-BE" dirty="0" smtClean="0"/>
              <a:t> pour les </a:t>
            </a:r>
            <a:r>
              <a:rPr lang="nl-BE" dirty="0" err="1" smtClean="0"/>
              <a:t>factures</a:t>
            </a:r>
            <a:r>
              <a:rPr lang="nl-BE" dirty="0" smtClean="0"/>
              <a:t> (38,1 M€)</a:t>
            </a:r>
          </a:p>
          <a:p>
            <a:pPr lvl="3"/>
            <a:r>
              <a:rPr lang="nl-BE" dirty="0" smtClean="0"/>
              <a:t>Report des </a:t>
            </a:r>
            <a:r>
              <a:rPr lang="nl-BE" dirty="0" err="1" smtClean="0"/>
              <a:t>livraisons</a:t>
            </a:r>
            <a:r>
              <a:rPr lang="nl-BE" dirty="0" smtClean="0"/>
              <a:t> pour </a:t>
            </a:r>
            <a:r>
              <a:rPr lang="nl-BE" dirty="0" err="1" smtClean="0"/>
              <a:t>un</a:t>
            </a:r>
            <a:r>
              <a:rPr lang="nl-BE" dirty="0" smtClean="0"/>
              <a:t> </a:t>
            </a:r>
            <a:r>
              <a:rPr lang="nl-BE" dirty="0" err="1" smtClean="0"/>
              <a:t>montant</a:t>
            </a:r>
            <a:r>
              <a:rPr lang="nl-BE" dirty="0" smtClean="0"/>
              <a:t> </a:t>
            </a:r>
            <a:r>
              <a:rPr lang="nl-BE" dirty="0" err="1" smtClean="0"/>
              <a:t>équivalent</a:t>
            </a:r>
            <a:r>
              <a:rPr lang="nl-BE" dirty="0" smtClean="0"/>
              <a:t> </a:t>
            </a:r>
            <a:r>
              <a:rPr lang="nl-BE" dirty="0" err="1" smtClean="0"/>
              <a:t>imposé</a:t>
            </a:r>
            <a:endParaRPr lang="nl-BE" dirty="0" smtClean="0"/>
          </a:p>
        </p:txBody>
      </p:sp>
      <p:sp>
        <p:nvSpPr>
          <p:cNvPr id="4" name="Rectangle 3"/>
          <p:cNvSpPr/>
          <p:nvPr/>
        </p:nvSpPr>
        <p:spPr>
          <a:xfrm>
            <a:off x="1058157" y="5589240"/>
            <a:ext cx="69847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 smtClean="0"/>
              <a:t>Impact </a:t>
            </a:r>
            <a:r>
              <a:rPr lang="nl-BE" sz="2400" b="1" dirty="0" err="1" smtClean="0"/>
              <a:t>sur</a:t>
            </a:r>
            <a:r>
              <a:rPr lang="nl-BE" sz="2400" b="1" dirty="0" smtClean="0"/>
              <a:t> la </a:t>
            </a:r>
            <a:r>
              <a:rPr lang="nl-BE" sz="2400" b="1" dirty="0" err="1" smtClean="0"/>
              <a:t>finalisation</a:t>
            </a:r>
            <a:r>
              <a:rPr lang="nl-BE" sz="2400" b="1" dirty="0" smtClean="0"/>
              <a:t> de la </a:t>
            </a:r>
            <a:r>
              <a:rPr lang="nl-BE" sz="2400" b="1" dirty="0" err="1" smtClean="0"/>
              <a:t>transformation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8190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Sommaire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Le </a:t>
            </a:r>
            <a:r>
              <a:rPr lang="nl-BE" dirty="0" err="1" smtClean="0"/>
              <a:t>cadre</a:t>
            </a:r>
            <a:r>
              <a:rPr lang="nl-BE" dirty="0" smtClean="0"/>
              <a:t> </a:t>
            </a:r>
            <a:r>
              <a:rPr lang="nl-BE" dirty="0" err="1" smtClean="0"/>
              <a:t>général</a:t>
            </a:r>
            <a:endParaRPr lang="nl-BE" dirty="0" smtClean="0"/>
          </a:p>
          <a:p>
            <a:pPr lvl="1"/>
            <a:r>
              <a:rPr lang="nl-BE" dirty="0" smtClean="0"/>
              <a:t>Les </a:t>
            </a:r>
            <a:r>
              <a:rPr lang="nl-BE" dirty="0" err="1" smtClean="0"/>
              <a:t>défis</a:t>
            </a:r>
            <a:r>
              <a:rPr lang="nl-BE" dirty="0" smtClean="0"/>
              <a:t> du Gouvernement</a:t>
            </a:r>
          </a:p>
          <a:p>
            <a:pPr lvl="1"/>
            <a:r>
              <a:rPr lang="nl-BE" dirty="0" smtClean="0"/>
              <a:t>Les </a:t>
            </a:r>
            <a:r>
              <a:rPr lang="nl-BE" dirty="0" err="1" smtClean="0"/>
              <a:t>efforts</a:t>
            </a:r>
            <a:r>
              <a:rPr lang="nl-BE" dirty="0" smtClean="0"/>
              <a:t> de la </a:t>
            </a:r>
            <a:r>
              <a:rPr lang="nl-BE" dirty="0" err="1" smtClean="0"/>
              <a:t>Défense</a:t>
            </a:r>
            <a:endParaRPr lang="nl-BE" dirty="0" smtClean="0"/>
          </a:p>
          <a:p>
            <a:r>
              <a:rPr lang="nl-BE" dirty="0" smtClean="0"/>
              <a:t>Le budget de la </a:t>
            </a:r>
            <a:r>
              <a:rPr lang="nl-BE" dirty="0" err="1" smtClean="0"/>
              <a:t>Défense</a:t>
            </a:r>
            <a:r>
              <a:rPr lang="nl-BE" dirty="0" smtClean="0"/>
              <a:t> en 2014</a:t>
            </a:r>
          </a:p>
          <a:p>
            <a:pPr lvl="1"/>
            <a:r>
              <a:rPr lang="nl-BE" dirty="0" err="1" smtClean="0"/>
              <a:t>Limitations</a:t>
            </a:r>
            <a:r>
              <a:rPr lang="nl-BE" dirty="0" smtClean="0"/>
              <a:t> </a:t>
            </a:r>
            <a:r>
              <a:rPr lang="nl-BE" dirty="0" err="1" smtClean="0"/>
              <a:t>budgétaires</a:t>
            </a:r>
            <a:endParaRPr lang="nl-BE" dirty="0" smtClean="0"/>
          </a:p>
          <a:p>
            <a:pPr lvl="1"/>
            <a:r>
              <a:rPr lang="nl-BE" dirty="0" err="1" smtClean="0"/>
              <a:t>Mesures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4832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4756"/>
            <a:ext cx="7390854" cy="482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sz="4000" dirty="0" smtClean="0"/>
              <a:t>Le cadre général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sz="2400" dirty="0" smtClean="0"/>
              <a:t>Les défis du gouvernement (I) 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763813" y="4797152"/>
            <a:ext cx="44053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BE" b="1" i="1" dirty="0" smtClean="0"/>
              <a:t>Depuis 2009, la Belgique, comme d’autres </a:t>
            </a:r>
          </a:p>
          <a:p>
            <a:pPr algn="r"/>
            <a:r>
              <a:rPr lang="fr-BE" b="1" i="1" dirty="0"/>
              <a:t>m</a:t>
            </a:r>
            <a:r>
              <a:rPr lang="fr-BE" b="1" i="1" dirty="0" smtClean="0"/>
              <a:t>embres de l’Union européenne, </a:t>
            </a:r>
          </a:p>
          <a:p>
            <a:pPr algn="r"/>
            <a:r>
              <a:rPr lang="fr-BE" b="1" i="1" dirty="0" smtClean="0"/>
              <a:t>est tenue de réduire son déficit budgétaire…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11" y="1340768"/>
            <a:ext cx="7627331" cy="496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Le cadre général</a:t>
            </a:r>
            <a:r>
              <a:rPr lang="fr-BE" dirty="0"/>
              <a:t/>
            </a:r>
            <a:br>
              <a:rPr lang="fr-BE" dirty="0"/>
            </a:br>
            <a:r>
              <a:rPr lang="fr-BE" sz="2400" dirty="0"/>
              <a:t>Les défis du gouvernement (</a:t>
            </a:r>
            <a:r>
              <a:rPr lang="fr-BE" sz="2400" dirty="0" smtClean="0"/>
              <a:t>II) 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741571" y="4489073"/>
            <a:ext cx="23328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BE" sz="2000" b="1" i="1" dirty="0" smtClean="0"/>
              <a:t>… ainsi que son taux</a:t>
            </a:r>
          </a:p>
          <a:p>
            <a:pPr algn="r"/>
            <a:r>
              <a:rPr lang="fr-BE" sz="2000" b="1" i="1" dirty="0" smtClean="0"/>
              <a:t>d’endettement</a:t>
            </a:r>
          </a:p>
        </p:txBody>
      </p:sp>
    </p:spTree>
    <p:extLst>
      <p:ext uri="{BB962C8B-B14F-4D97-AF65-F5344CB8AC3E}">
        <p14:creationId xmlns:p14="http://schemas.microsoft.com/office/powerpoint/2010/main" val="29983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 smtClean="0"/>
              <a:t>Le cadre général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sz="2400" dirty="0" smtClean="0"/>
              <a:t>Les </a:t>
            </a:r>
            <a:r>
              <a:rPr lang="fr-BE" sz="2400" dirty="0"/>
              <a:t>défis du gouvernement (</a:t>
            </a:r>
            <a:r>
              <a:rPr lang="fr-BE" sz="2400" dirty="0" smtClean="0"/>
              <a:t>III) </a:t>
            </a:r>
            <a:endParaRPr lang="en-US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5186" y="1844824"/>
            <a:ext cx="8229600" cy="64807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fr-BE" sz="2000" dirty="0" smtClean="0"/>
              <a:t>Contenir le volume des dépenses publiques en veillant à ne pas compromettre la reprise économique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4" y="3717032"/>
            <a:ext cx="4528106" cy="281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767" y="3717031"/>
            <a:ext cx="4548233" cy="28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977313"/>
            <a:ext cx="4322080" cy="5957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647" y="3035966"/>
            <a:ext cx="4248472" cy="5432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grpSp>
        <p:nvGrpSpPr>
          <p:cNvPr id="3" name="Group 2"/>
          <p:cNvGrpSpPr/>
          <p:nvPr/>
        </p:nvGrpSpPr>
        <p:grpSpPr>
          <a:xfrm>
            <a:off x="755576" y="4170566"/>
            <a:ext cx="3096344" cy="2210762"/>
            <a:chOff x="755576" y="4170566"/>
            <a:chExt cx="3096344" cy="2210762"/>
          </a:xfrm>
        </p:grpSpPr>
        <p:sp>
          <p:nvSpPr>
            <p:cNvPr id="8" name="TextBox 7"/>
            <p:cNvSpPr txBox="1"/>
            <p:nvPr/>
          </p:nvSpPr>
          <p:spPr>
            <a:xfrm>
              <a:off x="755576" y="6042774"/>
              <a:ext cx="6337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600" dirty="0" smtClean="0"/>
                <a:t>60%</a:t>
              </a:r>
              <a:endParaRPr 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75856" y="4365104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1600" dirty="0" smtClean="0"/>
                <a:t>26%</a:t>
              </a:r>
              <a:endParaRPr 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15616" y="4314582"/>
              <a:ext cx="5040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1600" dirty="0"/>
                <a:t>9</a:t>
              </a:r>
              <a:r>
                <a:rPr lang="nl-BE" sz="1600" dirty="0" smtClean="0"/>
                <a:t>%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475656" y="4581128"/>
              <a:ext cx="252028" cy="16550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3059832" y="4606389"/>
              <a:ext cx="288032" cy="14024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979712" y="4170566"/>
              <a:ext cx="5040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1600" dirty="0" smtClean="0"/>
                <a:t>5%</a:t>
              </a:r>
              <a:endParaRPr lang="en-US" sz="16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2195736" y="4462373"/>
              <a:ext cx="0" cy="26277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1259632" y="5805264"/>
              <a:ext cx="468052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/>
          <p:cNvSpPr/>
          <p:nvPr/>
        </p:nvSpPr>
        <p:spPr>
          <a:xfrm>
            <a:off x="4644008" y="3744416"/>
            <a:ext cx="936104" cy="2852936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8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Le cadre général</a:t>
            </a:r>
            <a:r>
              <a:rPr lang="fr-BE" dirty="0"/>
              <a:t/>
            </a:r>
            <a:br>
              <a:rPr lang="fr-BE" dirty="0"/>
            </a:br>
            <a:r>
              <a:rPr lang="fr-BE" sz="2400" dirty="0" smtClean="0"/>
              <a:t>La </a:t>
            </a:r>
            <a:r>
              <a:rPr lang="fr-BE" sz="2400" dirty="0"/>
              <a:t>part de la Défense …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55" y="1760290"/>
            <a:ext cx="7986323" cy="426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1"/>
          <p:cNvSpPr txBox="1">
            <a:spLocks/>
          </p:cNvSpPr>
          <p:nvPr/>
        </p:nvSpPr>
        <p:spPr>
          <a:xfrm>
            <a:off x="1237988" y="1916832"/>
            <a:ext cx="4035836" cy="1164406"/>
          </a:xfrm>
          <a:prstGeom prst="rect">
            <a:avLst/>
          </a:prstGeom>
          <a:solidFill>
            <a:srgbClr val="CCCCFF"/>
          </a:solidFill>
          <a:ln>
            <a:noFill/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</a:pPr>
            <a:r>
              <a:rPr lang="fr-BE" sz="2200" b="1" i="1" dirty="0" smtClean="0"/>
              <a:t>Jusqu’à présent, la Défense a, plus que d’autres départements, contribué à l’effort d’économie</a:t>
            </a:r>
          </a:p>
        </p:txBody>
      </p:sp>
    </p:spTree>
    <p:extLst>
      <p:ext uri="{BB962C8B-B14F-4D97-AF65-F5344CB8AC3E}">
        <p14:creationId xmlns:p14="http://schemas.microsoft.com/office/powerpoint/2010/main" val="61100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600" dirty="0" smtClean="0"/>
              <a:t>Le budget 2014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sz="2800" dirty="0" err="1" smtClean="0"/>
              <a:t>Efforts</a:t>
            </a:r>
            <a:r>
              <a:rPr lang="nl-BE" sz="2800" dirty="0" smtClean="0"/>
              <a:t> </a:t>
            </a:r>
            <a:r>
              <a:rPr lang="nl-BE" sz="2800" dirty="0" err="1" smtClean="0"/>
              <a:t>Défense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844824"/>
            <a:ext cx="604867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b="1" dirty="0" err="1" smtClean="0"/>
              <a:t>Elaboration</a:t>
            </a:r>
            <a:r>
              <a:rPr lang="nl-BE" b="1" dirty="0" smtClean="0"/>
              <a:t> budget  </a:t>
            </a:r>
            <a:r>
              <a:rPr lang="nl-BE" b="1" dirty="0" smtClean="0">
                <a:sym typeface="Wingdings" panose="05000000000000000000" pitchFamily="2" charset="2"/>
              </a:rPr>
              <a:t></a:t>
            </a:r>
            <a:r>
              <a:rPr lang="nl-BE" b="1" dirty="0">
                <a:sym typeface="Wingdings" panose="05000000000000000000" pitchFamily="2" charset="2"/>
              </a:rPr>
              <a:t>	</a:t>
            </a:r>
            <a:r>
              <a:rPr lang="nl-BE" b="1" dirty="0" smtClean="0">
                <a:sym typeface="Wingdings" panose="05000000000000000000" pitchFamily="2" charset="2"/>
              </a:rPr>
              <a:t>Plafond à </a:t>
            </a:r>
            <a:r>
              <a:rPr lang="nl-BE" b="1" dirty="0" err="1" smtClean="0">
                <a:sym typeface="Wingdings" panose="05000000000000000000" pitchFamily="2" charset="2"/>
              </a:rPr>
              <a:t>respecter</a:t>
            </a:r>
            <a:endParaRPr lang="nl-BE" b="1" dirty="0" smtClean="0">
              <a:sym typeface="Wingdings" panose="05000000000000000000" pitchFamily="2" charset="2"/>
            </a:endParaRP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err="1" smtClean="0">
                <a:sym typeface="Wingdings" panose="05000000000000000000" pitchFamily="2" charset="2"/>
              </a:rPr>
              <a:t>Mesures</a:t>
            </a:r>
            <a:r>
              <a:rPr lang="nl-BE" dirty="0" smtClean="0">
                <a:sym typeface="Wingdings" panose="05000000000000000000" pitchFamily="2" charset="2"/>
              </a:rPr>
              <a:t>:		H/</a:t>
            </a:r>
            <a:r>
              <a:rPr lang="nl-BE" dirty="0" err="1" smtClean="0">
                <a:sym typeface="Wingdings" panose="05000000000000000000" pitchFamily="2" charset="2"/>
              </a:rPr>
              <a:t>jr</a:t>
            </a:r>
            <a:r>
              <a:rPr lang="nl-BE" dirty="0" smtClean="0">
                <a:sym typeface="Wingdings" panose="05000000000000000000" pitchFamily="2" charset="2"/>
              </a:rPr>
              <a:t> au </a:t>
            </a:r>
            <a:r>
              <a:rPr lang="nl-BE" dirty="0" err="1" smtClean="0">
                <a:sym typeface="Wingdings" panose="05000000000000000000" pitchFamily="2" charset="2"/>
              </a:rPr>
              <a:t>même</a:t>
            </a:r>
            <a:r>
              <a:rPr lang="nl-BE" dirty="0" smtClean="0">
                <a:sym typeface="Wingdings" panose="05000000000000000000" pitchFamily="2" charset="2"/>
              </a:rPr>
              <a:t> niveau que 2013</a:t>
            </a: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		</a:t>
            </a:r>
            <a:r>
              <a:rPr lang="nl-BE" dirty="0" err="1" smtClean="0">
                <a:sym typeface="Wingdings" panose="05000000000000000000" pitchFamily="2" charset="2"/>
              </a:rPr>
              <a:t>Crédits</a:t>
            </a:r>
            <a:r>
              <a:rPr lang="nl-BE" dirty="0" smtClean="0">
                <a:sym typeface="Wingdings" panose="05000000000000000000" pitchFamily="2" charset="2"/>
              </a:rPr>
              <a:t> de maintenance: -5%</a:t>
            </a: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			Impact </a:t>
            </a:r>
            <a:r>
              <a:rPr lang="nl-BE" dirty="0" err="1" smtClean="0">
                <a:sym typeface="Wingdings" panose="05000000000000000000" pitchFamily="2" charset="2"/>
              </a:rPr>
              <a:t>PdV</a:t>
            </a:r>
            <a:r>
              <a:rPr lang="nl-BE" dirty="0" smtClean="0">
                <a:sym typeface="Wingdings" panose="05000000000000000000" pitchFamily="2" charset="2"/>
              </a:rPr>
              <a:t> F-16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248" y="3243096"/>
            <a:ext cx="603663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b="1" dirty="0" err="1" smtClean="0"/>
              <a:t>Finalisation</a:t>
            </a:r>
            <a:r>
              <a:rPr lang="nl-BE" b="1" dirty="0" smtClean="0"/>
              <a:t> budget </a:t>
            </a:r>
            <a:r>
              <a:rPr lang="nl-BE" dirty="0" smtClean="0">
                <a:sym typeface="Wingdings" panose="05000000000000000000" pitchFamily="2" charset="2"/>
              </a:rPr>
              <a:t> 	</a:t>
            </a:r>
            <a:r>
              <a:rPr lang="nl-BE" b="1" dirty="0" smtClean="0">
                <a:sym typeface="Wingdings" panose="05000000000000000000" pitchFamily="2" charset="2"/>
              </a:rPr>
              <a:t>Coupure</a:t>
            </a: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err="1" smtClean="0">
                <a:sym typeface="Wingdings" panose="05000000000000000000" pitchFamily="2" charset="2"/>
              </a:rPr>
              <a:t>Mesures</a:t>
            </a:r>
            <a:r>
              <a:rPr lang="nl-BE" dirty="0" smtClean="0">
                <a:sym typeface="Wingdings" panose="05000000000000000000" pitchFamily="2" charset="2"/>
              </a:rPr>
              <a:t>:		Petits </a:t>
            </a:r>
            <a:r>
              <a:rPr lang="nl-BE" dirty="0" err="1" smtClean="0">
                <a:sym typeface="Wingdings" panose="05000000000000000000" pitchFamily="2" charset="2"/>
              </a:rPr>
              <a:t>investissements</a:t>
            </a:r>
            <a:endParaRPr lang="nl-BE" dirty="0" smtClean="0">
              <a:sym typeface="Wingdings" panose="05000000000000000000" pitchFamily="2" charset="2"/>
            </a:endParaRP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		Infra </a:t>
            </a:r>
            <a:r>
              <a:rPr lang="nl-BE" dirty="0" err="1" smtClean="0">
                <a:sym typeface="Wingdings" panose="05000000000000000000" pitchFamily="2" charset="2"/>
              </a:rPr>
              <a:t>investissements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9622" y="4325135"/>
            <a:ext cx="600188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b="1" dirty="0" err="1" smtClean="0"/>
              <a:t>Exécution</a:t>
            </a:r>
            <a:r>
              <a:rPr lang="nl-BE" b="1" dirty="0" smtClean="0"/>
              <a:t> budget </a:t>
            </a:r>
            <a:r>
              <a:rPr lang="nl-BE" dirty="0" smtClean="0">
                <a:sym typeface="Wingdings" panose="05000000000000000000" pitchFamily="2" charset="2"/>
              </a:rPr>
              <a:t>	</a:t>
            </a:r>
            <a:r>
              <a:rPr lang="nl-BE" b="1" dirty="0" err="1" smtClean="0">
                <a:sym typeface="Wingdings" panose="05000000000000000000" pitchFamily="2" charset="2"/>
              </a:rPr>
              <a:t>Blocage</a:t>
            </a:r>
            <a:r>
              <a:rPr lang="nl-BE" b="1" dirty="0" smtClean="0">
                <a:sym typeface="Wingdings" panose="05000000000000000000" pitchFamily="2" charset="2"/>
              </a:rPr>
              <a:t> </a:t>
            </a:r>
            <a:r>
              <a:rPr lang="nl-BE" b="1" dirty="0" err="1" smtClean="0">
                <a:sym typeface="Wingdings" panose="05000000000000000000" pitchFamily="2" charset="2"/>
              </a:rPr>
              <a:t>crédits</a:t>
            </a:r>
            <a:endParaRPr lang="en-US" b="1" dirty="0" smtClean="0">
              <a:sym typeface="Wingdings" panose="05000000000000000000" pitchFamily="2" charset="2"/>
            </a:endParaRP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		2% Pers, 15% </a:t>
            </a:r>
            <a:r>
              <a:rPr lang="nl-BE" dirty="0" err="1" smtClean="0">
                <a:sym typeface="Wingdings" panose="05000000000000000000" pitchFamily="2" charset="2"/>
              </a:rPr>
              <a:t>Fonct</a:t>
            </a:r>
            <a:r>
              <a:rPr lang="nl-BE" dirty="0" smtClean="0">
                <a:sym typeface="Wingdings" panose="05000000000000000000" pitchFamily="2" charset="2"/>
              </a:rPr>
              <a:t>, 20% </a:t>
            </a:r>
            <a:r>
              <a:rPr lang="nl-BE" dirty="0" err="1" smtClean="0">
                <a:sym typeface="Wingdings" panose="05000000000000000000" pitchFamily="2" charset="2"/>
              </a:rPr>
              <a:t>Invest</a:t>
            </a:r>
            <a:endParaRPr lang="nl-BE" dirty="0" smtClean="0">
              <a:sym typeface="Wingdings" panose="05000000000000000000" pitchFamily="2" charset="2"/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6876256" y="3248109"/>
            <a:ext cx="432048" cy="1723357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15020" y="3925121"/>
            <a:ext cx="1368152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145 M€ *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6407127"/>
            <a:ext cx="2110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600" dirty="0" smtClean="0"/>
              <a:t>* </a:t>
            </a:r>
            <a:r>
              <a:rPr lang="nl-BE" sz="1600" dirty="0" err="1" smtClean="0"/>
              <a:t>Crédits</a:t>
            </a:r>
            <a:r>
              <a:rPr lang="nl-BE" sz="1600" dirty="0" smtClean="0"/>
              <a:t> de </a:t>
            </a:r>
            <a:r>
              <a:rPr lang="nl-BE" sz="1600" dirty="0" err="1" smtClean="0"/>
              <a:t>liquidation</a:t>
            </a:r>
            <a:endParaRPr lang="en-US" sz="1600" dirty="0"/>
          </a:p>
        </p:txBody>
      </p:sp>
      <p:sp>
        <p:nvSpPr>
          <p:cNvPr id="15" name="Oval 14"/>
          <p:cNvSpPr/>
          <p:nvPr/>
        </p:nvSpPr>
        <p:spPr>
          <a:xfrm>
            <a:off x="805880" y="4351263"/>
            <a:ext cx="5966451" cy="1886049"/>
          </a:xfrm>
          <a:prstGeom prst="ellipse">
            <a:avLst/>
          </a:prstGeom>
          <a:gradFill>
            <a:gsLst>
              <a:gs pos="0">
                <a:srgbClr val="8488C4">
                  <a:alpha val="82000"/>
                </a:srgbClr>
              </a:gs>
              <a:gs pos="27000">
                <a:srgbClr val="D4DEFF">
                  <a:alpha val="40000"/>
                </a:srgbClr>
              </a:gs>
              <a:gs pos="79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2800" b="1" dirty="0" smtClean="0">
              <a:solidFill>
                <a:srgbClr val="FF0000"/>
              </a:solidFill>
            </a:endParaRPr>
          </a:p>
          <a:p>
            <a:pPr algn="ctr"/>
            <a:r>
              <a:rPr lang="nl-BE" sz="2800" b="1" dirty="0" smtClean="0">
                <a:solidFill>
                  <a:srgbClr val="FF0000"/>
                </a:solidFill>
              </a:rPr>
              <a:t>Impossible sans</a:t>
            </a:r>
            <a:r>
              <a:rPr lang="nl-BE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endParaRPr lang="nl-BE" dirty="0" smtClean="0">
              <a:solidFill>
                <a:srgbClr val="FF0000"/>
              </a:solidFill>
            </a:endParaRPr>
          </a:p>
          <a:p>
            <a:pPr algn="ctr"/>
            <a:r>
              <a:rPr lang="nl-BE" sz="2000" b="1" dirty="0" err="1" smtClean="0">
                <a:solidFill>
                  <a:srgbClr val="FF0000"/>
                </a:solidFill>
              </a:rPr>
              <a:t>Reventilation</a:t>
            </a:r>
            <a:r>
              <a:rPr lang="nl-BE" sz="2000" b="1" dirty="0" smtClean="0">
                <a:solidFill>
                  <a:srgbClr val="FF0000"/>
                </a:solidFill>
              </a:rPr>
              <a:t> </a:t>
            </a:r>
            <a:r>
              <a:rPr lang="nl-BE" sz="2000" b="1" dirty="0" err="1" smtClean="0">
                <a:solidFill>
                  <a:srgbClr val="FF0000"/>
                </a:solidFill>
              </a:rPr>
              <a:t>blocages</a:t>
            </a:r>
            <a:r>
              <a:rPr lang="nl-BE" sz="2000" b="1" dirty="0" smtClean="0">
                <a:solidFill>
                  <a:srgbClr val="FF0000"/>
                </a:solidFill>
              </a:rPr>
              <a:t> &amp; Plan </a:t>
            </a:r>
            <a:r>
              <a:rPr lang="nl-BE" sz="2000" b="1" dirty="0" err="1" smtClean="0">
                <a:solidFill>
                  <a:srgbClr val="FF0000"/>
                </a:solidFill>
              </a:rPr>
              <a:t>d’action</a:t>
            </a:r>
            <a:endParaRPr lang="nl-BE" sz="2000" b="1" dirty="0" smtClean="0">
              <a:solidFill>
                <a:srgbClr val="FF0000"/>
              </a:solidFill>
            </a:endParaRPr>
          </a:p>
          <a:p>
            <a:pPr algn="ctr"/>
            <a:r>
              <a:rPr lang="nl-BE" sz="2000" b="1" dirty="0" err="1" smtClean="0">
                <a:solidFill>
                  <a:srgbClr val="FF0000"/>
                </a:solidFill>
              </a:rPr>
              <a:t>Libération</a:t>
            </a:r>
            <a:r>
              <a:rPr lang="nl-BE" sz="2000" b="1" dirty="0" smtClean="0">
                <a:solidFill>
                  <a:srgbClr val="FF0000"/>
                </a:solidFill>
              </a:rPr>
              <a:t> </a:t>
            </a:r>
            <a:r>
              <a:rPr lang="nl-BE" sz="2000" b="1" dirty="0" err="1" smtClean="0">
                <a:solidFill>
                  <a:srgbClr val="FF0000"/>
                </a:solidFill>
              </a:rPr>
              <a:t>moyens</a:t>
            </a:r>
            <a:r>
              <a:rPr lang="nl-BE" sz="2000" b="1" dirty="0" smtClean="0">
                <a:solidFill>
                  <a:srgbClr val="FF0000"/>
                </a:solidFill>
              </a:rPr>
              <a:t> </a:t>
            </a:r>
            <a:r>
              <a:rPr lang="nl-BE" sz="2000" b="1" dirty="0" err="1" smtClean="0">
                <a:solidFill>
                  <a:srgbClr val="FF0000"/>
                </a:solidFill>
              </a:rPr>
              <a:t>paiement</a:t>
            </a:r>
            <a:r>
              <a:rPr lang="nl-BE" sz="2000" b="1" dirty="0" smtClean="0">
                <a:solidFill>
                  <a:srgbClr val="FF0000"/>
                </a:solidFill>
              </a:rPr>
              <a:t> </a:t>
            </a:r>
            <a:r>
              <a:rPr lang="nl-BE" sz="2000" b="1" dirty="0" err="1" smtClean="0">
                <a:solidFill>
                  <a:srgbClr val="FF0000"/>
                </a:solidFill>
              </a:rPr>
              <a:t>factures</a:t>
            </a:r>
            <a:endParaRPr lang="nl-BE" sz="2000" b="1" dirty="0" smtClean="0">
              <a:solidFill>
                <a:srgbClr val="FF0000"/>
              </a:solidFill>
            </a:endParaRPr>
          </a:p>
          <a:p>
            <a:pPr algn="ctr"/>
            <a:endParaRPr lang="nl-BE" sz="2000" b="1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79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10" grpId="0" animBg="1"/>
      <p:bldP spid="11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sz="3600" dirty="0" smtClean="0"/>
              <a:t>Le budget 2014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sz="2800" dirty="0" smtClean="0"/>
              <a:t>Mesures </a:t>
            </a:r>
            <a:r>
              <a:rPr lang="fr-BE" sz="1800" dirty="0" smtClean="0"/>
              <a:t>(1/3)</a:t>
            </a:r>
            <a:endParaRPr lang="en-US" sz="18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03244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fr-BE" sz="2800" dirty="0" smtClean="0"/>
              <a:t>Les principes </a:t>
            </a:r>
          </a:p>
          <a:p>
            <a:pPr lvl="1"/>
            <a:r>
              <a:rPr lang="fr-BE" sz="2400" dirty="0" smtClean="0"/>
              <a:t>La </a:t>
            </a:r>
            <a:r>
              <a:rPr lang="fr-BE" sz="2400" dirty="0"/>
              <a:t>Défense respectera ses obligations </a:t>
            </a:r>
            <a:r>
              <a:rPr lang="fr-BE" sz="2400" dirty="0" smtClean="0"/>
              <a:t>d’employeur, ses </a:t>
            </a:r>
            <a:r>
              <a:rPr lang="fr-BE" sz="2400" dirty="0"/>
              <a:t>obligations </a:t>
            </a:r>
            <a:r>
              <a:rPr lang="fr-BE" sz="2400" dirty="0" smtClean="0"/>
              <a:t>contractuelles et ses obligations internationales.</a:t>
            </a:r>
          </a:p>
          <a:p>
            <a:pPr lvl="1"/>
            <a:r>
              <a:rPr lang="fr-BE" sz="2400" dirty="0" smtClean="0"/>
              <a:t>Pas d’impact sur le recrutement</a:t>
            </a:r>
          </a:p>
          <a:p>
            <a:pPr lvl="1"/>
            <a:r>
              <a:rPr lang="fr-BE" sz="2400" dirty="0" smtClean="0"/>
              <a:t>Les </a:t>
            </a:r>
            <a:r>
              <a:rPr lang="fr-BE" sz="2400" dirty="0"/>
              <a:t>activités du </a:t>
            </a:r>
            <a:r>
              <a:rPr lang="fr-BE" sz="2400" i="1" dirty="0" err="1" smtClean="0"/>
              <a:t>core</a:t>
            </a:r>
            <a:r>
              <a:rPr lang="fr-BE" sz="2400" i="1" dirty="0" smtClean="0"/>
              <a:t> </a:t>
            </a:r>
            <a:r>
              <a:rPr lang="fr-BE" sz="2400" i="1" dirty="0"/>
              <a:t>business</a:t>
            </a:r>
            <a:r>
              <a:rPr lang="fr-BE" sz="2400" dirty="0"/>
              <a:t> </a:t>
            </a:r>
            <a:r>
              <a:rPr lang="fr-BE" sz="2400" dirty="0" smtClean="0"/>
              <a:t>seront </a:t>
            </a:r>
            <a:r>
              <a:rPr lang="fr-BE" sz="2400" dirty="0"/>
              <a:t>autant que possible préservées : </a:t>
            </a:r>
            <a:endParaRPr lang="fr-BE" sz="2400" dirty="0" smtClean="0"/>
          </a:p>
          <a:p>
            <a:pPr lvl="2"/>
            <a:r>
              <a:rPr lang="fr-BE" sz="2000" dirty="0"/>
              <a:t>O</a:t>
            </a:r>
            <a:r>
              <a:rPr lang="fr-BE" sz="2000" dirty="0" smtClean="0"/>
              <a:t>pérations </a:t>
            </a:r>
          </a:p>
          <a:p>
            <a:pPr lvl="2"/>
            <a:r>
              <a:rPr lang="fr-BE" sz="2000" dirty="0" smtClean="0"/>
              <a:t>Entraînement </a:t>
            </a:r>
            <a:r>
              <a:rPr lang="fr-BE" sz="2000" dirty="0" smtClean="0">
                <a:sym typeface="Wingdings" panose="05000000000000000000" pitchFamily="2" charset="2"/>
              </a:rPr>
              <a:t> mais  impact inévitable</a:t>
            </a: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180901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 smtClean="0"/>
              <a:t>Le budget 2014 </a:t>
            </a:r>
            <a:br>
              <a:rPr lang="fr-BE" sz="3600" dirty="0" smtClean="0"/>
            </a:br>
            <a:r>
              <a:rPr lang="fr-BE" sz="2800" dirty="0" smtClean="0"/>
              <a:t>Mesures </a:t>
            </a:r>
            <a:r>
              <a:rPr lang="fr-BE" sz="1800" dirty="0" smtClean="0"/>
              <a:t>(2/3)</a:t>
            </a:r>
            <a:endParaRPr lang="en-US" sz="18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75252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fr-BE" dirty="0" smtClean="0"/>
              <a:t>Entraînement</a:t>
            </a:r>
            <a:endParaRPr lang="fr-BE" dirty="0"/>
          </a:p>
          <a:p>
            <a:pPr lvl="2"/>
            <a:r>
              <a:rPr lang="fr-BE" sz="2000" dirty="0" smtClean="0"/>
              <a:t>Limitation du nombre de jours de manœuvre</a:t>
            </a:r>
          </a:p>
          <a:p>
            <a:pPr lvl="2"/>
            <a:r>
              <a:rPr lang="fr-BE" sz="2000" dirty="0" smtClean="0"/>
              <a:t>Limitation du plan </a:t>
            </a:r>
            <a:r>
              <a:rPr lang="fr-BE" sz="2000" dirty="0"/>
              <a:t>de vol et </a:t>
            </a:r>
            <a:r>
              <a:rPr lang="fr-BE" sz="2000" dirty="0" smtClean="0"/>
              <a:t>du plan </a:t>
            </a:r>
            <a:r>
              <a:rPr lang="fr-BE" sz="2000" dirty="0"/>
              <a:t>de </a:t>
            </a:r>
            <a:r>
              <a:rPr lang="fr-BE" sz="2000" dirty="0" smtClean="0"/>
              <a:t>navigation</a:t>
            </a:r>
          </a:p>
          <a:p>
            <a:pPr lvl="2"/>
            <a:endParaRPr lang="fr-BE" sz="2000" dirty="0" smtClean="0"/>
          </a:p>
          <a:p>
            <a:pPr marL="342900" lvl="1" indent="-342900">
              <a:buFont typeface="Arial" charset="0"/>
              <a:buChar char="•"/>
            </a:pPr>
            <a:r>
              <a:rPr lang="fr-BE" dirty="0" smtClean="0"/>
              <a:t>Les dépenses </a:t>
            </a:r>
            <a:r>
              <a:rPr lang="fr-BE" dirty="0"/>
              <a:t>de </a:t>
            </a:r>
            <a:r>
              <a:rPr lang="fr-BE" dirty="0" smtClean="0"/>
              <a:t>fonctionnement</a:t>
            </a:r>
            <a:endParaRPr lang="fr-BE" dirty="0"/>
          </a:p>
          <a:p>
            <a:pPr lvl="2"/>
            <a:r>
              <a:rPr lang="fr-BE" sz="2000" dirty="0"/>
              <a:t>Les frais de subsistance seront réduits au strict minimum </a:t>
            </a:r>
            <a:endParaRPr lang="fr-BE" sz="2000" dirty="0" smtClean="0"/>
          </a:p>
          <a:p>
            <a:pPr lvl="3"/>
            <a:r>
              <a:rPr lang="fr-BE" sz="1800" dirty="0" smtClean="0"/>
              <a:t>Usage </a:t>
            </a:r>
            <a:r>
              <a:rPr lang="fr-BE" sz="1800" dirty="0"/>
              <a:t>des infrastructures, frais de téléphonie, frais de missions, frais de relations publiques, </a:t>
            </a:r>
            <a:r>
              <a:rPr lang="fr-BE" sz="1800" dirty="0" smtClean="0"/>
              <a:t>cours….</a:t>
            </a:r>
          </a:p>
          <a:p>
            <a:pPr lvl="2"/>
            <a:r>
              <a:rPr lang="fr-BE" sz="2000" dirty="0" smtClean="0"/>
              <a:t>Révision de certains plans de maintenance</a:t>
            </a:r>
          </a:p>
          <a:p>
            <a:pPr lvl="2"/>
            <a:r>
              <a:rPr lang="fr-BE" sz="2000" dirty="0" smtClean="0"/>
              <a:t>Diminution du stock de carburant</a:t>
            </a:r>
            <a:endParaRPr lang="fr-BE" sz="2000" dirty="0"/>
          </a:p>
          <a:p>
            <a:pPr marL="342900" lvl="1" indent="-342900">
              <a:buFont typeface="Arial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75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werpoint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A64D50C5DECF4D8BB281A5392D8429" ma:contentTypeVersion="27" ma:contentTypeDescription="Create a new document." ma:contentTypeScope="" ma:versionID="c909f4c582dca6aeb9cd5c79b405b4bc">
  <xsd:schema xmlns:xsd="http://www.w3.org/2001/XMLSchema" xmlns:xs="http://www.w3.org/2001/XMLSchema" xmlns:p="http://schemas.microsoft.com/office/2006/metadata/properties" xmlns:ns2="4932fe18-f108-43d0-a0bd-b97c0ab31c53" xmlns:ns3="32c10351-ed41-44e5-8a1a-bc95b11d4e1c" xmlns:ns4="e66657b6-6461-429a-9ff5-bc8a7e517a72" targetNamespace="http://schemas.microsoft.com/office/2006/metadata/properties" ma:root="true" ma:fieldsID="2faca03dc383f163357929047e6953a9" ns2:_="" ns3:_="" ns4:_="">
    <xsd:import namespace="4932fe18-f108-43d0-a0bd-b97c0ab31c53"/>
    <xsd:import namespace="32c10351-ed41-44e5-8a1a-bc95b11d4e1c"/>
    <xsd:import namespace="e66657b6-6461-429a-9ff5-bc8a7e517a72"/>
    <xsd:element name="properties">
      <xsd:complexType>
        <xsd:sequence>
          <xsd:element name="documentManagement">
            <xsd:complexType>
              <xsd:all>
                <xsd:element ref="ns2:Titre" minOccurs="0"/>
                <xsd:element ref="ns3:Lang"/>
                <xsd:element ref="ns4:Division" minOccurs="0"/>
                <xsd:element ref="ns4:Department" minOccurs="0"/>
                <xsd:element ref="ns3:Type_x0020_Doc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32fe18-f108-43d0-a0bd-b97c0ab31c53" elementFormDefault="qualified">
    <xsd:import namespace="http://schemas.microsoft.com/office/2006/documentManagement/types"/>
    <xsd:import namespace="http://schemas.microsoft.com/office/infopath/2007/PartnerControls"/>
    <xsd:element name="Titre" ma:index="2" nillable="true" ma:displayName="Titre" ma:description="Description française du document" ma:internalName="Titr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c10351-ed41-44e5-8a1a-bc95b11d4e1c" elementFormDefault="qualified">
    <xsd:import namespace="http://schemas.microsoft.com/office/2006/documentManagement/types"/>
    <xsd:import namespace="http://schemas.microsoft.com/office/infopath/2007/PartnerControls"/>
    <xsd:element name="Lang" ma:index="3" ma:displayName="Lang" ma:default="NF" ma:format="RadioButtons" ma:internalName="Lang" ma:readOnly="false">
      <xsd:simpleType>
        <xsd:restriction base="dms:Choice">
          <xsd:enumeration value="NF"/>
          <xsd:enumeration value="N"/>
          <xsd:enumeration value="F"/>
          <xsd:enumeration value="E"/>
        </xsd:restriction>
      </xsd:simpleType>
    </xsd:element>
    <xsd:element name="Type_x0020_Doc" ma:index="6" ma:displayName="Type Doc" ma:format="Dropdown" ma:internalName="Type_x0020_Doc">
      <xsd:simpleType>
        <xsd:restriction base="dms:Choice">
          <xsd:enumeration value="Nota | Note"/>
          <xsd:enumeration value="Temp | Temp"/>
          <xsd:enumeration value="Richtlijn | Directive"/>
          <xsd:enumeration value="Info | Info"/>
          <xsd:enumeration value="DO | OJ"/>
          <xsd:enumeration value="Ref Internationaal | Ref Internationale"/>
          <xsd:enumeration value="Other | Other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6657b6-6461-429a-9ff5-bc8a7e517a72" elementFormDefault="qualified">
    <xsd:import namespace="http://schemas.microsoft.com/office/2006/documentManagement/types"/>
    <xsd:import namespace="http://schemas.microsoft.com/office/infopath/2007/PartnerControls"/>
    <xsd:element name="Division" ma:index="4" nillable="true" ma:displayName="Division" ma:internalName="Division">
      <xsd:simpleType>
        <xsd:restriction base="dms:Unknown"/>
      </xsd:simpleType>
    </xsd:element>
    <xsd:element name="Department" ma:index="5" nillable="true" ma:displayName="Department" ma:internalName="Departme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tre xmlns="4932fe18-f108-43d0-a0bd-b97c0ab31c53">Powerpoint presentation </Titre>
    <Lang xmlns="32c10351-ed41-44e5-8a1a-bc95b11d4e1c">NF</Lang>
    <Division xmlns="e66657b6-6461-429a-9ff5-bc8a7e517a72">Support</Division>
    <Department xmlns="e66657b6-6461-429a-9ff5-bc8a7e517a72">Srt Central</Department>
    <Type_x0020_Doc xmlns="32c10351-ed41-44e5-8a1a-bc95b11d4e1c">Temp | Temp</Type_x0020_Doc>
  </documentManagement>
</p:properties>
</file>

<file path=customXml/itemProps1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CDE54C-C88A-4550-B4BA-0DD301B612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32fe18-f108-43d0-a0bd-b97c0ab31c53"/>
    <ds:schemaRef ds:uri="32c10351-ed41-44e5-8a1a-bc95b11d4e1c"/>
    <ds:schemaRef ds:uri="e66657b6-6461-429a-9ff5-bc8a7e517a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6A5F8C58-AF07-4729-A68C-B5630738308A}">
  <ds:schemaRefs>
    <ds:schemaRef ds:uri="http://schemas.microsoft.com/office/2006/documentManagement/types"/>
    <ds:schemaRef ds:uri="http://purl.org/dc/elements/1.1/"/>
    <ds:schemaRef ds:uri="http://www.w3.org/XML/1998/namespace"/>
    <ds:schemaRef ds:uri="4932fe18-f108-43d0-a0bd-b97c0ab31c53"/>
    <ds:schemaRef ds:uri="32c10351-ed41-44e5-8a1a-bc95b11d4e1c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e66657b6-6461-429a-9ff5-bc8a7e517a7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</Template>
  <TotalTime>1309</TotalTime>
  <Words>297</Words>
  <Application>Microsoft Office PowerPoint</Application>
  <PresentationFormat>On-screen Show (4:3)</PresentationFormat>
  <Paragraphs>72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powerpoint_presentation</vt:lpstr>
      <vt:lpstr>1_powerpoint_presentation</vt:lpstr>
      <vt:lpstr>PowerPoint Presentation</vt:lpstr>
      <vt:lpstr>Sommaire</vt:lpstr>
      <vt:lpstr>Le cadre général Les défis du gouvernement (I) </vt:lpstr>
      <vt:lpstr>Le cadre général Les défis du gouvernement (II) </vt:lpstr>
      <vt:lpstr>Le cadre général Les défis du gouvernement (III) </vt:lpstr>
      <vt:lpstr>Le cadre général La part de la Défense …</vt:lpstr>
      <vt:lpstr>Le budget 2014 Efforts Défense</vt:lpstr>
      <vt:lpstr>Le budget 2014 Mesures (1/3)</vt:lpstr>
      <vt:lpstr>Le budget 2014  Mesures (2/3)</vt:lpstr>
      <vt:lpstr>Le budget 2014 Mesures (3/3) 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Delcourt Eric (DGBudfin)</dc:creator>
  <cp:lastModifiedBy>Dsinter Joeri</cp:lastModifiedBy>
  <cp:revision>78</cp:revision>
  <cp:lastPrinted>2014-06-03T09:56:44Z</cp:lastPrinted>
  <dcterms:created xsi:type="dcterms:W3CDTF">2014-05-14T11:12:55Z</dcterms:created>
  <dcterms:modified xsi:type="dcterms:W3CDTF">2014-06-10T06:34:16Z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Document</vt:lpwstr>
  </property>
  <property fmtid="{D5CDD505-2E9C-101B-9397-08002B2CF9AE}" pid="4" name="Beschrijving">
    <vt:lpwstr>Power Point Presentation (voorbeeld)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Division">
    <vt:lpwstr>Support</vt:lpwstr>
  </property>
  <property fmtid="{D5CDD505-2E9C-101B-9397-08002B2CF9AE}" pid="8" name="Department">
    <vt:lpwstr>Srt Central</vt:lpwstr>
  </property>
  <property fmtid="{D5CDD505-2E9C-101B-9397-08002B2CF9AE}" pid="9" name="Type Doc">
    <vt:lpwstr>Temp | Temp</vt:lpwstr>
  </property>
  <property fmtid="{D5CDD505-2E9C-101B-9397-08002B2CF9AE}" pid="10" name="Titre">
    <vt:lpwstr>Powerpoint presentation </vt:lpwstr>
  </property>
</Properties>
</file>