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663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10" y="19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B0C895C-E570-42C9-A335-72A9303F8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35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eaLnBrk="1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1E85566-36A9-4C09-B399-6CF35D2B7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70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024DD1E-AB37-4C71-BBD7-6FBBA8330B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0" y="0"/>
            <a:ext cx="38481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55584" rIns="90000" bIns="45000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1200">
                <a:solidFill>
                  <a:srgbClr val="000000"/>
                </a:solidFill>
              </a:rPr>
              <a:t>Briefing CHOD - 14 Dec 2009</a:t>
            </a:r>
          </a:p>
        </p:txBody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9695" rIns="90000" bIns="45000" anchor="b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9024E7E8-2091-4729-9EE7-F57549585233}" type="slidenum">
              <a:rPr lang="en-US" sz="28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</a:t>
            </a:fld>
            <a:fld id="{5C701410-96C9-418F-AE38-A1768569B5C0}" type="slidenum">
              <a:rPr lang="en-US" sz="2800">
                <a:solidFill>
                  <a:srgbClr val="000000"/>
                </a:solidFill>
              </a:rPr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</a:t>
            </a:fld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17413" name="Rectangle 3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4" name="Rectangle 4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0"/>
            <a:ext cx="1588" cy="1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59E20-85AC-410F-8ED1-5B37815DA262}" type="slidenum">
              <a:rPr lang="en-US"/>
              <a:pPr>
                <a:defRPr/>
              </a:pPr>
              <a:t>‹#›</a:t>
            </a:fld>
            <a:fld id="{E7767147-926B-4F18-8352-A09ECABB3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C4B0C-2CFA-42FD-934D-E9E800749BF8}" type="slidenum">
              <a:rPr lang="en-US"/>
              <a:pPr>
                <a:defRPr/>
              </a:pPr>
              <a:t>‹#›</a:t>
            </a:fld>
            <a:fld id="{D200CC68-D836-4954-8DB7-7BF8A7BEC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51CEB-5E7A-4785-8277-7A3DB8E25180}" type="slidenum">
              <a:rPr lang="en-US"/>
              <a:pPr>
                <a:defRPr/>
              </a:pPr>
              <a:t>‹#›</a:t>
            </a:fld>
            <a:fld id="{34824D53-4A73-451A-9110-3CA03245D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4963"/>
            <a:ext cx="8228013" cy="45243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0FACC-B914-478A-A0D4-78601409BF65}" type="slidenum">
              <a:rPr lang="en-US"/>
              <a:pPr>
                <a:defRPr/>
              </a:pPr>
              <a:t>‹#›</a:t>
            </a:fld>
            <a:fld id="{91EBF7A4-0582-4577-9A84-B26BEDED0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A5A48-324D-470C-95C0-5E1BC1DE12BA}" type="slidenum">
              <a:rPr lang="en-US"/>
              <a:pPr>
                <a:defRPr/>
              </a:pPr>
              <a:t>‹#›</a:t>
            </a:fld>
            <a:fld id="{57EB7006-C2D0-45D1-B75E-BC3F77849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E61B2-9FCA-4445-AE0A-8011C38E129C}" type="slidenum">
              <a:rPr lang="en-US"/>
              <a:pPr>
                <a:defRPr/>
              </a:pPr>
              <a:t>‹#›</a:t>
            </a:fld>
            <a:fld id="{CAB1D363-C90B-4B37-A9D4-37AE4FEE9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373FE-5BDC-439B-ACAF-3FED47979372}" type="slidenum">
              <a:rPr lang="en-US"/>
              <a:pPr>
                <a:defRPr/>
              </a:pPr>
              <a:t>‹#›</a:t>
            </a:fld>
            <a:fld id="{3B1BCB44-3B34-4DA1-A2A1-242D7D6C1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FB27B-C81F-4996-86BB-BAE8150A77D1}" type="slidenum">
              <a:rPr lang="en-US"/>
              <a:pPr>
                <a:defRPr/>
              </a:pPr>
              <a:t>‹#›</a:t>
            </a:fld>
            <a:fld id="{A5C75BAA-F352-4343-B4E6-F18D42898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5F624-2182-4D89-9B6D-B2E30DD5E530}" type="slidenum">
              <a:rPr lang="en-US"/>
              <a:pPr>
                <a:defRPr/>
              </a:pPr>
              <a:t>‹#›</a:t>
            </a:fld>
            <a:fld id="{55E37D09-B49E-4845-8A21-47D6E650E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B56BA-F4E3-43A2-842F-13F828FEFFFF}" type="slidenum">
              <a:rPr lang="en-US"/>
              <a:pPr>
                <a:defRPr/>
              </a:pPr>
              <a:t>‹#›</a:t>
            </a:fld>
            <a:fld id="{B08B20E9-0D97-4137-8159-7BF55E102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338FD-26F6-498E-958C-B27AB4F340A2}" type="slidenum">
              <a:rPr lang="en-US"/>
              <a:pPr>
                <a:defRPr/>
              </a:pPr>
              <a:t>‹#›</a:t>
            </a:fld>
            <a:fld id="{736CE5EF-47CD-4E3E-9CD4-9C2A9AF7F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F3E9-354C-42E4-B829-56D37635435E}" type="slidenum">
              <a:rPr lang="en-US"/>
              <a:pPr>
                <a:defRPr/>
              </a:pPr>
              <a:t>‹#›</a:t>
            </a:fld>
            <a:fld id="{BACCEB9C-5C5B-4BDE-B20A-59029D40B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304213" y="6151563"/>
            <a:ext cx="536575" cy="3968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1263650" y="1400175"/>
            <a:ext cx="6940550" cy="1588"/>
          </a:xfrm>
          <a:prstGeom prst="line">
            <a:avLst/>
          </a:prstGeom>
          <a:noFill/>
          <a:ln w="5724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7000" y="403225"/>
            <a:ext cx="852488" cy="8524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83513" y="419100"/>
            <a:ext cx="1006475" cy="730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573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464300"/>
            <a:ext cx="2265363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DF3A280-7C51-470C-BB71-88B74EEAE17E}" type="slidenum">
              <a:rPr lang="en-US"/>
              <a:pPr>
                <a:defRPr/>
              </a:pPr>
              <a:t>‹#›</a:t>
            </a:fld>
            <a:fld id="{DF4FE03C-1819-4B3F-82E6-1ED988707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469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j-lt"/>
          <a:ea typeface="+mj-ea"/>
          <a:cs typeface="+mj-cs"/>
        </a:defRPr>
      </a:lvl1pPr>
      <a:lvl2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2105025" y="1989138"/>
            <a:ext cx="5780088" cy="4572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66168" rIns="90000" bIns="4500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BE" sz="2000" b="1" dirty="0" smtClean="0">
                <a:solidFill>
                  <a:srgbClr val="000000"/>
                </a:solidFill>
              </a:rPr>
              <a:t>Passage VP-VC 31 </a:t>
            </a:r>
            <a:r>
              <a:rPr lang="fr-BE" sz="2000" b="1" dirty="0" err="1" smtClean="0">
                <a:solidFill>
                  <a:srgbClr val="000000"/>
                </a:solidFill>
              </a:rPr>
              <a:t>Dec</a:t>
            </a:r>
            <a:r>
              <a:rPr lang="fr-BE" sz="2000" b="1" dirty="0" smtClean="0">
                <a:solidFill>
                  <a:srgbClr val="000000"/>
                </a:solidFill>
              </a:rPr>
              <a:t> 13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fr-BE" sz="2000" b="1" dirty="0" smtClean="0">
                <a:solidFill>
                  <a:srgbClr val="000000"/>
                </a:solidFill>
              </a:rPr>
              <a:t>Problématique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619672" y="2786063"/>
            <a:ext cx="5313362" cy="6635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65790" rIns="90000" bIns="45000"/>
          <a:lstStyle/>
          <a:p>
            <a:pPr algn="ctr">
              <a:lnSpc>
                <a:spcPct val="89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1500" b="1" dirty="0" err="1">
                <a:solidFill>
                  <a:srgbClr val="000000"/>
                </a:solidFill>
                <a:latin typeface="Courier New" pitchFamily="49" charset="0"/>
              </a:rPr>
              <a:t>LtCol</a:t>
            </a:r>
            <a:r>
              <a:rPr lang="en-US" sz="15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500" b="1" dirty="0" err="1" smtClean="0">
                <a:solidFill>
                  <a:srgbClr val="000000"/>
                </a:solidFill>
                <a:latin typeface="Courier New" pitchFamily="49" charset="0"/>
              </a:rPr>
              <a:t>d’Avi</a:t>
            </a:r>
            <a:r>
              <a:rPr lang="en-US" sz="1500" b="1" dirty="0" smtClean="0">
                <a:solidFill>
                  <a:srgbClr val="000000"/>
                </a:solidFill>
                <a:latin typeface="Courier New" pitchFamily="49" charset="0"/>
              </a:rPr>
              <a:t> BAM Régis BORNAIN</a:t>
            </a:r>
            <a:endParaRPr lang="en-US" sz="1500" b="1" dirty="0">
              <a:solidFill>
                <a:srgbClr val="000000"/>
              </a:solidFill>
              <a:latin typeface="Courier New" pitchFamily="49" charset="0"/>
            </a:endParaRPr>
          </a:p>
          <a:p>
            <a:pPr algn="ctr">
              <a:lnSpc>
                <a:spcPct val="89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1500" b="1" dirty="0">
                <a:solidFill>
                  <a:srgbClr val="000000"/>
                </a:solidFill>
                <a:latin typeface="Courier New" pitchFamily="49" charset="0"/>
              </a:rPr>
              <a:t>HRA-R/</a:t>
            </a:r>
            <a:r>
              <a:rPr lang="en-US" sz="1500" b="1" dirty="0" err="1">
                <a:solidFill>
                  <a:srgbClr val="000000"/>
                </a:solidFill>
                <a:latin typeface="Courier New" pitchFamily="49" charset="0"/>
              </a:rPr>
              <a:t>Adm</a:t>
            </a:r>
            <a:endParaRPr lang="en-US" sz="15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133600" y="3629025"/>
            <a:ext cx="4267200" cy="3968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72720" rIns="90000" bIns="45000"/>
          <a:lstStyle/>
          <a:p>
            <a:pPr algn="ctr">
              <a:lnSpc>
                <a:spcPct val="89000"/>
              </a:lnSpc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</a:rPr>
              <a:t>18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</a:rPr>
              <a:t>Fev</a:t>
            </a:r>
            <a:r>
              <a:rPr lang="en-US" sz="20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</a:rPr>
              <a:t>14</a:t>
            </a:r>
            <a:endParaRPr lang="en-US" sz="2000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4213" y="6151563"/>
            <a:ext cx="536575" cy="3968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33488" y="1989138"/>
            <a:ext cx="846137" cy="12954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64313" y="2922588"/>
            <a:ext cx="1006475" cy="730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9959" y="476672"/>
            <a:ext cx="4894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 smtClean="0"/>
              <a:t>Origine des volontaires de carrière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204864"/>
            <a:ext cx="779572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Recrutement normal de candidats volontaires de carrière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Avant 1994 </a:t>
            </a:r>
            <a:r>
              <a:rPr lang="fr-BE" dirty="0" smtClean="0">
                <a:sym typeface="Wingdings" panose="05000000000000000000" pitchFamily="2" charset="2"/>
              </a:rPr>
              <a:t> 3 grades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>
                <a:sym typeface="Wingdings" panose="05000000000000000000" pitchFamily="2" charset="2"/>
              </a:rPr>
              <a:t>A partir de 1994  5 grades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>
                <a:sym typeface="Wingdings" panose="05000000000000000000" pitchFamily="2" charset="2"/>
              </a:rPr>
              <a:t>Recrutement prioritaire de volontaires court terme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Passage des volontaires de complément comme volontaires de carrière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du recrutement exceptionnel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du recrutement spécial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du recrutement court terme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du recrutement EVMI</a:t>
            </a:r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Passage des volontaires temporaires comme volontaires de carrière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9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743" y="332656"/>
            <a:ext cx="4875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2400" dirty="0" smtClean="0"/>
              <a:t>Evolution du statut des volontaires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679897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Nomination des volontaires de carrière avant 1994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3 grades : soldat, caporal, caporal-chef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err="1" smtClean="0"/>
              <a:t>Nbre</a:t>
            </a:r>
            <a:r>
              <a:rPr lang="fr-BE" dirty="0" smtClean="0"/>
              <a:t> caporaux chefs = Max 40 % du </a:t>
            </a:r>
            <a:r>
              <a:rPr lang="fr-BE" dirty="0" err="1" smtClean="0"/>
              <a:t>Nbre</a:t>
            </a:r>
            <a:r>
              <a:rPr lang="fr-BE" dirty="0" smtClean="0"/>
              <a:t> Vol 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Ancienneté déterminée par le chef d’état-major général </a:t>
            </a:r>
            <a:r>
              <a:rPr lang="fr-BE" dirty="0" smtClean="0">
                <a:sym typeface="Wingdings" panose="05000000000000000000" pitchFamily="2" charset="2"/>
              </a:rPr>
              <a:t> Reg A20</a:t>
            </a:r>
            <a:endParaRPr lang="fr-BE" dirty="0" smtClean="0"/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 smtClean="0"/>
              <a:t>Sdt</a:t>
            </a:r>
            <a:r>
              <a:rPr lang="fr-BE" dirty="0" smtClean="0"/>
              <a:t> </a:t>
            </a:r>
            <a:r>
              <a:rPr lang="fr-BE" dirty="0" smtClean="0">
                <a:sym typeface="Wingdings" panose="05000000000000000000" pitchFamily="2" charset="2"/>
              </a:rPr>
              <a:t> </a:t>
            </a: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: 30 mois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 </a:t>
            </a: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chef : conditions fixées trimestriellement</a:t>
            </a: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Nomination des volontaires de carrière à partir de 1994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5 grades : </a:t>
            </a:r>
            <a:r>
              <a:rPr lang="fr-BE" dirty="0"/>
              <a:t>soldat, </a:t>
            </a:r>
            <a:r>
              <a:rPr lang="fr-BE" b="1" dirty="0" smtClean="0"/>
              <a:t>1</a:t>
            </a:r>
            <a:r>
              <a:rPr lang="fr-BE" b="1" baseline="30000" dirty="0" smtClean="0"/>
              <a:t>er</a:t>
            </a:r>
            <a:r>
              <a:rPr lang="fr-BE" b="1" dirty="0" smtClean="0"/>
              <a:t> </a:t>
            </a:r>
            <a:r>
              <a:rPr lang="fr-BE" dirty="0" smtClean="0"/>
              <a:t>soldat, caporal</a:t>
            </a:r>
            <a:r>
              <a:rPr lang="fr-BE" dirty="0"/>
              <a:t>, </a:t>
            </a:r>
            <a:r>
              <a:rPr lang="fr-BE" dirty="0" smtClean="0"/>
              <a:t>caporal-chef, </a:t>
            </a:r>
            <a:r>
              <a:rPr lang="fr-BE" b="1" dirty="0" smtClean="0"/>
              <a:t>1</a:t>
            </a:r>
            <a:r>
              <a:rPr lang="fr-BE" b="1" baseline="30000" dirty="0" smtClean="0"/>
              <a:t>er</a:t>
            </a:r>
            <a:r>
              <a:rPr lang="fr-BE" b="1" dirty="0" smtClean="0"/>
              <a:t> caporal-chef</a:t>
            </a: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Ancienneté fixée par le Roi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smtClean="0"/>
              <a:t>1</a:t>
            </a:r>
            <a:r>
              <a:rPr lang="fr-BE" baseline="30000" dirty="0" smtClean="0"/>
              <a:t>er</a:t>
            </a:r>
            <a:r>
              <a:rPr lang="fr-BE" dirty="0" smtClean="0"/>
              <a:t> </a:t>
            </a:r>
            <a:r>
              <a:rPr lang="fr-BE" dirty="0" err="1" smtClean="0"/>
              <a:t>Sdt</a:t>
            </a:r>
            <a:r>
              <a:rPr lang="fr-BE" dirty="0" smtClean="0"/>
              <a:t> </a:t>
            </a:r>
            <a:r>
              <a:rPr lang="fr-BE" dirty="0" smtClean="0">
                <a:sym typeface="Wingdings" panose="05000000000000000000" pitchFamily="2" charset="2"/>
              </a:rPr>
              <a:t> </a:t>
            </a: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: 6 ans (10 ans pour le volontaire de complément issu du recrutement exceptionnel)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 </a:t>
            </a: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chef : 8 ans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chef  1</a:t>
            </a:r>
            <a:r>
              <a:rPr lang="fr-BE" baseline="30000" dirty="0" smtClean="0">
                <a:sym typeface="Wingdings" panose="05000000000000000000" pitchFamily="2" charset="2"/>
              </a:rPr>
              <a:t>er</a:t>
            </a:r>
            <a:r>
              <a:rPr lang="fr-BE" dirty="0" smtClean="0">
                <a:sym typeface="Wingdings" panose="05000000000000000000" pitchFamily="2" charset="2"/>
              </a:rPr>
              <a:t> </a:t>
            </a:r>
            <a:r>
              <a:rPr lang="fr-BE" dirty="0" err="1" smtClean="0">
                <a:sym typeface="Wingdings" panose="05000000000000000000" pitchFamily="2" charset="2"/>
              </a:rPr>
              <a:t>Cpl</a:t>
            </a:r>
            <a:r>
              <a:rPr lang="fr-BE" dirty="0" smtClean="0">
                <a:sym typeface="Wingdings" panose="05000000000000000000" pitchFamily="2" charset="2"/>
              </a:rPr>
              <a:t> chef : 8 ans</a:t>
            </a: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Mesures transitoires (valables de 94 à 97)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>
                <a:sym typeface="Wingdings" panose="05000000000000000000" pitchFamily="2" charset="2"/>
              </a:rPr>
              <a:t>Cpl</a:t>
            </a:r>
            <a:r>
              <a:rPr lang="fr-BE" dirty="0">
                <a:sym typeface="Wingdings" panose="05000000000000000000" pitchFamily="2" charset="2"/>
              </a:rPr>
              <a:t>  </a:t>
            </a:r>
            <a:r>
              <a:rPr lang="fr-BE" dirty="0" err="1">
                <a:sym typeface="Wingdings" panose="05000000000000000000" pitchFamily="2" charset="2"/>
              </a:rPr>
              <a:t>Cpl</a:t>
            </a:r>
            <a:r>
              <a:rPr lang="fr-BE" dirty="0">
                <a:sym typeface="Wingdings" panose="05000000000000000000" pitchFamily="2" charset="2"/>
              </a:rPr>
              <a:t> chef : </a:t>
            </a:r>
            <a:r>
              <a:rPr lang="fr-BE" dirty="0" smtClean="0">
                <a:sym typeface="Wingdings" panose="05000000000000000000" pitchFamily="2" charset="2"/>
              </a:rPr>
              <a:t>9 ou 10 ans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err="1">
                <a:sym typeface="Wingdings" panose="05000000000000000000" pitchFamily="2" charset="2"/>
              </a:rPr>
              <a:t>Cpl</a:t>
            </a:r>
            <a:r>
              <a:rPr lang="fr-BE" dirty="0">
                <a:sym typeface="Wingdings" panose="05000000000000000000" pitchFamily="2" charset="2"/>
              </a:rPr>
              <a:t> chef  1</a:t>
            </a:r>
            <a:r>
              <a:rPr lang="fr-BE" baseline="30000" dirty="0">
                <a:sym typeface="Wingdings" panose="05000000000000000000" pitchFamily="2" charset="2"/>
              </a:rPr>
              <a:t>er</a:t>
            </a:r>
            <a:r>
              <a:rPr lang="fr-BE" dirty="0">
                <a:sym typeface="Wingdings" panose="05000000000000000000" pitchFamily="2" charset="2"/>
              </a:rPr>
              <a:t> </a:t>
            </a:r>
            <a:r>
              <a:rPr lang="fr-BE" dirty="0" err="1">
                <a:sym typeface="Wingdings" panose="05000000000000000000" pitchFamily="2" charset="2"/>
              </a:rPr>
              <a:t>Cpl</a:t>
            </a:r>
            <a:r>
              <a:rPr lang="fr-BE" dirty="0">
                <a:sym typeface="Wingdings" panose="05000000000000000000" pitchFamily="2" charset="2"/>
              </a:rPr>
              <a:t> chef : </a:t>
            </a:r>
            <a:r>
              <a:rPr lang="fr-BE" dirty="0" smtClean="0">
                <a:sym typeface="Wingdings" panose="05000000000000000000" pitchFamily="2" charset="2"/>
              </a:rPr>
              <a:t>10, 13 ou 15 ans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smtClean="0">
                <a:sym typeface="Wingdings" panose="05000000000000000000" pitchFamily="2" charset="2"/>
              </a:rPr>
              <a:t>Aucune mesure transitoire pour </a:t>
            </a:r>
            <a:r>
              <a:rPr lang="fr-BE" dirty="0" err="1" smtClean="0">
                <a:sym typeface="Wingdings" panose="05000000000000000000" pitchFamily="2" charset="2"/>
              </a:rPr>
              <a:t>Sdt</a:t>
            </a:r>
            <a:endParaRPr lang="fr-BE" dirty="0"/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>
              <a:sym typeface="Wingdings" panose="05000000000000000000" pitchFamily="2" charset="2"/>
            </a:endParaRPr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72862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743" y="332656"/>
            <a:ext cx="4875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2400" dirty="0" smtClean="0"/>
              <a:t>Evolution du statut des volontaires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679897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Formation des candidats volontaires de carrière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Avant 01 Jan 11 = 4 ans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Après 01 Jan 11 = 3 ans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Ex-volontaires court terme </a:t>
            </a:r>
            <a:r>
              <a:rPr lang="fr-BE" dirty="0" smtClean="0">
                <a:sym typeface="Wingdings" panose="05000000000000000000" pitchFamily="2" charset="2"/>
              </a:rPr>
              <a:t> en fonction des années de service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>
                <a:sym typeface="Wingdings" panose="05000000000000000000" pitchFamily="2" charset="2"/>
              </a:rPr>
              <a:t>Dans tous les cas, nomination 1Sdt à la fin de la formation avec effet rétroactif à la date de commission (fin de la 1</a:t>
            </a:r>
            <a:r>
              <a:rPr lang="fr-BE" baseline="30000" dirty="0" smtClean="0">
                <a:sym typeface="Wingdings" panose="05000000000000000000" pitchFamily="2" charset="2"/>
              </a:rPr>
              <a:t>ère</a:t>
            </a:r>
            <a:r>
              <a:rPr lang="fr-BE" dirty="0" smtClean="0">
                <a:sym typeface="Wingdings" panose="05000000000000000000" pitchFamily="2" charset="2"/>
              </a:rPr>
              <a:t> année de formation)</a:t>
            </a:r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Formation des candidats volontaires de complément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Recrutement exceptionnel : idem candidats volontaires de carrière </a:t>
            </a:r>
            <a:r>
              <a:rPr lang="fr-BE" dirty="0" smtClean="0">
                <a:sym typeface="Wingdings" panose="05000000000000000000" pitchFamily="2" charset="2"/>
              </a:rPr>
              <a:t> nomination 1Sdt</a:t>
            </a: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Recrutement spécial : admission + 30 mois = nomination </a:t>
            </a:r>
            <a:r>
              <a:rPr lang="fr-BE" dirty="0" err="1" smtClean="0"/>
              <a:t>Cpl</a:t>
            </a:r>
            <a:endParaRPr lang="fr-BE" dirty="0" smtClean="0"/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>
              <a:sym typeface="Wingdings" panose="05000000000000000000" pitchFamily="2" charset="2"/>
            </a:endParaRPr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50082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7743" y="332656"/>
            <a:ext cx="4875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BE" sz="2400" dirty="0" smtClean="0"/>
              <a:t>Evolution du statut des volontaires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484784"/>
            <a:ext cx="84969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Passage des volontaires de complément comme volontaires de carrière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/>
              <a:t>Issus du recrutement exceptionnel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Après </a:t>
            </a:r>
            <a:r>
              <a:rPr lang="fr-BE" dirty="0" smtClean="0"/>
              <a:t>Min 2 </a:t>
            </a:r>
            <a:r>
              <a:rPr lang="fr-BE" dirty="0"/>
              <a:t>ans de service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Admission avec grade et ancienneté dans le grade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/>
              <a:t>Issus du recrutement spécial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Après </a:t>
            </a:r>
            <a:r>
              <a:rPr lang="fr-BE" dirty="0" smtClean="0"/>
              <a:t>Min 2 </a:t>
            </a:r>
            <a:r>
              <a:rPr lang="fr-BE" dirty="0"/>
              <a:t>ans de </a:t>
            </a:r>
            <a:r>
              <a:rPr lang="fr-BE" dirty="0" smtClean="0"/>
              <a:t>service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 smtClean="0"/>
              <a:t>Perte de 54 mois d’ancienneté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</a:t>
            </a:r>
            <a:r>
              <a:rPr lang="fr-BE" dirty="0"/>
              <a:t>du recrutement </a:t>
            </a:r>
            <a:r>
              <a:rPr lang="fr-BE" dirty="0" smtClean="0"/>
              <a:t>EVMI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Après Min 30 mois de service 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Admission avec grade, mais ancienneté identique aux volontaires de complément issus du recrutement exceptionnel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fr-BE" dirty="0" smtClean="0"/>
              <a:t>Issus du recrutement court terme (à partir de 2010)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Après Min </a:t>
            </a:r>
            <a:r>
              <a:rPr lang="fr-BE" dirty="0" smtClean="0"/>
              <a:t>36 </a:t>
            </a:r>
            <a:r>
              <a:rPr lang="fr-BE" dirty="0"/>
              <a:t>mois de service </a:t>
            </a:r>
          </a:p>
          <a:p>
            <a:pPr marL="1485900" lvl="2" indent="-285750">
              <a:buFont typeface="Wingdings" panose="05000000000000000000" pitchFamily="2" charset="2"/>
              <a:buChar char="ü"/>
            </a:pPr>
            <a:r>
              <a:rPr lang="fr-BE" dirty="0"/>
              <a:t>Admission avec grade, mais ancienneté identique aux volontaires de complément issus du recrutement exceptionnel</a:t>
            </a:r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fr-BE" dirty="0" smtClean="0"/>
              <a:t>Passage </a:t>
            </a:r>
            <a:r>
              <a:rPr lang="fr-BE" dirty="0"/>
              <a:t>des volontaires temporaires comme volontaires de </a:t>
            </a:r>
            <a:r>
              <a:rPr lang="fr-BE" dirty="0" smtClean="0"/>
              <a:t>carrière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fr-BE" dirty="0" smtClean="0"/>
              <a:t>Après Min 6 ans de service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fr-BE" dirty="0"/>
              <a:t>Admission avec grade et ancienneté dans le grade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>
              <a:sym typeface="Wingdings" panose="05000000000000000000" pitchFamily="2" charset="2"/>
            </a:endParaRPr>
          </a:p>
          <a:p>
            <a:pPr marL="1485900" lvl="2" indent="-285750">
              <a:buFont typeface="Wingdings" panose="05000000000000000000" pitchFamily="2" charset="2"/>
              <a:buChar char="ü"/>
            </a:pPr>
            <a:endParaRPr lang="fr-BE" dirty="0" smtClean="0"/>
          </a:p>
          <a:p>
            <a:pPr marL="1028700" lvl="1">
              <a:buFont typeface="Wingdings" panose="05000000000000000000" pitchFamily="2" charset="2"/>
              <a:buChar char="Ø"/>
            </a:pP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123461724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459</Words>
  <Application>Microsoft Office PowerPoint</Application>
  <PresentationFormat>On-screen Show (4:3)</PresentationFormat>
  <Paragraphs>71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 Vaulx de Champion Carlos</dc:creator>
  <cp:lastModifiedBy>Bornain Regis</cp:lastModifiedBy>
  <cp:revision>35</cp:revision>
  <cp:lastPrinted>1601-01-01T00:00:00Z</cp:lastPrinted>
  <dcterms:created xsi:type="dcterms:W3CDTF">1601-01-01T00:00:00Z</dcterms:created>
  <dcterms:modified xsi:type="dcterms:W3CDTF">2014-02-18T07:02:09Z</dcterms:modified>
</cp:coreProperties>
</file>