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56" r:id="rId2"/>
    <p:sldId id="279" r:id="rId3"/>
    <p:sldId id="311" r:id="rId4"/>
    <p:sldId id="280" r:id="rId5"/>
    <p:sldId id="282" r:id="rId6"/>
    <p:sldId id="308" r:id="rId7"/>
    <p:sldId id="312" r:id="rId8"/>
    <p:sldId id="287" r:id="rId9"/>
    <p:sldId id="295" r:id="rId10"/>
    <p:sldId id="288" r:id="rId11"/>
    <p:sldId id="298" r:id="rId12"/>
    <p:sldId id="292" r:id="rId13"/>
    <p:sldId id="293" r:id="rId14"/>
    <p:sldId id="294" r:id="rId15"/>
    <p:sldId id="299" r:id="rId16"/>
    <p:sldId id="300" r:id="rId17"/>
    <p:sldId id="301" r:id="rId18"/>
    <p:sldId id="302" r:id="rId19"/>
    <p:sldId id="309" r:id="rId20"/>
    <p:sldId id="303" r:id="rId21"/>
    <p:sldId id="304" r:id="rId22"/>
    <p:sldId id="289" r:id="rId23"/>
    <p:sldId id="297" r:id="rId24"/>
    <p:sldId id="307" r:id="rId25"/>
    <p:sldId id="306" r:id="rId26"/>
    <p:sldId id="310" r:id="rId27"/>
    <p:sldId id="272" r:id="rId28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D86E"/>
    <a:srgbClr val="FF3232"/>
    <a:srgbClr val="FBA3A9"/>
    <a:srgbClr val="CC6600"/>
    <a:srgbClr val="C0C0C0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667" autoAdjust="0"/>
  </p:normalViewPr>
  <p:slideViewPr>
    <p:cSldViewPr>
      <p:cViewPr varScale="1">
        <p:scale>
          <a:sx n="75" d="100"/>
          <a:sy n="75" d="100"/>
        </p:scale>
        <p:origin x="-100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0" d="100"/>
          <a:sy n="100" d="100"/>
        </p:scale>
        <p:origin x="-162" y="-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F9C2DAC-9447-4763-B0BF-0FE89A3C9FB0}" type="doc">
      <dgm:prSet loTypeId="urn:microsoft.com/office/officeart/2005/8/layout/cycle5" loCatId="cycle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fr-BE"/>
        </a:p>
      </dgm:t>
    </dgm:pt>
    <dgm:pt modelId="{AC90EC0B-577E-4DD7-817F-067FAEE0F9B5}">
      <dgm:prSet phldrT="[Text]" custT="1"/>
      <dgm:spPr>
        <a:solidFill>
          <a:srgbClr val="92D050"/>
        </a:solidFill>
        <a:ln>
          <a:solidFill>
            <a:schemeClr val="tx1"/>
          </a:solidFill>
        </a:ln>
      </dgm:spPr>
      <dgm:t>
        <a:bodyPr/>
        <a:lstStyle/>
        <a:p>
          <a:r>
            <a:rPr lang="fr-BE" sz="2200" dirty="0">
              <a:solidFill>
                <a:srgbClr val="002060"/>
              </a:solidFill>
            </a:rPr>
            <a:t>Initiation</a:t>
          </a:r>
        </a:p>
      </dgm:t>
    </dgm:pt>
    <dgm:pt modelId="{055B368B-96E6-43ED-B091-4D874914D36E}" type="parTrans" cxnId="{34369935-D89E-4EE7-AB56-6BFF8F344515}">
      <dgm:prSet/>
      <dgm:spPr/>
      <dgm:t>
        <a:bodyPr/>
        <a:lstStyle/>
        <a:p>
          <a:endParaRPr lang="fr-BE"/>
        </a:p>
      </dgm:t>
    </dgm:pt>
    <dgm:pt modelId="{3ED1EF26-2942-42F5-B2CA-A4F8910EA1CD}" type="sibTrans" cxnId="{34369935-D89E-4EE7-AB56-6BFF8F344515}">
      <dgm:prSet/>
      <dgm:spPr/>
      <dgm:t>
        <a:bodyPr/>
        <a:lstStyle/>
        <a:p>
          <a:endParaRPr lang="fr-BE"/>
        </a:p>
      </dgm:t>
    </dgm:pt>
    <dgm:pt modelId="{4C0BD16B-EDC4-45F5-83F0-69F538F9360E}">
      <dgm:prSet phldrT="[Text]" custT="1"/>
      <dgm:spPr>
        <a:solidFill>
          <a:srgbClr val="EDD0EE"/>
        </a:solidFill>
        <a:ln>
          <a:solidFill>
            <a:schemeClr val="tx1"/>
          </a:solidFill>
        </a:ln>
      </dgm:spPr>
      <dgm:t>
        <a:bodyPr/>
        <a:lstStyle/>
        <a:p>
          <a:r>
            <a:rPr lang="fr-BE" sz="2200" dirty="0">
              <a:solidFill>
                <a:srgbClr val="002060"/>
              </a:solidFill>
            </a:rPr>
            <a:t>Demande</a:t>
          </a:r>
        </a:p>
      </dgm:t>
    </dgm:pt>
    <dgm:pt modelId="{930FB4D8-4517-4452-A154-F5772EA190E1}" type="parTrans" cxnId="{E38B3FF6-DB26-4892-86C2-50113C9134CA}">
      <dgm:prSet/>
      <dgm:spPr/>
      <dgm:t>
        <a:bodyPr/>
        <a:lstStyle/>
        <a:p>
          <a:endParaRPr lang="fr-BE"/>
        </a:p>
      </dgm:t>
    </dgm:pt>
    <dgm:pt modelId="{92190F84-E855-40B7-B8A3-66C7D7553866}" type="sibTrans" cxnId="{E38B3FF6-DB26-4892-86C2-50113C9134CA}">
      <dgm:prSet/>
      <dgm:spPr/>
      <dgm:t>
        <a:bodyPr/>
        <a:lstStyle/>
        <a:p>
          <a:endParaRPr lang="fr-BE"/>
        </a:p>
      </dgm:t>
    </dgm:pt>
    <dgm:pt modelId="{8345235D-13C9-4AD9-9406-987C26D853C9}">
      <dgm:prSet phldrT="[Text]" custT="1"/>
      <dgm:spPr>
        <a:solidFill>
          <a:srgbClr val="EDD0EE"/>
        </a:solidFill>
        <a:ln>
          <a:solidFill>
            <a:schemeClr val="tx1"/>
          </a:solidFill>
        </a:ln>
      </dgm:spPr>
      <dgm:t>
        <a:bodyPr/>
        <a:lstStyle/>
        <a:p>
          <a:r>
            <a:rPr lang="fr-BE" sz="2200">
              <a:solidFill>
                <a:srgbClr val="002060"/>
              </a:solidFill>
            </a:rPr>
            <a:t>Exécution</a:t>
          </a:r>
        </a:p>
      </dgm:t>
    </dgm:pt>
    <dgm:pt modelId="{161CFF73-F965-4907-8918-1F72BBFF9909}" type="parTrans" cxnId="{416AC7F0-B572-4AD1-928D-35683990C8B0}">
      <dgm:prSet/>
      <dgm:spPr/>
      <dgm:t>
        <a:bodyPr/>
        <a:lstStyle/>
        <a:p>
          <a:endParaRPr lang="fr-BE"/>
        </a:p>
      </dgm:t>
    </dgm:pt>
    <dgm:pt modelId="{FF625E4A-CBE5-4B71-B8D4-8660137524C1}" type="sibTrans" cxnId="{416AC7F0-B572-4AD1-928D-35683990C8B0}">
      <dgm:prSet/>
      <dgm:spPr/>
      <dgm:t>
        <a:bodyPr/>
        <a:lstStyle/>
        <a:p>
          <a:endParaRPr lang="fr-BE"/>
        </a:p>
      </dgm:t>
    </dgm:pt>
    <dgm:pt modelId="{919E570D-42CD-4DE5-8E47-5899D63BA203}">
      <dgm:prSet phldrT="[Text]" custT="1"/>
      <dgm:spPr>
        <a:solidFill>
          <a:srgbClr val="F0C242"/>
        </a:solidFill>
        <a:ln>
          <a:solidFill>
            <a:schemeClr val="tx1"/>
          </a:solidFill>
        </a:ln>
      </dgm:spPr>
      <dgm:t>
        <a:bodyPr/>
        <a:lstStyle/>
        <a:p>
          <a:r>
            <a:rPr lang="fr-BE" sz="2200" dirty="0" smtClean="0">
              <a:solidFill>
                <a:srgbClr val="002060"/>
              </a:solidFill>
            </a:rPr>
            <a:t>Document</a:t>
          </a:r>
          <a:endParaRPr lang="fr-BE" sz="2200" dirty="0">
            <a:solidFill>
              <a:srgbClr val="002060"/>
            </a:solidFill>
          </a:endParaRPr>
        </a:p>
      </dgm:t>
    </dgm:pt>
    <dgm:pt modelId="{40B7C4C6-8C6F-4240-B111-5EFB538FCFCA}" type="parTrans" cxnId="{794A0166-8C7D-44EC-9692-897D3A0F398D}">
      <dgm:prSet/>
      <dgm:spPr/>
      <dgm:t>
        <a:bodyPr/>
        <a:lstStyle/>
        <a:p>
          <a:endParaRPr lang="fr-BE"/>
        </a:p>
      </dgm:t>
    </dgm:pt>
    <dgm:pt modelId="{0D711EFF-8AF9-4538-91FE-34F7ABAFDDA9}" type="sibTrans" cxnId="{794A0166-8C7D-44EC-9692-897D3A0F398D}">
      <dgm:prSet/>
      <dgm:spPr/>
      <dgm:t>
        <a:bodyPr/>
        <a:lstStyle/>
        <a:p>
          <a:endParaRPr lang="fr-BE"/>
        </a:p>
      </dgm:t>
    </dgm:pt>
    <dgm:pt modelId="{B070BD4B-9867-4F1D-B1A3-6E6E4F4E7527}">
      <dgm:prSet phldrT="[Text]" custT="1"/>
      <dgm:spPr>
        <a:solidFill>
          <a:schemeClr val="accent6">
            <a:lumMod val="40000"/>
            <a:lumOff val="60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fr-BE" sz="2200" dirty="0">
              <a:solidFill>
                <a:srgbClr val="002060"/>
              </a:solidFill>
            </a:rPr>
            <a:t>Clôture</a:t>
          </a:r>
        </a:p>
      </dgm:t>
    </dgm:pt>
    <dgm:pt modelId="{DAFD9473-07BE-4848-B22D-64A385DE35DC}" type="parTrans" cxnId="{38CA3BB6-9691-4A0E-83A6-DC7A849CEFA1}">
      <dgm:prSet/>
      <dgm:spPr/>
      <dgm:t>
        <a:bodyPr/>
        <a:lstStyle/>
        <a:p>
          <a:endParaRPr lang="fr-BE"/>
        </a:p>
      </dgm:t>
    </dgm:pt>
    <dgm:pt modelId="{81EA2A71-2A78-4606-85A9-D2122EAFFC45}" type="sibTrans" cxnId="{38CA3BB6-9691-4A0E-83A6-DC7A849CEFA1}">
      <dgm:prSet/>
      <dgm:spPr/>
      <dgm:t>
        <a:bodyPr/>
        <a:lstStyle/>
        <a:p>
          <a:endParaRPr lang="fr-BE"/>
        </a:p>
      </dgm:t>
    </dgm:pt>
    <dgm:pt modelId="{01263D77-C739-44C3-9833-77118DBAA6FD}" type="pres">
      <dgm:prSet presAssocID="{DF9C2DAC-9447-4763-B0BF-0FE89A3C9FB0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BE"/>
        </a:p>
      </dgm:t>
    </dgm:pt>
    <dgm:pt modelId="{4190F0A1-94E3-4288-8756-25BA014F762B}" type="pres">
      <dgm:prSet presAssocID="{AC90EC0B-577E-4DD7-817F-067FAEE0F9B5}" presName="node" presStyleLbl="node1" presStyleIdx="0" presStyleCnt="5" custScaleX="125410" custRadScaleRad="95887">
        <dgm:presLayoutVars>
          <dgm:bulletEnabled val="1"/>
        </dgm:presLayoutVars>
      </dgm:prSet>
      <dgm:spPr/>
      <dgm:t>
        <a:bodyPr/>
        <a:lstStyle/>
        <a:p>
          <a:endParaRPr lang="fr-BE"/>
        </a:p>
      </dgm:t>
    </dgm:pt>
    <dgm:pt modelId="{999B0DCF-B6DF-4538-A433-14838FA6C66B}" type="pres">
      <dgm:prSet presAssocID="{AC90EC0B-577E-4DD7-817F-067FAEE0F9B5}" presName="spNode" presStyleCnt="0"/>
      <dgm:spPr/>
      <dgm:t>
        <a:bodyPr/>
        <a:lstStyle/>
        <a:p>
          <a:endParaRPr lang="fr-BE"/>
        </a:p>
      </dgm:t>
    </dgm:pt>
    <dgm:pt modelId="{877A3FC1-00CC-48A7-85C3-991AE30F3393}" type="pres">
      <dgm:prSet presAssocID="{3ED1EF26-2942-42F5-B2CA-A4F8910EA1CD}" presName="sibTrans" presStyleLbl="sibTrans1D1" presStyleIdx="0" presStyleCnt="5"/>
      <dgm:spPr/>
      <dgm:t>
        <a:bodyPr/>
        <a:lstStyle/>
        <a:p>
          <a:endParaRPr lang="fr-BE"/>
        </a:p>
      </dgm:t>
    </dgm:pt>
    <dgm:pt modelId="{C8E884B2-1BDB-4AA4-A0F5-289BB9DE9623}" type="pres">
      <dgm:prSet presAssocID="{4C0BD16B-EDC4-45F5-83F0-69F538F9360E}" presName="node" presStyleLbl="node1" presStyleIdx="1" presStyleCnt="5" custScaleX="125410">
        <dgm:presLayoutVars>
          <dgm:bulletEnabled val="1"/>
        </dgm:presLayoutVars>
      </dgm:prSet>
      <dgm:spPr/>
      <dgm:t>
        <a:bodyPr/>
        <a:lstStyle/>
        <a:p>
          <a:endParaRPr lang="fr-BE"/>
        </a:p>
      </dgm:t>
    </dgm:pt>
    <dgm:pt modelId="{126C919D-3823-468B-B608-C89A6FC1978D}" type="pres">
      <dgm:prSet presAssocID="{4C0BD16B-EDC4-45F5-83F0-69F538F9360E}" presName="spNode" presStyleCnt="0"/>
      <dgm:spPr/>
      <dgm:t>
        <a:bodyPr/>
        <a:lstStyle/>
        <a:p>
          <a:endParaRPr lang="fr-BE"/>
        </a:p>
      </dgm:t>
    </dgm:pt>
    <dgm:pt modelId="{5B6E5E6E-5B27-47C2-8204-5EFDD9309638}" type="pres">
      <dgm:prSet presAssocID="{92190F84-E855-40B7-B8A3-66C7D7553866}" presName="sibTrans" presStyleLbl="sibTrans1D1" presStyleIdx="1" presStyleCnt="5"/>
      <dgm:spPr/>
      <dgm:t>
        <a:bodyPr/>
        <a:lstStyle/>
        <a:p>
          <a:endParaRPr lang="fr-BE"/>
        </a:p>
      </dgm:t>
    </dgm:pt>
    <dgm:pt modelId="{72AF4822-9947-4B77-B9E1-BA0EEAC5824E}" type="pres">
      <dgm:prSet presAssocID="{8345235D-13C9-4AD9-9406-987C26D853C9}" presName="node" presStyleLbl="node1" presStyleIdx="2" presStyleCnt="5" custScaleX="125410">
        <dgm:presLayoutVars>
          <dgm:bulletEnabled val="1"/>
        </dgm:presLayoutVars>
      </dgm:prSet>
      <dgm:spPr/>
      <dgm:t>
        <a:bodyPr/>
        <a:lstStyle/>
        <a:p>
          <a:endParaRPr lang="fr-BE"/>
        </a:p>
      </dgm:t>
    </dgm:pt>
    <dgm:pt modelId="{15ECCEA1-6856-49D9-AA01-181DDC13D47A}" type="pres">
      <dgm:prSet presAssocID="{8345235D-13C9-4AD9-9406-987C26D853C9}" presName="spNode" presStyleCnt="0"/>
      <dgm:spPr/>
      <dgm:t>
        <a:bodyPr/>
        <a:lstStyle/>
        <a:p>
          <a:endParaRPr lang="fr-BE"/>
        </a:p>
      </dgm:t>
    </dgm:pt>
    <dgm:pt modelId="{4E5BA301-D769-447E-8596-24983ED54AA8}" type="pres">
      <dgm:prSet presAssocID="{FF625E4A-CBE5-4B71-B8D4-8660137524C1}" presName="sibTrans" presStyleLbl="sibTrans1D1" presStyleIdx="2" presStyleCnt="5"/>
      <dgm:spPr/>
      <dgm:t>
        <a:bodyPr/>
        <a:lstStyle/>
        <a:p>
          <a:endParaRPr lang="fr-BE"/>
        </a:p>
      </dgm:t>
    </dgm:pt>
    <dgm:pt modelId="{46B92D02-A076-4339-9787-DC92C9652A84}" type="pres">
      <dgm:prSet presAssocID="{919E570D-42CD-4DE5-8E47-5899D63BA203}" presName="node" presStyleLbl="node1" presStyleIdx="3" presStyleCnt="5" custScaleX="125410">
        <dgm:presLayoutVars>
          <dgm:bulletEnabled val="1"/>
        </dgm:presLayoutVars>
      </dgm:prSet>
      <dgm:spPr/>
      <dgm:t>
        <a:bodyPr/>
        <a:lstStyle/>
        <a:p>
          <a:endParaRPr lang="fr-BE"/>
        </a:p>
      </dgm:t>
    </dgm:pt>
    <dgm:pt modelId="{CB1DEA71-4E87-4233-B14B-115BBC74D0DC}" type="pres">
      <dgm:prSet presAssocID="{919E570D-42CD-4DE5-8E47-5899D63BA203}" presName="spNode" presStyleCnt="0"/>
      <dgm:spPr/>
      <dgm:t>
        <a:bodyPr/>
        <a:lstStyle/>
        <a:p>
          <a:endParaRPr lang="fr-BE"/>
        </a:p>
      </dgm:t>
    </dgm:pt>
    <dgm:pt modelId="{E085D3D6-46F6-4884-BC92-7EAED6E8C993}" type="pres">
      <dgm:prSet presAssocID="{0D711EFF-8AF9-4538-91FE-34F7ABAFDDA9}" presName="sibTrans" presStyleLbl="sibTrans1D1" presStyleIdx="3" presStyleCnt="5"/>
      <dgm:spPr/>
      <dgm:t>
        <a:bodyPr/>
        <a:lstStyle/>
        <a:p>
          <a:endParaRPr lang="fr-BE"/>
        </a:p>
      </dgm:t>
    </dgm:pt>
    <dgm:pt modelId="{C44480D3-5157-4783-B951-FF030CAB440E}" type="pres">
      <dgm:prSet presAssocID="{B070BD4B-9867-4F1D-B1A3-6E6E4F4E7527}" presName="node" presStyleLbl="node1" presStyleIdx="4" presStyleCnt="5" custScaleX="125410">
        <dgm:presLayoutVars>
          <dgm:bulletEnabled val="1"/>
        </dgm:presLayoutVars>
      </dgm:prSet>
      <dgm:spPr/>
      <dgm:t>
        <a:bodyPr/>
        <a:lstStyle/>
        <a:p>
          <a:endParaRPr lang="fr-BE"/>
        </a:p>
      </dgm:t>
    </dgm:pt>
    <dgm:pt modelId="{37F8BC3E-1282-4B31-BAF3-DBE551516E75}" type="pres">
      <dgm:prSet presAssocID="{B070BD4B-9867-4F1D-B1A3-6E6E4F4E7527}" presName="spNode" presStyleCnt="0"/>
      <dgm:spPr/>
      <dgm:t>
        <a:bodyPr/>
        <a:lstStyle/>
        <a:p>
          <a:endParaRPr lang="fr-BE"/>
        </a:p>
      </dgm:t>
    </dgm:pt>
    <dgm:pt modelId="{6AEA1706-B113-4F99-A6DE-90EFE11D4F6D}" type="pres">
      <dgm:prSet presAssocID="{81EA2A71-2A78-4606-85A9-D2122EAFFC45}" presName="sibTrans" presStyleLbl="sibTrans1D1" presStyleIdx="4" presStyleCnt="5"/>
      <dgm:spPr/>
      <dgm:t>
        <a:bodyPr/>
        <a:lstStyle/>
        <a:p>
          <a:endParaRPr lang="fr-BE"/>
        </a:p>
      </dgm:t>
    </dgm:pt>
  </dgm:ptLst>
  <dgm:cxnLst>
    <dgm:cxn modelId="{C6C7F26F-1DCC-41AD-BCBA-E6C40C6B545C}" type="presOf" srcId="{3ED1EF26-2942-42F5-B2CA-A4F8910EA1CD}" destId="{877A3FC1-00CC-48A7-85C3-991AE30F3393}" srcOrd="0" destOrd="0" presId="urn:microsoft.com/office/officeart/2005/8/layout/cycle5"/>
    <dgm:cxn modelId="{0C2BC567-B516-4284-9765-D12588B043A0}" type="presOf" srcId="{B070BD4B-9867-4F1D-B1A3-6E6E4F4E7527}" destId="{C44480D3-5157-4783-B951-FF030CAB440E}" srcOrd="0" destOrd="0" presId="urn:microsoft.com/office/officeart/2005/8/layout/cycle5"/>
    <dgm:cxn modelId="{801C0BA3-6582-4D0D-82BC-84BD98FD8669}" type="presOf" srcId="{8345235D-13C9-4AD9-9406-987C26D853C9}" destId="{72AF4822-9947-4B77-B9E1-BA0EEAC5824E}" srcOrd="0" destOrd="0" presId="urn:microsoft.com/office/officeart/2005/8/layout/cycle5"/>
    <dgm:cxn modelId="{416AC7F0-B572-4AD1-928D-35683990C8B0}" srcId="{DF9C2DAC-9447-4763-B0BF-0FE89A3C9FB0}" destId="{8345235D-13C9-4AD9-9406-987C26D853C9}" srcOrd="2" destOrd="0" parTransId="{161CFF73-F965-4907-8918-1F72BBFF9909}" sibTransId="{FF625E4A-CBE5-4B71-B8D4-8660137524C1}"/>
    <dgm:cxn modelId="{ECC2791C-5DBA-461E-917F-09F9CDE40BC6}" type="presOf" srcId="{92190F84-E855-40B7-B8A3-66C7D7553866}" destId="{5B6E5E6E-5B27-47C2-8204-5EFDD9309638}" srcOrd="0" destOrd="0" presId="urn:microsoft.com/office/officeart/2005/8/layout/cycle5"/>
    <dgm:cxn modelId="{94D40081-18E0-4E10-A93C-F2AC5A13FF7E}" type="presOf" srcId="{DF9C2DAC-9447-4763-B0BF-0FE89A3C9FB0}" destId="{01263D77-C739-44C3-9833-77118DBAA6FD}" srcOrd="0" destOrd="0" presId="urn:microsoft.com/office/officeart/2005/8/layout/cycle5"/>
    <dgm:cxn modelId="{E716B9AC-A646-47FA-85D5-9CB5CCC9A32D}" type="presOf" srcId="{AC90EC0B-577E-4DD7-817F-067FAEE0F9B5}" destId="{4190F0A1-94E3-4288-8756-25BA014F762B}" srcOrd="0" destOrd="0" presId="urn:microsoft.com/office/officeart/2005/8/layout/cycle5"/>
    <dgm:cxn modelId="{34369935-D89E-4EE7-AB56-6BFF8F344515}" srcId="{DF9C2DAC-9447-4763-B0BF-0FE89A3C9FB0}" destId="{AC90EC0B-577E-4DD7-817F-067FAEE0F9B5}" srcOrd="0" destOrd="0" parTransId="{055B368B-96E6-43ED-B091-4D874914D36E}" sibTransId="{3ED1EF26-2942-42F5-B2CA-A4F8910EA1CD}"/>
    <dgm:cxn modelId="{E38B3FF6-DB26-4892-86C2-50113C9134CA}" srcId="{DF9C2DAC-9447-4763-B0BF-0FE89A3C9FB0}" destId="{4C0BD16B-EDC4-45F5-83F0-69F538F9360E}" srcOrd="1" destOrd="0" parTransId="{930FB4D8-4517-4452-A154-F5772EA190E1}" sibTransId="{92190F84-E855-40B7-B8A3-66C7D7553866}"/>
    <dgm:cxn modelId="{7A20C311-6300-447D-B5AB-21FAC9F60453}" type="presOf" srcId="{919E570D-42CD-4DE5-8E47-5899D63BA203}" destId="{46B92D02-A076-4339-9787-DC92C9652A84}" srcOrd="0" destOrd="0" presId="urn:microsoft.com/office/officeart/2005/8/layout/cycle5"/>
    <dgm:cxn modelId="{C744968F-B491-4537-9D51-ED01510F2EA5}" type="presOf" srcId="{4C0BD16B-EDC4-45F5-83F0-69F538F9360E}" destId="{C8E884B2-1BDB-4AA4-A0F5-289BB9DE9623}" srcOrd="0" destOrd="0" presId="urn:microsoft.com/office/officeart/2005/8/layout/cycle5"/>
    <dgm:cxn modelId="{B0BAD251-0746-4CA1-B7FF-28F48D891B6C}" type="presOf" srcId="{81EA2A71-2A78-4606-85A9-D2122EAFFC45}" destId="{6AEA1706-B113-4F99-A6DE-90EFE11D4F6D}" srcOrd="0" destOrd="0" presId="urn:microsoft.com/office/officeart/2005/8/layout/cycle5"/>
    <dgm:cxn modelId="{794A0166-8C7D-44EC-9692-897D3A0F398D}" srcId="{DF9C2DAC-9447-4763-B0BF-0FE89A3C9FB0}" destId="{919E570D-42CD-4DE5-8E47-5899D63BA203}" srcOrd="3" destOrd="0" parTransId="{40B7C4C6-8C6F-4240-B111-5EFB538FCFCA}" sibTransId="{0D711EFF-8AF9-4538-91FE-34F7ABAFDDA9}"/>
    <dgm:cxn modelId="{466C936C-F802-484D-BE2F-A8A5C2E1ED12}" type="presOf" srcId="{FF625E4A-CBE5-4B71-B8D4-8660137524C1}" destId="{4E5BA301-D769-447E-8596-24983ED54AA8}" srcOrd="0" destOrd="0" presId="urn:microsoft.com/office/officeart/2005/8/layout/cycle5"/>
    <dgm:cxn modelId="{38CA3BB6-9691-4A0E-83A6-DC7A849CEFA1}" srcId="{DF9C2DAC-9447-4763-B0BF-0FE89A3C9FB0}" destId="{B070BD4B-9867-4F1D-B1A3-6E6E4F4E7527}" srcOrd="4" destOrd="0" parTransId="{DAFD9473-07BE-4848-B22D-64A385DE35DC}" sibTransId="{81EA2A71-2A78-4606-85A9-D2122EAFFC45}"/>
    <dgm:cxn modelId="{DBEA9374-E75F-4728-9D2B-833721A5A12F}" type="presOf" srcId="{0D711EFF-8AF9-4538-91FE-34F7ABAFDDA9}" destId="{E085D3D6-46F6-4884-BC92-7EAED6E8C993}" srcOrd="0" destOrd="0" presId="urn:microsoft.com/office/officeart/2005/8/layout/cycle5"/>
    <dgm:cxn modelId="{A9C2AC95-0EFF-4A94-84AC-5E854E796B0C}" type="presParOf" srcId="{01263D77-C739-44C3-9833-77118DBAA6FD}" destId="{4190F0A1-94E3-4288-8756-25BA014F762B}" srcOrd="0" destOrd="0" presId="urn:microsoft.com/office/officeart/2005/8/layout/cycle5"/>
    <dgm:cxn modelId="{06DB3F58-49B8-421B-90F4-AE929A94EB1A}" type="presParOf" srcId="{01263D77-C739-44C3-9833-77118DBAA6FD}" destId="{999B0DCF-B6DF-4538-A433-14838FA6C66B}" srcOrd="1" destOrd="0" presId="urn:microsoft.com/office/officeart/2005/8/layout/cycle5"/>
    <dgm:cxn modelId="{ADA8347D-E90E-4F8F-A921-8FAC2C3D4CF3}" type="presParOf" srcId="{01263D77-C739-44C3-9833-77118DBAA6FD}" destId="{877A3FC1-00CC-48A7-85C3-991AE30F3393}" srcOrd="2" destOrd="0" presId="urn:microsoft.com/office/officeart/2005/8/layout/cycle5"/>
    <dgm:cxn modelId="{FB03E8C7-E4D5-4230-B97D-AF9954AE66BD}" type="presParOf" srcId="{01263D77-C739-44C3-9833-77118DBAA6FD}" destId="{C8E884B2-1BDB-4AA4-A0F5-289BB9DE9623}" srcOrd="3" destOrd="0" presId="urn:microsoft.com/office/officeart/2005/8/layout/cycle5"/>
    <dgm:cxn modelId="{CFA67762-ADA4-422E-8A4A-F4F807440983}" type="presParOf" srcId="{01263D77-C739-44C3-9833-77118DBAA6FD}" destId="{126C919D-3823-468B-B608-C89A6FC1978D}" srcOrd="4" destOrd="0" presId="urn:microsoft.com/office/officeart/2005/8/layout/cycle5"/>
    <dgm:cxn modelId="{46B75215-E80B-4C5F-B186-FFF95E3A6CC9}" type="presParOf" srcId="{01263D77-C739-44C3-9833-77118DBAA6FD}" destId="{5B6E5E6E-5B27-47C2-8204-5EFDD9309638}" srcOrd="5" destOrd="0" presId="urn:microsoft.com/office/officeart/2005/8/layout/cycle5"/>
    <dgm:cxn modelId="{AA18790B-DABB-4EB9-B19C-D5A56659BAB9}" type="presParOf" srcId="{01263D77-C739-44C3-9833-77118DBAA6FD}" destId="{72AF4822-9947-4B77-B9E1-BA0EEAC5824E}" srcOrd="6" destOrd="0" presId="urn:microsoft.com/office/officeart/2005/8/layout/cycle5"/>
    <dgm:cxn modelId="{1D50E694-49DF-41F2-AA99-B9AAC91C30C5}" type="presParOf" srcId="{01263D77-C739-44C3-9833-77118DBAA6FD}" destId="{15ECCEA1-6856-49D9-AA01-181DDC13D47A}" srcOrd="7" destOrd="0" presId="urn:microsoft.com/office/officeart/2005/8/layout/cycle5"/>
    <dgm:cxn modelId="{42134A72-1EBC-42C8-83D1-AE8079B483E6}" type="presParOf" srcId="{01263D77-C739-44C3-9833-77118DBAA6FD}" destId="{4E5BA301-D769-447E-8596-24983ED54AA8}" srcOrd="8" destOrd="0" presId="urn:microsoft.com/office/officeart/2005/8/layout/cycle5"/>
    <dgm:cxn modelId="{3449D4FF-108F-49F8-B79E-866700EC9B24}" type="presParOf" srcId="{01263D77-C739-44C3-9833-77118DBAA6FD}" destId="{46B92D02-A076-4339-9787-DC92C9652A84}" srcOrd="9" destOrd="0" presId="urn:microsoft.com/office/officeart/2005/8/layout/cycle5"/>
    <dgm:cxn modelId="{B2A6C059-6DF7-4574-AFE3-63F132769B51}" type="presParOf" srcId="{01263D77-C739-44C3-9833-77118DBAA6FD}" destId="{CB1DEA71-4E87-4233-B14B-115BBC74D0DC}" srcOrd="10" destOrd="0" presId="urn:microsoft.com/office/officeart/2005/8/layout/cycle5"/>
    <dgm:cxn modelId="{71A101C1-6E4C-43A3-8397-CC3893C57A56}" type="presParOf" srcId="{01263D77-C739-44C3-9833-77118DBAA6FD}" destId="{E085D3D6-46F6-4884-BC92-7EAED6E8C993}" srcOrd="11" destOrd="0" presId="urn:microsoft.com/office/officeart/2005/8/layout/cycle5"/>
    <dgm:cxn modelId="{ABB7637A-2C51-4A60-9F50-065AD4E62302}" type="presParOf" srcId="{01263D77-C739-44C3-9833-77118DBAA6FD}" destId="{C44480D3-5157-4783-B951-FF030CAB440E}" srcOrd="12" destOrd="0" presId="urn:microsoft.com/office/officeart/2005/8/layout/cycle5"/>
    <dgm:cxn modelId="{1C34F0C2-D4E6-471B-A823-45E589C335D2}" type="presParOf" srcId="{01263D77-C739-44C3-9833-77118DBAA6FD}" destId="{37F8BC3E-1282-4B31-BAF3-DBE551516E75}" srcOrd="13" destOrd="0" presId="urn:microsoft.com/office/officeart/2005/8/layout/cycle5"/>
    <dgm:cxn modelId="{89289515-21E0-45C5-B10C-9F75044ACB66}" type="presParOf" srcId="{01263D77-C739-44C3-9833-77118DBAA6FD}" destId="{6AEA1706-B113-4F99-A6DE-90EFE11D4F6D}" srcOrd="14" destOrd="0" presId="urn:microsoft.com/office/officeart/2005/8/layout/cycle5"/>
  </dgm:cxnLst>
  <dgm:bg>
    <a:solidFill>
      <a:schemeClr val="bg1"/>
    </a:solidFill>
  </dgm:bg>
  <dgm:whole>
    <a:ln w="38100">
      <a:solidFill>
        <a:schemeClr val="tx1"/>
      </a:soli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90F0A1-94E3-4288-8756-25BA014F762B}">
      <dsp:nvSpPr>
        <dsp:cNvPr id="0" name=""/>
        <dsp:cNvSpPr/>
      </dsp:nvSpPr>
      <dsp:spPr>
        <a:xfrm>
          <a:off x="3040530" y="76274"/>
          <a:ext cx="1781404" cy="923302"/>
        </a:xfrm>
        <a:prstGeom prst="roundRect">
          <a:avLst/>
        </a:prstGeom>
        <a:solidFill>
          <a:srgbClr val="92D050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2200" kern="1200" dirty="0">
              <a:solidFill>
                <a:srgbClr val="002060"/>
              </a:solidFill>
            </a:rPr>
            <a:t>Initiation</a:t>
          </a:r>
        </a:p>
      </dsp:txBody>
      <dsp:txXfrm>
        <a:off x="3085602" y="121346"/>
        <a:ext cx="1691260" cy="833158"/>
      </dsp:txXfrm>
    </dsp:sp>
    <dsp:sp modelId="{877A3FC1-00CC-48A7-85C3-991AE30F3393}">
      <dsp:nvSpPr>
        <dsp:cNvPr id="0" name=""/>
        <dsp:cNvSpPr/>
      </dsp:nvSpPr>
      <dsp:spPr>
        <a:xfrm>
          <a:off x="2192706" y="603007"/>
          <a:ext cx="3687490" cy="3687490"/>
        </a:xfrm>
        <a:custGeom>
          <a:avLst/>
          <a:gdLst/>
          <a:ahLst/>
          <a:cxnLst/>
          <a:rect l="0" t="0" r="0" b="0"/>
          <a:pathLst>
            <a:path>
              <a:moveTo>
                <a:pt x="2772162" y="250811"/>
              </a:moveTo>
              <a:arcTo wR="1843745" hR="1843745" stAng="18014107" swAng="915815"/>
            </a:path>
          </a:pathLst>
        </a:custGeom>
        <a:noFill/>
        <a:ln w="9525" cap="flat" cmpd="sng" algn="ctr">
          <a:solidFill>
            <a:schemeClr val="accent2">
              <a:shade val="90000"/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E884B2-1BDB-4AA4-A0F5-289BB9DE9623}">
      <dsp:nvSpPr>
        <dsp:cNvPr id="0" name=""/>
        <dsp:cNvSpPr/>
      </dsp:nvSpPr>
      <dsp:spPr>
        <a:xfrm>
          <a:off x="4794035" y="1274437"/>
          <a:ext cx="1781404" cy="923302"/>
        </a:xfrm>
        <a:prstGeom prst="roundRect">
          <a:avLst/>
        </a:prstGeom>
        <a:solidFill>
          <a:srgbClr val="EDD0EE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2200" kern="1200" dirty="0">
              <a:solidFill>
                <a:srgbClr val="002060"/>
              </a:solidFill>
            </a:rPr>
            <a:t>Demande</a:t>
          </a:r>
        </a:p>
      </dsp:txBody>
      <dsp:txXfrm>
        <a:off x="4839107" y="1319509"/>
        <a:ext cx="1691260" cy="833158"/>
      </dsp:txXfrm>
    </dsp:sp>
    <dsp:sp modelId="{5B6E5E6E-5B27-47C2-8204-5EFDD9309638}">
      <dsp:nvSpPr>
        <dsp:cNvPr id="0" name=""/>
        <dsp:cNvSpPr/>
      </dsp:nvSpPr>
      <dsp:spPr>
        <a:xfrm>
          <a:off x="2087487" y="462092"/>
          <a:ext cx="3687490" cy="3687490"/>
        </a:xfrm>
        <a:custGeom>
          <a:avLst/>
          <a:gdLst/>
          <a:ahLst/>
          <a:cxnLst/>
          <a:rect l="0" t="0" r="0" b="0"/>
          <a:pathLst>
            <a:path>
              <a:moveTo>
                <a:pt x="3683061" y="1971460"/>
              </a:moveTo>
              <a:arcTo wR="1843745" hR="1843745" stAng="21838322" swAng="1359352"/>
            </a:path>
          </a:pathLst>
        </a:custGeom>
        <a:noFill/>
        <a:ln w="9525" cap="flat" cmpd="sng" algn="ctr">
          <a:solidFill>
            <a:schemeClr val="accent2">
              <a:shade val="90000"/>
              <a:hueOff val="0"/>
              <a:satOff val="-6913"/>
              <a:lumOff val="7417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AF4822-9947-4B77-B9E1-BA0EEAC5824E}">
      <dsp:nvSpPr>
        <dsp:cNvPr id="0" name=""/>
        <dsp:cNvSpPr/>
      </dsp:nvSpPr>
      <dsp:spPr>
        <a:xfrm>
          <a:off x="4124256" y="3335807"/>
          <a:ext cx="1781404" cy="923302"/>
        </a:xfrm>
        <a:prstGeom prst="roundRect">
          <a:avLst/>
        </a:prstGeom>
        <a:solidFill>
          <a:srgbClr val="EDD0EE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2200" kern="1200">
              <a:solidFill>
                <a:srgbClr val="002060"/>
              </a:solidFill>
            </a:rPr>
            <a:t>Exécution</a:t>
          </a:r>
        </a:p>
      </dsp:txBody>
      <dsp:txXfrm>
        <a:off x="4169328" y="3380879"/>
        <a:ext cx="1691260" cy="833158"/>
      </dsp:txXfrm>
    </dsp:sp>
    <dsp:sp modelId="{4E5BA301-D769-447E-8596-24983ED54AA8}">
      <dsp:nvSpPr>
        <dsp:cNvPr id="0" name=""/>
        <dsp:cNvSpPr/>
      </dsp:nvSpPr>
      <dsp:spPr>
        <a:xfrm>
          <a:off x="2087487" y="462092"/>
          <a:ext cx="3687490" cy="3687490"/>
        </a:xfrm>
        <a:custGeom>
          <a:avLst/>
          <a:gdLst/>
          <a:ahLst/>
          <a:cxnLst/>
          <a:rect l="0" t="0" r="0" b="0"/>
          <a:pathLst>
            <a:path>
              <a:moveTo>
                <a:pt x="1959836" y="3683831"/>
              </a:moveTo>
              <a:arcTo wR="1843745" hR="1843745" stAng="5183398" swAng="433203"/>
            </a:path>
          </a:pathLst>
        </a:custGeom>
        <a:noFill/>
        <a:ln w="9525" cap="flat" cmpd="sng" algn="ctr">
          <a:solidFill>
            <a:schemeClr val="accent2">
              <a:shade val="90000"/>
              <a:hueOff val="0"/>
              <a:satOff val="-13825"/>
              <a:lumOff val="14833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B92D02-A076-4339-9787-DC92C9652A84}">
      <dsp:nvSpPr>
        <dsp:cNvPr id="0" name=""/>
        <dsp:cNvSpPr/>
      </dsp:nvSpPr>
      <dsp:spPr>
        <a:xfrm>
          <a:off x="1956803" y="3335807"/>
          <a:ext cx="1781404" cy="923302"/>
        </a:xfrm>
        <a:prstGeom prst="roundRect">
          <a:avLst/>
        </a:prstGeom>
        <a:solidFill>
          <a:srgbClr val="F0C242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2200" kern="1200" dirty="0" smtClean="0">
              <a:solidFill>
                <a:srgbClr val="002060"/>
              </a:solidFill>
            </a:rPr>
            <a:t>Document</a:t>
          </a:r>
          <a:endParaRPr lang="fr-BE" sz="2200" kern="1200" dirty="0">
            <a:solidFill>
              <a:srgbClr val="002060"/>
            </a:solidFill>
          </a:endParaRPr>
        </a:p>
      </dsp:txBody>
      <dsp:txXfrm>
        <a:off x="2001875" y="3380879"/>
        <a:ext cx="1691260" cy="833158"/>
      </dsp:txXfrm>
    </dsp:sp>
    <dsp:sp modelId="{E085D3D6-46F6-4884-BC92-7EAED6E8C993}">
      <dsp:nvSpPr>
        <dsp:cNvPr id="0" name=""/>
        <dsp:cNvSpPr/>
      </dsp:nvSpPr>
      <dsp:spPr>
        <a:xfrm>
          <a:off x="2087487" y="462092"/>
          <a:ext cx="3687490" cy="3687490"/>
        </a:xfrm>
        <a:custGeom>
          <a:avLst/>
          <a:gdLst/>
          <a:ahLst/>
          <a:cxnLst/>
          <a:rect l="0" t="0" r="0" b="0"/>
          <a:pathLst>
            <a:path>
              <a:moveTo>
                <a:pt x="195554" y="2670101"/>
              </a:moveTo>
              <a:arcTo wR="1843745" hR="1843745" stAng="9202327" swAng="1359352"/>
            </a:path>
          </a:pathLst>
        </a:custGeom>
        <a:noFill/>
        <a:ln w="9525" cap="flat" cmpd="sng" algn="ctr">
          <a:solidFill>
            <a:schemeClr val="accent2">
              <a:shade val="90000"/>
              <a:hueOff val="0"/>
              <a:satOff val="-20738"/>
              <a:lumOff val="2225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4480D3-5157-4783-B951-FF030CAB440E}">
      <dsp:nvSpPr>
        <dsp:cNvPr id="0" name=""/>
        <dsp:cNvSpPr/>
      </dsp:nvSpPr>
      <dsp:spPr>
        <a:xfrm>
          <a:off x="1287024" y="1274437"/>
          <a:ext cx="1781404" cy="923302"/>
        </a:xfrm>
        <a:prstGeom prst="roundRect">
          <a:avLst/>
        </a:prstGeom>
        <a:solidFill>
          <a:schemeClr val="accent6">
            <a:lumMod val="40000"/>
            <a:lumOff val="60000"/>
          </a:scheme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2200" kern="1200" dirty="0">
              <a:solidFill>
                <a:srgbClr val="002060"/>
              </a:solidFill>
            </a:rPr>
            <a:t>Clôture</a:t>
          </a:r>
        </a:p>
      </dsp:txBody>
      <dsp:txXfrm>
        <a:off x="1332096" y="1319509"/>
        <a:ext cx="1691260" cy="833158"/>
      </dsp:txXfrm>
    </dsp:sp>
    <dsp:sp modelId="{6AEA1706-B113-4F99-A6DE-90EFE11D4F6D}">
      <dsp:nvSpPr>
        <dsp:cNvPr id="0" name=""/>
        <dsp:cNvSpPr/>
      </dsp:nvSpPr>
      <dsp:spPr>
        <a:xfrm>
          <a:off x="1982268" y="603007"/>
          <a:ext cx="3687490" cy="3687490"/>
        </a:xfrm>
        <a:custGeom>
          <a:avLst/>
          <a:gdLst/>
          <a:ahLst/>
          <a:cxnLst/>
          <a:rect l="0" t="0" r="0" b="0"/>
          <a:pathLst>
            <a:path>
              <a:moveTo>
                <a:pt x="528722" y="551417"/>
              </a:moveTo>
              <a:arcTo wR="1843745" hR="1843745" stAng="13470078" swAng="915815"/>
            </a:path>
          </a:pathLst>
        </a:custGeom>
        <a:noFill/>
        <a:ln w="9525" cap="flat" cmpd="sng" algn="ctr">
          <a:solidFill>
            <a:schemeClr val="accent2">
              <a:shade val="90000"/>
              <a:hueOff val="0"/>
              <a:satOff val="-27650"/>
              <a:lumOff val="29667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pPr>
              <a:defRPr/>
            </a:pPr>
            <a:fld id="{3C5971AC-E121-47E4-95CA-8FB8307BEC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1240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16463"/>
            <a:ext cx="5435600" cy="4465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Click to edit Master text styles</a:t>
            </a:r>
          </a:p>
          <a:p>
            <a:pPr lvl="1"/>
            <a:r>
              <a:rPr lang="fr-FR" noProof="0" smtClean="0"/>
              <a:t>Second level</a:t>
            </a:r>
          </a:p>
          <a:p>
            <a:pPr lvl="2"/>
            <a:r>
              <a:rPr lang="fr-FR" noProof="0" smtClean="0"/>
              <a:t>Third level</a:t>
            </a:r>
          </a:p>
          <a:p>
            <a:pPr lvl="3"/>
            <a:r>
              <a:rPr lang="fr-FR" noProof="0" smtClean="0"/>
              <a:t>Fourth level</a:t>
            </a:r>
          </a:p>
          <a:p>
            <a:pPr lvl="4"/>
            <a:r>
              <a:rPr lang="fr-FR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pPr>
              <a:defRPr/>
            </a:pPr>
            <a:fld id="{1431AAA9-D2F7-4720-91C2-45C1582241C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66110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Danny.Vanpoucke@mil.be" TargetMode="External"/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186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DE8A7F1-ABF2-46BA-989B-14643220A95E}" type="slidenum">
              <a:rPr lang="fr-FR" smtClean="0"/>
              <a:pPr eaLnBrk="1" hangingPunct="1"/>
              <a:t>1</a:t>
            </a:fld>
            <a:endParaRPr lang="fr-FR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186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58DD411-1B7C-4C96-8805-A136A0223C6D}" type="slidenum">
              <a:rPr lang="fr-FR" smtClean="0"/>
              <a:pPr eaLnBrk="1" hangingPunct="1"/>
              <a:t>27</a:t>
            </a:fld>
            <a:endParaRPr lang="fr-FR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fr-BE" smtClean="0"/>
              <a:t>Zijn er vragen ?</a:t>
            </a:r>
          </a:p>
          <a:p>
            <a:pPr eaLnBrk="1" hangingPunct="1"/>
            <a:endParaRPr lang="en-US" smtClean="0"/>
          </a:p>
        </p:txBody>
      </p:sp>
      <p:sp>
        <p:nvSpPr>
          <p:cNvPr id="30725" name="Text Box 4"/>
          <p:cNvSpPr txBox="1">
            <a:spLocks noChangeArrowheads="1"/>
          </p:cNvSpPr>
          <p:nvPr/>
        </p:nvSpPr>
        <p:spPr bwMode="auto">
          <a:xfrm>
            <a:off x="4433888" y="5429250"/>
            <a:ext cx="4119562" cy="1273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BE"/>
              <a:t>Piloot : Cdt Ing D. VAN POUCKE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*"/>
            </a:pPr>
            <a:r>
              <a:rPr lang="fr-BE">
                <a:sym typeface="Wingdings" pitchFamily="2" charset="2"/>
              </a:rPr>
              <a:t>: </a:t>
            </a:r>
            <a:r>
              <a:rPr lang="fr-BE">
                <a:sym typeface="Wingdings" pitchFamily="2" charset="2"/>
                <a:hlinkClick r:id="rId3"/>
              </a:rPr>
              <a:t>Danny.Vanpoucke@mil.be</a:t>
            </a:r>
            <a:endParaRPr lang="fr-BE">
              <a:sym typeface="Wingdings" pitchFamily="2" charset="2"/>
            </a:endParaRPr>
          </a:p>
          <a:p>
            <a:pPr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fr-BE">
                <a:sym typeface="Wingdings" pitchFamily="2" charset="2"/>
              </a:rPr>
              <a:t> : 9/2820/5079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nl-B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BE"/>
              <a:t>3 Oct 2013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PGP 2014 – 2018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D22A4F-2D08-4188-A2AE-E75A27F2F7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922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BE"/>
              <a:t>3 Oct 2013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PGP 2014 – 2018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A17CAE-1790-4DC0-A327-243EA0FA26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6034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BE"/>
              <a:t>3 Oct 2013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PGP 2014 – 2018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6E8132-FD16-4728-9D93-4F10F4BBE3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14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BE"/>
              <a:t>3 Oct 2013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PGP 2014 – 2018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4A25BA-51DE-4B54-8867-E7A18CD00E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5573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BE"/>
              <a:t>3 Oct 2013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PGP 2014 – 2018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892427-8B07-469F-B932-B9F15E54CD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168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BE"/>
              <a:t>3 Oct 2013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PGP 2014 – 2018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DBC0EC-BA4E-439F-A66B-F682DC5C49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224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BE"/>
              <a:t>3 Oct 2013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PGP 2014 – 2018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9A5713-CC48-40EC-8122-3E2CFC2FD9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704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BE"/>
              <a:t>3 Oct 2013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PGP 2014 – 2018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56BF8A-2A6F-4C3C-8397-EA8DFEB66E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472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BE"/>
              <a:t>3 Oct 2013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PGP 2014 – 2018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CA4591-F30E-46E1-B78D-86FC46EAB0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412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BE"/>
              <a:t>3 Oct 2013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PGP 2014 – 2018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B610E7-5B18-4DAB-9489-93F0DF8719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610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B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BE"/>
              <a:t>3 Oct 2013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PGP 2014 – 2018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0F5B2C-3CD0-4B5B-96B0-55D3887C6B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7804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81750"/>
            <a:ext cx="2133600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r>
              <a:rPr lang="nl-BE"/>
              <a:t>3 Oct 2013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43213" y="6381750"/>
            <a:ext cx="3457575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en-US"/>
              <a:t>PGP 2014 – 2018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1690688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B3C75914-85DC-4CFD-89E8-A5A7433891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file:///C:\Users\godts.s\Documents\List%20Installation%20IK01.pdf" TargetMode="External"/><Relationship Id="rId2" Type="http://schemas.openxmlformats.org/officeDocument/2006/relationships/hyperlink" Target="http://intranet.mil.intra/sites/Mat/Infra/MRCI/EnergySpecTech/Legal%20Ctl%20Guidelines/Forms/AllItems.aspx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intranet.mil.intra/sites/Mat/Infra/MRCI/EnergySpecTech/Legal%20Ctl%20Guidelines/IK01_005%20-%20Contr&#244;les%20l&#233;gaux%20-%20Concept%20Infra.pdf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file:///C:\Users\godts.s\Documents\Ann%20H%20-%20Electricit&#233;%20-%20Basse%20Tension.doc" TargetMode="External"/><Relationship Id="rId2" Type="http://schemas.openxmlformats.org/officeDocument/2006/relationships/hyperlink" Target="http://qrnode.mil.intra/LRF/XMLWeb/ProcessDescriptor/descriptor/ILIAS/asset_tree_structure/asset_tree_structure.xml?@ASSET=24062D-J&amp;define_set=&amp;execute=TRUE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file:///C:\Users\godts.s\Documents\List%20Installation%20IK01.pdf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7.emf"/><Relationship Id="rId4" Type="http://schemas.openxmlformats.org/officeDocument/2006/relationships/package" Target="../embeddings/Microsoft_Excel_Worksheet3.xlsx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9.png"/><Relationship Id="rId5" Type="http://schemas.openxmlformats.org/officeDocument/2006/relationships/image" Target="../media/image8.emf"/><Relationship Id="rId4" Type="http://schemas.openxmlformats.org/officeDocument/2006/relationships/package" Target="../embeddings/Microsoft_Excel_Worksheet4.xlsx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0.emf"/><Relationship Id="rId4" Type="http://schemas.openxmlformats.org/officeDocument/2006/relationships/package" Target="../embeddings/Microsoft_Excel_Worksheet5.xlsx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mrnode.mil.intra/LRF/XMLWeb/ProcessDescriptor/descriptor/LRF/IL_MR_INFRA_INST_TECH/IL_MR_INFRA_INST_TECH.xml?pRID=153&amp;pKWQU=QU-13017A&amp;pFUNCTION=QUTB%25" TargetMode="External"/><Relationship Id="rId2" Type="http://schemas.openxmlformats.org/officeDocument/2006/relationships/hyperlink" Target="http://mrnode.mil.intra/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intranet.mil.intra/sites/CMI/Pages/Default.aspx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intranet.mil.intra/sites/Mat/Infra/Pages/Default_Infra.aspx" TargetMode="External"/><Relationship Id="rId2" Type="http://schemas.openxmlformats.org/officeDocument/2006/relationships/hyperlink" Target="http://intranet.mil.intra/sites/Mat/Infra/MRCI/EnergySpecTech/Legal%20Ctl%20Guidelines/Forms/AllItems.aspx?View=%7b9089A086-9FD1-4537-A3D7-4B4DBCAC568E%7d&amp;FilterField1=Section&amp;FilterValue1=Nota's/Notes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intranet.mil.intra/sites/Mat/Infra/Pages/KwInfoQuHome.aspx" TargetMode="External"/><Relationship Id="rId4" Type="http://schemas.openxmlformats.org/officeDocument/2006/relationships/hyperlink" Target="http://intranet.mil.intra/sites/Mat/Infra/MRCI/EnergySpecTech/Pages/LegalControlGen.aspx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1.emf"/><Relationship Id="rId4" Type="http://schemas.openxmlformats.org/officeDocument/2006/relationships/package" Target="../embeddings/Microsoft_Excel_Worksheet6.xlsx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12.emf"/><Relationship Id="rId4" Type="http://schemas.openxmlformats.org/officeDocument/2006/relationships/package" Target="../embeddings/Microsoft_Word_Document7.docx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13.emf"/><Relationship Id="rId4" Type="http://schemas.openxmlformats.org/officeDocument/2006/relationships/package" Target="../embeddings/Microsoft_Word_Document8.docx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emf"/><Relationship Id="rId4" Type="http://schemas.openxmlformats.org/officeDocument/2006/relationships/package" Target="../embeddings/Microsoft_Excel_Worksheet1.xlsx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4.emf"/><Relationship Id="rId4" Type="http://schemas.openxmlformats.org/officeDocument/2006/relationships/package" Target="../embeddings/Microsoft_Word_Document2.docx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4"/>
          <p:cNvSpPr txBox="1">
            <a:spLocks noChangeArrowheads="1"/>
          </p:cNvSpPr>
          <p:nvPr/>
        </p:nvSpPr>
        <p:spPr bwMode="auto">
          <a:xfrm>
            <a:off x="2133600" y="1905000"/>
            <a:ext cx="5562600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r-BE" sz="2000">
                <a:latin typeface="Courier New" pitchFamily="49" charset="0"/>
              </a:rPr>
              <a:t>14-MR-02 Sécurité des installations techniques électromécaniques Infra</a:t>
            </a:r>
            <a:endParaRPr lang="en-GB" sz="2000">
              <a:latin typeface="Courier New" pitchFamily="49" charset="0"/>
            </a:endParaRPr>
          </a:p>
        </p:txBody>
      </p:sp>
      <p:sp>
        <p:nvSpPr>
          <p:cNvPr id="2051" name="Text Box 6"/>
          <p:cNvSpPr txBox="1">
            <a:spLocks noChangeArrowheads="1"/>
          </p:cNvSpPr>
          <p:nvPr/>
        </p:nvSpPr>
        <p:spPr bwMode="auto">
          <a:xfrm>
            <a:off x="2133600" y="3657600"/>
            <a:ext cx="42672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nl-BE" sz="1600">
                <a:latin typeface="Courier New" pitchFamily="49" charset="0"/>
              </a:rPr>
              <a:t>29 Aug 2014</a:t>
            </a:r>
            <a:endParaRPr lang="en-GB" sz="1600">
              <a:latin typeface="Courier New" pitchFamily="49" charset="0"/>
            </a:endParaRPr>
          </a:p>
        </p:txBody>
      </p:sp>
      <p:sp>
        <p:nvSpPr>
          <p:cNvPr id="2052" name="Text Box 7"/>
          <p:cNvSpPr txBox="1">
            <a:spLocks noChangeArrowheads="1"/>
          </p:cNvSpPr>
          <p:nvPr/>
        </p:nvSpPr>
        <p:spPr bwMode="auto">
          <a:xfrm>
            <a:off x="2124075" y="2708275"/>
            <a:ext cx="4248150" cy="1077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808038" indent="-808038" defTabSz="1082675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1082675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1082675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1082675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1082675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1082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1082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1082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10826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60000"/>
              </a:lnSpc>
              <a:spcBef>
                <a:spcPct val="50000"/>
              </a:spcBef>
            </a:pPr>
            <a:r>
              <a:rPr lang="nl-BE" sz="1600">
                <a:latin typeface="Courier New" pitchFamily="49" charset="0"/>
              </a:rPr>
              <a:t>Item	:	Technical Meeting</a:t>
            </a:r>
          </a:p>
          <a:p>
            <a:pPr eaLnBrk="1" hangingPunct="1">
              <a:lnSpc>
                <a:spcPct val="60000"/>
              </a:lnSpc>
              <a:spcBef>
                <a:spcPct val="50000"/>
              </a:spcBef>
            </a:pPr>
            <a:r>
              <a:rPr lang="nl-BE" sz="1600">
                <a:latin typeface="Courier New" pitchFamily="49" charset="0"/>
              </a:rPr>
              <a:t>Pilote	:	MR C&amp;I-I</a:t>
            </a:r>
            <a:endParaRPr lang="nl-BE" sz="1600" i="1">
              <a:solidFill>
                <a:srgbClr val="FF3232"/>
              </a:solidFill>
              <a:latin typeface="Courier New" pitchFamily="49" charset="0"/>
            </a:endParaRPr>
          </a:p>
          <a:p>
            <a:pPr eaLnBrk="1" hangingPunct="1">
              <a:lnSpc>
                <a:spcPct val="60000"/>
              </a:lnSpc>
              <a:spcBef>
                <a:spcPct val="50000"/>
              </a:spcBef>
            </a:pPr>
            <a:r>
              <a:rPr lang="nl-BE" sz="1600">
                <a:latin typeface="Courier New" pitchFamily="49" charset="0"/>
              </a:rPr>
              <a:t>		Mr Sébastien Godts</a:t>
            </a:r>
          </a:p>
          <a:p>
            <a:pPr eaLnBrk="1" hangingPunct="1">
              <a:lnSpc>
                <a:spcPct val="60000"/>
              </a:lnSpc>
              <a:spcBef>
                <a:spcPct val="50000"/>
              </a:spcBef>
            </a:pPr>
            <a:endParaRPr lang="en-GB" sz="1600" i="1">
              <a:solidFill>
                <a:srgbClr val="FF3232"/>
              </a:solidFill>
              <a:latin typeface="Courier New" pitchFamily="49" charset="0"/>
            </a:endParaRPr>
          </a:p>
        </p:txBody>
      </p:sp>
      <p:sp>
        <p:nvSpPr>
          <p:cNvPr id="2053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nl-BE" smtClean="0"/>
              <a:t>29 Aug 2014</a:t>
            </a:r>
            <a:endParaRPr lang="en-US" smtClean="0"/>
          </a:p>
        </p:txBody>
      </p:sp>
      <p:sp>
        <p:nvSpPr>
          <p:cNvPr id="2054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14-MR-02 : Technical Meeting</a:t>
            </a:r>
          </a:p>
        </p:txBody>
      </p:sp>
      <p:sp>
        <p:nvSpPr>
          <p:cNvPr id="2055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AC07469-4CE5-40E4-8E18-E2CCC2DD6E37}" type="slidenum">
              <a:rPr lang="en-US" smtClean="0"/>
              <a:pPr eaLnBrk="1" hangingPunct="1"/>
              <a:t>1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1042988" y="274638"/>
            <a:ext cx="7643812" cy="1143000"/>
          </a:xfrm>
        </p:spPr>
        <p:txBody>
          <a:bodyPr/>
          <a:lstStyle/>
          <a:p>
            <a:pPr eaLnBrk="1" hangingPunct="1"/>
            <a:r>
              <a:rPr lang="fr-BE" dirty="0" smtClean="0"/>
              <a:t>Objectifs - Etat des lieux</a:t>
            </a:r>
            <a:endParaRPr lang="nl-BE" dirty="0" smtClean="0"/>
          </a:p>
        </p:txBody>
      </p:sp>
      <p:sp>
        <p:nvSpPr>
          <p:cNvPr id="112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FA46E63-A7D1-4992-B1F0-6A5F9B33C75E}" type="slidenum">
              <a:rPr lang="en-US" smtClean="0"/>
              <a:pPr eaLnBrk="1" hangingPunct="1"/>
              <a:t>10</a:t>
            </a:fld>
            <a:endParaRPr lang="en-US" smtClean="0"/>
          </a:p>
        </p:txBody>
      </p:sp>
      <p:sp>
        <p:nvSpPr>
          <p:cNvPr id="1126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nl-BE" smtClean="0"/>
              <a:t>29 Aug 2014</a:t>
            </a:r>
            <a:endParaRPr lang="en-US" smtClean="0"/>
          </a:p>
        </p:txBody>
      </p:sp>
      <p:sp>
        <p:nvSpPr>
          <p:cNvPr id="11269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14-MR-02 : Technical Meeting</a:t>
            </a:r>
          </a:p>
        </p:txBody>
      </p:sp>
      <p:sp>
        <p:nvSpPr>
          <p:cNvPr id="11270" name="Text Box 3">
            <a:hlinkClick r:id="rId2"/>
          </p:cNvPr>
          <p:cNvSpPr txBox="1">
            <a:spLocks noChangeArrowheads="1"/>
          </p:cNvSpPr>
          <p:nvPr/>
        </p:nvSpPr>
        <p:spPr bwMode="auto">
          <a:xfrm>
            <a:off x="971550" y="2204864"/>
            <a:ext cx="7848600" cy="4302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000" dirty="0"/>
              <a:t>   </a:t>
            </a:r>
            <a:r>
              <a:rPr lang="en-US" sz="2000" dirty="0" err="1" smtClean="0"/>
              <a:t>Liste</a:t>
            </a:r>
            <a:r>
              <a:rPr lang="en-US" sz="2000" dirty="0" smtClean="0"/>
              <a:t> à </a:t>
            </a:r>
            <a:r>
              <a:rPr lang="en-US" sz="2000" dirty="0" err="1" smtClean="0"/>
              <a:t>l’a</a:t>
            </a:r>
            <a:r>
              <a:rPr lang="en-US" sz="2200" dirty="0" err="1" smtClean="0"/>
              <a:t>nnexe</a:t>
            </a:r>
            <a:r>
              <a:rPr lang="en-US" sz="2200" dirty="0" smtClean="0"/>
              <a:t> B de </a:t>
            </a:r>
            <a:r>
              <a:rPr lang="en-US" sz="2200" dirty="0" err="1" smtClean="0"/>
              <a:t>l’instructions</a:t>
            </a:r>
            <a:r>
              <a:rPr lang="en-US" sz="2200" dirty="0" smtClean="0"/>
              <a:t> IK-01</a:t>
            </a:r>
            <a:endParaRPr lang="fr-BE" sz="2200" dirty="0"/>
          </a:p>
        </p:txBody>
      </p:sp>
      <p:sp>
        <p:nvSpPr>
          <p:cNvPr id="11271" name="Content Placeholder 2"/>
          <p:cNvSpPr>
            <a:spLocks noGrp="1"/>
          </p:cNvSpPr>
          <p:nvPr>
            <p:ph idx="1"/>
          </p:nvPr>
        </p:nvSpPr>
        <p:spPr>
          <a:xfrm>
            <a:off x="971550" y="1484784"/>
            <a:ext cx="7848600" cy="432817"/>
          </a:xfrm>
          <a:solidFill>
            <a:srgbClr val="A6D86E"/>
          </a:solidFill>
        </p:spPr>
        <p:txBody>
          <a:bodyPr/>
          <a:lstStyle/>
          <a:p>
            <a:pPr marL="800100" lvl="1" indent="-342900">
              <a:buFontTx/>
              <a:buAutoNum type="arabicPeriod"/>
            </a:pPr>
            <a:r>
              <a:rPr lang="fr-BE" sz="2200" dirty="0" smtClean="0"/>
              <a:t>Inventorier les installations concernées</a:t>
            </a:r>
          </a:p>
        </p:txBody>
      </p:sp>
      <p:sp>
        <p:nvSpPr>
          <p:cNvPr id="2" name="Action Button: Forward or Next 1">
            <a:hlinkClick r:id="rId3" action="ppaction://hlinkfile" highlightClick="1"/>
          </p:cNvPr>
          <p:cNvSpPr/>
          <p:nvPr/>
        </p:nvSpPr>
        <p:spPr>
          <a:xfrm>
            <a:off x="7812360" y="2167942"/>
            <a:ext cx="720080" cy="504056"/>
          </a:xfrm>
          <a:prstGeom prst="actionButtonForwardNext">
            <a:avLst/>
          </a:prstGeom>
          <a:solidFill>
            <a:srgbClr val="A6D86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1042988" y="274638"/>
            <a:ext cx="7643812" cy="1143000"/>
          </a:xfrm>
        </p:spPr>
        <p:txBody>
          <a:bodyPr/>
          <a:lstStyle/>
          <a:p>
            <a:pPr eaLnBrk="1" hangingPunct="1"/>
            <a:r>
              <a:rPr lang="fr-BE" dirty="0" smtClean="0"/>
              <a:t>Objectifs - Etat des lieux</a:t>
            </a:r>
            <a:endParaRPr lang="nl-BE" dirty="0" smtClean="0"/>
          </a:p>
        </p:txBody>
      </p:sp>
      <p:sp>
        <p:nvSpPr>
          <p:cNvPr id="122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9EB0FDF-FDC9-4614-80CB-4EB1B543FD06}" type="slidenum">
              <a:rPr lang="en-US" smtClean="0"/>
              <a:pPr eaLnBrk="1" hangingPunct="1"/>
              <a:t>11</a:t>
            </a:fld>
            <a:endParaRPr lang="en-US" smtClean="0"/>
          </a:p>
        </p:txBody>
      </p:sp>
      <p:sp>
        <p:nvSpPr>
          <p:cNvPr id="1229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nl-BE" smtClean="0"/>
              <a:t>29 Aug 2014</a:t>
            </a:r>
            <a:endParaRPr lang="en-US" smtClean="0"/>
          </a:p>
        </p:txBody>
      </p:sp>
      <p:sp>
        <p:nvSpPr>
          <p:cNvPr id="12293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14-MR-02 : Technical Meeting</a:t>
            </a:r>
          </a:p>
        </p:txBody>
      </p:sp>
      <p:sp>
        <p:nvSpPr>
          <p:cNvPr id="12294" name="Text Box 3"/>
          <p:cNvSpPr txBox="1">
            <a:spLocks noChangeArrowheads="1"/>
          </p:cNvSpPr>
          <p:nvPr/>
        </p:nvSpPr>
        <p:spPr bwMode="auto">
          <a:xfrm>
            <a:off x="971550" y="2132856"/>
            <a:ext cx="7848600" cy="26003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sz="900"/>
          </a:p>
          <a:p>
            <a:pPr lvl="1" eaLnBrk="1" hangingPunct="1">
              <a:buFontTx/>
              <a:buAutoNum type="arabicPeriod"/>
            </a:pPr>
            <a:r>
              <a:rPr lang="en-US" sz="2200" b="1"/>
              <a:t>AO (Accredited organism) </a:t>
            </a:r>
            <a:r>
              <a:rPr lang="en-US" sz="2200"/>
              <a:t>: </a:t>
            </a:r>
            <a:r>
              <a:rPr lang="fr-BE" sz="2200"/>
              <a:t>Contrôles à exécuter par un organisme agréé</a:t>
            </a:r>
            <a:endParaRPr lang="en-US" sz="2200"/>
          </a:p>
          <a:p>
            <a:pPr lvl="1" eaLnBrk="1" hangingPunct="1">
              <a:spcBef>
                <a:spcPct val="50000"/>
              </a:spcBef>
              <a:buFontTx/>
              <a:buAutoNum type="arabicPeriod"/>
            </a:pPr>
            <a:r>
              <a:rPr lang="en-US" sz="2200" b="1"/>
              <a:t>AE (Accredited expert) </a:t>
            </a:r>
            <a:r>
              <a:rPr lang="en-US" sz="2200"/>
              <a:t>: </a:t>
            </a:r>
            <a:r>
              <a:rPr lang="fr-BE" sz="2200"/>
              <a:t>Contrôles à exécuter par un expert, spécialiste ou technicien agréé</a:t>
            </a:r>
          </a:p>
          <a:p>
            <a:pPr lvl="1" eaLnBrk="1" hangingPunct="1">
              <a:spcBef>
                <a:spcPct val="50000"/>
              </a:spcBef>
              <a:buFontTx/>
              <a:buAutoNum type="arabicPeriod"/>
            </a:pPr>
            <a:r>
              <a:rPr lang="fr-BE" sz="2200" b="1"/>
              <a:t>CP (Competent Person) </a:t>
            </a:r>
            <a:r>
              <a:rPr lang="fr-BE" sz="2200"/>
              <a:t>: Contrôles à exécuter par une personne compétente </a:t>
            </a:r>
          </a:p>
        </p:txBody>
      </p:sp>
      <p:sp>
        <p:nvSpPr>
          <p:cNvPr id="12295" name="Content Placeholder 2"/>
          <p:cNvSpPr>
            <a:spLocks noGrp="1"/>
          </p:cNvSpPr>
          <p:nvPr>
            <p:ph idx="1"/>
          </p:nvPr>
        </p:nvSpPr>
        <p:spPr>
          <a:xfrm>
            <a:off x="971550" y="1484784"/>
            <a:ext cx="7848600" cy="432519"/>
          </a:xfrm>
          <a:solidFill>
            <a:srgbClr val="A6D86E"/>
          </a:solidFill>
        </p:spPr>
        <p:txBody>
          <a:bodyPr/>
          <a:lstStyle/>
          <a:p>
            <a:pPr marL="457200" lvl="1" indent="0">
              <a:buFontTx/>
              <a:buNone/>
            </a:pPr>
            <a:r>
              <a:rPr lang="fr-BE" sz="2200" dirty="0" smtClean="0"/>
              <a:t>2. Inventorier les contrôles à effectuer sur ces installations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1042988" y="274638"/>
            <a:ext cx="7643812" cy="1143000"/>
          </a:xfrm>
        </p:spPr>
        <p:txBody>
          <a:bodyPr/>
          <a:lstStyle/>
          <a:p>
            <a:pPr eaLnBrk="1" hangingPunct="1"/>
            <a:r>
              <a:rPr lang="fr-BE" dirty="0" smtClean="0"/>
              <a:t>Objectifs - Etat des lieux</a:t>
            </a:r>
            <a:endParaRPr lang="nl-BE" dirty="0" smtClean="0"/>
          </a:p>
        </p:txBody>
      </p:sp>
      <p:sp>
        <p:nvSpPr>
          <p:cNvPr id="133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EA977EA-1AE7-41C7-BAB0-9902CA873A14}" type="slidenum">
              <a:rPr lang="en-US" smtClean="0"/>
              <a:pPr eaLnBrk="1" hangingPunct="1"/>
              <a:t>12</a:t>
            </a:fld>
            <a:endParaRPr lang="en-US" smtClean="0"/>
          </a:p>
        </p:txBody>
      </p:sp>
      <p:sp>
        <p:nvSpPr>
          <p:cNvPr id="1331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nl-BE" smtClean="0"/>
              <a:t>29 Aug 2014</a:t>
            </a:r>
            <a:endParaRPr lang="en-US" smtClean="0"/>
          </a:p>
        </p:txBody>
      </p:sp>
      <p:sp>
        <p:nvSpPr>
          <p:cNvPr id="13317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14-MR-02 : Technical Meeting</a:t>
            </a:r>
          </a:p>
        </p:txBody>
      </p:sp>
      <p:sp>
        <p:nvSpPr>
          <p:cNvPr id="13318" name="Text Box 3"/>
          <p:cNvSpPr txBox="1">
            <a:spLocks noChangeArrowheads="1"/>
          </p:cNvSpPr>
          <p:nvPr/>
        </p:nvSpPr>
        <p:spPr bwMode="auto">
          <a:xfrm>
            <a:off x="971550" y="2420888"/>
            <a:ext cx="7848600" cy="355481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lvl="1" eaLnBrk="1" hangingPunct="1">
              <a:spcBef>
                <a:spcPts val="600"/>
              </a:spcBef>
              <a:buFontTx/>
              <a:buAutoNum type="arabicPeriod"/>
            </a:pPr>
            <a:r>
              <a:rPr lang="en-US" sz="2200" b="1" dirty="0"/>
              <a:t>LCC (Legal Control Contract) </a:t>
            </a:r>
            <a:r>
              <a:rPr lang="en-US" sz="2200" dirty="0"/>
              <a:t>: </a:t>
            </a:r>
            <a:r>
              <a:rPr lang="fr-BE" sz="2000" dirty="0"/>
              <a:t>Contrat spécifique « Contrôles légaux par organisme agréé » sous gestion MR C&amp;I-I/S/T (IK-03).</a:t>
            </a:r>
          </a:p>
          <a:p>
            <a:pPr lvl="1" eaLnBrk="1" hangingPunct="1">
              <a:spcBef>
                <a:spcPts val="600"/>
              </a:spcBef>
              <a:buFontTx/>
              <a:buAutoNum type="arabicPeriod"/>
            </a:pPr>
            <a:r>
              <a:rPr lang="en-US" sz="2200" b="1" dirty="0"/>
              <a:t>TSC (Technical Support Contract) </a:t>
            </a:r>
            <a:r>
              <a:rPr lang="en-US" sz="2200" dirty="0"/>
              <a:t>: </a:t>
            </a:r>
            <a:r>
              <a:rPr lang="fr-BE" sz="2000" dirty="0"/>
              <a:t>Contrats de type « entretien » dans lesquels peuvent être repris des contrôles légaux  (IK-04).</a:t>
            </a:r>
          </a:p>
          <a:p>
            <a:pPr lvl="1" eaLnBrk="1" hangingPunct="1">
              <a:spcBef>
                <a:spcPts val="600"/>
              </a:spcBef>
              <a:buFontTx/>
              <a:buAutoNum type="arabicPeriod"/>
            </a:pPr>
            <a:r>
              <a:rPr lang="fr-BE" sz="2200" b="1" dirty="0"/>
              <a:t>LL (Local </a:t>
            </a:r>
            <a:r>
              <a:rPr lang="fr-BE" sz="2200" b="1" dirty="0" err="1"/>
              <a:t>Level</a:t>
            </a:r>
            <a:r>
              <a:rPr lang="fr-BE" sz="2200" b="1" dirty="0"/>
              <a:t>) </a:t>
            </a:r>
            <a:r>
              <a:rPr lang="fr-BE" sz="2200" dirty="0"/>
              <a:t>: </a:t>
            </a:r>
            <a:r>
              <a:rPr lang="fr-BE" sz="2000" dirty="0"/>
              <a:t>Personnel local interne à la Défense (IK-05).</a:t>
            </a:r>
            <a:r>
              <a:rPr lang="fr-BE" sz="2200" dirty="0"/>
              <a:t> </a:t>
            </a:r>
          </a:p>
          <a:p>
            <a:pPr lvl="1" eaLnBrk="1" hangingPunct="1">
              <a:spcBef>
                <a:spcPts val="600"/>
              </a:spcBef>
              <a:buFontTx/>
              <a:buAutoNum type="arabicPeriod"/>
            </a:pPr>
            <a:r>
              <a:rPr lang="fr-BE" sz="2200" b="1" dirty="0"/>
              <a:t>SICT</a:t>
            </a:r>
            <a:r>
              <a:rPr lang="fr-BE" sz="2200" dirty="0"/>
              <a:t> </a:t>
            </a:r>
            <a:r>
              <a:rPr lang="fr-BE" sz="2000" dirty="0"/>
              <a:t>(Service Interne de Contrôle Technique) = MR </a:t>
            </a:r>
            <a:r>
              <a:rPr lang="fr-BE" sz="2000" dirty="0" err="1"/>
              <a:t>Mgt</a:t>
            </a:r>
            <a:r>
              <a:rPr lang="fr-BE" sz="2000" dirty="0"/>
              <a:t>-R/</a:t>
            </a:r>
            <a:r>
              <a:rPr lang="fr-BE" sz="2000" dirty="0" err="1"/>
              <a:t>Ctl</a:t>
            </a:r>
            <a:r>
              <a:rPr lang="fr-BE" sz="2000" dirty="0"/>
              <a:t> (IK-06)</a:t>
            </a:r>
          </a:p>
        </p:txBody>
      </p:sp>
      <p:sp>
        <p:nvSpPr>
          <p:cNvPr id="13319" name="Content Placeholder 2"/>
          <p:cNvSpPr>
            <a:spLocks noGrp="1"/>
          </p:cNvSpPr>
          <p:nvPr>
            <p:ph idx="1"/>
          </p:nvPr>
        </p:nvSpPr>
        <p:spPr>
          <a:xfrm>
            <a:off x="971550" y="1494349"/>
            <a:ext cx="7848600" cy="792162"/>
          </a:xfrm>
          <a:solidFill>
            <a:srgbClr val="A6D86E"/>
          </a:solidFill>
        </p:spPr>
        <p:txBody>
          <a:bodyPr/>
          <a:lstStyle/>
          <a:p>
            <a:pPr marL="457200" lvl="1" indent="0">
              <a:buFontTx/>
              <a:buNone/>
            </a:pPr>
            <a:r>
              <a:rPr lang="fr-BE" sz="2200" smtClean="0"/>
              <a:t>3. Identifier les vecteurs à utiliser pour l’exécution de ces contrôles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1042988" y="274638"/>
            <a:ext cx="7643812" cy="1143000"/>
          </a:xfrm>
        </p:spPr>
        <p:txBody>
          <a:bodyPr/>
          <a:lstStyle/>
          <a:p>
            <a:pPr eaLnBrk="1" hangingPunct="1"/>
            <a:r>
              <a:rPr lang="fr-BE" dirty="0" smtClean="0"/>
              <a:t>Objectifs - Etat des lieux</a:t>
            </a:r>
            <a:endParaRPr lang="nl-BE" dirty="0" smtClean="0"/>
          </a:p>
        </p:txBody>
      </p:sp>
      <p:sp>
        <p:nvSpPr>
          <p:cNvPr id="1433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9D108F3-7338-4579-A105-DB10C2FDD5E8}" type="slidenum">
              <a:rPr lang="en-US" smtClean="0"/>
              <a:pPr eaLnBrk="1" hangingPunct="1"/>
              <a:t>13</a:t>
            </a:fld>
            <a:endParaRPr lang="en-US" smtClean="0"/>
          </a:p>
        </p:txBody>
      </p:sp>
      <p:sp>
        <p:nvSpPr>
          <p:cNvPr id="1434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nl-BE" smtClean="0"/>
              <a:t>29 Aug 2014</a:t>
            </a:r>
            <a:endParaRPr lang="en-US" smtClean="0"/>
          </a:p>
        </p:txBody>
      </p:sp>
      <p:sp>
        <p:nvSpPr>
          <p:cNvPr id="14341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14-MR-02 : Technical Meeting</a:t>
            </a:r>
          </a:p>
        </p:txBody>
      </p:sp>
      <p:sp>
        <p:nvSpPr>
          <p:cNvPr id="14342" name="Text Box 3"/>
          <p:cNvSpPr txBox="1">
            <a:spLocks noChangeArrowheads="1"/>
          </p:cNvSpPr>
          <p:nvPr/>
        </p:nvSpPr>
        <p:spPr bwMode="auto">
          <a:xfrm>
            <a:off x="971550" y="1484784"/>
            <a:ext cx="7561263" cy="4619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400"/>
              <a:t>Contrôles et vecteurs d’exécution</a:t>
            </a:r>
          </a:p>
        </p:txBody>
      </p:sp>
      <p:sp>
        <p:nvSpPr>
          <p:cNvPr id="14343" name="Text Box 3"/>
          <p:cNvSpPr txBox="1">
            <a:spLocks noChangeArrowheads="1"/>
          </p:cNvSpPr>
          <p:nvPr/>
        </p:nvSpPr>
        <p:spPr bwMode="auto">
          <a:xfrm>
            <a:off x="971550" y="2180109"/>
            <a:ext cx="2376488" cy="21240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400" b="1" u="sng"/>
              <a:t>Contrôles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2400">
                <a:solidFill>
                  <a:srgbClr val="FF0000"/>
                </a:solidFill>
              </a:rPr>
              <a:t>AO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2400">
                <a:solidFill>
                  <a:srgbClr val="002060"/>
                </a:solidFill>
              </a:rPr>
              <a:t>AE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2400">
                <a:solidFill>
                  <a:srgbClr val="009900"/>
                </a:solidFill>
              </a:rPr>
              <a:t>CP</a:t>
            </a:r>
            <a:endParaRPr lang="en-US" sz="2400"/>
          </a:p>
        </p:txBody>
      </p:sp>
      <p:sp>
        <p:nvSpPr>
          <p:cNvPr id="14344" name="Text Box 3"/>
          <p:cNvSpPr txBox="1">
            <a:spLocks noChangeArrowheads="1"/>
          </p:cNvSpPr>
          <p:nvPr/>
        </p:nvSpPr>
        <p:spPr bwMode="auto">
          <a:xfrm>
            <a:off x="6156325" y="2180109"/>
            <a:ext cx="2376488" cy="21240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400" b="1" u="sng"/>
              <a:t>Vecteurs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2400"/>
              <a:t>LCC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2400"/>
              <a:t>TSC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2400"/>
              <a:t>LL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3348038" y="2900834"/>
            <a:ext cx="2808287" cy="12700"/>
          </a:xfrm>
          <a:prstGeom prst="straightConnector1">
            <a:avLst/>
          </a:prstGeom>
          <a:ln w="19050">
            <a:solidFill>
              <a:srgbClr val="FF191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3348038" y="2900834"/>
            <a:ext cx="2808287" cy="619125"/>
          </a:xfrm>
          <a:prstGeom prst="straightConnector1">
            <a:avLst/>
          </a:prstGeom>
          <a:ln w="19050">
            <a:solidFill>
              <a:srgbClr val="FF1919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14343" idx="3"/>
            <a:endCxn id="14344" idx="1"/>
          </p:cNvCxnSpPr>
          <p:nvPr/>
        </p:nvCxnSpPr>
        <p:spPr>
          <a:xfrm>
            <a:off x="3348038" y="3242147"/>
            <a:ext cx="2808287" cy="0"/>
          </a:xfrm>
          <a:prstGeom prst="straightConnector1">
            <a:avLst/>
          </a:prstGeom>
          <a:ln w="19050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14343" idx="3"/>
          </p:cNvCxnSpPr>
          <p:nvPr/>
        </p:nvCxnSpPr>
        <p:spPr>
          <a:xfrm flipV="1">
            <a:off x="3348038" y="2913534"/>
            <a:ext cx="2827337" cy="328613"/>
          </a:xfrm>
          <a:prstGeom prst="straightConnector1">
            <a:avLst/>
          </a:prstGeom>
          <a:ln w="19050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3348038" y="4210522"/>
            <a:ext cx="2808287" cy="0"/>
          </a:xfrm>
          <a:prstGeom prst="straightConnector1">
            <a:avLst/>
          </a:prstGeom>
          <a:ln w="190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endCxn id="14344" idx="1"/>
          </p:cNvCxnSpPr>
          <p:nvPr/>
        </p:nvCxnSpPr>
        <p:spPr>
          <a:xfrm flipV="1">
            <a:off x="3348038" y="3242147"/>
            <a:ext cx="2808287" cy="968375"/>
          </a:xfrm>
          <a:prstGeom prst="straightConnector1">
            <a:avLst/>
          </a:prstGeom>
          <a:ln w="190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3348038" y="2913534"/>
            <a:ext cx="2808287" cy="1296988"/>
          </a:xfrm>
          <a:prstGeom prst="straightConnector1">
            <a:avLst/>
          </a:prstGeom>
          <a:ln w="190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Box 3"/>
          <p:cNvSpPr txBox="1">
            <a:spLocks noChangeArrowheads="1"/>
          </p:cNvSpPr>
          <p:nvPr/>
        </p:nvSpPr>
        <p:spPr bwMode="auto">
          <a:xfrm>
            <a:off x="6175375" y="4508972"/>
            <a:ext cx="2376488" cy="8302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400"/>
              <a:t>(SICT = MR Mgt-R/Ctl)</a:t>
            </a:r>
          </a:p>
        </p:txBody>
      </p:sp>
      <p:cxnSp>
        <p:nvCxnSpPr>
          <p:cNvPr id="21" name="Elbow Connector 20"/>
          <p:cNvCxnSpPr>
            <a:stCxn id="14343" idx="2"/>
            <a:endCxn id="20" idx="1"/>
          </p:cNvCxnSpPr>
          <p:nvPr/>
        </p:nvCxnSpPr>
        <p:spPr>
          <a:xfrm rot="16200000" flipH="1">
            <a:off x="3856831" y="2606353"/>
            <a:ext cx="620713" cy="4016375"/>
          </a:xfrm>
          <a:prstGeom prst="bentConnector2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2411413" y="4589934"/>
            <a:ext cx="32051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fr-BE"/>
              <a:t>Installations spécifiques</a:t>
            </a:r>
          </a:p>
          <a:p>
            <a:pPr eaLnBrk="1" hangingPunct="1"/>
            <a:r>
              <a:rPr lang="fr-BE"/>
              <a:t>Accord Gest Mat nécessaire</a:t>
            </a:r>
          </a:p>
        </p:txBody>
      </p:sp>
      <p:sp>
        <p:nvSpPr>
          <p:cNvPr id="24" name="Text Box 3"/>
          <p:cNvSpPr txBox="1">
            <a:spLocks noChangeArrowheads="1"/>
          </p:cNvSpPr>
          <p:nvPr/>
        </p:nvSpPr>
        <p:spPr bwMode="auto">
          <a:xfrm>
            <a:off x="468313" y="5445597"/>
            <a:ext cx="8064500" cy="7381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2100"/>
              <a:t>Exemple : Cabine Haute Tension = contrôle Annuel AO sur LCC </a:t>
            </a:r>
          </a:p>
          <a:p>
            <a:pPr algn="ctr" eaLnBrk="1" hangingPunct="1"/>
            <a:r>
              <a:rPr lang="en-US" sz="2100"/>
              <a:t>et contrôle trimestriel CP sur TSC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/>
      <p:bldP spid="2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1042988" y="274638"/>
            <a:ext cx="7643812" cy="1143000"/>
          </a:xfrm>
        </p:spPr>
        <p:txBody>
          <a:bodyPr/>
          <a:lstStyle/>
          <a:p>
            <a:pPr eaLnBrk="1" hangingPunct="1"/>
            <a:r>
              <a:rPr lang="fr-BE" dirty="0" smtClean="0"/>
              <a:t>Objectifs - Etat des lieux</a:t>
            </a:r>
            <a:endParaRPr lang="nl-BE" dirty="0" smtClean="0"/>
          </a:p>
        </p:txBody>
      </p:sp>
      <p:sp>
        <p:nvSpPr>
          <p:cNvPr id="1536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59BF08E-72A6-403D-A0E1-76C139B7D1F6}" type="slidenum">
              <a:rPr lang="en-US" smtClean="0"/>
              <a:pPr eaLnBrk="1" hangingPunct="1"/>
              <a:t>14</a:t>
            </a:fld>
            <a:endParaRPr lang="en-US" smtClean="0"/>
          </a:p>
        </p:txBody>
      </p:sp>
      <p:sp>
        <p:nvSpPr>
          <p:cNvPr id="1536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nl-BE" smtClean="0"/>
              <a:t>29 Aug 2014</a:t>
            </a:r>
            <a:endParaRPr lang="en-US" smtClean="0"/>
          </a:p>
        </p:txBody>
      </p:sp>
      <p:sp>
        <p:nvSpPr>
          <p:cNvPr id="15365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14-MR-02 : Technical Meeting</a:t>
            </a:r>
          </a:p>
        </p:txBody>
      </p:sp>
      <p:pic>
        <p:nvPicPr>
          <p:cNvPr id="153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99" t="28799" r="31947" b="49503"/>
          <a:stretch>
            <a:fillRect/>
          </a:stretch>
        </p:blipFill>
        <p:spPr bwMode="auto">
          <a:xfrm>
            <a:off x="431800" y="1412875"/>
            <a:ext cx="8245475" cy="223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99" t="54402" r="15572" b="34415"/>
          <a:stretch>
            <a:fillRect/>
          </a:stretch>
        </p:blipFill>
        <p:spPr bwMode="auto">
          <a:xfrm>
            <a:off x="431800" y="3716338"/>
            <a:ext cx="8245475" cy="1273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30" t="72000" r="15036" b="18571"/>
          <a:stretch>
            <a:fillRect/>
          </a:stretch>
        </p:blipFill>
        <p:spPr bwMode="auto">
          <a:xfrm>
            <a:off x="431800" y="5157788"/>
            <a:ext cx="8245475" cy="69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431800" y="5922408"/>
            <a:ext cx="65527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BE" dirty="0" smtClean="0">
                <a:effectLst/>
                <a:hlinkClick r:id="rId4" action="ppaction://hlinkfile"/>
              </a:rPr>
              <a:t>IK01 - Contrôles légaux - Concept Infra</a:t>
            </a:r>
            <a:endParaRPr lang="fr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1042988" y="274638"/>
            <a:ext cx="7643812" cy="1143000"/>
          </a:xfrm>
        </p:spPr>
        <p:txBody>
          <a:bodyPr/>
          <a:lstStyle/>
          <a:p>
            <a:pPr eaLnBrk="1" hangingPunct="1"/>
            <a:r>
              <a:rPr lang="fr-BE" smtClean="0"/>
              <a:t>Objectifs - Etat des lieux</a:t>
            </a:r>
            <a:endParaRPr lang="nl-BE" smtClean="0"/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971550" y="1484313"/>
            <a:ext cx="7848600" cy="865187"/>
          </a:xfrm>
          <a:solidFill>
            <a:srgbClr val="A6D86E"/>
          </a:solidFill>
        </p:spPr>
        <p:txBody>
          <a:bodyPr/>
          <a:lstStyle/>
          <a:p>
            <a:pPr marL="457200" lvl="1" indent="0">
              <a:buFontTx/>
              <a:buNone/>
            </a:pPr>
            <a:r>
              <a:rPr lang="fr-BE" sz="2200" smtClean="0"/>
              <a:t>4.</a:t>
            </a:r>
            <a:r>
              <a:rPr lang="fr-BE" sz="2400" smtClean="0"/>
              <a:t> Mettre en place des moyens pour remédier aux anomalies constatées</a:t>
            </a:r>
          </a:p>
          <a:p>
            <a:pPr marL="457200" lvl="1" indent="0">
              <a:buFontTx/>
              <a:buNone/>
            </a:pPr>
            <a:r>
              <a:rPr lang="fr-BE" sz="2200" smtClean="0"/>
              <a:t> </a:t>
            </a:r>
          </a:p>
        </p:txBody>
      </p:sp>
      <p:sp>
        <p:nvSpPr>
          <p:cNvPr id="1638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9748E18-AB5D-4BF1-9637-DD47829F834D}" type="slidenum">
              <a:rPr lang="en-US" smtClean="0"/>
              <a:pPr eaLnBrk="1" hangingPunct="1"/>
              <a:t>15</a:t>
            </a:fld>
            <a:endParaRPr lang="en-US" smtClean="0"/>
          </a:p>
        </p:txBody>
      </p:sp>
      <p:sp>
        <p:nvSpPr>
          <p:cNvPr id="16389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nl-BE" dirty="0" smtClean="0"/>
              <a:t>29 Aug 2014</a:t>
            </a:r>
            <a:endParaRPr lang="en-US" dirty="0" smtClean="0"/>
          </a:p>
        </p:txBody>
      </p:sp>
      <p:sp>
        <p:nvSpPr>
          <p:cNvPr id="16390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14-MR-02 : Technical Meeting</a:t>
            </a:r>
          </a:p>
        </p:txBody>
      </p:sp>
      <p:sp>
        <p:nvSpPr>
          <p:cNvPr id="16391" name="Content Placeholder 2"/>
          <p:cNvSpPr txBox="1">
            <a:spLocks/>
          </p:cNvSpPr>
          <p:nvPr/>
        </p:nvSpPr>
        <p:spPr bwMode="auto">
          <a:xfrm>
            <a:off x="971550" y="2565400"/>
            <a:ext cx="7848600" cy="352789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lvl="1">
              <a:spcBef>
                <a:spcPct val="20000"/>
              </a:spcBef>
            </a:pPr>
            <a:r>
              <a:rPr lang="fr-BE" sz="2200" dirty="0">
                <a:solidFill>
                  <a:srgbClr val="FF0000"/>
                </a:solidFill>
                <a:sym typeface="Wingdings" pitchFamily="2" charset="2"/>
              </a:rPr>
              <a:t> </a:t>
            </a:r>
            <a:r>
              <a:rPr lang="fr-BE" sz="2200" dirty="0">
                <a:solidFill>
                  <a:srgbClr val="FF0000"/>
                </a:solidFill>
              </a:rPr>
              <a:t>Vecteurs contractuels :</a:t>
            </a:r>
          </a:p>
          <a:p>
            <a:pPr lvl="2">
              <a:spcBef>
                <a:spcPct val="20000"/>
              </a:spcBef>
              <a:buFontTx/>
              <a:buChar char="•"/>
            </a:pPr>
            <a:r>
              <a:rPr lang="fr-BE" sz="2200" dirty="0" smtClean="0"/>
              <a:t>Contrat « Exploitation et Maintenance Technique (EMT)</a:t>
            </a:r>
            <a:endParaRPr lang="fr-BE" sz="2200" dirty="0"/>
          </a:p>
          <a:p>
            <a:pPr lvl="2">
              <a:spcBef>
                <a:spcPct val="20000"/>
              </a:spcBef>
              <a:buFontTx/>
              <a:buChar char="•"/>
            </a:pPr>
            <a:r>
              <a:rPr lang="fr-BE" sz="2200" dirty="0" smtClean="0"/>
              <a:t>Contrat pluriannuel « Interventions sur installations électriques » (OOE)</a:t>
            </a:r>
            <a:endParaRPr lang="fr-BE" sz="2200" dirty="0"/>
          </a:p>
          <a:p>
            <a:pPr lvl="2">
              <a:spcBef>
                <a:spcPct val="20000"/>
              </a:spcBef>
              <a:buFontTx/>
              <a:buChar char="•"/>
            </a:pPr>
            <a:r>
              <a:rPr lang="fr-BE" sz="2200" dirty="0"/>
              <a:t>Ascenseurs et monte-charge</a:t>
            </a:r>
          </a:p>
          <a:p>
            <a:pPr lvl="2">
              <a:spcBef>
                <a:spcPct val="20000"/>
              </a:spcBef>
              <a:buFontTx/>
              <a:buChar char="•"/>
            </a:pPr>
            <a:r>
              <a:rPr lang="fr-BE" sz="2200" dirty="0"/>
              <a:t>Portes (Commerciales et </a:t>
            </a:r>
            <a:r>
              <a:rPr lang="fr-BE" sz="2200" dirty="0" err="1"/>
              <a:t>Ops</a:t>
            </a:r>
            <a:r>
              <a:rPr lang="fr-BE" sz="2200" dirty="0"/>
              <a:t>)</a:t>
            </a:r>
          </a:p>
          <a:p>
            <a:pPr lvl="2">
              <a:spcBef>
                <a:spcPct val="20000"/>
              </a:spcBef>
              <a:buFontTx/>
              <a:buChar char="•"/>
            </a:pPr>
            <a:r>
              <a:rPr lang="fr-BE" sz="2200" dirty="0" smtClean="0"/>
              <a:t>Contrat pluriannuel « extincteurs et systèmes extinction automatique hottes »</a:t>
            </a:r>
            <a:endParaRPr lang="fr-BE" sz="2200" dirty="0"/>
          </a:p>
          <a:p>
            <a:pPr lvl="1">
              <a:spcBef>
                <a:spcPct val="20000"/>
              </a:spcBef>
            </a:pPr>
            <a:endParaRPr lang="fr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1042988" y="274638"/>
            <a:ext cx="7643812" cy="1143000"/>
          </a:xfrm>
        </p:spPr>
        <p:txBody>
          <a:bodyPr/>
          <a:lstStyle/>
          <a:p>
            <a:pPr eaLnBrk="1" hangingPunct="1"/>
            <a:r>
              <a:rPr lang="fr-BE" smtClean="0"/>
              <a:t>Objectifs - Etat des lieux</a:t>
            </a:r>
            <a:endParaRPr lang="nl-BE" smtClean="0"/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971550" y="1484313"/>
            <a:ext cx="7848600" cy="865187"/>
          </a:xfrm>
          <a:solidFill>
            <a:srgbClr val="A6D86E"/>
          </a:solidFill>
        </p:spPr>
        <p:txBody>
          <a:bodyPr/>
          <a:lstStyle/>
          <a:p>
            <a:pPr marL="457200" lvl="1" indent="0">
              <a:buFontTx/>
              <a:buNone/>
            </a:pPr>
            <a:r>
              <a:rPr lang="fr-BE" sz="2200" dirty="0" smtClean="0"/>
              <a:t>5.</a:t>
            </a:r>
            <a:r>
              <a:rPr lang="fr-BE" sz="2400" dirty="0" smtClean="0"/>
              <a:t> Mettre au point un système de gestion globale en ILIAS</a:t>
            </a:r>
          </a:p>
          <a:p>
            <a:pPr marL="457200" lvl="1" indent="0">
              <a:buFontTx/>
              <a:buNone/>
            </a:pPr>
            <a:r>
              <a:rPr lang="fr-BE" sz="2200" dirty="0" smtClean="0"/>
              <a:t> </a:t>
            </a:r>
          </a:p>
        </p:txBody>
      </p:sp>
      <p:sp>
        <p:nvSpPr>
          <p:cNvPr id="1741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258BB22-5C03-4FC0-8229-B60CD78647B7}" type="slidenum">
              <a:rPr lang="en-US" smtClean="0"/>
              <a:pPr eaLnBrk="1" hangingPunct="1"/>
              <a:t>16</a:t>
            </a:fld>
            <a:endParaRPr lang="en-US" smtClean="0"/>
          </a:p>
        </p:txBody>
      </p:sp>
      <p:sp>
        <p:nvSpPr>
          <p:cNvPr id="17413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nl-BE" smtClean="0"/>
              <a:t>29 Aug 2014</a:t>
            </a:r>
            <a:endParaRPr lang="en-US" smtClean="0"/>
          </a:p>
        </p:txBody>
      </p:sp>
      <p:sp>
        <p:nvSpPr>
          <p:cNvPr id="17414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14-MR-02 : Technical Meeting</a:t>
            </a:r>
          </a:p>
        </p:txBody>
      </p:sp>
      <p:sp>
        <p:nvSpPr>
          <p:cNvPr id="17415" name="Content Placeholder 2"/>
          <p:cNvSpPr txBox="1">
            <a:spLocks/>
          </p:cNvSpPr>
          <p:nvPr/>
        </p:nvSpPr>
        <p:spPr bwMode="auto">
          <a:xfrm>
            <a:off x="971550" y="2565400"/>
            <a:ext cx="7848600" cy="8636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lvl="1">
              <a:spcBef>
                <a:spcPct val="20000"/>
              </a:spcBef>
              <a:buFontTx/>
              <a:buChar char="•"/>
            </a:pPr>
            <a:r>
              <a:rPr lang="fr-BE" sz="2200" dirty="0"/>
              <a:t> Sérialisation de certaines installations : Arborescence déjà introduite en ILIAS pour les installations concernées</a:t>
            </a:r>
            <a:r>
              <a:rPr lang="fr-BE" sz="2200" dirty="0" smtClean="0"/>
              <a:t>.</a:t>
            </a:r>
            <a:endParaRPr lang="fr-BE" sz="2200" dirty="0"/>
          </a:p>
          <a:p>
            <a:pPr lvl="1">
              <a:spcBef>
                <a:spcPct val="20000"/>
              </a:spcBef>
            </a:pPr>
            <a:endParaRPr lang="fr-BE" dirty="0"/>
          </a:p>
        </p:txBody>
      </p:sp>
      <p:sp>
        <p:nvSpPr>
          <p:cNvPr id="8" name="Action Button: Forward or Next 7">
            <a:hlinkClick r:id="rId2" highlightClick="1"/>
          </p:cNvPr>
          <p:cNvSpPr/>
          <p:nvPr/>
        </p:nvSpPr>
        <p:spPr>
          <a:xfrm>
            <a:off x="6372200" y="3501008"/>
            <a:ext cx="288032" cy="251656"/>
          </a:xfrm>
          <a:prstGeom prst="actionButtonForwardNext">
            <a:avLst/>
          </a:prstGeom>
          <a:solidFill>
            <a:srgbClr val="A6D86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971600" y="3861048"/>
            <a:ext cx="7848600" cy="223224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lvl="1">
              <a:spcBef>
                <a:spcPct val="20000"/>
              </a:spcBef>
              <a:buFontTx/>
              <a:buChar char="•"/>
            </a:pPr>
            <a:r>
              <a:rPr lang="fr-BE" sz="2200" dirty="0" smtClean="0"/>
              <a:t> </a:t>
            </a:r>
            <a:r>
              <a:rPr lang="fr-BE" sz="2200" dirty="0"/>
              <a:t>Initiation automatique de demande de certains contrôles en ILIAS (WPPM).</a:t>
            </a:r>
          </a:p>
          <a:p>
            <a:pPr lvl="1">
              <a:spcBef>
                <a:spcPct val="20000"/>
              </a:spcBef>
              <a:buFontTx/>
              <a:buChar char="•"/>
            </a:pPr>
            <a:r>
              <a:rPr lang="fr-BE" sz="2200" dirty="0"/>
              <a:t> Remédiations des anomalies techniques via demande de travail manuelle (WORK)</a:t>
            </a:r>
          </a:p>
          <a:p>
            <a:pPr lvl="1">
              <a:spcBef>
                <a:spcPct val="20000"/>
              </a:spcBef>
              <a:buFontTx/>
              <a:buChar char="•"/>
            </a:pPr>
            <a:r>
              <a:rPr lang="fr-BE" sz="2200" dirty="0"/>
              <a:t> Conclusions des rapports suivies via « Statut opérationnel » (AOSAC</a:t>
            </a:r>
            <a:r>
              <a:rPr lang="fr-BE" sz="2200" dirty="0" smtClean="0"/>
              <a:t>)</a:t>
            </a:r>
            <a:endParaRPr lang="fr-BE" dirty="0"/>
          </a:p>
        </p:txBody>
      </p:sp>
      <p:sp>
        <p:nvSpPr>
          <p:cNvPr id="11" name="Action Button: Forward or Next 10">
            <a:hlinkClick r:id="rId3" action="ppaction://hlinkfile" highlightClick="1"/>
          </p:cNvPr>
          <p:cNvSpPr/>
          <p:nvPr/>
        </p:nvSpPr>
        <p:spPr>
          <a:xfrm>
            <a:off x="3779912" y="3510300"/>
            <a:ext cx="288032" cy="251656"/>
          </a:xfrm>
          <a:prstGeom prst="actionButtonForwardNext">
            <a:avLst/>
          </a:prstGeom>
          <a:solidFill>
            <a:srgbClr val="A6D86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2" name="Action Button: Forward or Next 11">
            <a:hlinkClick r:id="rId4" action="ppaction://hlinkfile" highlightClick="1"/>
          </p:cNvPr>
          <p:cNvSpPr/>
          <p:nvPr/>
        </p:nvSpPr>
        <p:spPr>
          <a:xfrm>
            <a:off x="1043608" y="3501008"/>
            <a:ext cx="288032" cy="251656"/>
          </a:xfrm>
          <a:prstGeom prst="actionButtonForwardNext">
            <a:avLst/>
          </a:prstGeom>
          <a:solidFill>
            <a:srgbClr val="A6D86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" name="TextBox 1"/>
          <p:cNvSpPr txBox="1"/>
          <p:nvPr/>
        </p:nvSpPr>
        <p:spPr>
          <a:xfrm>
            <a:off x="4067944" y="3429000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smtClean="0"/>
              <a:t>Arborescence BT</a:t>
            </a:r>
            <a:endParaRPr lang="fr-BE" dirty="0"/>
          </a:p>
        </p:txBody>
      </p:sp>
      <p:sp>
        <p:nvSpPr>
          <p:cNvPr id="14" name="TextBox 13"/>
          <p:cNvSpPr txBox="1"/>
          <p:nvPr/>
        </p:nvSpPr>
        <p:spPr>
          <a:xfrm>
            <a:off x="1331640" y="3429000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smtClean="0"/>
              <a:t>Listing installations</a:t>
            </a:r>
            <a:endParaRPr lang="fr-BE" dirty="0"/>
          </a:p>
        </p:txBody>
      </p:sp>
      <p:sp>
        <p:nvSpPr>
          <p:cNvPr id="15" name="TextBox 14"/>
          <p:cNvSpPr txBox="1"/>
          <p:nvPr/>
        </p:nvSpPr>
        <p:spPr>
          <a:xfrm>
            <a:off x="6661138" y="3429000"/>
            <a:ext cx="22239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 err="1" smtClean="0"/>
              <a:t>Asset</a:t>
            </a:r>
            <a:r>
              <a:rPr lang="fr-BE" dirty="0" smtClean="0"/>
              <a:t> </a:t>
            </a:r>
            <a:r>
              <a:rPr lang="fr-BE" dirty="0" err="1" smtClean="0"/>
              <a:t>tree</a:t>
            </a:r>
            <a:r>
              <a:rPr lang="fr-BE" dirty="0" smtClean="0"/>
              <a:t> structure</a:t>
            </a:r>
            <a:endParaRPr lang="fr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1042988" y="274638"/>
            <a:ext cx="7643812" cy="1143000"/>
          </a:xfrm>
        </p:spPr>
        <p:txBody>
          <a:bodyPr/>
          <a:lstStyle/>
          <a:p>
            <a:pPr eaLnBrk="1" hangingPunct="1"/>
            <a:r>
              <a:rPr lang="fr-BE" smtClean="0"/>
              <a:t>Objectifs - Etat des lieux</a:t>
            </a:r>
            <a:endParaRPr lang="nl-BE" smtClean="0"/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971550" y="1484313"/>
            <a:ext cx="7848600" cy="865187"/>
          </a:xfrm>
          <a:solidFill>
            <a:srgbClr val="A6D86E"/>
          </a:solidFill>
        </p:spPr>
        <p:txBody>
          <a:bodyPr/>
          <a:lstStyle/>
          <a:p>
            <a:pPr marL="457200" lvl="1" indent="0">
              <a:buFontTx/>
              <a:buNone/>
            </a:pPr>
            <a:r>
              <a:rPr lang="fr-BE" sz="2200" dirty="0" smtClean="0"/>
              <a:t>6.</a:t>
            </a:r>
            <a:r>
              <a:rPr lang="fr-BE" sz="2400" dirty="0" smtClean="0"/>
              <a:t> Introduction de la gestion des installations en ILIAS</a:t>
            </a:r>
          </a:p>
          <a:p>
            <a:pPr marL="457200" lvl="1" indent="0">
              <a:buFontTx/>
              <a:buNone/>
            </a:pPr>
            <a:r>
              <a:rPr lang="fr-BE" sz="2200" dirty="0" smtClean="0"/>
              <a:t> </a:t>
            </a:r>
          </a:p>
        </p:txBody>
      </p:sp>
      <p:sp>
        <p:nvSpPr>
          <p:cNvPr id="1843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2BD0FD7-2749-46D7-BE59-34B67DE59E40}" type="slidenum">
              <a:rPr lang="en-US" smtClean="0"/>
              <a:pPr eaLnBrk="1" hangingPunct="1"/>
              <a:t>17</a:t>
            </a:fld>
            <a:endParaRPr lang="en-US" smtClean="0"/>
          </a:p>
        </p:txBody>
      </p:sp>
      <p:sp>
        <p:nvSpPr>
          <p:cNvPr id="18437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nl-BE" smtClean="0"/>
              <a:t>29 Aug 2014</a:t>
            </a:r>
            <a:endParaRPr lang="en-US" smtClean="0"/>
          </a:p>
        </p:txBody>
      </p:sp>
      <p:sp>
        <p:nvSpPr>
          <p:cNvPr id="18438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14-MR-02 : Technical Meeting</a:t>
            </a:r>
          </a:p>
        </p:txBody>
      </p:sp>
      <p:graphicFrame>
        <p:nvGraphicFramePr>
          <p:cNvPr id="18439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91863053"/>
              </p:ext>
            </p:extLst>
          </p:nvPr>
        </p:nvGraphicFramePr>
        <p:xfrm>
          <a:off x="755650" y="2565400"/>
          <a:ext cx="8156575" cy="2498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59" name="Worksheet" r:id="rId4" imgW="5410335" imgH="1857443" progId="Excel.Sheet.12">
                  <p:embed/>
                </p:oleObj>
              </mc:Choice>
              <mc:Fallback>
                <p:oleObj name="Worksheet" r:id="rId4" imgW="5410335" imgH="1857443" progId="Excel.Sheet.12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650" y="2565400"/>
                        <a:ext cx="8156575" cy="24987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1042988" y="274638"/>
            <a:ext cx="7643812" cy="1143000"/>
          </a:xfrm>
        </p:spPr>
        <p:txBody>
          <a:bodyPr/>
          <a:lstStyle/>
          <a:p>
            <a:pPr eaLnBrk="1" hangingPunct="1"/>
            <a:r>
              <a:rPr lang="fr-BE" smtClean="0"/>
              <a:t>Objectifs - Etat des lieux</a:t>
            </a:r>
            <a:endParaRPr lang="nl-BE" smtClean="0"/>
          </a:p>
        </p:txBody>
      </p:sp>
      <p:sp>
        <p:nvSpPr>
          <p:cNvPr id="1945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7D98484-25BB-4D06-9D67-777237735664}" type="slidenum">
              <a:rPr lang="en-US" smtClean="0"/>
              <a:pPr eaLnBrk="1" hangingPunct="1"/>
              <a:t>18</a:t>
            </a:fld>
            <a:endParaRPr lang="en-US" smtClean="0"/>
          </a:p>
        </p:txBody>
      </p:sp>
      <p:sp>
        <p:nvSpPr>
          <p:cNvPr id="1946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nl-BE" smtClean="0"/>
              <a:t>29 Aug 2014</a:t>
            </a:r>
            <a:endParaRPr lang="en-US" smtClean="0"/>
          </a:p>
        </p:txBody>
      </p:sp>
      <p:sp>
        <p:nvSpPr>
          <p:cNvPr id="19461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14-MR-02 : Technical Meeting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1322165"/>
              </p:ext>
            </p:extLst>
          </p:nvPr>
        </p:nvGraphicFramePr>
        <p:xfrm>
          <a:off x="971600" y="1412776"/>
          <a:ext cx="7908925" cy="627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81" name="Worksheet" r:id="rId4" imgW="4924543" imgH="390457" progId="Excel.Sheet.12">
                  <p:embed/>
                </p:oleObj>
              </mc:Choice>
              <mc:Fallback>
                <p:oleObj name="Worksheet" r:id="rId4" imgW="4924543" imgH="390457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71600" y="1412776"/>
                        <a:ext cx="7908925" cy="62706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9465" name="Picture 9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50" t="26915" r="258" b="9565"/>
          <a:stretch/>
        </p:blipFill>
        <p:spPr bwMode="auto">
          <a:xfrm>
            <a:off x="1435910" y="2132856"/>
            <a:ext cx="7168538" cy="40371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1042988" y="274638"/>
            <a:ext cx="7643812" cy="1143000"/>
          </a:xfrm>
        </p:spPr>
        <p:txBody>
          <a:bodyPr/>
          <a:lstStyle/>
          <a:p>
            <a:pPr eaLnBrk="1" hangingPunct="1"/>
            <a:r>
              <a:rPr lang="fr-BE" smtClean="0"/>
              <a:t>Objectifs - Etat des lieux</a:t>
            </a:r>
            <a:endParaRPr lang="nl-BE" smtClean="0"/>
          </a:p>
        </p:txBody>
      </p:sp>
      <p:sp>
        <p:nvSpPr>
          <p:cNvPr id="1945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7D98484-25BB-4D06-9D67-777237735664}" type="slidenum">
              <a:rPr lang="en-US" smtClean="0"/>
              <a:pPr eaLnBrk="1" hangingPunct="1"/>
              <a:t>19</a:t>
            </a:fld>
            <a:endParaRPr lang="en-US" smtClean="0"/>
          </a:p>
        </p:txBody>
      </p:sp>
      <p:sp>
        <p:nvSpPr>
          <p:cNvPr id="1946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nl-BE" smtClean="0"/>
              <a:t>29 Aug 2014</a:t>
            </a:r>
            <a:endParaRPr lang="en-US" smtClean="0"/>
          </a:p>
        </p:txBody>
      </p:sp>
      <p:sp>
        <p:nvSpPr>
          <p:cNvPr id="19461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14-MR-02 : Technical Meeting</a:t>
            </a:r>
          </a:p>
        </p:txBody>
      </p:sp>
      <p:sp>
        <p:nvSpPr>
          <p:cNvPr id="19462" name="Content Placeholder 2"/>
          <p:cNvSpPr txBox="1">
            <a:spLocks/>
          </p:cNvSpPr>
          <p:nvPr/>
        </p:nvSpPr>
        <p:spPr bwMode="auto">
          <a:xfrm>
            <a:off x="971600" y="1628800"/>
            <a:ext cx="7848600" cy="129614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lvl="1">
              <a:spcBef>
                <a:spcPct val="20000"/>
              </a:spcBef>
            </a:pPr>
            <a:r>
              <a:rPr lang="fr-BE" sz="2200" dirty="0" err="1" smtClean="0"/>
              <a:t>Way</a:t>
            </a:r>
            <a:r>
              <a:rPr lang="fr-BE" sz="2200" dirty="0" smtClean="0"/>
              <a:t> </a:t>
            </a:r>
            <a:r>
              <a:rPr lang="fr-BE" sz="2200" dirty="0" err="1"/>
              <a:t>Ahead</a:t>
            </a:r>
            <a:r>
              <a:rPr lang="fr-BE" sz="2200" dirty="0"/>
              <a:t> </a:t>
            </a:r>
            <a:r>
              <a:rPr lang="fr-BE" sz="2200" dirty="0" smtClean="0"/>
              <a:t>– Campagne Sérialisation 2015 / 2016:</a:t>
            </a:r>
            <a:endParaRPr lang="fr-BE" sz="2200" dirty="0"/>
          </a:p>
          <a:p>
            <a:pPr lvl="2">
              <a:spcBef>
                <a:spcPct val="20000"/>
              </a:spcBef>
              <a:buFontTx/>
              <a:buChar char="•"/>
            </a:pPr>
            <a:r>
              <a:rPr lang="fr-BE" sz="2200" dirty="0"/>
              <a:t>Paratonnerres</a:t>
            </a:r>
          </a:p>
          <a:p>
            <a:pPr lvl="2">
              <a:spcBef>
                <a:spcPct val="20000"/>
              </a:spcBef>
              <a:buFontTx/>
              <a:buChar char="•"/>
            </a:pPr>
            <a:r>
              <a:rPr lang="fr-BE" sz="2200" dirty="0"/>
              <a:t>Ponts </a:t>
            </a:r>
            <a:r>
              <a:rPr lang="fr-BE" sz="2200" dirty="0" smtClean="0"/>
              <a:t>roulants et </a:t>
            </a:r>
            <a:r>
              <a:rPr lang="fr-BE" sz="2200" dirty="0"/>
              <a:t>ponts </a:t>
            </a:r>
            <a:r>
              <a:rPr lang="fr-BE" sz="2200" dirty="0" smtClean="0"/>
              <a:t>élévateurs</a:t>
            </a:r>
            <a:endParaRPr lang="fr-BE" dirty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7690551"/>
              </p:ext>
            </p:extLst>
          </p:nvPr>
        </p:nvGraphicFramePr>
        <p:xfrm>
          <a:off x="755650" y="3140968"/>
          <a:ext cx="8156575" cy="2703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50" name="Worksheet" r:id="rId4" imgW="5410335" imgH="2009843" progId="Excel.Sheet.12">
                  <p:embed/>
                </p:oleObj>
              </mc:Choice>
              <mc:Fallback>
                <p:oleObj name="Worksheet" r:id="rId4" imgW="5410335" imgH="2009843" progId="Excel.Sheet.12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650" y="3140968"/>
                        <a:ext cx="8156575" cy="270351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97083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1042988" y="274638"/>
            <a:ext cx="7643812" cy="1143000"/>
          </a:xfrm>
        </p:spPr>
        <p:txBody>
          <a:bodyPr/>
          <a:lstStyle/>
          <a:p>
            <a:pPr eaLnBrk="1" hangingPunct="1"/>
            <a:r>
              <a:rPr lang="fr-BE" dirty="0" smtClean="0"/>
              <a:t>Ordre du jour</a:t>
            </a:r>
            <a:endParaRPr lang="nl-BE" dirty="0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971550" y="1600200"/>
            <a:ext cx="7715250" cy="4637088"/>
          </a:xfrm>
          <a:solidFill>
            <a:schemeClr val="bg1"/>
          </a:solidFill>
        </p:spPr>
        <p:txBody>
          <a:bodyPr/>
          <a:lstStyle/>
          <a:p>
            <a:pPr eaLnBrk="1" hangingPunct="1"/>
            <a:r>
              <a:rPr lang="fr-BE" sz="2800" dirty="0" smtClean="0"/>
              <a:t>Introduction</a:t>
            </a:r>
          </a:p>
          <a:p>
            <a:pPr eaLnBrk="1" hangingPunct="1"/>
            <a:r>
              <a:rPr lang="fr-BE" sz="2800" dirty="0" smtClean="0"/>
              <a:t>Objectifs PGP 14-MR-02</a:t>
            </a:r>
          </a:p>
          <a:p>
            <a:pPr eaLnBrk="1" hangingPunct="1"/>
            <a:r>
              <a:rPr lang="fr-BE" sz="2800" dirty="0" smtClean="0"/>
              <a:t>Planning</a:t>
            </a:r>
          </a:p>
          <a:p>
            <a:pPr eaLnBrk="1" hangingPunct="1"/>
            <a:r>
              <a:rPr lang="fr-BE" sz="2800" dirty="0" smtClean="0"/>
              <a:t>PAA 2014</a:t>
            </a:r>
          </a:p>
          <a:p>
            <a:pPr eaLnBrk="1" hangingPunct="1"/>
            <a:r>
              <a:rPr lang="fr-BE" sz="2800" dirty="0" smtClean="0"/>
              <a:t>Etat des lieux</a:t>
            </a:r>
          </a:p>
          <a:p>
            <a:pPr eaLnBrk="1" hangingPunct="1"/>
            <a:r>
              <a:rPr lang="fr-BE" sz="2800" dirty="0" smtClean="0"/>
              <a:t>PAA 2014  - Bilan</a:t>
            </a:r>
          </a:p>
          <a:p>
            <a:pPr eaLnBrk="1" hangingPunct="1"/>
            <a:r>
              <a:rPr lang="fr-BE" sz="2800" dirty="0" smtClean="0"/>
              <a:t> PAA et PLP 2015</a:t>
            </a:r>
            <a:endParaRPr lang="fr-BE" sz="2000" dirty="0" smtClean="0"/>
          </a:p>
        </p:txBody>
      </p:sp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6526EF4-895D-45D6-81FE-38259E154EC9}" type="slidenum">
              <a:rPr lang="en-US" smtClean="0"/>
              <a:pPr eaLnBrk="1" hangingPunct="1"/>
              <a:t>2</a:t>
            </a:fld>
            <a:endParaRPr lang="en-US" smtClean="0"/>
          </a:p>
        </p:txBody>
      </p:sp>
      <p:sp>
        <p:nvSpPr>
          <p:cNvPr id="3077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nl-BE" smtClean="0"/>
              <a:t>29 Aug 2014</a:t>
            </a:r>
            <a:endParaRPr lang="en-US" smtClean="0"/>
          </a:p>
        </p:txBody>
      </p:sp>
      <p:sp>
        <p:nvSpPr>
          <p:cNvPr id="3078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14-MR-02 : Technical Meeting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1042988" y="274638"/>
            <a:ext cx="7643812" cy="1143000"/>
          </a:xfrm>
        </p:spPr>
        <p:txBody>
          <a:bodyPr/>
          <a:lstStyle/>
          <a:p>
            <a:pPr eaLnBrk="1" hangingPunct="1"/>
            <a:r>
              <a:rPr lang="fr-BE" smtClean="0"/>
              <a:t>Objectifs - Etat des lieux</a:t>
            </a:r>
            <a:endParaRPr lang="nl-BE" smtClean="0"/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971550" y="1484313"/>
            <a:ext cx="7848600" cy="504527"/>
          </a:xfrm>
          <a:solidFill>
            <a:srgbClr val="A6D86E"/>
          </a:solidFill>
        </p:spPr>
        <p:txBody>
          <a:bodyPr/>
          <a:lstStyle/>
          <a:p>
            <a:pPr marL="457200" lvl="1" indent="0">
              <a:buFontTx/>
              <a:buNone/>
            </a:pPr>
            <a:r>
              <a:rPr lang="fr-BE" sz="2400" smtClean="0"/>
              <a:t>7. Développer et implémenter des rapports</a:t>
            </a:r>
            <a:r>
              <a:rPr lang="fr-BE" sz="2200" smtClean="0"/>
              <a:t> </a:t>
            </a:r>
          </a:p>
        </p:txBody>
      </p:sp>
      <p:sp>
        <p:nvSpPr>
          <p:cNvPr id="2048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307283E-F840-454D-9A6E-9459BC00E345}" type="slidenum">
              <a:rPr lang="en-US" smtClean="0"/>
              <a:pPr eaLnBrk="1" hangingPunct="1"/>
              <a:t>20</a:t>
            </a:fld>
            <a:endParaRPr lang="en-US" smtClean="0"/>
          </a:p>
        </p:txBody>
      </p:sp>
      <p:sp>
        <p:nvSpPr>
          <p:cNvPr id="20485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nl-BE" smtClean="0"/>
              <a:t>29 Aug 2014</a:t>
            </a:r>
            <a:endParaRPr lang="en-US" smtClean="0"/>
          </a:p>
        </p:txBody>
      </p:sp>
      <p:sp>
        <p:nvSpPr>
          <p:cNvPr id="20486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14-MR-02 : Technical Meeting</a:t>
            </a:r>
          </a:p>
        </p:txBody>
      </p:sp>
      <p:sp>
        <p:nvSpPr>
          <p:cNvPr id="20487" name="Content Placeholder 2"/>
          <p:cNvSpPr txBox="1">
            <a:spLocks/>
          </p:cNvSpPr>
          <p:nvPr/>
        </p:nvSpPr>
        <p:spPr bwMode="auto">
          <a:xfrm>
            <a:off x="971550" y="2565400"/>
            <a:ext cx="7848600" cy="16556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lvl="1">
              <a:spcBef>
                <a:spcPct val="20000"/>
              </a:spcBef>
            </a:pPr>
            <a:r>
              <a:rPr lang="fr-BE" sz="2200" dirty="0" smtClean="0">
                <a:hlinkClick r:id="rId2"/>
              </a:rPr>
              <a:t>MR </a:t>
            </a:r>
            <a:r>
              <a:rPr lang="fr-BE" sz="2200" dirty="0">
                <a:hlinkClick r:id="rId2"/>
              </a:rPr>
              <a:t>NODE </a:t>
            </a:r>
            <a:endParaRPr lang="fr-BE" sz="2200" dirty="0" smtClean="0"/>
          </a:p>
          <a:p>
            <a:pPr lvl="1">
              <a:spcBef>
                <a:spcPct val="20000"/>
              </a:spcBef>
              <a:buFontTx/>
              <a:buChar char="•"/>
            </a:pPr>
            <a:r>
              <a:rPr lang="fr-BE" sz="2200" dirty="0"/>
              <a:t> </a:t>
            </a:r>
            <a:r>
              <a:rPr lang="fr-BE" sz="2200" dirty="0" smtClean="0"/>
              <a:t>Différents </a:t>
            </a:r>
            <a:r>
              <a:rPr lang="fr-BE" sz="2200" dirty="0" smtClean="0">
                <a:hlinkClick r:id="rId3"/>
              </a:rPr>
              <a:t>rapports </a:t>
            </a:r>
            <a:r>
              <a:rPr lang="fr-BE" sz="2200" dirty="0" smtClean="0"/>
              <a:t>développés en relation avec les contrôles</a:t>
            </a:r>
          </a:p>
          <a:p>
            <a:pPr lvl="1">
              <a:spcBef>
                <a:spcPct val="20000"/>
              </a:spcBef>
              <a:buFontTx/>
              <a:buChar char="•"/>
            </a:pPr>
            <a:r>
              <a:rPr lang="fr-BE" sz="2200" dirty="0"/>
              <a:t> </a:t>
            </a:r>
            <a:r>
              <a:rPr lang="fr-BE" sz="2200" dirty="0" smtClean="0"/>
              <a:t>Développement </a:t>
            </a:r>
            <a:r>
              <a:rPr lang="fr-BE" sz="2200" dirty="0"/>
              <a:t>futur possible en fonction des besoins</a:t>
            </a:r>
          </a:p>
          <a:p>
            <a:pPr lvl="1">
              <a:spcBef>
                <a:spcPct val="20000"/>
              </a:spcBef>
            </a:pPr>
            <a:endParaRPr lang="fr-BE" sz="2200" dirty="0"/>
          </a:p>
          <a:p>
            <a:pPr lvl="1">
              <a:spcBef>
                <a:spcPct val="20000"/>
              </a:spcBef>
            </a:pPr>
            <a:endParaRPr lang="fr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1042988" y="274638"/>
            <a:ext cx="7643812" cy="1143000"/>
          </a:xfrm>
        </p:spPr>
        <p:txBody>
          <a:bodyPr/>
          <a:lstStyle/>
          <a:p>
            <a:pPr eaLnBrk="1" hangingPunct="1"/>
            <a:r>
              <a:rPr lang="fr-BE" smtClean="0"/>
              <a:t>Objectifs - Etat des lieux</a:t>
            </a:r>
            <a:endParaRPr lang="nl-BE" smtClean="0"/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971550" y="1484313"/>
            <a:ext cx="7848600" cy="865187"/>
          </a:xfrm>
          <a:solidFill>
            <a:srgbClr val="A6D86E"/>
          </a:solidFill>
        </p:spPr>
        <p:txBody>
          <a:bodyPr/>
          <a:lstStyle/>
          <a:p>
            <a:pPr marL="457200" lvl="1" indent="0">
              <a:buFontTx/>
              <a:buNone/>
            </a:pPr>
            <a:r>
              <a:rPr lang="fr-BE" sz="2400" dirty="0" smtClean="0"/>
              <a:t>8. Développer et implémenter un système pour mettre les rapports de contrôles à disposition</a:t>
            </a:r>
          </a:p>
        </p:txBody>
      </p:sp>
      <p:sp>
        <p:nvSpPr>
          <p:cNvPr id="2150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38D47C9-4BAB-4D81-92FB-0427FEA904A6}" type="slidenum">
              <a:rPr lang="en-US" smtClean="0"/>
              <a:pPr eaLnBrk="1" hangingPunct="1"/>
              <a:t>21</a:t>
            </a:fld>
            <a:endParaRPr lang="en-US" smtClean="0"/>
          </a:p>
        </p:txBody>
      </p:sp>
      <p:sp>
        <p:nvSpPr>
          <p:cNvPr id="21509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nl-BE" smtClean="0"/>
              <a:t>29 Aug 2014</a:t>
            </a:r>
            <a:endParaRPr lang="en-US" smtClean="0"/>
          </a:p>
        </p:txBody>
      </p:sp>
      <p:sp>
        <p:nvSpPr>
          <p:cNvPr id="21510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14-MR-02 : Technical Meeting</a:t>
            </a:r>
          </a:p>
        </p:txBody>
      </p:sp>
      <p:sp>
        <p:nvSpPr>
          <p:cNvPr id="21511" name="Content Placeholder 2"/>
          <p:cNvSpPr txBox="1">
            <a:spLocks/>
          </p:cNvSpPr>
          <p:nvPr/>
        </p:nvSpPr>
        <p:spPr bwMode="auto">
          <a:xfrm>
            <a:off x="971550" y="2565400"/>
            <a:ext cx="7848600" cy="266379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lvl="1">
              <a:spcBef>
                <a:spcPct val="20000"/>
              </a:spcBef>
            </a:pPr>
            <a:r>
              <a:rPr lang="fr-BE" sz="2200" dirty="0" smtClean="0">
                <a:hlinkClick r:id="rId2"/>
              </a:rPr>
              <a:t>SharePoint CMI</a:t>
            </a:r>
            <a:endParaRPr lang="fr-BE" sz="2200" dirty="0" smtClean="0"/>
          </a:p>
          <a:p>
            <a:pPr marL="742950" lvl="1" indent="-285750">
              <a:spcBef>
                <a:spcPct val="20000"/>
              </a:spcBef>
              <a:buFontTx/>
              <a:buChar char="–"/>
              <a:defRPr/>
            </a:pPr>
            <a:r>
              <a:rPr lang="fr-BE" sz="2400" dirty="0" smtClean="0">
                <a:latin typeface="+mn-lt"/>
              </a:rPr>
              <a:t>Environnement </a:t>
            </a:r>
            <a:r>
              <a:rPr lang="fr-BE" sz="2400" dirty="0">
                <a:latin typeface="+mn-lt"/>
              </a:rPr>
              <a:t>Infra pour la gestion des documents techniques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  <a:defRPr/>
            </a:pPr>
            <a:r>
              <a:rPr lang="fr-BE" sz="2400" dirty="0" smtClean="0">
                <a:latin typeface="+mn-lt"/>
              </a:rPr>
              <a:t>Plusieurs </a:t>
            </a:r>
            <a:r>
              <a:rPr lang="fr-BE" sz="2400" dirty="0">
                <a:latin typeface="+mn-lt"/>
              </a:rPr>
              <a:t>types de documents (exemple : </a:t>
            </a:r>
            <a:r>
              <a:rPr lang="fr-BE" sz="2400" dirty="0" smtClean="0">
                <a:latin typeface="+mn-lt"/>
              </a:rPr>
              <a:t>Rapports–attestations</a:t>
            </a:r>
            <a:r>
              <a:rPr lang="fr-BE" sz="2400" dirty="0">
                <a:latin typeface="+mn-lt"/>
              </a:rPr>
              <a:t>)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  <a:defRPr/>
            </a:pPr>
            <a:r>
              <a:rPr lang="fr-BE" sz="2400" dirty="0" smtClean="0">
                <a:latin typeface="+mn-lt"/>
              </a:rPr>
              <a:t>Gestion </a:t>
            </a:r>
            <a:r>
              <a:rPr lang="fr-BE" sz="2400" dirty="0">
                <a:latin typeface="+mn-lt"/>
              </a:rPr>
              <a:t>par </a:t>
            </a:r>
            <a:r>
              <a:rPr lang="fr-BE" sz="2400" dirty="0" err="1">
                <a:latin typeface="+mn-lt"/>
              </a:rPr>
              <a:t>metadata</a:t>
            </a:r>
            <a:r>
              <a:rPr lang="fr-BE" sz="2400" dirty="0">
                <a:latin typeface="+mn-lt"/>
              </a:rPr>
              <a:t> permettant des filtres</a:t>
            </a:r>
          </a:p>
          <a:p>
            <a:pPr lvl="1">
              <a:spcBef>
                <a:spcPct val="20000"/>
              </a:spcBef>
            </a:pPr>
            <a:endParaRPr lang="fr-BE" sz="2200" dirty="0"/>
          </a:p>
          <a:p>
            <a:pPr lvl="1">
              <a:spcBef>
                <a:spcPct val="20000"/>
              </a:spcBef>
            </a:pPr>
            <a:endParaRPr lang="fr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1042988" y="274638"/>
            <a:ext cx="7643812" cy="1143000"/>
          </a:xfrm>
        </p:spPr>
        <p:txBody>
          <a:bodyPr/>
          <a:lstStyle/>
          <a:p>
            <a:pPr eaLnBrk="1" hangingPunct="1"/>
            <a:r>
              <a:rPr lang="fr-BE" smtClean="0"/>
              <a:t>Campagne de Communication</a:t>
            </a:r>
            <a:endParaRPr lang="nl-BE" smtClean="0"/>
          </a:p>
        </p:txBody>
      </p:sp>
      <p:sp>
        <p:nvSpPr>
          <p:cNvPr id="2253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F631361-880A-4F7C-B874-9BB4749CB150}" type="slidenum">
              <a:rPr lang="en-US" smtClean="0"/>
              <a:pPr eaLnBrk="1" hangingPunct="1"/>
              <a:t>22</a:t>
            </a:fld>
            <a:endParaRPr lang="en-US" smtClean="0"/>
          </a:p>
        </p:txBody>
      </p:sp>
      <p:sp>
        <p:nvSpPr>
          <p:cNvPr id="22532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nl-BE" smtClean="0"/>
              <a:t>29 Aug 2014</a:t>
            </a:r>
            <a:endParaRPr lang="en-US" smtClean="0"/>
          </a:p>
        </p:txBody>
      </p:sp>
      <p:sp>
        <p:nvSpPr>
          <p:cNvPr id="22533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14-MR-02 : Technical Meeting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971550" y="1628775"/>
            <a:ext cx="7848600" cy="43926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1">
              <a:defRPr/>
            </a:pPr>
            <a:r>
              <a:rPr lang="fr-BE" sz="2400" dirty="0" smtClean="0">
                <a:hlinkClick r:id="rId2"/>
              </a:rPr>
              <a:t>Notes </a:t>
            </a:r>
            <a:r>
              <a:rPr lang="fr-BE" sz="2400" dirty="0" smtClean="0"/>
              <a:t>:</a:t>
            </a:r>
          </a:p>
          <a:p>
            <a:pPr lvl="2">
              <a:defRPr/>
            </a:pPr>
            <a:r>
              <a:rPr lang="fr-BE" sz="2000" dirty="0"/>
              <a:t>MITS 13-00578873 - </a:t>
            </a:r>
            <a:r>
              <a:rPr lang="fr-BE" sz="2000" dirty="0" err="1"/>
              <a:t>Legal</a:t>
            </a:r>
            <a:r>
              <a:rPr lang="fr-BE" sz="2000" dirty="0"/>
              <a:t> </a:t>
            </a:r>
            <a:r>
              <a:rPr lang="fr-BE" sz="2000" dirty="0" smtClean="0"/>
              <a:t>Control</a:t>
            </a:r>
          </a:p>
          <a:p>
            <a:pPr lvl="2">
              <a:defRPr/>
            </a:pPr>
            <a:r>
              <a:rPr lang="fr-BE" sz="2000" dirty="0" smtClean="0"/>
              <a:t>MITS 13-00051519 - </a:t>
            </a:r>
            <a:r>
              <a:rPr lang="fr-BE" sz="2000" dirty="0" err="1" smtClean="0"/>
              <a:t>Legal</a:t>
            </a:r>
            <a:r>
              <a:rPr lang="fr-BE" sz="2000" dirty="0" smtClean="0"/>
              <a:t> </a:t>
            </a:r>
            <a:r>
              <a:rPr lang="fr-BE" sz="2000" dirty="0"/>
              <a:t>Control MR </a:t>
            </a:r>
            <a:r>
              <a:rPr lang="fr-BE" sz="2000" dirty="0" err="1"/>
              <a:t>Mgt</a:t>
            </a:r>
            <a:endParaRPr lang="fr-BE" sz="2000" dirty="0" smtClean="0"/>
          </a:p>
          <a:p>
            <a:pPr lvl="1">
              <a:defRPr/>
            </a:pPr>
            <a:r>
              <a:rPr lang="fr-BE" sz="2400" dirty="0" smtClean="0"/>
              <a:t>Réunion Evere sur le concept </a:t>
            </a:r>
            <a:r>
              <a:rPr lang="fr-BE" sz="2400" dirty="0" err="1" smtClean="0"/>
              <a:t>Ech</a:t>
            </a:r>
            <a:r>
              <a:rPr lang="fr-BE" sz="2400" dirty="0" smtClean="0"/>
              <a:t> Infra (28 et 30 Jan 2014)</a:t>
            </a:r>
          </a:p>
          <a:p>
            <a:pPr lvl="1">
              <a:defRPr/>
            </a:pPr>
            <a:r>
              <a:rPr lang="fr-BE" sz="2400" dirty="0" smtClean="0"/>
              <a:t>Infra Day (20 Mar 2014) </a:t>
            </a:r>
          </a:p>
          <a:p>
            <a:pPr lvl="1">
              <a:defRPr/>
            </a:pPr>
            <a:r>
              <a:rPr lang="fr-BE" sz="2400" dirty="0" err="1" smtClean="0">
                <a:hlinkClick r:id="rId3"/>
              </a:rPr>
              <a:t>Sharepoint</a:t>
            </a:r>
            <a:r>
              <a:rPr lang="fr-BE" sz="2400" dirty="0" smtClean="0">
                <a:hlinkClick r:id="rId3"/>
              </a:rPr>
              <a:t> Infra </a:t>
            </a:r>
            <a:endParaRPr lang="fr-BE" sz="2400" dirty="0" smtClean="0"/>
          </a:p>
          <a:p>
            <a:pPr lvl="2">
              <a:defRPr/>
            </a:pPr>
            <a:r>
              <a:rPr lang="fr-BE" sz="2000" dirty="0">
                <a:hlinkClick r:id="rId4"/>
              </a:rPr>
              <a:t>Contrôles légaux</a:t>
            </a:r>
            <a:endParaRPr lang="fr-BE" sz="2000" dirty="0"/>
          </a:p>
          <a:p>
            <a:pPr lvl="2">
              <a:defRPr/>
            </a:pPr>
            <a:r>
              <a:rPr lang="fr-BE" sz="2000" dirty="0" smtClean="0">
                <a:hlinkClick r:id="rId5"/>
              </a:rPr>
              <a:t>Carte </a:t>
            </a:r>
            <a:r>
              <a:rPr lang="fr-BE" sz="2000" dirty="0" err="1" smtClean="0">
                <a:hlinkClick r:id="rId5"/>
              </a:rPr>
              <a:t>Sharepoint</a:t>
            </a:r>
            <a:r>
              <a:rPr lang="fr-BE" sz="2000" dirty="0" smtClean="0">
                <a:hlinkClick r:id="rId5"/>
              </a:rPr>
              <a:t> Infra</a:t>
            </a:r>
            <a:endParaRPr lang="fr-BE" sz="2000" dirty="0" smtClean="0"/>
          </a:p>
          <a:p>
            <a:pPr marL="457200" lvl="1" indent="0">
              <a:buFontTx/>
              <a:buNone/>
              <a:defRPr/>
            </a:pPr>
            <a:endParaRPr lang="fr-BE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1042988" y="274638"/>
            <a:ext cx="7643812" cy="1143000"/>
          </a:xfrm>
        </p:spPr>
        <p:txBody>
          <a:bodyPr/>
          <a:lstStyle/>
          <a:p>
            <a:pPr eaLnBrk="1" hangingPunct="1"/>
            <a:r>
              <a:rPr lang="fr-BE" smtClean="0"/>
              <a:t>Planning – Etat des lieux</a:t>
            </a:r>
            <a:endParaRPr lang="nl-BE" smtClean="0"/>
          </a:p>
        </p:txBody>
      </p:sp>
      <p:sp>
        <p:nvSpPr>
          <p:cNvPr id="819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7EB61D1-E484-4995-BC5C-632EFE83AB36}" type="slidenum">
              <a:rPr lang="en-US" smtClean="0"/>
              <a:pPr eaLnBrk="1" hangingPunct="1"/>
              <a:t>23</a:t>
            </a:fld>
            <a:endParaRPr lang="en-US" smtClean="0"/>
          </a:p>
        </p:txBody>
      </p:sp>
      <p:sp>
        <p:nvSpPr>
          <p:cNvPr id="819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fr-BE"/>
          </a:p>
        </p:txBody>
      </p:sp>
      <p:graphicFrame>
        <p:nvGraphicFramePr>
          <p:cNvPr id="8197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8942551"/>
              </p:ext>
            </p:extLst>
          </p:nvPr>
        </p:nvGraphicFramePr>
        <p:xfrm>
          <a:off x="755650" y="1303338"/>
          <a:ext cx="8156575" cy="4357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8" name="Worksheet" r:id="rId4" imgW="5410335" imgH="3238500" progId="Excel.Sheet.12">
                  <p:embed/>
                </p:oleObj>
              </mc:Choice>
              <mc:Fallback>
                <p:oleObj name="Worksheet" r:id="rId4" imgW="5410335" imgH="3238500" progId="Excel.Sheet.12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650" y="1303338"/>
                        <a:ext cx="8156575" cy="435768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8" name="TextBox 1"/>
          <p:cNvSpPr txBox="1">
            <a:spLocks noChangeArrowheads="1"/>
          </p:cNvSpPr>
          <p:nvPr/>
        </p:nvSpPr>
        <p:spPr bwMode="auto">
          <a:xfrm>
            <a:off x="1116013" y="5732463"/>
            <a:ext cx="7704137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fr-BE"/>
              <a:t>Sérialisation = Introduction en ILIAS – WPPM suivant échéance </a:t>
            </a:r>
          </a:p>
          <a:p>
            <a:pPr eaLnBrk="1" hangingPunct="1"/>
            <a:r>
              <a:rPr lang="fr-BE">
                <a:sym typeface="Wingdings" pitchFamily="2" charset="2"/>
              </a:rPr>
              <a:t> processus progressif de sérialisation / contrôles</a:t>
            </a:r>
            <a:endParaRPr lang="fr-BE"/>
          </a:p>
        </p:txBody>
      </p:sp>
      <p:sp>
        <p:nvSpPr>
          <p:cNvPr id="8199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nl-BE" smtClean="0"/>
              <a:t>29 Aug 2014</a:t>
            </a:r>
            <a:endParaRPr lang="en-US" smtClean="0"/>
          </a:p>
        </p:txBody>
      </p:sp>
      <p:sp>
        <p:nvSpPr>
          <p:cNvPr id="8200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14-MR-02 : Technical Meeting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BE" smtClean="0"/>
              <a:t>PAA 2014 - Bilan</a:t>
            </a:r>
            <a:endParaRPr lang="nl-BE" smtClean="0"/>
          </a:p>
        </p:txBody>
      </p:sp>
      <p:sp>
        <p:nvSpPr>
          <p:cNvPr id="2355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0C85A74-CD47-4692-8FA1-2F77FA368F5A}" type="slidenum">
              <a:rPr lang="en-US" smtClean="0"/>
              <a:pPr eaLnBrk="1" hangingPunct="1"/>
              <a:t>24</a:t>
            </a:fld>
            <a:endParaRPr lang="en-US" smtClean="0"/>
          </a:p>
        </p:txBody>
      </p:sp>
      <p:graphicFrame>
        <p:nvGraphicFramePr>
          <p:cNvPr id="23558" name="Object 6"/>
          <p:cNvGraphicFramePr>
            <a:graphicFrameLocks noChangeAspect="1"/>
          </p:cNvGraphicFramePr>
          <p:nvPr/>
        </p:nvGraphicFramePr>
        <p:xfrm>
          <a:off x="1316038" y="1690688"/>
          <a:ext cx="7051675" cy="412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77" name="Document" r:id="rId4" imgW="4983813" imgH="3052981" progId="Word.Document.12">
                  <p:embed/>
                </p:oleObj>
              </mc:Choice>
              <mc:Fallback>
                <p:oleObj name="Document" r:id="rId4" imgW="4983813" imgH="3052981" progId="Word.Document.12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16038" y="1690688"/>
                        <a:ext cx="7051675" cy="41275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Date Placeholder 3"/>
          <p:cNvSpPr>
            <a:spLocks noGrp="1"/>
          </p:cNvSpPr>
          <p:nvPr>
            <p:ph type="dt" sz="quarter" idx="10"/>
          </p:nvPr>
        </p:nvSpPr>
        <p:spPr>
          <a:xfrm>
            <a:off x="457200" y="6381750"/>
            <a:ext cx="2133600" cy="339725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nl-BE" smtClean="0"/>
              <a:t>29 Aug 2014</a:t>
            </a:r>
            <a:endParaRPr lang="en-US" smtClean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843213" y="6381750"/>
            <a:ext cx="3457575" cy="339725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14-MR-02 : Technical Meeting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1042988" y="274638"/>
            <a:ext cx="7643812" cy="1143000"/>
          </a:xfrm>
        </p:spPr>
        <p:txBody>
          <a:bodyPr/>
          <a:lstStyle/>
          <a:p>
            <a:pPr eaLnBrk="1" hangingPunct="1"/>
            <a:r>
              <a:rPr lang="fr-BE" smtClean="0"/>
              <a:t>PAA 2015</a:t>
            </a:r>
            <a:endParaRPr lang="nl-BE" smtClean="0"/>
          </a:p>
        </p:txBody>
      </p:sp>
      <p:sp>
        <p:nvSpPr>
          <p:cNvPr id="2457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5D75478-411F-4491-AEDD-CAE1D26F3675}" type="slidenum">
              <a:rPr lang="en-US" smtClean="0"/>
              <a:pPr eaLnBrk="1" hangingPunct="1"/>
              <a:t>25</a:t>
            </a:fld>
            <a:endParaRPr lang="en-US" smtClean="0"/>
          </a:p>
        </p:txBody>
      </p:sp>
      <p:sp>
        <p:nvSpPr>
          <p:cNvPr id="2458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nl-BE" smtClean="0"/>
              <a:t>29 Aug 2014</a:t>
            </a:r>
            <a:endParaRPr lang="en-US" smtClean="0"/>
          </a:p>
        </p:txBody>
      </p:sp>
      <p:sp>
        <p:nvSpPr>
          <p:cNvPr id="24581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14-MR-02 : Technical Meeting</a:t>
            </a:r>
          </a:p>
        </p:txBody>
      </p:sp>
      <p:graphicFrame>
        <p:nvGraphicFramePr>
          <p:cNvPr id="24582" name="Object 1"/>
          <p:cNvGraphicFramePr>
            <a:graphicFrameLocks noChangeAspect="1"/>
          </p:cNvGraphicFramePr>
          <p:nvPr/>
        </p:nvGraphicFramePr>
        <p:xfrm>
          <a:off x="838200" y="1690688"/>
          <a:ext cx="7694613" cy="423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00" name="Document" r:id="rId4" imgW="4983813" imgH="2887478" progId="Word.Document.12">
                  <p:embed/>
                </p:oleObj>
              </mc:Choice>
              <mc:Fallback>
                <p:oleObj name="Document" r:id="rId4" imgW="4983813" imgH="2887478" progId="Word.Document.12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1690688"/>
                        <a:ext cx="7694613" cy="42354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1042988" y="274638"/>
            <a:ext cx="7643812" cy="1143000"/>
          </a:xfrm>
        </p:spPr>
        <p:txBody>
          <a:bodyPr/>
          <a:lstStyle/>
          <a:p>
            <a:pPr eaLnBrk="1" hangingPunct="1"/>
            <a:r>
              <a:rPr lang="fr-BE" dirty="0" smtClean="0"/>
              <a:t>PLP 2015</a:t>
            </a:r>
            <a:endParaRPr lang="nl-BE" dirty="0" smtClean="0"/>
          </a:p>
        </p:txBody>
      </p:sp>
      <p:sp>
        <p:nvSpPr>
          <p:cNvPr id="2457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5D75478-411F-4491-AEDD-CAE1D26F3675}" type="slidenum">
              <a:rPr lang="en-US" smtClean="0"/>
              <a:pPr eaLnBrk="1" hangingPunct="1"/>
              <a:t>26</a:t>
            </a:fld>
            <a:endParaRPr lang="en-US" smtClean="0"/>
          </a:p>
        </p:txBody>
      </p:sp>
      <p:sp>
        <p:nvSpPr>
          <p:cNvPr id="2458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nl-BE" smtClean="0"/>
              <a:t>29 Aug 2014</a:t>
            </a:r>
            <a:endParaRPr lang="en-US" smtClean="0"/>
          </a:p>
        </p:txBody>
      </p:sp>
      <p:sp>
        <p:nvSpPr>
          <p:cNvPr id="24581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14-MR-02 : Technical Meeting</a:t>
            </a:r>
          </a:p>
        </p:txBody>
      </p:sp>
      <p:sp>
        <p:nvSpPr>
          <p:cNvPr id="7" name="Rectangle 6"/>
          <p:cNvSpPr/>
          <p:nvPr/>
        </p:nvSpPr>
        <p:spPr>
          <a:xfrm>
            <a:off x="900113" y="1628775"/>
            <a:ext cx="7848600" cy="4093428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marL="514350" indent="-514350" algn="just">
              <a:spcAft>
                <a:spcPts val="0"/>
              </a:spcAft>
              <a:buFontTx/>
              <a:buAutoNum type="arabicParenR"/>
              <a:tabLst>
                <a:tab pos="630555" algn="l"/>
              </a:tabLst>
              <a:defRPr/>
            </a:pPr>
            <a:r>
              <a:rPr lang="fr-BE" sz="2600" dirty="0" smtClean="0">
                <a:latin typeface="+mn-lt"/>
              </a:rPr>
              <a:t>Finalisation de l’inventorisation </a:t>
            </a:r>
            <a:r>
              <a:rPr lang="fr-BE" sz="2600" dirty="0">
                <a:latin typeface="+mn-lt"/>
              </a:rPr>
              <a:t>des installations électriques suivant les modalités établies par le </a:t>
            </a:r>
            <a:r>
              <a:rPr lang="fr-BE" sz="2600" dirty="0" err="1">
                <a:latin typeface="+mn-lt"/>
              </a:rPr>
              <a:t>Gest</a:t>
            </a:r>
            <a:r>
              <a:rPr lang="fr-BE" sz="2600" dirty="0">
                <a:latin typeface="+mn-lt"/>
              </a:rPr>
              <a:t> Mat</a:t>
            </a:r>
          </a:p>
          <a:p>
            <a:pPr marL="514350" indent="-514350" algn="just">
              <a:spcAft>
                <a:spcPts val="0"/>
              </a:spcAft>
              <a:buFontTx/>
              <a:buAutoNum type="arabicParenR"/>
              <a:tabLst>
                <a:tab pos="630555" algn="l"/>
              </a:tabLst>
              <a:defRPr/>
            </a:pPr>
            <a:r>
              <a:rPr lang="fr-BE" sz="2600" dirty="0" smtClean="0">
                <a:latin typeface="+mn-lt"/>
              </a:rPr>
              <a:t>Inventorisation des paratonnerres, des ponts roulants et élévateurs suivant les modalités établies par le </a:t>
            </a:r>
            <a:r>
              <a:rPr lang="fr-BE" sz="2600" dirty="0" err="1" smtClean="0">
                <a:latin typeface="+mn-lt"/>
              </a:rPr>
              <a:t>Gest</a:t>
            </a:r>
            <a:r>
              <a:rPr lang="fr-BE" sz="2600" dirty="0" smtClean="0">
                <a:latin typeface="+mn-lt"/>
              </a:rPr>
              <a:t> Mat</a:t>
            </a:r>
          </a:p>
          <a:p>
            <a:pPr marL="514350" indent="-514350" algn="just">
              <a:spcAft>
                <a:spcPts val="0"/>
              </a:spcAft>
              <a:buFontTx/>
              <a:buAutoNum type="arabicParenR"/>
              <a:tabLst>
                <a:tab pos="630555" algn="l"/>
              </a:tabLst>
              <a:defRPr/>
            </a:pPr>
            <a:r>
              <a:rPr lang="fr-BE" sz="2600" dirty="0" smtClean="0">
                <a:latin typeface="+mn-lt"/>
              </a:rPr>
              <a:t>S’assurer </a:t>
            </a:r>
            <a:r>
              <a:rPr lang="fr-BE" sz="2600" dirty="0">
                <a:latin typeface="+mn-lt"/>
              </a:rPr>
              <a:t>de l’exécution des contrôles </a:t>
            </a:r>
            <a:r>
              <a:rPr lang="fr-BE" sz="2600" dirty="0" smtClean="0">
                <a:latin typeface="+mn-lt"/>
              </a:rPr>
              <a:t>obligatoires ayant une échéance en 2015.</a:t>
            </a:r>
            <a:endParaRPr lang="fr-BE" sz="2600" dirty="0">
              <a:latin typeface="+mn-lt"/>
            </a:endParaRPr>
          </a:p>
          <a:p>
            <a:pPr marL="514350" indent="-514350" algn="just">
              <a:spcAft>
                <a:spcPts val="0"/>
              </a:spcAft>
              <a:buFontTx/>
              <a:buAutoNum type="arabicParenR"/>
              <a:tabLst>
                <a:tab pos="630555" algn="l"/>
              </a:tabLst>
              <a:defRPr/>
            </a:pPr>
            <a:r>
              <a:rPr lang="fr-BE" sz="2600" dirty="0" smtClean="0">
                <a:latin typeface="+mn-lt"/>
              </a:rPr>
              <a:t>Mettre en place les moyens pour assurer la </a:t>
            </a:r>
            <a:r>
              <a:rPr lang="fr-BE" sz="2600" dirty="0">
                <a:latin typeface="+mn-lt"/>
              </a:rPr>
              <a:t>gestion </a:t>
            </a:r>
            <a:r>
              <a:rPr lang="fr-BE" sz="2600" dirty="0" smtClean="0">
                <a:latin typeface="+mn-lt"/>
              </a:rPr>
              <a:t>et le suivi des </a:t>
            </a:r>
            <a:r>
              <a:rPr lang="fr-BE" sz="2600" dirty="0">
                <a:latin typeface="+mn-lt"/>
              </a:rPr>
              <a:t>contrôles légaux </a:t>
            </a:r>
            <a:r>
              <a:rPr lang="fr-BE" sz="2600" dirty="0" smtClean="0">
                <a:latin typeface="+mn-lt"/>
              </a:rPr>
              <a:t>Infra</a:t>
            </a:r>
            <a:endParaRPr lang="nl-BE" sz="2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67986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151790A-B31F-4691-A701-6094BFF3B6A0}" type="slidenum">
              <a:rPr lang="en-US" smtClean="0"/>
              <a:pPr eaLnBrk="1" hangingPunct="1"/>
              <a:t>27</a:t>
            </a:fld>
            <a:endParaRPr lang="en-US" smtClean="0"/>
          </a:p>
        </p:txBody>
      </p:sp>
      <p:sp>
        <p:nvSpPr>
          <p:cNvPr id="2662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pPr eaLnBrk="1" hangingPunct="1"/>
            <a:r>
              <a:rPr lang="nl-BE" sz="4000" smtClean="0"/>
              <a:t>Q&amp;A</a:t>
            </a:r>
            <a:endParaRPr lang="fr-FR" sz="4000" smtClean="0"/>
          </a:p>
        </p:txBody>
      </p:sp>
      <p:grpSp>
        <p:nvGrpSpPr>
          <p:cNvPr id="26630" name="Group 31"/>
          <p:cNvGrpSpPr>
            <a:grpSpLocks/>
          </p:cNvGrpSpPr>
          <p:nvPr/>
        </p:nvGrpSpPr>
        <p:grpSpPr bwMode="auto">
          <a:xfrm>
            <a:off x="971550" y="908050"/>
            <a:ext cx="6748463" cy="5224463"/>
            <a:chOff x="612" y="572"/>
            <a:chExt cx="4251" cy="3291"/>
          </a:xfrm>
        </p:grpSpPr>
        <p:sp>
          <p:nvSpPr>
            <p:cNvPr id="26639" name="AutoShape 3"/>
            <p:cNvSpPr>
              <a:spLocks noChangeAspect="1" noChangeArrowheads="1" noTextEdit="1"/>
            </p:cNvSpPr>
            <p:nvPr/>
          </p:nvSpPr>
          <p:spPr bwMode="auto">
            <a:xfrm>
              <a:off x="1565" y="1389"/>
              <a:ext cx="3298" cy="24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pic>
          <p:nvPicPr>
            <p:cNvPr id="26640" name="Picture 4" descr="MCj00787110000[1]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87" y="572"/>
              <a:ext cx="1022" cy="24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641" name="Text Box 5"/>
            <p:cNvSpPr txBox="1">
              <a:spLocks noChangeArrowheads="1"/>
            </p:cNvSpPr>
            <p:nvPr/>
          </p:nvSpPr>
          <p:spPr bwMode="auto">
            <a:xfrm rot="-1806097">
              <a:off x="1517" y="1610"/>
              <a:ext cx="698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nl-BE" sz="1600" b="1"/>
                <a:t>PAA-PGP</a:t>
              </a:r>
              <a:endParaRPr lang="en-US" sz="1600" b="1"/>
            </a:p>
          </p:txBody>
        </p:sp>
        <p:grpSp>
          <p:nvGrpSpPr>
            <p:cNvPr id="26642" name="Group 6"/>
            <p:cNvGrpSpPr>
              <a:grpSpLocks/>
            </p:cNvGrpSpPr>
            <p:nvPr/>
          </p:nvGrpSpPr>
          <p:grpSpPr bwMode="auto">
            <a:xfrm>
              <a:off x="1230" y="922"/>
              <a:ext cx="1182" cy="1934"/>
              <a:chOff x="1230" y="922"/>
              <a:chExt cx="1182" cy="1934"/>
            </a:xfrm>
          </p:grpSpPr>
          <p:sp>
            <p:nvSpPr>
              <p:cNvPr id="26653" name="Freeform 7"/>
              <p:cNvSpPr>
                <a:spLocks/>
              </p:cNvSpPr>
              <p:nvPr/>
            </p:nvSpPr>
            <p:spPr bwMode="auto">
              <a:xfrm>
                <a:off x="1299" y="1073"/>
                <a:ext cx="1113" cy="1348"/>
              </a:xfrm>
              <a:custGeom>
                <a:avLst/>
                <a:gdLst>
                  <a:gd name="T0" fmla="*/ 947 w 1113"/>
                  <a:gd name="T1" fmla="*/ 646 h 1348"/>
                  <a:gd name="T2" fmla="*/ 472 w 1113"/>
                  <a:gd name="T3" fmla="*/ 1186 h 1348"/>
                  <a:gd name="T4" fmla="*/ 179 w 1113"/>
                  <a:gd name="T5" fmla="*/ 702 h 1348"/>
                  <a:gd name="T6" fmla="*/ 659 w 1113"/>
                  <a:gd name="T7" fmla="*/ 175 h 1348"/>
                  <a:gd name="T8" fmla="*/ 679 w 1113"/>
                  <a:gd name="T9" fmla="*/ 77 h 1348"/>
                  <a:gd name="T10" fmla="*/ 638 w 1113"/>
                  <a:gd name="T11" fmla="*/ 122 h 1348"/>
                  <a:gd name="T12" fmla="*/ 589 w 1113"/>
                  <a:gd name="T13" fmla="*/ 138 h 1348"/>
                  <a:gd name="T14" fmla="*/ 529 w 1113"/>
                  <a:gd name="T15" fmla="*/ 175 h 1348"/>
                  <a:gd name="T16" fmla="*/ 472 w 1113"/>
                  <a:gd name="T17" fmla="*/ 191 h 1348"/>
                  <a:gd name="T18" fmla="*/ 423 w 1113"/>
                  <a:gd name="T19" fmla="*/ 227 h 1348"/>
                  <a:gd name="T20" fmla="*/ 370 w 1113"/>
                  <a:gd name="T21" fmla="*/ 260 h 1348"/>
                  <a:gd name="T22" fmla="*/ 309 w 1113"/>
                  <a:gd name="T23" fmla="*/ 268 h 1348"/>
                  <a:gd name="T24" fmla="*/ 260 w 1113"/>
                  <a:gd name="T25" fmla="*/ 305 h 1348"/>
                  <a:gd name="T26" fmla="*/ 212 w 1113"/>
                  <a:gd name="T27" fmla="*/ 329 h 1348"/>
                  <a:gd name="T28" fmla="*/ 159 w 1113"/>
                  <a:gd name="T29" fmla="*/ 378 h 1348"/>
                  <a:gd name="T30" fmla="*/ 110 w 1113"/>
                  <a:gd name="T31" fmla="*/ 394 h 1348"/>
                  <a:gd name="T32" fmla="*/ 74 w 1113"/>
                  <a:gd name="T33" fmla="*/ 430 h 1348"/>
                  <a:gd name="T34" fmla="*/ 9 w 1113"/>
                  <a:gd name="T35" fmla="*/ 430 h 1348"/>
                  <a:gd name="T36" fmla="*/ 21 w 1113"/>
                  <a:gd name="T37" fmla="*/ 491 h 1348"/>
                  <a:gd name="T38" fmla="*/ 21 w 1113"/>
                  <a:gd name="T39" fmla="*/ 544 h 1348"/>
                  <a:gd name="T40" fmla="*/ 57 w 1113"/>
                  <a:gd name="T41" fmla="*/ 593 h 1348"/>
                  <a:gd name="T42" fmla="*/ 53 w 1113"/>
                  <a:gd name="T43" fmla="*/ 658 h 1348"/>
                  <a:gd name="T44" fmla="*/ 98 w 1113"/>
                  <a:gd name="T45" fmla="*/ 694 h 1348"/>
                  <a:gd name="T46" fmla="*/ 151 w 1113"/>
                  <a:gd name="T47" fmla="*/ 743 h 1348"/>
                  <a:gd name="T48" fmla="*/ 139 w 1113"/>
                  <a:gd name="T49" fmla="*/ 804 h 1348"/>
                  <a:gd name="T50" fmla="*/ 167 w 1113"/>
                  <a:gd name="T51" fmla="*/ 873 h 1348"/>
                  <a:gd name="T52" fmla="*/ 179 w 1113"/>
                  <a:gd name="T53" fmla="*/ 938 h 1348"/>
                  <a:gd name="T54" fmla="*/ 216 w 1113"/>
                  <a:gd name="T55" fmla="*/ 983 h 1348"/>
                  <a:gd name="T56" fmla="*/ 244 w 1113"/>
                  <a:gd name="T57" fmla="*/ 1072 h 1348"/>
                  <a:gd name="T58" fmla="*/ 252 w 1113"/>
                  <a:gd name="T59" fmla="*/ 1133 h 1348"/>
                  <a:gd name="T60" fmla="*/ 285 w 1113"/>
                  <a:gd name="T61" fmla="*/ 1186 h 1348"/>
                  <a:gd name="T62" fmla="*/ 281 w 1113"/>
                  <a:gd name="T63" fmla="*/ 1246 h 1348"/>
                  <a:gd name="T64" fmla="*/ 309 w 1113"/>
                  <a:gd name="T65" fmla="*/ 1307 h 1348"/>
                  <a:gd name="T66" fmla="*/ 366 w 1113"/>
                  <a:gd name="T67" fmla="*/ 1328 h 1348"/>
                  <a:gd name="T68" fmla="*/ 419 w 1113"/>
                  <a:gd name="T69" fmla="*/ 1348 h 1348"/>
                  <a:gd name="T70" fmla="*/ 468 w 1113"/>
                  <a:gd name="T71" fmla="*/ 1295 h 1348"/>
                  <a:gd name="T72" fmla="*/ 504 w 1113"/>
                  <a:gd name="T73" fmla="*/ 1242 h 1348"/>
                  <a:gd name="T74" fmla="*/ 557 w 1113"/>
                  <a:gd name="T75" fmla="*/ 1242 h 1348"/>
                  <a:gd name="T76" fmla="*/ 959 w 1113"/>
                  <a:gd name="T77" fmla="*/ 979 h 1348"/>
                  <a:gd name="T78" fmla="*/ 1004 w 1113"/>
                  <a:gd name="T79" fmla="*/ 950 h 1348"/>
                  <a:gd name="T80" fmla="*/ 1069 w 1113"/>
                  <a:gd name="T81" fmla="*/ 926 h 1348"/>
                  <a:gd name="T82" fmla="*/ 1105 w 1113"/>
                  <a:gd name="T83" fmla="*/ 893 h 1348"/>
                  <a:gd name="T84" fmla="*/ 1113 w 1113"/>
                  <a:gd name="T85" fmla="*/ 828 h 1348"/>
                  <a:gd name="T86" fmla="*/ 1061 w 1113"/>
                  <a:gd name="T87" fmla="*/ 776 h 1348"/>
                  <a:gd name="T88" fmla="*/ 1061 w 1113"/>
                  <a:gd name="T89" fmla="*/ 711 h 1348"/>
                  <a:gd name="T90" fmla="*/ 1020 w 1113"/>
                  <a:gd name="T91" fmla="*/ 670 h 1348"/>
                  <a:gd name="T92" fmla="*/ 1004 w 1113"/>
                  <a:gd name="T93" fmla="*/ 601 h 1348"/>
                  <a:gd name="T94" fmla="*/ 979 w 1113"/>
                  <a:gd name="T95" fmla="*/ 552 h 1348"/>
                  <a:gd name="T96" fmla="*/ 963 w 1113"/>
                  <a:gd name="T97" fmla="*/ 491 h 1348"/>
                  <a:gd name="T98" fmla="*/ 923 w 1113"/>
                  <a:gd name="T99" fmla="*/ 439 h 1348"/>
                  <a:gd name="T100" fmla="*/ 927 w 1113"/>
                  <a:gd name="T101" fmla="*/ 378 h 1348"/>
                  <a:gd name="T102" fmla="*/ 886 w 1113"/>
                  <a:gd name="T103" fmla="*/ 329 h 1348"/>
                  <a:gd name="T104" fmla="*/ 886 w 1113"/>
                  <a:gd name="T105" fmla="*/ 264 h 1348"/>
                  <a:gd name="T106" fmla="*/ 854 w 1113"/>
                  <a:gd name="T107" fmla="*/ 215 h 1348"/>
                  <a:gd name="T108" fmla="*/ 858 w 1113"/>
                  <a:gd name="T109" fmla="*/ 154 h 1348"/>
                  <a:gd name="T110" fmla="*/ 829 w 1113"/>
                  <a:gd name="T111" fmla="*/ 97 h 1348"/>
                  <a:gd name="T112" fmla="*/ 837 w 1113"/>
                  <a:gd name="T113" fmla="*/ 32 h 1348"/>
                  <a:gd name="T114" fmla="*/ 789 w 1113"/>
                  <a:gd name="T115" fmla="*/ 0 h 1348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1113"/>
                  <a:gd name="T175" fmla="*/ 0 h 1348"/>
                  <a:gd name="T176" fmla="*/ 1113 w 1113"/>
                  <a:gd name="T177" fmla="*/ 1348 h 1348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1113" h="1348">
                    <a:moveTo>
                      <a:pt x="768" y="37"/>
                    </a:moveTo>
                    <a:lnTo>
                      <a:pt x="809" y="223"/>
                    </a:lnTo>
                    <a:lnTo>
                      <a:pt x="849" y="369"/>
                    </a:lnTo>
                    <a:lnTo>
                      <a:pt x="902" y="528"/>
                    </a:lnTo>
                    <a:lnTo>
                      <a:pt x="947" y="646"/>
                    </a:lnTo>
                    <a:lnTo>
                      <a:pt x="996" y="759"/>
                    </a:lnTo>
                    <a:lnTo>
                      <a:pt x="1024" y="828"/>
                    </a:lnTo>
                    <a:lnTo>
                      <a:pt x="809" y="970"/>
                    </a:lnTo>
                    <a:lnTo>
                      <a:pt x="626" y="1088"/>
                    </a:lnTo>
                    <a:lnTo>
                      <a:pt x="472" y="1186"/>
                    </a:lnTo>
                    <a:lnTo>
                      <a:pt x="382" y="1259"/>
                    </a:lnTo>
                    <a:lnTo>
                      <a:pt x="358" y="1255"/>
                    </a:lnTo>
                    <a:lnTo>
                      <a:pt x="325" y="1206"/>
                    </a:lnTo>
                    <a:lnTo>
                      <a:pt x="273" y="962"/>
                    </a:lnTo>
                    <a:lnTo>
                      <a:pt x="179" y="702"/>
                    </a:lnTo>
                    <a:lnTo>
                      <a:pt x="90" y="520"/>
                    </a:lnTo>
                    <a:lnTo>
                      <a:pt x="102" y="491"/>
                    </a:lnTo>
                    <a:lnTo>
                      <a:pt x="330" y="365"/>
                    </a:lnTo>
                    <a:lnTo>
                      <a:pt x="504" y="260"/>
                    </a:lnTo>
                    <a:lnTo>
                      <a:pt x="659" y="175"/>
                    </a:lnTo>
                    <a:lnTo>
                      <a:pt x="760" y="89"/>
                    </a:lnTo>
                    <a:lnTo>
                      <a:pt x="744" y="69"/>
                    </a:lnTo>
                    <a:lnTo>
                      <a:pt x="703" y="65"/>
                    </a:lnTo>
                    <a:lnTo>
                      <a:pt x="691" y="69"/>
                    </a:lnTo>
                    <a:lnTo>
                      <a:pt x="679" y="77"/>
                    </a:lnTo>
                    <a:lnTo>
                      <a:pt x="675" y="89"/>
                    </a:lnTo>
                    <a:lnTo>
                      <a:pt x="671" y="102"/>
                    </a:lnTo>
                    <a:lnTo>
                      <a:pt x="663" y="114"/>
                    </a:lnTo>
                    <a:lnTo>
                      <a:pt x="650" y="122"/>
                    </a:lnTo>
                    <a:lnTo>
                      <a:pt x="638" y="122"/>
                    </a:lnTo>
                    <a:lnTo>
                      <a:pt x="626" y="122"/>
                    </a:lnTo>
                    <a:lnTo>
                      <a:pt x="614" y="118"/>
                    </a:lnTo>
                    <a:lnTo>
                      <a:pt x="602" y="118"/>
                    </a:lnTo>
                    <a:lnTo>
                      <a:pt x="589" y="126"/>
                    </a:lnTo>
                    <a:lnTo>
                      <a:pt x="589" y="138"/>
                    </a:lnTo>
                    <a:lnTo>
                      <a:pt x="581" y="150"/>
                    </a:lnTo>
                    <a:lnTo>
                      <a:pt x="569" y="162"/>
                    </a:lnTo>
                    <a:lnTo>
                      <a:pt x="557" y="175"/>
                    </a:lnTo>
                    <a:lnTo>
                      <a:pt x="545" y="175"/>
                    </a:lnTo>
                    <a:lnTo>
                      <a:pt x="529" y="175"/>
                    </a:lnTo>
                    <a:lnTo>
                      <a:pt x="516" y="175"/>
                    </a:lnTo>
                    <a:lnTo>
                      <a:pt x="504" y="166"/>
                    </a:lnTo>
                    <a:lnTo>
                      <a:pt x="492" y="171"/>
                    </a:lnTo>
                    <a:lnTo>
                      <a:pt x="480" y="179"/>
                    </a:lnTo>
                    <a:lnTo>
                      <a:pt x="472" y="191"/>
                    </a:lnTo>
                    <a:lnTo>
                      <a:pt x="464" y="203"/>
                    </a:lnTo>
                    <a:lnTo>
                      <a:pt x="460" y="215"/>
                    </a:lnTo>
                    <a:lnTo>
                      <a:pt x="447" y="227"/>
                    </a:lnTo>
                    <a:lnTo>
                      <a:pt x="435" y="227"/>
                    </a:lnTo>
                    <a:lnTo>
                      <a:pt x="423" y="227"/>
                    </a:lnTo>
                    <a:lnTo>
                      <a:pt x="411" y="223"/>
                    </a:lnTo>
                    <a:lnTo>
                      <a:pt x="399" y="223"/>
                    </a:lnTo>
                    <a:lnTo>
                      <a:pt x="386" y="231"/>
                    </a:lnTo>
                    <a:lnTo>
                      <a:pt x="374" y="248"/>
                    </a:lnTo>
                    <a:lnTo>
                      <a:pt x="370" y="260"/>
                    </a:lnTo>
                    <a:lnTo>
                      <a:pt x="362" y="272"/>
                    </a:lnTo>
                    <a:lnTo>
                      <a:pt x="346" y="280"/>
                    </a:lnTo>
                    <a:lnTo>
                      <a:pt x="334" y="280"/>
                    </a:lnTo>
                    <a:lnTo>
                      <a:pt x="321" y="268"/>
                    </a:lnTo>
                    <a:lnTo>
                      <a:pt x="309" y="268"/>
                    </a:lnTo>
                    <a:lnTo>
                      <a:pt x="297" y="268"/>
                    </a:lnTo>
                    <a:lnTo>
                      <a:pt x="285" y="268"/>
                    </a:lnTo>
                    <a:lnTo>
                      <a:pt x="273" y="280"/>
                    </a:lnTo>
                    <a:lnTo>
                      <a:pt x="265" y="292"/>
                    </a:lnTo>
                    <a:lnTo>
                      <a:pt x="260" y="305"/>
                    </a:lnTo>
                    <a:lnTo>
                      <a:pt x="252" y="317"/>
                    </a:lnTo>
                    <a:lnTo>
                      <a:pt x="248" y="329"/>
                    </a:lnTo>
                    <a:lnTo>
                      <a:pt x="236" y="333"/>
                    </a:lnTo>
                    <a:lnTo>
                      <a:pt x="224" y="333"/>
                    </a:lnTo>
                    <a:lnTo>
                      <a:pt x="212" y="329"/>
                    </a:lnTo>
                    <a:lnTo>
                      <a:pt x="204" y="341"/>
                    </a:lnTo>
                    <a:lnTo>
                      <a:pt x="191" y="349"/>
                    </a:lnTo>
                    <a:lnTo>
                      <a:pt x="183" y="365"/>
                    </a:lnTo>
                    <a:lnTo>
                      <a:pt x="175" y="378"/>
                    </a:lnTo>
                    <a:lnTo>
                      <a:pt x="159" y="378"/>
                    </a:lnTo>
                    <a:lnTo>
                      <a:pt x="147" y="378"/>
                    </a:lnTo>
                    <a:lnTo>
                      <a:pt x="135" y="369"/>
                    </a:lnTo>
                    <a:lnTo>
                      <a:pt x="122" y="369"/>
                    </a:lnTo>
                    <a:lnTo>
                      <a:pt x="110" y="378"/>
                    </a:lnTo>
                    <a:lnTo>
                      <a:pt x="110" y="394"/>
                    </a:lnTo>
                    <a:lnTo>
                      <a:pt x="110" y="406"/>
                    </a:lnTo>
                    <a:lnTo>
                      <a:pt x="106" y="418"/>
                    </a:lnTo>
                    <a:lnTo>
                      <a:pt x="98" y="430"/>
                    </a:lnTo>
                    <a:lnTo>
                      <a:pt x="86" y="430"/>
                    </a:lnTo>
                    <a:lnTo>
                      <a:pt x="74" y="430"/>
                    </a:lnTo>
                    <a:lnTo>
                      <a:pt x="61" y="426"/>
                    </a:lnTo>
                    <a:lnTo>
                      <a:pt x="49" y="422"/>
                    </a:lnTo>
                    <a:lnTo>
                      <a:pt x="37" y="422"/>
                    </a:lnTo>
                    <a:lnTo>
                      <a:pt x="21" y="422"/>
                    </a:lnTo>
                    <a:lnTo>
                      <a:pt x="9" y="430"/>
                    </a:lnTo>
                    <a:lnTo>
                      <a:pt x="0" y="443"/>
                    </a:lnTo>
                    <a:lnTo>
                      <a:pt x="0" y="455"/>
                    </a:lnTo>
                    <a:lnTo>
                      <a:pt x="0" y="467"/>
                    </a:lnTo>
                    <a:lnTo>
                      <a:pt x="5" y="479"/>
                    </a:lnTo>
                    <a:lnTo>
                      <a:pt x="21" y="491"/>
                    </a:lnTo>
                    <a:lnTo>
                      <a:pt x="33" y="495"/>
                    </a:lnTo>
                    <a:lnTo>
                      <a:pt x="41" y="508"/>
                    </a:lnTo>
                    <a:lnTo>
                      <a:pt x="37" y="520"/>
                    </a:lnTo>
                    <a:lnTo>
                      <a:pt x="29" y="532"/>
                    </a:lnTo>
                    <a:lnTo>
                      <a:pt x="21" y="544"/>
                    </a:lnTo>
                    <a:lnTo>
                      <a:pt x="21" y="556"/>
                    </a:lnTo>
                    <a:lnTo>
                      <a:pt x="21" y="568"/>
                    </a:lnTo>
                    <a:lnTo>
                      <a:pt x="33" y="577"/>
                    </a:lnTo>
                    <a:lnTo>
                      <a:pt x="45" y="585"/>
                    </a:lnTo>
                    <a:lnTo>
                      <a:pt x="57" y="593"/>
                    </a:lnTo>
                    <a:lnTo>
                      <a:pt x="70" y="601"/>
                    </a:lnTo>
                    <a:lnTo>
                      <a:pt x="74" y="617"/>
                    </a:lnTo>
                    <a:lnTo>
                      <a:pt x="65" y="629"/>
                    </a:lnTo>
                    <a:lnTo>
                      <a:pt x="57" y="646"/>
                    </a:lnTo>
                    <a:lnTo>
                      <a:pt x="53" y="658"/>
                    </a:lnTo>
                    <a:lnTo>
                      <a:pt x="53" y="674"/>
                    </a:lnTo>
                    <a:lnTo>
                      <a:pt x="61" y="686"/>
                    </a:lnTo>
                    <a:lnTo>
                      <a:pt x="74" y="686"/>
                    </a:lnTo>
                    <a:lnTo>
                      <a:pt x="86" y="690"/>
                    </a:lnTo>
                    <a:lnTo>
                      <a:pt x="98" y="694"/>
                    </a:lnTo>
                    <a:lnTo>
                      <a:pt x="110" y="702"/>
                    </a:lnTo>
                    <a:lnTo>
                      <a:pt x="135" y="706"/>
                    </a:lnTo>
                    <a:lnTo>
                      <a:pt x="151" y="719"/>
                    </a:lnTo>
                    <a:lnTo>
                      <a:pt x="155" y="731"/>
                    </a:lnTo>
                    <a:lnTo>
                      <a:pt x="151" y="743"/>
                    </a:lnTo>
                    <a:lnTo>
                      <a:pt x="147" y="755"/>
                    </a:lnTo>
                    <a:lnTo>
                      <a:pt x="143" y="767"/>
                    </a:lnTo>
                    <a:lnTo>
                      <a:pt x="135" y="780"/>
                    </a:lnTo>
                    <a:lnTo>
                      <a:pt x="135" y="792"/>
                    </a:lnTo>
                    <a:lnTo>
                      <a:pt x="139" y="804"/>
                    </a:lnTo>
                    <a:lnTo>
                      <a:pt x="155" y="820"/>
                    </a:lnTo>
                    <a:lnTo>
                      <a:pt x="163" y="832"/>
                    </a:lnTo>
                    <a:lnTo>
                      <a:pt x="171" y="845"/>
                    </a:lnTo>
                    <a:lnTo>
                      <a:pt x="171" y="857"/>
                    </a:lnTo>
                    <a:lnTo>
                      <a:pt x="167" y="873"/>
                    </a:lnTo>
                    <a:lnTo>
                      <a:pt x="163" y="889"/>
                    </a:lnTo>
                    <a:lnTo>
                      <a:pt x="159" y="901"/>
                    </a:lnTo>
                    <a:lnTo>
                      <a:pt x="159" y="914"/>
                    </a:lnTo>
                    <a:lnTo>
                      <a:pt x="167" y="930"/>
                    </a:lnTo>
                    <a:lnTo>
                      <a:pt x="179" y="938"/>
                    </a:lnTo>
                    <a:lnTo>
                      <a:pt x="195" y="946"/>
                    </a:lnTo>
                    <a:lnTo>
                      <a:pt x="228" y="954"/>
                    </a:lnTo>
                    <a:lnTo>
                      <a:pt x="240" y="958"/>
                    </a:lnTo>
                    <a:lnTo>
                      <a:pt x="228" y="970"/>
                    </a:lnTo>
                    <a:lnTo>
                      <a:pt x="216" y="983"/>
                    </a:lnTo>
                    <a:lnTo>
                      <a:pt x="200" y="999"/>
                    </a:lnTo>
                    <a:lnTo>
                      <a:pt x="191" y="1015"/>
                    </a:lnTo>
                    <a:lnTo>
                      <a:pt x="191" y="1031"/>
                    </a:lnTo>
                    <a:lnTo>
                      <a:pt x="220" y="1048"/>
                    </a:lnTo>
                    <a:lnTo>
                      <a:pt x="244" y="1072"/>
                    </a:lnTo>
                    <a:lnTo>
                      <a:pt x="256" y="1080"/>
                    </a:lnTo>
                    <a:lnTo>
                      <a:pt x="265" y="1092"/>
                    </a:lnTo>
                    <a:lnTo>
                      <a:pt x="269" y="1104"/>
                    </a:lnTo>
                    <a:lnTo>
                      <a:pt x="260" y="1117"/>
                    </a:lnTo>
                    <a:lnTo>
                      <a:pt x="252" y="1133"/>
                    </a:lnTo>
                    <a:lnTo>
                      <a:pt x="248" y="1149"/>
                    </a:lnTo>
                    <a:lnTo>
                      <a:pt x="248" y="1161"/>
                    </a:lnTo>
                    <a:lnTo>
                      <a:pt x="260" y="1173"/>
                    </a:lnTo>
                    <a:lnTo>
                      <a:pt x="273" y="1177"/>
                    </a:lnTo>
                    <a:lnTo>
                      <a:pt x="285" y="1186"/>
                    </a:lnTo>
                    <a:lnTo>
                      <a:pt x="293" y="1198"/>
                    </a:lnTo>
                    <a:lnTo>
                      <a:pt x="289" y="1210"/>
                    </a:lnTo>
                    <a:lnTo>
                      <a:pt x="285" y="1222"/>
                    </a:lnTo>
                    <a:lnTo>
                      <a:pt x="281" y="1234"/>
                    </a:lnTo>
                    <a:lnTo>
                      <a:pt x="281" y="1246"/>
                    </a:lnTo>
                    <a:lnTo>
                      <a:pt x="281" y="1263"/>
                    </a:lnTo>
                    <a:lnTo>
                      <a:pt x="281" y="1279"/>
                    </a:lnTo>
                    <a:lnTo>
                      <a:pt x="289" y="1291"/>
                    </a:lnTo>
                    <a:lnTo>
                      <a:pt x="297" y="1303"/>
                    </a:lnTo>
                    <a:lnTo>
                      <a:pt x="309" y="1307"/>
                    </a:lnTo>
                    <a:lnTo>
                      <a:pt x="321" y="1303"/>
                    </a:lnTo>
                    <a:lnTo>
                      <a:pt x="334" y="1303"/>
                    </a:lnTo>
                    <a:lnTo>
                      <a:pt x="346" y="1303"/>
                    </a:lnTo>
                    <a:lnTo>
                      <a:pt x="358" y="1311"/>
                    </a:lnTo>
                    <a:lnTo>
                      <a:pt x="366" y="1328"/>
                    </a:lnTo>
                    <a:lnTo>
                      <a:pt x="370" y="1344"/>
                    </a:lnTo>
                    <a:lnTo>
                      <a:pt x="382" y="1348"/>
                    </a:lnTo>
                    <a:lnTo>
                      <a:pt x="395" y="1348"/>
                    </a:lnTo>
                    <a:lnTo>
                      <a:pt x="407" y="1348"/>
                    </a:lnTo>
                    <a:lnTo>
                      <a:pt x="419" y="1348"/>
                    </a:lnTo>
                    <a:lnTo>
                      <a:pt x="431" y="1344"/>
                    </a:lnTo>
                    <a:lnTo>
                      <a:pt x="435" y="1332"/>
                    </a:lnTo>
                    <a:lnTo>
                      <a:pt x="451" y="1324"/>
                    </a:lnTo>
                    <a:lnTo>
                      <a:pt x="464" y="1311"/>
                    </a:lnTo>
                    <a:lnTo>
                      <a:pt x="468" y="1295"/>
                    </a:lnTo>
                    <a:lnTo>
                      <a:pt x="468" y="1283"/>
                    </a:lnTo>
                    <a:lnTo>
                      <a:pt x="472" y="1271"/>
                    </a:lnTo>
                    <a:lnTo>
                      <a:pt x="476" y="1259"/>
                    </a:lnTo>
                    <a:lnTo>
                      <a:pt x="492" y="1246"/>
                    </a:lnTo>
                    <a:lnTo>
                      <a:pt x="504" y="1242"/>
                    </a:lnTo>
                    <a:lnTo>
                      <a:pt x="516" y="1251"/>
                    </a:lnTo>
                    <a:lnTo>
                      <a:pt x="525" y="1263"/>
                    </a:lnTo>
                    <a:lnTo>
                      <a:pt x="537" y="1263"/>
                    </a:lnTo>
                    <a:lnTo>
                      <a:pt x="549" y="1255"/>
                    </a:lnTo>
                    <a:lnTo>
                      <a:pt x="557" y="1242"/>
                    </a:lnTo>
                    <a:lnTo>
                      <a:pt x="557" y="1230"/>
                    </a:lnTo>
                    <a:lnTo>
                      <a:pt x="553" y="1218"/>
                    </a:lnTo>
                    <a:lnTo>
                      <a:pt x="553" y="1206"/>
                    </a:lnTo>
                    <a:lnTo>
                      <a:pt x="939" y="950"/>
                    </a:lnTo>
                    <a:lnTo>
                      <a:pt x="959" y="979"/>
                    </a:lnTo>
                    <a:lnTo>
                      <a:pt x="971" y="983"/>
                    </a:lnTo>
                    <a:lnTo>
                      <a:pt x="984" y="983"/>
                    </a:lnTo>
                    <a:lnTo>
                      <a:pt x="988" y="970"/>
                    </a:lnTo>
                    <a:lnTo>
                      <a:pt x="992" y="958"/>
                    </a:lnTo>
                    <a:lnTo>
                      <a:pt x="1004" y="950"/>
                    </a:lnTo>
                    <a:lnTo>
                      <a:pt x="1020" y="942"/>
                    </a:lnTo>
                    <a:lnTo>
                      <a:pt x="1032" y="942"/>
                    </a:lnTo>
                    <a:lnTo>
                      <a:pt x="1044" y="942"/>
                    </a:lnTo>
                    <a:lnTo>
                      <a:pt x="1057" y="938"/>
                    </a:lnTo>
                    <a:lnTo>
                      <a:pt x="1069" y="926"/>
                    </a:lnTo>
                    <a:lnTo>
                      <a:pt x="1065" y="914"/>
                    </a:lnTo>
                    <a:lnTo>
                      <a:pt x="1065" y="901"/>
                    </a:lnTo>
                    <a:lnTo>
                      <a:pt x="1081" y="893"/>
                    </a:lnTo>
                    <a:lnTo>
                      <a:pt x="1093" y="893"/>
                    </a:lnTo>
                    <a:lnTo>
                      <a:pt x="1105" y="893"/>
                    </a:lnTo>
                    <a:lnTo>
                      <a:pt x="1113" y="881"/>
                    </a:lnTo>
                    <a:lnTo>
                      <a:pt x="1113" y="869"/>
                    </a:lnTo>
                    <a:lnTo>
                      <a:pt x="1113" y="857"/>
                    </a:lnTo>
                    <a:lnTo>
                      <a:pt x="1113" y="845"/>
                    </a:lnTo>
                    <a:lnTo>
                      <a:pt x="1113" y="828"/>
                    </a:lnTo>
                    <a:lnTo>
                      <a:pt x="1109" y="816"/>
                    </a:lnTo>
                    <a:lnTo>
                      <a:pt x="1097" y="804"/>
                    </a:lnTo>
                    <a:lnTo>
                      <a:pt x="1081" y="796"/>
                    </a:lnTo>
                    <a:lnTo>
                      <a:pt x="1069" y="788"/>
                    </a:lnTo>
                    <a:lnTo>
                      <a:pt x="1061" y="776"/>
                    </a:lnTo>
                    <a:lnTo>
                      <a:pt x="1061" y="763"/>
                    </a:lnTo>
                    <a:lnTo>
                      <a:pt x="1061" y="751"/>
                    </a:lnTo>
                    <a:lnTo>
                      <a:pt x="1069" y="739"/>
                    </a:lnTo>
                    <a:lnTo>
                      <a:pt x="1069" y="723"/>
                    </a:lnTo>
                    <a:lnTo>
                      <a:pt x="1061" y="711"/>
                    </a:lnTo>
                    <a:lnTo>
                      <a:pt x="1049" y="702"/>
                    </a:lnTo>
                    <a:lnTo>
                      <a:pt x="1036" y="698"/>
                    </a:lnTo>
                    <a:lnTo>
                      <a:pt x="1024" y="694"/>
                    </a:lnTo>
                    <a:lnTo>
                      <a:pt x="1020" y="682"/>
                    </a:lnTo>
                    <a:lnTo>
                      <a:pt x="1020" y="670"/>
                    </a:lnTo>
                    <a:lnTo>
                      <a:pt x="1024" y="658"/>
                    </a:lnTo>
                    <a:lnTo>
                      <a:pt x="1020" y="646"/>
                    </a:lnTo>
                    <a:lnTo>
                      <a:pt x="1020" y="621"/>
                    </a:lnTo>
                    <a:lnTo>
                      <a:pt x="1016" y="605"/>
                    </a:lnTo>
                    <a:lnTo>
                      <a:pt x="1004" y="601"/>
                    </a:lnTo>
                    <a:lnTo>
                      <a:pt x="992" y="597"/>
                    </a:lnTo>
                    <a:lnTo>
                      <a:pt x="979" y="589"/>
                    </a:lnTo>
                    <a:lnTo>
                      <a:pt x="975" y="577"/>
                    </a:lnTo>
                    <a:lnTo>
                      <a:pt x="975" y="564"/>
                    </a:lnTo>
                    <a:lnTo>
                      <a:pt x="979" y="552"/>
                    </a:lnTo>
                    <a:lnTo>
                      <a:pt x="988" y="540"/>
                    </a:lnTo>
                    <a:lnTo>
                      <a:pt x="988" y="524"/>
                    </a:lnTo>
                    <a:lnTo>
                      <a:pt x="988" y="512"/>
                    </a:lnTo>
                    <a:lnTo>
                      <a:pt x="975" y="499"/>
                    </a:lnTo>
                    <a:lnTo>
                      <a:pt x="963" y="491"/>
                    </a:lnTo>
                    <a:lnTo>
                      <a:pt x="947" y="479"/>
                    </a:lnTo>
                    <a:lnTo>
                      <a:pt x="935" y="475"/>
                    </a:lnTo>
                    <a:lnTo>
                      <a:pt x="923" y="463"/>
                    </a:lnTo>
                    <a:lnTo>
                      <a:pt x="919" y="451"/>
                    </a:lnTo>
                    <a:lnTo>
                      <a:pt x="923" y="439"/>
                    </a:lnTo>
                    <a:lnTo>
                      <a:pt x="927" y="426"/>
                    </a:lnTo>
                    <a:lnTo>
                      <a:pt x="927" y="414"/>
                    </a:lnTo>
                    <a:lnTo>
                      <a:pt x="931" y="402"/>
                    </a:lnTo>
                    <a:lnTo>
                      <a:pt x="931" y="390"/>
                    </a:lnTo>
                    <a:lnTo>
                      <a:pt x="927" y="378"/>
                    </a:lnTo>
                    <a:lnTo>
                      <a:pt x="927" y="365"/>
                    </a:lnTo>
                    <a:lnTo>
                      <a:pt x="910" y="353"/>
                    </a:lnTo>
                    <a:lnTo>
                      <a:pt x="898" y="345"/>
                    </a:lnTo>
                    <a:lnTo>
                      <a:pt x="886" y="341"/>
                    </a:lnTo>
                    <a:lnTo>
                      <a:pt x="886" y="329"/>
                    </a:lnTo>
                    <a:lnTo>
                      <a:pt x="886" y="317"/>
                    </a:lnTo>
                    <a:lnTo>
                      <a:pt x="886" y="305"/>
                    </a:lnTo>
                    <a:lnTo>
                      <a:pt x="886" y="292"/>
                    </a:lnTo>
                    <a:lnTo>
                      <a:pt x="890" y="276"/>
                    </a:lnTo>
                    <a:lnTo>
                      <a:pt x="886" y="264"/>
                    </a:lnTo>
                    <a:lnTo>
                      <a:pt x="878" y="252"/>
                    </a:lnTo>
                    <a:lnTo>
                      <a:pt x="866" y="244"/>
                    </a:lnTo>
                    <a:lnTo>
                      <a:pt x="854" y="240"/>
                    </a:lnTo>
                    <a:lnTo>
                      <a:pt x="854" y="227"/>
                    </a:lnTo>
                    <a:lnTo>
                      <a:pt x="854" y="215"/>
                    </a:lnTo>
                    <a:lnTo>
                      <a:pt x="858" y="203"/>
                    </a:lnTo>
                    <a:lnTo>
                      <a:pt x="862" y="191"/>
                    </a:lnTo>
                    <a:lnTo>
                      <a:pt x="862" y="179"/>
                    </a:lnTo>
                    <a:lnTo>
                      <a:pt x="862" y="166"/>
                    </a:lnTo>
                    <a:lnTo>
                      <a:pt x="858" y="154"/>
                    </a:lnTo>
                    <a:lnTo>
                      <a:pt x="845" y="146"/>
                    </a:lnTo>
                    <a:lnTo>
                      <a:pt x="833" y="134"/>
                    </a:lnTo>
                    <a:lnTo>
                      <a:pt x="821" y="126"/>
                    </a:lnTo>
                    <a:lnTo>
                      <a:pt x="829" y="110"/>
                    </a:lnTo>
                    <a:lnTo>
                      <a:pt x="829" y="97"/>
                    </a:lnTo>
                    <a:lnTo>
                      <a:pt x="829" y="85"/>
                    </a:lnTo>
                    <a:lnTo>
                      <a:pt x="833" y="73"/>
                    </a:lnTo>
                    <a:lnTo>
                      <a:pt x="841" y="61"/>
                    </a:lnTo>
                    <a:lnTo>
                      <a:pt x="841" y="45"/>
                    </a:lnTo>
                    <a:lnTo>
                      <a:pt x="837" y="32"/>
                    </a:lnTo>
                    <a:lnTo>
                      <a:pt x="833" y="20"/>
                    </a:lnTo>
                    <a:lnTo>
                      <a:pt x="825" y="8"/>
                    </a:lnTo>
                    <a:lnTo>
                      <a:pt x="813" y="4"/>
                    </a:lnTo>
                    <a:lnTo>
                      <a:pt x="801" y="0"/>
                    </a:lnTo>
                    <a:lnTo>
                      <a:pt x="789" y="0"/>
                    </a:lnTo>
                    <a:lnTo>
                      <a:pt x="776" y="8"/>
                    </a:lnTo>
                    <a:lnTo>
                      <a:pt x="764" y="16"/>
                    </a:lnTo>
                    <a:lnTo>
                      <a:pt x="768" y="3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BE"/>
              </a:p>
            </p:txBody>
          </p:sp>
          <p:sp>
            <p:nvSpPr>
              <p:cNvPr id="26654" name="Freeform 8"/>
              <p:cNvSpPr>
                <a:spLocks/>
              </p:cNvSpPr>
              <p:nvPr/>
            </p:nvSpPr>
            <p:spPr bwMode="auto">
              <a:xfrm>
                <a:off x="1482" y="1264"/>
                <a:ext cx="767" cy="958"/>
              </a:xfrm>
              <a:custGeom>
                <a:avLst/>
                <a:gdLst>
                  <a:gd name="T0" fmla="*/ 561 w 767"/>
                  <a:gd name="T1" fmla="*/ 0 h 958"/>
                  <a:gd name="T2" fmla="*/ 617 w 767"/>
                  <a:gd name="T3" fmla="*/ 203 h 958"/>
                  <a:gd name="T4" fmla="*/ 662 w 767"/>
                  <a:gd name="T5" fmla="*/ 341 h 958"/>
                  <a:gd name="T6" fmla="*/ 719 w 767"/>
                  <a:gd name="T7" fmla="*/ 491 h 958"/>
                  <a:gd name="T8" fmla="*/ 767 w 767"/>
                  <a:gd name="T9" fmla="*/ 613 h 958"/>
                  <a:gd name="T10" fmla="*/ 755 w 767"/>
                  <a:gd name="T11" fmla="*/ 625 h 958"/>
                  <a:gd name="T12" fmla="*/ 601 w 767"/>
                  <a:gd name="T13" fmla="*/ 727 h 958"/>
                  <a:gd name="T14" fmla="*/ 406 w 767"/>
                  <a:gd name="T15" fmla="*/ 844 h 958"/>
                  <a:gd name="T16" fmla="*/ 240 w 767"/>
                  <a:gd name="T17" fmla="*/ 942 h 958"/>
                  <a:gd name="T18" fmla="*/ 212 w 767"/>
                  <a:gd name="T19" fmla="*/ 958 h 958"/>
                  <a:gd name="T20" fmla="*/ 199 w 767"/>
                  <a:gd name="T21" fmla="*/ 950 h 958"/>
                  <a:gd name="T22" fmla="*/ 138 w 767"/>
                  <a:gd name="T23" fmla="*/ 718 h 958"/>
                  <a:gd name="T24" fmla="*/ 61 w 767"/>
                  <a:gd name="T25" fmla="*/ 499 h 958"/>
                  <a:gd name="T26" fmla="*/ 0 w 767"/>
                  <a:gd name="T27" fmla="*/ 341 h 958"/>
                  <a:gd name="T28" fmla="*/ 0 w 767"/>
                  <a:gd name="T29" fmla="*/ 321 h 958"/>
                  <a:gd name="T30" fmla="*/ 252 w 767"/>
                  <a:gd name="T31" fmla="*/ 179 h 958"/>
                  <a:gd name="T32" fmla="*/ 427 w 767"/>
                  <a:gd name="T33" fmla="*/ 73 h 958"/>
                  <a:gd name="T34" fmla="*/ 536 w 767"/>
                  <a:gd name="T35" fmla="*/ 12 h 958"/>
                  <a:gd name="T36" fmla="*/ 544 w 767"/>
                  <a:gd name="T37" fmla="*/ 37 h 958"/>
                  <a:gd name="T38" fmla="*/ 382 w 767"/>
                  <a:gd name="T39" fmla="*/ 130 h 958"/>
                  <a:gd name="T40" fmla="*/ 159 w 767"/>
                  <a:gd name="T41" fmla="*/ 260 h 958"/>
                  <a:gd name="T42" fmla="*/ 25 w 767"/>
                  <a:gd name="T43" fmla="*/ 337 h 958"/>
                  <a:gd name="T44" fmla="*/ 86 w 767"/>
                  <a:gd name="T45" fmla="*/ 491 h 958"/>
                  <a:gd name="T46" fmla="*/ 159 w 767"/>
                  <a:gd name="T47" fmla="*/ 686 h 958"/>
                  <a:gd name="T48" fmla="*/ 195 w 767"/>
                  <a:gd name="T49" fmla="*/ 804 h 958"/>
                  <a:gd name="T50" fmla="*/ 220 w 767"/>
                  <a:gd name="T51" fmla="*/ 913 h 958"/>
                  <a:gd name="T52" fmla="*/ 459 w 767"/>
                  <a:gd name="T53" fmla="*/ 779 h 958"/>
                  <a:gd name="T54" fmla="*/ 662 w 767"/>
                  <a:gd name="T55" fmla="*/ 654 h 958"/>
                  <a:gd name="T56" fmla="*/ 727 w 767"/>
                  <a:gd name="T57" fmla="*/ 605 h 958"/>
                  <a:gd name="T58" fmla="*/ 674 w 767"/>
                  <a:gd name="T59" fmla="*/ 467 h 958"/>
                  <a:gd name="T60" fmla="*/ 617 w 767"/>
                  <a:gd name="T61" fmla="*/ 313 h 958"/>
                  <a:gd name="T62" fmla="*/ 573 w 767"/>
                  <a:gd name="T63" fmla="*/ 166 h 958"/>
                  <a:gd name="T64" fmla="*/ 540 w 767"/>
                  <a:gd name="T65" fmla="*/ 41 h 958"/>
                  <a:gd name="T66" fmla="*/ 536 w 767"/>
                  <a:gd name="T67" fmla="*/ 16 h 958"/>
                  <a:gd name="T68" fmla="*/ 561 w 767"/>
                  <a:gd name="T69" fmla="*/ 0 h 958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767"/>
                  <a:gd name="T106" fmla="*/ 0 h 958"/>
                  <a:gd name="T107" fmla="*/ 767 w 767"/>
                  <a:gd name="T108" fmla="*/ 958 h 958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767" h="958">
                    <a:moveTo>
                      <a:pt x="561" y="0"/>
                    </a:moveTo>
                    <a:lnTo>
                      <a:pt x="617" y="203"/>
                    </a:lnTo>
                    <a:lnTo>
                      <a:pt x="662" y="341"/>
                    </a:lnTo>
                    <a:lnTo>
                      <a:pt x="719" y="491"/>
                    </a:lnTo>
                    <a:lnTo>
                      <a:pt x="767" y="613"/>
                    </a:lnTo>
                    <a:lnTo>
                      <a:pt x="755" y="625"/>
                    </a:lnTo>
                    <a:lnTo>
                      <a:pt x="601" y="727"/>
                    </a:lnTo>
                    <a:lnTo>
                      <a:pt x="406" y="844"/>
                    </a:lnTo>
                    <a:lnTo>
                      <a:pt x="240" y="942"/>
                    </a:lnTo>
                    <a:lnTo>
                      <a:pt x="212" y="958"/>
                    </a:lnTo>
                    <a:lnTo>
                      <a:pt x="199" y="950"/>
                    </a:lnTo>
                    <a:lnTo>
                      <a:pt x="138" y="718"/>
                    </a:lnTo>
                    <a:lnTo>
                      <a:pt x="61" y="499"/>
                    </a:lnTo>
                    <a:lnTo>
                      <a:pt x="0" y="341"/>
                    </a:lnTo>
                    <a:lnTo>
                      <a:pt x="0" y="321"/>
                    </a:lnTo>
                    <a:lnTo>
                      <a:pt x="252" y="179"/>
                    </a:lnTo>
                    <a:lnTo>
                      <a:pt x="427" y="73"/>
                    </a:lnTo>
                    <a:lnTo>
                      <a:pt x="536" y="12"/>
                    </a:lnTo>
                    <a:lnTo>
                      <a:pt x="544" y="37"/>
                    </a:lnTo>
                    <a:lnTo>
                      <a:pt x="382" y="130"/>
                    </a:lnTo>
                    <a:lnTo>
                      <a:pt x="159" y="260"/>
                    </a:lnTo>
                    <a:lnTo>
                      <a:pt x="25" y="337"/>
                    </a:lnTo>
                    <a:lnTo>
                      <a:pt x="86" y="491"/>
                    </a:lnTo>
                    <a:lnTo>
                      <a:pt x="159" y="686"/>
                    </a:lnTo>
                    <a:lnTo>
                      <a:pt x="195" y="804"/>
                    </a:lnTo>
                    <a:lnTo>
                      <a:pt x="220" y="913"/>
                    </a:lnTo>
                    <a:lnTo>
                      <a:pt x="459" y="779"/>
                    </a:lnTo>
                    <a:lnTo>
                      <a:pt x="662" y="654"/>
                    </a:lnTo>
                    <a:lnTo>
                      <a:pt x="727" y="605"/>
                    </a:lnTo>
                    <a:lnTo>
                      <a:pt x="674" y="467"/>
                    </a:lnTo>
                    <a:lnTo>
                      <a:pt x="617" y="313"/>
                    </a:lnTo>
                    <a:lnTo>
                      <a:pt x="573" y="166"/>
                    </a:lnTo>
                    <a:lnTo>
                      <a:pt x="540" y="41"/>
                    </a:lnTo>
                    <a:lnTo>
                      <a:pt x="536" y="16"/>
                    </a:lnTo>
                    <a:lnTo>
                      <a:pt x="56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BE"/>
              </a:p>
            </p:txBody>
          </p:sp>
          <p:sp>
            <p:nvSpPr>
              <p:cNvPr id="26655" name="Freeform 9"/>
              <p:cNvSpPr>
                <a:spLocks/>
              </p:cNvSpPr>
              <p:nvPr/>
            </p:nvSpPr>
            <p:spPr bwMode="auto">
              <a:xfrm>
                <a:off x="1863" y="2068"/>
                <a:ext cx="419" cy="301"/>
              </a:xfrm>
              <a:custGeom>
                <a:avLst/>
                <a:gdLst>
                  <a:gd name="T0" fmla="*/ 407 w 419"/>
                  <a:gd name="T1" fmla="*/ 0 h 301"/>
                  <a:gd name="T2" fmla="*/ 419 w 419"/>
                  <a:gd name="T3" fmla="*/ 36 h 301"/>
                  <a:gd name="T4" fmla="*/ 17 w 419"/>
                  <a:gd name="T5" fmla="*/ 301 h 301"/>
                  <a:gd name="T6" fmla="*/ 0 w 419"/>
                  <a:gd name="T7" fmla="*/ 260 h 301"/>
                  <a:gd name="T8" fmla="*/ 33 w 419"/>
                  <a:gd name="T9" fmla="*/ 260 h 301"/>
                  <a:gd name="T10" fmla="*/ 387 w 419"/>
                  <a:gd name="T11" fmla="*/ 28 h 301"/>
                  <a:gd name="T12" fmla="*/ 407 w 419"/>
                  <a:gd name="T13" fmla="*/ 0 h 30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19"/>
                  <a:gd name="T22" fmla="*/ 0 h 301"/>
                  <a:gd name="T23" fmla="*/ 419 w 419"/>
                  <a:gd name="T24" fmla="*/ 301 h 30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19" h="301">
                    <a:moveTo>
                      <a:pt x="407" y="0"/>
                    </a:moveTo>
                    <a:lnTo>
                      <a:pt x="419" y="36"/>
                    </a:lnTo>
                    <a:lnTo>
                      <a:pt x="17" y="301"/>
                    </a:lnTo>
                    <a:lnTo>
                      <a:pt x="0" y="260"/>
                    </a:lnTo>
                    <a:lnTo>
                      <a:pt x="33" y="260"/>
                    </a:lnTo>
                    <a:lnTo>
                      <a:pt x="387" y="28"/>
                    </a:lnTo>
                    <a:lnTo>
                      <a:pt x="407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BE"/>
              </a:p>
            </p:txBody>
          </p:sp>
          <p:sp>
            <p:nvSpPr>
              <p:cNvPr id="26656" name="Freeform 10"/>
              <p:cNvSpPr>
                <a:spLocks/>
              </p:cNvSpPr>
              <p:nvPr/>
            </p:nvSpPr>
            <p:spPr bwMode="auto">
              <a:xfrm>
                <a:off x="2043" y="2206"/>
                <a:ext cx="280" cy="479"/>
              </a:xfrm>
              <a:custGeom>
                <a:avLst/>
                <a:gdLst>
                  <a:gd name="T0" fmla="*/ 85 w 280"/>
                  <a:gd name="T1" fmla="*/ 0 h 479"/>
                  <a:gd name="T2" fmla="*/ 280 w 280"/>
                  <a:gd name="T3" fmla="*/ 426 h 479"/>
                  <a:gd name="T4" fmla="*/ 243 w 280"/>
                  <a:gd name="T5" fmla="*/ 474 h 479"/>
                  <a:gd name="T6" fmla="*/ 179 w 280"/>
                  <a:gd name="T7" fmla="*/ 479 h 479"/>
                  <a:gd name="T8" fmla="*/ 0 w 280"/>
                  <a:gd name="T9" fmla="*/ 44 h 479"/>
                  <a:gd name="T10" fmla="*/ 20 w 280"/>
                  <a:gd name="T11" fmla="*/ 28 h 479"/>
                  <a:gd name="T12" fmla="*/ 195 w 280"/>
                  <a:gd name="T13" fmla="*/ 446 h 479"/>
                  <a:gd name="T14" fmla="*/ 219 w 280"/>
                  <a:gd name="T15" fmla="*/ 446 h 479"/>
                  <a:gd name="T16" fmla="*/ 235 w 280"/>
                  <a:gd name="T17" fmla="*/ 446 h 479"/>
                  <a:gd name="T18" fmla="*/ 256 w 280"/>
                  <a:gd name="T19" fmla="*/ 422 h 479"/>
                  <a:gd name="T20" fmla="*/ 65 w 280"/>
                  <a:gd name="T21" fmla="*/ 12 h 479"/>
                  <a:gd name="T22" fmla="*/ 85 w 280"/>
                  <a:gd name="T23" fmla="*/ 0 h 479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80"/>
                  <a:gd name="T37" fmla="*/ 0 h 479"/>
                  <a:gd name="T38" fmla="*/ 280 w 280"/>
                  <a:gd name="T39" fmla="*/ 479 h 479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80" h="479">
                    <a:moveTo>
                      <a:pt x="85" y="0"/>
                    </a:moveTo>
                    <a:lnTo>
                      <a:pt x="280" y="426"/>
                    </a:lnTo>
                    <a:lnTo>
                      <a:pt x="243" y="474"/>
                    </a:lnTo>
                    <a:lnTo>
                      <a:pt x="179" y="479"/>
                    </a:lnTo>
                    <a:lnTo>
                      <a:pt x="0" y="44"/>
                    </a:lnTo>
                    <a:lnTo>
                      <a:pt x="20" y="28"/>
                    </a:lnTo>
                    <a:lnTo>
                      <a:pt x="195" y="446"/>
                    </a:lnTo>
                    <a:lnTo>
                      <a:pt x="219" y="446"/>
                    </a:lnTo>
                    <a:lnTo>
                      <a:pt x="235" y="446"/>
                    </a:lnTo>
                    <a:lnTo>
                      <a:pt x="256" y="422"/>
                    </a:lnTo>
                    <a:lnTo>
                      <a:pt x="65" y="12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BE"/>
              </a:p>
            </p:txBody>
          </p:sp>
          <p:sp>
            <p:nvSpPr>
              <p:cNvPr id="26657" name="Freeform 11"/>
              <p:cNvSpPr>
                <a:spLocks/>
              </p:cNvSpPr>
              <p:nvPr/>
            </p:nvSpPr>
            <p:spPr bwMode="auto">
              <a:xfrm>
                <a:off x="1763" y="2304"/>
                <a:ext cx="166" cy="552"/>
              </a:xfrm>
              <a:custGeom>
                <a:avLst/>
                <a:gdLst>
                  <a:gd name="T0" fmla="*/ 81 w 166"/>
                  <a:gd name="T1" fmla="*/ 20 h 552"/>
                  <a:gd name="T2" fmla="*/ 166 w 166"/>
                  <a:gd name="T3" fmla="*/ 511 h 552"/>
                  <a:gd name="T4" fmla="*/ 142 w 166"/>
                  <a:gd name="T5" fmla="*/ 548 h 552"/>
                  <a:gd name="T6" fmla="*/ 89 w 166"/>
                  <a:gd name="T7" fmla="*/ 552 h 552"/>
                  <a:gd name="T8" fmla="*/ 49 w 166"/>
                  <a:gd name="T9" fmla="*/ 540 h 552"/>
                  <a:gd name="T10" fmla="*/ 0 w 166"/>
                  <a:gd name="T11" fmla="*/ 41 h 552"/>
                  <a:gd name="T12" fmla="*/ 16 w 166"/>
                  <a:gd name="T13" fmla="*/ 12 h 552"/>
                  <a:gd name="T14" fmla="*/ 69 w 166"/>
                  <a:gd name="T15" fmla="*/ 520 h 552"/>
                  <a:gd name="T16" fmla="*/ 97 w 166"/>
                  <a:gd name="T17" fmla="*/ 528 h 552"/>
                  <a:gd name="T18" fmla="*/ 134 w 166"/>
                  <a:gd name="T19" fmla="*/ 520 h 552"/>
                  <a:gd name="T20" fmla="*/ 53 w 166"/>
                  <a:gd name="T21" fmla="*/ 0 h 552"/>
                  <a:gd name="T22" fmla="*/ 81 w 166"/>
                  <a:gd name="T23" fmla="*/ 20 h 55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66"/>
                  <a:gd name="T37" fmla="*/ 0 h 552"/>
                  <a:gd name="T38" fmla="*/ 166 w 166"/>
                  <a:gd name="T39" fmla="*/ 552 h 55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66" h="552">
                    <a:moveTo>
                      <a:pt x="81" y="20"/>
                    </a:moveTo>
                    <a:lnTo>
                      <a:pt x="166" y="511"/>
                    </a:lnTo>
                    <a:lnTo>
                      <a:pt x="142" y="548"/>
                    </a:lnTo>
                    <a:lnTo>
                      <a:pt x="89" y="552"/>
                    </a:lnTo>
                    <a:lnTo>
                      <a:pt x="49" y="540"/>
                    </a:lnTo>
                    <a:lnTo>
                      <a:pt x="0" y="41"/>
                    </a:lnTo>
                    <a:lnTo>
                      <a:pt x="16" y="12"/>
                    </a:lnTo>
                    <a:lnTo>
                      <a:pt x="69" y="520"/>
                    </a:lnTo>
                    <a:lnTo>
                      <a:pt x="97" y="528"/>
                    </a:lnTo>
                    <a:lnTo>
                      <a:pt x="134" y="520"/>
                    </a:lnTo>
                    <a:lnTo>
                      <a:pt x="53" y="0"/>
                    </a:lnTo>
                    <a:lnTo>
                      <a:pt x="81" y="2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BE"/>
              </a:p>
            </p:txBody>
          </p:sp>
          <p:sp>
            <p:nvSpPr>
              <p:cNvPr id="26658" name="Freeform 12"/>
              <p:cNvSpPr>
                <a:spLocks/>
              </p:cNvSpPr>
              <p:nvPr/>
            </p:nvSpPr>
            <p:spPr bwMode="auto">
              <a:xfrm>
                <a:off x="1414" y="922"/>
                <a:ext cx="340" cy="581"/>
              </a:xfrm>
              <a:custGeom>
                <a:avLst/>
                <a:gdLst>
                  <a:gd name="T0" fmla="*/ 121 w 340"/>
                  <a:gd name="T1" fmla="*/ 0 h 581"/>
                  <a:gd name="T2" fmla="*/ 340 w 340"/>
                  <a:gd name="T3" fmla="*/ 395 h 581"/>
                  <a:gd name="T4" fmla="*/ 292 w 340"/>
                  <a:gd name="T5" fmla="*/ 415 h 581"/>
                  <a:gd name="T6" fmla="*/ 142 w 340"/>
                  <a:gd name="T7" fmla="*/ 94 h 581"/>
                  <a:gd name="T8" fmla="*/ 186 w 340"/>
                  <a:gd name="T9" fmla="*/ 464 h 581"/>
                  <a:gd name="T10" fmla="*/ 138 w 340"/>
                  <a:gd name="T11" fmla="*/ 488 h 581"/>
                  <a:gd name="T12" fmla="*/ 113 w 340"/>
                  <a:gd name="T13" fmla="*/ 131 h 581"/>
                  <a:gd name="T14" fmla="*/ 44 w 340"/>
                  <a:gd name="T15" fmla="*/ 561 h 581"/>
                  <a:gd name="T16" fmla="*/ 0 w 340"/>
                  <a:gd name="T17" fmla="*/ 581 h 581"/>
                  <a:gd name="T18" fmla="*/ 93 w 340"/>
                  <a:gd name="T19" fmla="*/ 13 h 581"/>
                  <a:gd name="T20" fmla="*/ 121 w 340"/>
                  <a:gd name="T21" fmla="*/ 0 h 58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40"/>
                  <a:gd name="T34" fmla="*/ 0 h 581"/>
                  <a:gd name="T35" fmla="*/ 340 w 340"/>
                  <a:gd name="T36" fmla="*/ 581 h 58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40" h="581">
                    <a:moveTo>
                      <a:pt x="121" y="0"/>
                    </a:moveTo>
                    <a:lnTo>
                      <a:pt x="340" y="395"/>
                    </a:lnTo>
                    <a:lnTo>
                      <a:pt x="292" y="415"/>
                    </a:lnTo>
                    <a:lnTo>
                      <a:pt x="142" y="94"/>
                    </a:lnTo>
                    <a:lnTo>
                      <a:pt x="186" y="464"/>
                    </a:lnTo>
                    <a:lnTo>
                      <a:pt x="138" y="488"/>
                    </a:lnTo>
                    <a:lnTo>
                      <a:pt x="113" y="131"/>
                    </a:lnTo>
                    <a:lnTo>
                      <a:pt x="44" y="561"/>
                    </a:lnTo>
                    <a:lnTo>
                      <a:pt x="0" y="581"/>
                    </a:lnTo>
                    <a:lnTo>
                      <a:pt x="93" y="13"/>
                    </a:lnTo>
                    <a:lnTo>
                      <a:pt x="121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BE"/>
              </a:p>
            </p:txBody>
          </p:sp>
          <p:sp>
            <p:nvSpPr>
              <p:cNvPr id="26659" name="Freeform 13"/>
              <p:cNvSpPr>
                <a:spLocks/>
              </p:cNvSpPr>
              <p:nvPr/>
            </p:nvSpPr>
            <p:spPr bwMode="auto">
              <a:xfrm>
                <a:off x="1230" y="1727"/>
                <a:ext cx="195" cy="796"/>
              </a:xfrm>
              <a:custGeom>
                <a:avLst/>
                <a:gdLst>
                  <a:gd name="T0" fmla="*/ 135 w 195"/>
                  <a:gd name="T1" fmla="*/ 8 h 796"/>
                  <a:gd name="T2" fmla="*/ 86 w 195"/>
                  <a:gd name="T3" fmla="*/ 426 h 796"/>
                  <a:gd name="T4" fmla="*/ 0 w 195"/>
                  <a:gd name="T5" fmla="*/ 735 h 796"/>
                  <a:gd name="T6" fmla="*/ 5 w 195"/>
                  <a:gd name="T7" fmla="*/ 772 h 796"/>
                  <a:gd name="T8" fmla="*/ 37 w 195"/>
                  <a:gd name="T9" fmla="*/ 796 h 796"/>
                  <a:gd name="T10" fmla="*/ 86 w 195"/>
                  <a:gd name="T11" fmla="*/ 796 h 796"/>
                  <a:gd name="T12" fmla="*/ 155 w 195"/>
                  <a:gd name="T13" fmla="*/ 435 h 796"/>
                  <a:gd name="T14" fmla="*/ 183 w 195"/>
                  <a:gd name="T15" fmla="*/ 175 h 796"/>
                  <a:gd name="T16" fmla="*/ 195 w 195"/>
                  <a:gd name="T17" fmla="*/ 28 h 796"/>
                  <a:gd name="T18" fmla="*/ 175 w 195"/>
                  <a:gd name="T19" fmla="*/ 16 h 796"/>
                  <a:gd name="T20" fmla="*/ 163 w 195"/>
                  <a:gd name="T21" fmla="*/ 207 h 796"/>
                  <a:gd name="T22" fmla="*/ 135 w 195"/>
                  <a:gd name="T23" fmla="*/ 439 h 796"/>
                  <a:gd name="T24" fmla="*/ 78 w 195"/>
                  <a:gd name="T25" fmla="*/ 711 h 796"/>
                  <a:gd name="T26" fmla="*/ 65 w 195"/>
                  <a:gd name="T27" fmla="*/ 768 h 796"/>
                  <a:gd name="T28" fmla="*/ 41 w 195"/>
                  <a:gd name="T29" fmla="*/ 768 h 796"/>
                  <a:gd name="T30" fmla="*/ 21 w 195"/>
                  <a:gd name="T31" fmla="*/ 743 h 796"/>
                  <a:gd name="T32" fmla="*/ 110 w 195"/>
                  <a:gd name="T33" fmla="*/ 422 h 796"/>
                  <a:gd name="T34" fmla="*/ 130 w 195"/>
                  <a:gd name="T35" fmla="*/ 219 h 796"/>
                  <a:gd name="T36" fmla="*/ 159 w 195"/>
                  <a:gd name="T37" fmla="*/ 0 h 796"/>
                  <a:gd name="T38" fmla="*/ 135 w 195"/>
                  <a:gd name="T39" fmla="*/ 8 h 79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95"/>
                  <a:gd name="T61" fmla="*/ 0 h 796"/>
                  <a:gd name="T62" fmla="*/ 195 w 195"/>
                  <a:gd name="T63" fmla="*/ 796 h 79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95" h="796">
                    <a:moveTo>
                      <a:pt x="135" y="8"/>
                    </a:moveTo>
                    <a:lnTo>
                      <a:pt x="86" y="426"/>
                    </a:lnTo>
                    <a:lnTo>
                      <a:pt x="0" y="735"/>
                    </a:lnTo>
                    <a:lnTo>
                      <a:pt x="5" y="772"/>
                    </a:lnTo>
                    <a:lnTo>
                      <a:pt x="37" y="796"/>
                    </a:lnTo>
                    <a:lnTo>
                      <a:pt x="86" y="796"/>
                    </a:lnTo>
                    <a:lnTo>
                      <a:pt x="155" y="435"/>
                    </a:lnTo>
                    <a:lnTo>
                      <a:pt x="183" y="175"/>
                    </a:lnTo>
                    <a:lnTo>
                      <a:pt x="195" y="28"/>
                    </a:lnTo>
                    <a:lnTo>
                      <a:pt x="175" y="16"/>
                    </a:lnTo>
                    <a:lnTo>
                      <a:pt x="163" y="207"/>
                    </a:lnTo>
                    <a:lnTo>
                      <a:pt x="135" y="439"/>
                    </a:lnTo>
                    <a:lnTo>
                      <a:pt x="78" y="711"/>
                    </a:lnTo>
                    <a:lnTo>
                      <a:pt x="65" y="768"/>
                    </a:lnTo>
                    <a:lnTo>
                      <a:pt x="41" y="768"/>
                    </a:lnTo>
                    <a:lnTo>
                      <a:pt x="21" y="743"/>
                    </a:lnTo>
                    <a:lnTo>
                      <a:pt x="110" y="422"/>
                    </a:lnTo>
                    <a:lnTo>
                      <a:pt x="130" y="219"/>
                    </a:lnTo>
                    <a:lnTo>
                      <a:pt x="159" y="0"/>
                    </a:lnTo>
                    <a:lnTo>
                      <a:pt x="135" y="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BE"/>
              </a:p>
            </p:txBody>
          </p:sp>
        </p:grpSp>
        <p:grpSp>
          <p:nvGrpSpPr>
            <p:cNvPr id="26643" name="Group 14"/>
            <p:cNvGrpSpPr>
              <a:grpSpLocks/>
            </p:cNvGrpSpPr>
            <p:nvPr/>
          </p:nvGrpSpPr>
          <p:grpSpPr bwMode="auto">
            <a:xfrm>
              <a:off x="612" y="2840"/>
              <a:ext cx="1421" cy="901"/>
              <a:chOff x="249" y="2840"/>
              <a:chExt cx="1421" cy="901"/>
            </a:xfrm>
          </p:grpSpPr>
          <p:grpSp>
            <p:nvGrpSpPr>
              <p:cNvPr id="26644" name="Group 15"/>
              <p:cNvGrpSpPr>
                <a:grpSpLocks/>
              </p:cNvGrpSpPr>
              <p:nvPr/>
            </p:nvGrpSpPr>
            <p:grpSpPr bwMode="auto">
              <a:xfrm>
                <a:off x="249" y="2840"/>
                <a:ext cx="1270" cy="873"/>
                <a:chOff x="249" y="2840"/>
                <a:chExt cx="1270" cy="873"/>
              </a:xfrm>
            </p:grpSpPr>
            <p:sp>
              <p:nvSpPr>
                <p:cNvPr id="26646" name="Freeform 16"/>
                <p:cNvSpPr>
                  <a:spLocks/>
                </p:cNvSpPr>
                <p:nvPr/>
              </p:nvSpPr>
              <p:spPr bwMode="auto">
                <a:xfrm>
                  <a:off x="423" y="2840"/>
                  <a:ext cx="886" cy="364"/>
                </a:xfrm>
                <a:custGeom>
                  <a:avLst/>
                  <a:gdLst>
                    <a:gd name="T0" fmla="*/ 126 w 886"/>
                    <a:gd name="T1" fmla="*/ 101 h 364"/>
                    <a:gd name="T2" fmla="*/ 195 w 886"/>
                    <a:gd name="T3" fmla="*/ 68 h 364"/>
                    <a:gd name="T4" fmla="*/ 313 w 886"/>
                    <a:gd name="T5" fmla="*/ 48 h 364"/>
                    <a:gd name="T6" fmla="*/ 463 w 886"/>
                    <a:gd name="T7" fmla="*/ 32 h 364"/>
                    <a:gd name="T8" fmla="*/ 451 w 886"/>
                    <a:gd name="T9" fmla="*/ 16 h 364"/>
                    <a:gd name="T10" fmla="*/ 341 w 886"/>
                    <a:gd name="T11" fmla="*/ 24 h 364"/>
                    <a:gd name="T12" fmla="*/ 215 w 886"/>
                    <a:gd name="T13" fmla="*/ 36 h 364"/>
                    <a:gd name="T14" fmla="*/ 93 w 886"/>
                    <a:gd name="T15" fmla="*/ 60 h 364"/>
                    <a:gd name="T16" fmla="*/ 0 w 886"/>
                    <a:gd name="T17" fmla="*/ 105 h 364"/>
                    <a:gd name="T18" fmla="*/ 12 w 886"/>
                    <a:gd name="T19" fmla="*/ 125 h 364"/>
                    <a:gd name="T20" fmla="*/ 114 w 886"/>
                    <a:gd name="T21" fmla="*/ 150 h 364"/>
                    <a:gd name="T22" fmla="*/ 175 w 886"/>
                    <a:gd name="T23" fmla="*/ 186 h 364"/>
                    <a:gd name="T24" fmla="*/ 240 w 886"/>
                    <a:gd name="T25" fmla="*/ 251 h 364"/>
                    <a:gd name="T26" fmla="*/ 317 w 886"/>
                    <a:gd name="T27" fmla="*/ 336 h 364"/>
                    <a:gd name="T28" fmla="*/ 350 w 886"/>
                    <a:gd name="T29" fmla="*/ 352 h 364"/>
                    <a:gd name="T30" fmla="*/ 398 w 886"/>
                    <a:gd name="T31" fmla="*/ 364 h 364"/>
                    <a:gd name="T32" fmla="*/ 476 w 886"/>
                    <a:gd name="T33" fmla="*/ 328 h 364"/>
                    <a:gd name="T34" fmla="*/ 524 w 886"/>
                    <a:gd name="T35" fmla="*/ 296 h 364"/>
                    <a:gd name="T36" fmla="*/ 573 w 886"/>
                    <a:gd name="T37" fmla="*/ 279 h 364"/>
                    <a:gd name="T38" fmla="*/ 727 w 886"/>
                    <a:gd name="T39" fmla="*/ 283 h 364"/>
                    <a:gd name="T40" fmla="*/ 874 w 886"/>
                    <a:gd name="T41" fmla="*/ 283 h 364"/>
                    <a:gd name="T42" fmla="*/ 886 w 886"/>
                    <a:gd name="T43" fmla="*/ 267 h 364"/>
                    <a:gd name="T44" fmla="*/ 845 w 886"/>
                    <a:gd name="T45" fmla="*/ 202 h 364"/>
                    <a:gd name="T46" fmla="*/ 748 w 886"/>
                    <a:gd name="T47" fmla="*/ 137 h 364"/>
                    <a:gd name="T48" fmla="*/ 634 w 886"/>
                    <a:gd name="T49" fmla="*/ 81 h 364"/>
                    <a:gd name="T50" fmla="*/ 569 w 886"/>
                    <a:gd name="T51" fmla="*/ 48 h 364"/>
                    <a:gd name="T52" fmla="*/ 516 w 886"/>
                    <a:gd name="T53" fmla="*/ 0 h 364"/>
                    <a:gd name="T54" fmla="*/ 492 w 886"/>
                    <a:gd name="T55" fmla="*/ 0 h 364"/>
                    <a:gd name="T56" fmla="*/ 476 w 886"/>
                    <a:gd name="T57" fmla="*/ 24 h 364"/>
                    <a:gd name="T58" fmla="*/ 581 w 886"/>
                    <a:gd name="T59" fmla="*/ 81 h 364"/>
                    <a:gd name="T60" fmla="*/ 707 w 886"/>
                    <a:gd name="T61" fmla="*/ 141 h 364"/>
                    <a:gd name="T62" fmla="*/ 797 w 886"/>
                    <a:gd name="T63" fmla="*/ 198 h 364"/>
                    <a:gd name="T64" fmla="*/ 829 w 886"/>
                    <a:gd name="T65" fmla="*/ 243 h 364"/>
                    <a:gd name="T66" fmla="*/ 829 w 886"/>
                    <a:gd name="T67" fmla="*/ 259 h 364"/>
                    <a:gd name="T68" fmla="*/ 772 w 886"/>
                    <a:gd name="T69" fmla="*/ 259 h 364"/>
                    <a:gd name="T70" fmla="*/ 618 w 886"/>
                    <a:gd name="T71" fmla="*/ 247 h 364"/>
                    <a:gd name="T72" fmla="*/ 532 w 886"/>
                    <a:gd name="T73" fmla="*/ 255 h 364"/>
                    <a:gd name="T74" fmla="*/ 455 w 886"/>
                    <a:gd name="T75" fmla="*/ 279 h 364"/>
                    <a:gd name="T76" fmla="*/ 410 w 886"/>
                    <a:gd name="T77" fmla="*/ 316 h 364"/>
                    <a:gd name="T78" fmla="*/ 390 w 886"/>
                    <a:gd name="T79" fmla="*/ 324 h 364"/>
                    <a:gd name="T80" fmla="*/ 358 w 886"/>
                    <a:gd name="T81" fmla="*/ 316 h 364"/>
                    <a:gd name="T82" fmla="*/ 284 w 886"/>
                    <a:gd name="T83" fmla="*/ 251 h 364"/>
                    <a:gd name="T84" fmla="*/ 224 w 886"/>
                    <a:gd name="T85" fmla="*/ 174 h 364"/>
                    <a:gd name="T86" fmla="*/ 175 w 886"/>
                    <a:gd name="T87" fmla="*/ 141 h 364"/>
                    <a:gd name="T88" fmla="*/ 126 w 886"/>
                    <a:gd name="T89" fmla="*/ 101 h 364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w 886"/>
                    <a:gd name="T136" fmla="*/ 0 h 364"/>
                    <a:gd name="T137" fmla="*/ 886 w 886"/>
                    <a:gd name="T138" fmla="*/ 364 h 364"/>
                  </a:gdLst>
                  <a:ahLst/>
                  <a:cxnLst>
                    <a:cxn ang="T90">
                      <a:pos x="T0" y="T1"/>
                    </a:cxn>
                    <a:cxn ang="T91">
                      <a:pos x="T2" y="T3"/>
                    </a:cxn>
                    <a:cxn ang="T92">
                      <a:pos x="T4" y="T5"/>
                    </a:cxn>
                    <a:cxn ang="T93">
                      <a:pos x="T6" y="T7"/>
                    </a:cxn>
                    <a:cxn ang="T94">
                      <a:pos x="T8" y="T9"/>
                    </a:cxn>
                    <a:cxn ang="T95">
                      <a:pos x="T10" y="T11"/>
                    </a:cxn>
                    <a:cxn ang="T96">
                      <a:pos x="T12" y="T13"/>
                    </a:cxn>
                    <a:cxn ang="T97">
                      <a:pos x="T14" y="T15"/>
                    </a:cxn>
                    <a:cxn ang="T98">
                      <a:pos x="T16" y="T17"/>
                    </a:cxn>
                    <a:cxn ang="T99">
                      <a:pos x="T18" y="T19"/>
                    </a:cxn>
                    <a:cxn ang="T100">
                      <a:pos x="T20" y="T21"/>
                    </a:cxn>
                    <a:cxn ang="T101">
                      <a:pos x="T22" y="T23"/>
                    </a:cxn>
                    <a:cxn ang="T102">
                      <a:pos x="T24" y="T25"/>
                    </a:cxn>
                    <a:cxn ang="T103">
                      <a:pos x="T26" y="T27"/>
                    </a:cxn>
                    <a:cxn ang="T104">
                      <a:pos x="T28" y="T29"/>
                    </a:cxn>
                    <a:cxn ang="T105">
                      <a:pos x="T30" y="T31"/>
                    </a:cxn>
                    <a:cxn ang="T106">
                      <a:pos x="T32" y="T33"/>
                    </a:cxn>
                    <a:cxn ang="T107">
                      <a:pos x="T34" y="T35"/>
                    </a:cxn>
                    <a:cxn ang="T108">
                      <a:pos x="T36" y="T37"/>
                    </a:cxn>
                    <a:cxn ang="T109">
                      <a:pos x="T38" y="T39"/>
                    </a:cxn>
                    <a:cxn ang="T110">
                      <a:pos x="T40" y="T41"/>
                    </a:cxn>
                    <a:cxn ang="T111">
                      <a:pos x="T42" y="T43"/>
                    </a:cxn>
                    <a:cxn ang="T112">
                      <a:pos x="T44" y="T45"/>
                    </a:cxn>
                    <a:cxn ang="T113">
                      <a:pos x="T46" y="T47"/>
                    </a:cxn>
                    <a:cxn ang="T114">
                      <a:pos x="T48" y="T49"/>
                    </a:cxn>
                    <a:cxn ang="T115">
                      <a:pos x="T50" y="T51"/>
                    </a:cxn>
                    <a:cxn ang="T116">
                      <a:pos x="T52" y="T53"/>
                    </a:cxn>
                    <a:cxn ang="T117">
                      <a:pos x="T54" y="T55"/>
                    </a:cxn>
                    <a:cxn ang="T118">
                      <a:pos x="T56" y="T57"/>
                    </a:cxn>
                    <a:cxn ang="T119">
                      <a:pos x="T58" y="T59"/>
                    </a:cxn>
                    <a:cxn ang="T120">
                      <a:pos x="T60" y="T61"/>
                    </a:cxn>
                    <a:cxn ang="T121">
                      <a:pos x="T62" y="T63"/>
                    </a:cxn>
                    <a:cxn ang="T122">
                      <a:pos x="T64" y="T65"/>
                    </a:cxn>
                    <a:cxn ang="T123">
                      <a:pos x="T66" y="T67"/>
                    </a:cxn>
                    <a:cxn ang="T124">
                      <a:pos x="T68" y="T69"/>
                    </a:cxn>
                    <a:cxn ang="T125">
                      <a:pos x="T70" y="T71"/>
                    </a:cxn>
                    <a:cxn ang="T126">
                      <a:pos x="T72" y="T73"/>
                    </a:cxn>
                    <a:cxn ang="T127">
                      <a:pos x="T74" y="T75"/>
                    </a:cxn>
                    <a:cxn ang="T128">
                      <a:pos x="T76" y="T77"/>
                    </a:cxn>
                    <a:cxn ang="T129">
                      <a:pos x="T78" y="T79"/>
                    </a:cxn>
                    <a:cxn ang="T130">
                      <a:pos x="T80" y="T81"/>
                    </a:cxn>
                    <a:cxn ang="T131">
                      <a:pos x="T82" y="T83"/>
                    </a:cxn>
                    <a:cxn ang="T132">
                      <a:pos x="T84" y="T85"/>
                    </a:cxn>
                    <a:cxn ang="T133">
                      <a:pos x="T86" y="T87"/>
                    </a:cxn>
                    <a:cxn ang="T134">
                      <a:pos x="T88" y="T89"/>
                    </a:cxn>
                  </a:cxnLst>
                  <a:rect l="T135" t="T136" r="T137" b="T138"/>
                  <a:pathLst>
                    <a:path w="886" h="364">
                      <a:moveTo>
                        <a:pt x="126" y="101"/>
                      </a:moveTo>
                      <a:lnTo>
                        <a:pt x="195" y="68"/>
                      </a:lnTo>
                      <a:lnTo>
                        <a:pt x="313" y="48"/>
                      </a:lnTo>
                      <a:lnTo>
                        <a:pt x="463" y="32"/>
                      </a:lnTo>
                      <a:lnTo>
                        <a:pt x="451" y="16"/>
                      </a:lnTo>
                      <a:lnTo>
                        <a:pt x="341" y="24"/>
                      </a:lnTo>
                      <a:lnTo>
                        <a:pt x="215" y="36"/>
                      </a:lnTo>
                      <a:lnTo>
                        <a:pt x="93" y="60"/>
                      </a:lnTo>
                      <a:lnTo>
                        <a:pt x="0" y="105"/>
                      </a:lnTo>
                      <a:lnTo>
                        <a:pt x="12" y="125"/>
                      </a:lnTo>
                      <a:lnTo>
                        <a:pt x="114" y="150"/>
                      </a:lnTo>
                      <a:lnTo>
                        <a:pt x="175" y="186"/>
                      </a:lnTo>
                      <a:lnTo>
                        <a:pt x="240" y="251"/>
                      </a:lnTo>
                      <a:lnTo>
                        <a:pt x="317" y="336"/>
                      </a:lnTo>
                      <a:lnTo>
                        <a:pt x="350" y="352"/>
                      </a:lnTo>
                      <a:lnTo>
                        <a:pt x="398" y="364"/>
                      </a:lnTo>
                      <a:lnTo>
                        <a:pt x="476" y="328"/>
                      </a:lnTo>
                      <a:lnTo>
                        <a:pt x="524" y="296"/>
                      </a:lnTo>
                      <a:lnTo>
                        <a:pt x="573" y="279"/>
                      </a:lnTo>
                      <a:lnTo>
                        <a:pt x="727" y="283"/>
                      </a:lnTo>
                      <a:lnTo>
                        <a:pt x="874" y="283"/>
                      </a:lnTo>
                      <a:lnTo>
                        <a:pt x="886" y="267"/>
                      </a:lnTo>
                      <a:lnTo>
                        <a:pt x="845" y="202"/>
                      </a:lnTo>
                      <a:lnTo>
                        <a:pt x="748" y="137"/>
                      </a:lnTo>
                      <a:lnTo>
                        <a:pt x="634" y="81"/>
                      </a:lnTo>
                      <a:lnTo>
                        <a:pt x="569" y="48"/>
                      </a:lnTo>
                      <a:lnTo>
                        <a:pt x="516" y="0"/>
                      </a:lnTo>
                      <a:lnTo>
                        <a:pt x="492" y="0"/>
                      </a:lnTo>
                      <a:lnTo>
                        <a:pt x="476" y="24"/>
                      </a:lnTo>
                      <a:lnTo>
                        <a:pt x="581" y="81"/>
                      </a:lnTo>
                      <a:lnTo>
                        <a:pt x="707" y="141"/>
                      </a:lnTo>
                      <a:lnTo>
                        <a:pt x="797" y="198"/>
                      </a:lnTo>
                      <a:lnTo>
                        <a:pt x="829" y="243"/>
                      </a:lnTo>
                      <a:lnTo>
                        <a:pt x="829" y="259"/>
                      </a:lnTo>
                      <a:lnTo>
                        <a:pt x="772" y="259"/>
                      </a:lnTo>
                      <a:lnTo>
                        <a:pt x="618" y="247"/>
                      </a:lnTo>
                      <a:lnTo>
                        <a:pt x="532" y="255"/>
                      </a:lnTo>
                      <a:lnTo>
                        <a:pt x="455" y="279"/>
                      </a:lnTo>
                      <a:lnTo>
                        <a:pt x="410" y="316"/>
                      </a:lnTo>
                      <a:lnTo>
                        <a:pt x="390" y="324"/>
                      </a:lnTo>
                      <a:lnTo>
                        <a:pt x="358" y="316"/>
                      </a:lnTo>
                      <a:lnTo>
                        <a:pt x="284" y="251"/>
                      </a:lnTo>
                      <a:lnTo>
                        <a:pt x="224" y="174"/>
                      </a:lnTo>
                      <a:lnTo>
                        <a:pt x="175" y="141"/>
                      </a:lnTo>
                      <a:lnTo>
                        <a:pt x="126" y="10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fr-BE"/>
                </a:p>
              </p:txBody>
            </p:sp>
            <p:grpSp>
              <p:nvGrpSpPr>
                <p:cNvPr id="26647" name="Group 17"/>
                <p:cNvGrpSpPr>
                  <a:grpSpLocks/>
                </p:cNvGrpSpPr>
                <p:nvPr/>
              </p:nvGrpSpPr>
              <p:grpSpPr bwMode="auto">
                <a:xfrm>
                  <a:off x="249" y="2886"/>
                  <a:ext cx="1270" cy="827"/>
                  <a:chOff x="249" y="2886"/>
                  <a:chExt cx="1270" cy="827"/>
                </a:xfrm>
              </p:grpSpPr>
              <p:sp>
                <p:nvSpPr>
                  <p:cNvPr id="26648" name="Freeform 18"/>
                  <p:cNvSpPr>
                    <a:spLocks/>
                  </p:cNvSpPr>
                  <p:nvPr/>
                </p:nvSpPr>
                <p:spPr bwMode="auto">
                  <a:xfrm>
                    <a:off x="249" y="3164"/>
                    <a:ext cx="637" cy="549"/>
                  </a:xfrm>
                  <a:custGeom>
                    <a:avLst/>
                    <a:gdLst>
                      <a:gd name="T0" fmla="*/ 263 w 637"/>
                      <a:gd name="T1" fmla="*/ 48 h 549"/>
                      <a:gd name="T2" fmla="*/ 150 w 637"/>
                      <a:gd name="T3" fmla="*/ 73 h 549"/>
                      <a:gd name="T4" fmla="*/ 44 w 637"/>
                      <a:gd name="T5" fmla="*/ 130 h 549"/>
                      <a:gd name="T6" fmla="*/ 0 w 637"/>
                      <a:gd name="T7" fmla="*/ 195 h 549"/>
                      <a:gd name="T8" fmla="*/ 8 w 637"/>
                      <a:gd name="T9" fmla="*/ 227 h 549"/>
                      <a:gd name="T10" fmla="*/ 81 w 637"/>
                      <a:gd name="T11" fmla="*/ 284 h 549"/>
                      <a:gd name="T12" fmla="*/ 194 w 637"/>
                      <a:gd name="T13" fmla="*/ 370 h 549"/>
                      <a:gd name="T14" fmla="*/ 279 w 637"/>
                      <a:gd name="T15" fmla="*/ 455 h 549"/>
                      <a:gd name="T16" fmla="*/ 340 w 637"/>
                      <a:gd name="T17" fmla="*/ 544 h 549"/>
                      <a:gd name="T18" fmla="*/ 361 w 637"/>
                      <a:gd name="T19" fmla="*/ 549 h 549"/>
                      <a:gd name="T20" fmla="*/ 494 w 637"/>
                      <a:gd name="T21" fmla="*/ 447 h 549"/>
                      <a:gd name="T22" fmla="*/ 624 w 637"/>
                      <a:gd name="T23" fmla="*/ 341 h 549"/>
                      <a:gd name="T24" fmla="*/ 637 w 637"/>
                      <a:gd name="T25" fmla="*/ 288 h 549"/>
                      <a:gd name="T26" fmla="*/ 539 w 637"/>
                      <a:gd name="T27" fmla="*/ 195 h 549"/>
                      <a:gd name="T28" fmla="*/ 434 w 637"/>
                      <a:gd name="T29" fmla="*/ 117 h 549"/>
                      <a:gd name="T30" fmla="*/ 385 w 637"/>
                      <a:gd name="T31" fmla="*/ 65 h 549"/>
                      <a:gd name="T32" fmla="*/ 328 w 637"/>
                      <a:gd name="T33" fmla="*/ 0 h 549"/>
                      <a:gd name="T34" fmla="*/ 275 w 637"/>
                      <a:gd name="T35" fmla="*/ 12 h 549"/>
                      <a:gd name="T36" fmla="*/ 279 w 637"/>
                      <a:gd name="T37" fmla="*/ 36 h 549"/>
                      <a:gd name="T38" fmla="*/ 381 w 637"/>
                      <a:gd name="T39" fmla="*/ 109 h 549"/>
                      <a:gd name="T40" fmla="*/ 458 w 637"/>
                      <a:gd name="T41" fmla="*/ 174 h 549"/>
                      <a:gd name="T42" fmla="*/ 572 w 637"/>
                      <a:gd name="T43" fmla="*/ 252 h 549"/>
                      <a:gd name="T44" fmla="*/ 588 w 637"/>
                      <a:gd name="T45" fmla="*/ 292 h 549"/>
                      <a:gd name="T46" fmla="*/ 584 w 637"/>
                      <a:gd name="T47" fmla="*/ 325 h 549"/>
                      <a:gd name="T48" fmla="*/ 494 w 637"/>
                      <a:gd name="T49" fmla="*/ 410 h 549"/>
                      <a:gd name="T50" fmla="*/ 385 w 637"/>
                      <a:gd name="T51" fmla="*/ 475 h 549"/>
                      <a:gd name="T52" fmla="*/ 348 w 637"/>
                      <a:gd name="T53" fmla="*/ 475 h 549"/>
                      <a:gd name="T54" fmla="*/ 259 w 637"/>
                      <a:gd name="T55" fmla="*/ 390 h 549"/>
                      <a:gd name="T56" fmla="*/ 121 w 637"/>
                      <a:gd name="T57" fmla="*/ 264 h 549"/>
                      <a:gd name="T58" fmla="*/ 48 w 637"/>
                      <a:gd name="T59" fmla="*/ 203 h 549"/>
                      <a:gd name="T60" fmla="*/ 52 w 637"/>
                      <a:gd name="T61" fmla="*/ 178 h 549"/>
                      <a:gd name="T62" fmla="*/ 105 w 637"/>
                      <a:gd name="T63" fmla="*/ 122 h 549"/>
                      <a:gd name="T64" fmla="*/ 198 w 637"/>
                      <a:gd name="T65" fmla="*/ 93 h 549"/>
                      <a:gd name="T66" fmla="*/ 271 w 637"/>
                      <a:gd name="T67" fmla="*/ 69 h 549"/>
                      <a:gd name="T68" fmla="*/ 263 w 637"/>
                      <a:gd name="T69" fmla="*/ 48 h 549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w 637"/>
                      <a:gd name="T106" fmla="*/ 0 h 549"/>
                      <a:gd name="T107" fmla="*/ 637 w 637"/>
                      <a:gd name="T108" fmla="*/ 549 h 549"/>
                    </a:gdLst>
                    <a:ahLst/>
                    <a:cxnLst>
                      <a:cxn ang="T70">
                        <a:pos x="T0" y="T1"/>
                      </a:cxn>
                      <a:cxn ang="T71">
                        <a:pos x="T2" y="T3"/>
                      </a:cxn>
                      <a:cxn ang="T72">
                        <a:pos x="T4" y="T5"/>
                      </a:cxn>
                      <a:cxn ang="T73">
                        <a:pos x="T6" y="T7"/>
                      </a:cxn>
                      <a:cxn ang="T74">
                        <a:pos x="T8" y="T9"/>
                      </a:cxn>
                      <a:cxn ang="T75">
                        <a:pos x="T10" y="T11"/>
                      </a:cxn>
                      <a:cxn ang="T76">
                        <a:pos x="T12" y="T13"/>
                      </a:cxn>
                      <a:cxn ang="T77">
                        <a:pos x="T14" y="T15"/>
                      </a:cxn>
                      <a:cxn ang="T78">
                        <a:pos x="T16" y="T17"/>
                      </a:cxn>
                      <a:cxn ang="T79">
                        <a:pos x="T18" y="T19"/>
                      </a:cxn>
                      <a:cxn ang="T80">
                        <a:pos x="T20" y="T21"/>
                      </a:cxn>
                      <a:cxn ang="T81">
                        <a:pos x="T22" y="T23"/>
                      </a:cxn>
                      <a:cxn ang="T82">
                        <a:pos x="T24" y="T25"/>
                      </a:cxn>
                      <a:cxn ang="T83">
                        <a:pos x="T26" y="T27"/>
                      </a:cxn>
                      <a:cxn ang="T84">
                        <a:pos x="T28" y="T29"/>
                      </a:cxn>
                      <a:cxn ang="T85">
                        <a:pos x="T30" y="T31"/>
                      </a:cxn>
                      <a:cxn ang="T86">
                        <a:pos x="T32" y="T33"/>
                      </a:cxn>
                      <a:cxn ang="T87">
                        <a:pos x="T34" y="T35"/>
                      </a:cxn>
                      <a:cxn ang="T88">
                        <a:pos x="T36" y="T37"/>
                      </a:cxn>
                      <a:cxn ang="T89">
                        <a:pos x="T38" y="T39"/>
                      </a:cxn>
                      <a:cxn ang="T90">
                        <a:pos x="T40" y="T41"/>
                      </a:cxn>
                      <a:cxn ang="T91">
                        <a:pos x="T42" y="T43"/>
                      </a:cxn>
                      <a:cxn ang="T92">
                        <a:pos x="T44" y="T45"/>
                      </a:cxn>
                      <a:cxn ang="T93">
                        <a:pos x="T46" y="T47"/>
                      </a:cxn>
                      <a:cxn ang="T94">
                        <a:pos x="T48" y="T49"/>
                      </a:cxn>
                      <a:cxn ang="T95">
                        <a:pos x="T50" y="T51"/>
                      </a:cxn>
                      <a:cxn ang="T96">
                        <a:pos x="T52" y="T53"/>
                      </a:cxn>
                      <a:cxn ang="T97">
                        <a:pos x="T54" y="T55"/>
                      </a:cxn>
                      <a:cxn ang="T98">
                        <a:pos x="T56" y="T57"/>
                      </a:cxn>
                      <a:cxn ang="T99">
                        <a:pos x="T58" y="T59"/>
                      </a:cxn>
                      <a:cxn ang="T100">
                        <a:pos x="T60" y="T61"/>
                      </a:cxn>
                      <a:cxn ang="T101">
                        <a:pos x="T62" y="T63"/>
                      </a:cxn>
                      <a:cxn ang="T102">
                        <a:pos x="T64" y="T65"/>
                      </a:cxn>
                      <a:cxn ang="T103">
                        <a:pos x="T66" y="T67"/>
                      </a:cxn>
                      <a:cxn ang="T104">
                        <a:pos x="T68" y="T69"/>
                      </a:cxn>
                    </a:cxnLst>
                    <a:rect l="T105" t="T106" r="T107" b="T108"/>
                    <a:pathLst>
                      <a:path w="637" h="549">
                        <a:moveTo>
                          <a:pt x="263" y="48"/>
                        </a:moveTo>
                        <a:lnTo>
                          <a:pt x="150" y="73"/>
                        </a:lnTo>
                        <a:lnTo>
                          <a:pt x="44" y="130"/>
                        </a:lnTo>
                        <a:lnTo>
                          <a:pt x="0" y="195"/>
                        </a:lnTo>
                        <a:lnTo>
                          <a:pt x="8" y="227"/>
                        </a:lnTo>
                        <a:lnTo>
                          <a:pt x="81" y="284"/>
                        </a:lnTo>
                        <a:lnTo>
                          <a:pt x="194" y="370"/>
                        </a:lnTo>
                        <a:lnTo>
                          <a:pt x="279" y="455"/>
                        </a:lnTo>
                        <a:lnTo>
                          <a:pt x="340" y="544"/>
                        </a:lnTo>
                        <a:lnTo>
                          <a:pt x="361" y="549"/>
                        </a:lnTo>
                        <a:lnTo>
                          <a:pt x="494" y="447"/>
                        </a:lnTo>
                        <a:lnTo>
                          <a:pt x="624" y="341"/>
                        </a:lnTo>
                        <a:lnTo>
                          <a:pt x="637" y="288"/>
                        </a:lnTo>
                        <a:lnTo>
                          <a:pt x="539" y="195"/>
                        </a:lnTo>
                        <a:lnTo>
                          <a:pt x="434" y="117"/>
                        </a:lnTo>
                        <a:lnTo>
                          <a:pt x="385" y="65"/>
                        </a:lnTo>
                        <a:lnTo>
                          <a:pt x="328" y="0"/>
                        </a:lnTo>
                        <a:lnTo>
                          <a:pt x="275" y="12"/>
                        </a:lnTo>
                        <a:lnTo>
                          <a:pt x="279" y="36"/>
                        </a:lnTo>
                        <a:lnTo>
                          <a:pt x="381" y="109"/>
                        </a:lnTo>
                        <a:lnTo>
                          <a:pt x="458" y="174"/>
                        </a:lnTo>
                        <a:lnTo>
                          <a:pt x="572" y="252"/>
                        </a:lnTo>
                        <a:lnTo>
                          <a:pt x="588" y="292"/>
                        </a:lnTo>
                        <a:lnTo>
                          <a:pt x="584" y="325"/>
                        </a:lnTo>
                        <a:lnTo>
                          <a:pt x="494" y="410"/>
                        </a:lnTo>
                        <a:lnTo>
                          <a:pt x="385" y="475"/>
                        </a:lnTo>
                        <a:lnTo>
                          <a:pt x="348" y="475"/>
                        </a:lnTo>
                        <a:lnTo>
                          <a:pt x="259" y="390"/>
                        </a:lnTo>
                        <a:lnTo>
                          <a:pt x="121" y="264"/>
                        </a:lnTo>
                        <a:lnTo>
                          <a:pt x="48" y="203"/>
                        </a:lnTo>
                        <a:lnTo>
                          <a:pt x="52" y="178"/>
                        </a:lnTo>
                        <a:lnTo>
                          <a:pt x="105" y="122"/>
                        </a:lnTo>
                        <a:lnTo>
                          <a:pt x="198" y="93"/>
                        </a:lnTo>
                        <a:lnTo>
                          <a:pt x="271" y="69"/>
                        </a:lnTo>
                        <a:lnTo>
                          <a:pt x="263" y="4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fr-BE"/>
                  </a:p>
                </p:txBody>
              </p:sp>
              <p:grpSp>
                <p:nvGrpSpPr>
                  <p:cNvPr id="26649" name="Group 19"/>
                  <p:cNvGrpSpPr>
                    <a:grpSpLocks/>
                  </p:cNvGrpSpPr>
                  <p:nvPr/>
                </p:nvGrpSpPr>
                <p:grpSpPr bwMode="auto">
                  <a:xfrm>
                    <a:off x="476" y="2886"/>
                    <a:ext cx="1043" cy="730"/>
                    <a:chOff x="476" y="2886"/>
                    <a:chExt cx="1043" cy="730"/>
                  </a:xfrm>
                </p:grpSpPr>
                <p:sp>
                  <p:nvSpPr>
                    <p:cNvPr id="26650" name="Text Box 20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703" y="2886"/>
                      <a:ext cx="356" cy="231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>
                      <a:spAutoFit/>
                    </a:bodyPr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eaLnBrk="1" hangingPunct="1"/>
                      <a:r>
                        <a:rPr lang="nl-BE" b="1"/>
                        <a:t>WB</a:t>
                      </a:r>
                      <a:endParaRPr lang="en-US" b="1"/>
                    </a:p>
                  </p:txBody>
                </p:sp>
                <p:sp>
                  <p:nvSpPr>
                    <p:cNvPr id="26651" name="Text Box 21"/>
                    <p:cNvSpPr txBox="1">
                      <a:spLocks noChangeArrowheads="1"/>
                    </p:cNvSpPr>
                    <p:nvPr/>
                  </p:nvSpPr>
                  <p:spPr bwMode="auto">
                    <a:xfrm rot="2709429">
                      <a:off x="410" y="3315"/>
                      <a:ext cx="363" cy="231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>
                      <a:spAutoFit/>
                    </a:bodyPr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50000"/>
                        </a:spcBef>
                      </a:pPr>
                      <a:r>
                        <a:rPr lang="nl-BE" b="1"/>
                        <a:t>HR</a:t>
                      </a:r>
                      <a:endParaRPr lang="en-US" b="1"/>
                    </a:p>
                  </p:txBody>
                </p:sp>
                <p:sp>
                  <p:nvSpPr>
                    <p:cNvPr id="26652" name="Text Box 22"/>
                    <p:cNvSpPr txBox="1">
                      <a:spLocks noChangeArrowheads="1"/>
                    </p:cNvSpPr>
                    <p:nvPr/>
                  </p:nvSpPr>
                  <p:spPr bwMode="auto">
                    <a:xfrm rot="1514643">
                      <a:off x="1020" y="3385"/>
                      <a:ext cx="499" cy="231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>
                      <a:spAutoFit/>
                    </a:bodyPr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50000"/>
                        </a:spcBef>
                      </a:pPr>
                      <a:r>
                        <a:rPr lang="nl-BE" b="1"/>
                        <a:t>MR</a:t>
                      </a:r>
                      <a:endParaRPr lang="en-US" b="1"/>
                    </a:p>
                  </p:txBody>
                </p:sp>
              </p:grpSp>
            </p:grpSp>
          </p:grpSp>
          <p:sp>
            <p:nvSpPr>
              <p:cNvPr id="26645" name="Freeform 23"/>
              <p:cNvSpPr>
                <a:spLocks/>
              </p:cNvSpPr>
              <p:nvPr/>
            </p:nvSpPr>
            <p:spPr bwMode="auto">
              <a:xfrm>
                <a:off x="923" y="3311"/>
                <a:ext cx="747" cy="430"/>
              </a:xfrm>
              <a:custGeom>
                <a:avLst/>
                <a:gdLst>
                  <a:gd name="T0" fmla="*/ 12 w 747"/>
                  <a:gd name="T1" fmla="*/ 183 h 430"/>
                  <a:gd name="T2" fmla="*/ 138 w 747"/>
                  <a:gd name="T3" fmla="*/ 41 h 430"/>
                  <a:gd name="T4" fmla="*/ 166 w 747"/>
                  <a:gd name="T5" fmla="*/ 28 h 430"/>
                  <a:gd name="T6" fmla="*/ 186 w 747"/>
                  <a:gd name="T7" fmla="*/ 37 h 430"/>
                  <a:gd name="T8" fmla="*/ 89 w 747"/>
                  <a:gd name="T9" fmla="*/ 130 h 430"/>
                  <a:gd name="T10" fmla="*/ 64 w 747"/>
                  <a:gd name="T11" fmla="*/ 199 h 430"/>
                  <a:gd name="T12" fmla="*/ 105 w 747"/>
                  <a:gd name="T13" fmla="*/ 211 h 430"/>
                  <a:gd name="T14" fmla="*/ 223 w 747"/>
                  <a:gd name="T15" fmla="*/ 243 h 430"/>
                  <a:gd name="T16" fmla="*/ 316 w 747"/>
                  <a:gd name="T17" fmla="*/ 288 h 430"/>
                  <a:gd name="T18" fmla="*/ 454 w 747"/>
                  <a:gd name="T19" fmla="*/ 385 h 430"/>
                  <a:gd name="T20" fmla="*/ 470 w 747"/>
                  <a:gd name="T21" fmla="*/ 377 h 430"/>
                  <a:gd name="T22" fmla="*/ 556 w 747"/>
                  <a:gd name="T23" fmla="*/ 256 h 430"/>
                  <a:gd name="T24" fmla="*/ 596 w 747"/>
                  <a:gd name="T25" fmla="*/ 215 h 430"/>
                  <a:gd name="T26" fmla="*/ 653 w 747"/>
                  <a:gd name="T27" fmla="*/ 174 h 430"/>
                  <a:gd name="T28" fmla="*/ 682 w 747"/>
                  <a:gd name="T29" fmla="*/ 142 h 430"/>
                  <a:gd name="T30" fmla="*/ 698 w 747"/>
                  <a:gd name="T31" fmla="*/ 97 h 430"/>
                  <a:gd name="T32" fmla="*/ 596 w 747"/>
                  <a:gd name="T33" fmla="*/ 77 h 430"/>
                  <a:gd name="T34" fmla="*/ 462 w 747"/>
                  <a:gd name="T35" fmla="*/ 65 h 430"/>
                  <a:gd name="T36" fmla="*/ 365 w 747"/>
                  <a:gd name="T37" fmla="*/ 57 h 430"/>
                  <a:gd name="T38" fmla="*/ 207 w 747"/>
                  <a:gd name="T39" fmla="*/ 28 h 430"/>
                  <a:gd name="T40" fmla="*/ 186 w 747"/>
                  <a:gd name="T41" fmla="*/ 12 h 430"/>
                  <a:gd name="T42" fmla="*/ 198 w 747"/>
                  <a:gd name="T43" fmla="*/ 0 h 430"/>
                  <a:gd name="T44" fmla="*/ 280 w 747"/>
                  <a:gd name="T45" fmla="*/ 24 h 430"/>
                  <a:gd name="T46" fmla="*/ 369 w 747"/>
                  <a:gd name="T47" fmla="*/ 37 h 430"/>
                  <a:gd name="T48" fmla="*/ 483 w 747"/>
                  <a:gd name="T49" fmla="*/ 45 h 430"/>
                  <a:gd name="T50" fmla="*/ 641 w 747"/>
                  <a:gd name="T51" fmla="*/ 57 h 430"/>
                  <a:gd name="T52" fmla="*/ 742 w 747"/>
                  <a:gd name="T53" fmla="*/ 73 h 430"/>
                  <a:gd name="T54" fmla="*/ 747 w 747"/>
                  <a:gd name="T55" fmla="*/ 85 h 430"/>
                  <a:gd name="T56" fmla="*/ 730 w 747"/>
                  <a:gd name="T57" fmla="*/ 142 h 430"/>
                  <a:gd name="T58" fmla="*/ 694 w 747"/>
                  <a:gd name="T59" fmla="*/ 183 h 430"/>
                  <a:gd name="T60" fmla="*/ 637 w 747"/>
                  <a:gd name="T61" fmla="*/ 215 h 430"/>
                  <a:gd name="T62" fmla="*/ 580 w 747"/>
                  <a:gd name="T63" fmla="*/ 268 h 430"/>
                  <a:gd name="T64" fmla="*/ 548 w 747"/>
                  <a:gd name="T65" fmla="*/ 333 h 430"/>
                  <a:gd name="T66" fmla="*/ 491 w 747"/>
                  <a:gd name="T67" fmla="*/ 418 h 430"/>
                  <a:gd name="T68" fmla="*/ 474 w 747"/>
                  <a:gd name="T69" fmla="*/ 430 h 430"/>
                  <a:gd name="T70" fmla="*/ 446 w 747"/>
                  <a:gd name="T71" fmla="*/ 430 h 430"/>
                  <a:gd name="T72" fmla="*/ 385 w 747"/>
                  <a:gd name="T73" fmla="*/ 389 h 430"/>
                  <a:gd name="T74" fmla="*/ 304 w 747"/>
                  <a:gd name="T75" fmla="*/ 320 h 430"/>
                  <a:gd name="T76" fmla="*/ 219 w 747"/>
                  <a:gd name="T77" fmla="*/ 280 h 430"/>
                  <a:gd name="T78" fmla="*/ 138 w 747"/>
                  <a:gd name="T79" fmla="*/ 256 h 430"/>
                  <a:gd name="T80" fmla="*/ 20 w 747"/>
                  <a:gd name="T81" fmla="*/ 231 h 430"/>
                  <a:gd name="T82" fmla="*/ 0 w 747"/>
                  <a:gd name="T83" fmla="*/ 215 h 430"/>
                  <a:gd name="T84" fmla="*/ 12 w 747"/>
                  <a:gd name="T85" fmla="*/ 183 h 430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747"/>
                  <a:gd name="T130" fmla="*/ 0 h 430"/>
                  <a:gd name="T131" fmla="*/ 747 w 747"/>
                  <a:gd name="T132" fmla="*/ 430 h 430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747" h="430">
                    <a:moveTo>
                      <a:pt x="12" y="183"/>
                    </a:moveTo>
                    <a:lnTo>
                      <a:pt x="138" y="41"/>
                    </a:lnTo>
                    <a:lnTo>
                      <a:pt x="166" y="28"/>
                    </a:lnTo>
                    <a:lnTo>
                      <a:pt x="186" y="37"/>
                    </a:lnTo>
                    <a:lnTo>
                      <a:pt x="89" y="130"/>
                    </a:lnTo>
                    <a:lnTo>
                      <a:pt x="64" y="199"/>
                    </a:lnTo>
                    <a:lnTo>
                      <a:pt x="105" y="211"/>
                    </a:lnTo>
                    <a:lnTo>
                      <a:pt x="223" y="243"/>
                    </a:lnTo>
                    <a:lnTo>
                      <a:pt x="316" y="288"/>
                    </a:lnTo>
                    <a:lnTo>
                      <a:pt x="454" y="385"/>
                    </a:lnTo>
                    <a:lnTo>
                      <a:pt x="470" y="377"/>
                    </a:lnTo>
                    <a:lnTo>
                      <a:pt x="556" y="256"/>
                    </a:lnTo>
                    <a:lnTo>
                      <a:pt x="596" y="215"/>
                    </a:lnTo>
                    <a:lnTo>
                      <a:pt x="653" y="174"/>
                    </a:lnTo>
                    <a:lnTo>
                      <a:pt x="682" y="142"/>
                    </a:lnTo>
                    <a:lnTo>
                      <a:pt x="698" y="97"/>
                    </a:lnTo>
                    <a:lnTo>
                      <a:pt x="596" y="77"/>
                    </a:lnTo>
                    <a:lnTo>
                      <a:pt x="462" y="65"/>
                    </a:lnTo>
                    <a:lnTo>
                      <a:pt x="365" y="57"/>
                    </a:lnTo>
                    <a:lnTo>
                      <a:pt x="207" y="28"/>
                    </a:lnTo>
                    <a:lnTo>
                      <a:pt x="186" y="12"/>
                    </a:lnTo>
                    <a:lnTo>
                      <a:pt x="198" y="0"/>
                    </a:lnTo>
                    <a:lnTo>
                      <a:pt x="280" y="24"/>
                    </a:lnTo>
                    <a:lnTo>
                      <a:pt x="369" y="37"/>
                    </a:lnTo>
                    <a:lnTo>
                      <a:pt x="483" y="45"/>
                    </a:lnTo>
                    <a:lnTo>
                      <a:pt x="641" y="57"/>
                    </a:lnTo>
                    <a:lnTo>
                      <a:pt x="742" y="73"/>
                    </a:lnTo>
                    <a:lnTo>
                      <a:pt x="747" y="85"/>
                    </a:lnTo>
                    <a:lnTo>
                      <a:pt x="730" y="142"/>
                    </a:lnTo>
                    <a:lnTo>
                      <a:pt x="694" y="183"/>
                    </a:lnTo>
                    <a:lnTo>
                      <a:pt x="637" y="215"/>
                    </a:lnTo>
                    <a:lnTo>
                      <a:pt x="580" y="268"/>
                    </a:lnTo>
                    <a:lnTo>
                      <a:pt x="548" y="333"/>
                    </a:lnTo>
                    <a:lnTo>
                      <a:pt x="491" y="418"/>
                    </a:lnTo>
                    <a:lnTo>
                      <a:pt x="474" y="430"/>
                    </a:lnTo>
                    <a:lnTo>
                      <a:pt x="446" y="430"/>
                    </a:lnTo>
                    <a:lnTo>
                      <a:pt x="385" y="389"/>
                    </a:lnTo>
                    <a:lnTo>
                      <a:pt x="304" y="320"/>
                    </a:lnTo>
                    <a:lnTo>
                      <a:pt x="219" y="280"/>
                    </a:lnTo>
                    <a:lnTo>
                      <a:pt x="138" y="256"/>
                    </a:lnTo>
                    <a:lnTo>
                      <a:pt x="20" y="231"/>
                    </a:lnTo>
                    <a:lnTo>
                      <a:pt x="0" y="215"/>
                    </a:lnTo>
                    <a:lnTo>
                      <a:pt x="12" y="18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BE"/>
              </a:p>
            </p:txBody>
          </p:sp>
        </p:grpSp>
      </p:grpSp>
      <p:grpSp>
        <p:nvGrpSpPr>
          <p:cNvPr id="26631" name="Group 24"/>
          <p:cNvGrpSpPr>
            <a:grpSpLocks/>
          </p:cNvGrpSpPr>
          <p:nvPr/>
        </p:nvGrpSpPr>
        <p:grpSpPr bwMode="auto">
          <a:xfrm>
            <a:off x="3995738" y="2349500"/>
            <a:ext cx="1465262" cy="2468563"/>
            <a:chOff x="2338" y="1337"/>
            <a:chExt cx="923" cy="1555"/>
          </a:xfrm>
        </p:grpSpPr>
        <p:sp>
          <p:nvSpPr>
            <p:cNvPr id="26633" name="Freeform 25"/>
            <p:cNvSpPr>
              <a:spLocks/>
            </p:cNvSpPr>
            <p:nvPr/>
          </p:nvSpPr>
          <p:spPr bwMode="auto">
            <a:xfrm>
              <a:off x="2786" y="1337"/>
              <a:ext cx="374" cy="366"/>
            </a:xfrm>
            <a:custGeom>
              <a:avLst/>
              <a:gdLst>
                <a:gd name="T0" fmla="*/ 114 w 374"/>
                <a:gd name="T1" fmla="*/ 155 h 366"/>
                <a:gd name="T2" fmla="*/ 146 w 374"/>
                <a:gd name="T3" fmla="*/ 106 h 366"/>
                <a:gd name="T4" fmla="*/ 183 w 374"/>
                <a:gd name="T5" fmla="*/ 69 h 366"/>
                <a:gd name="T6" fmla="*/ 220 w 374"/>
                <a:gd name="T7" fmla="*/ 24 h 366"/>
                <a:gd name="T8" fmla="*/ 264 w 374"/>
                <a:gd name="T9" fmla="*/ 4 h 366"/>
                <a:gd name="T10" fmla="*/ 301 w 374"/>
                <a:gd name="T11" fmla="*/ 0 h 366"/>
                <a:gd name="T12" fmla="*/ 337 w 374"/>
                <a:gd name="T13" fmla="*/ 12 h 366"/>
                <a:gd name="T14" fmla="*/ 358 w 374"/>
                <a:gd name="T15" fmla="*/ 41 h 366"/>
                <a:gd name="T16" fmla="*/ 374 w 374"/>
                <a:gd name="T17" fmla="*/ 94 h 366"/>
                <a:gd name="T18" fmla="*/ 370 w 374"/>
                <a:gd name="T19" fmla="*/ 150 h 366"/>
                <a:gd name="T20" fmla="*/ 354 w 374"/>
                <a:gd name="T21" fmla="*/ 199 h 366"/>
                <a:gd name="T22" fmla="*/ 313 w 374"/>
                <a:gd name="T23" fmla="*/ 256 h 366"/>
                <a:gd name="T24" fmla="*/ 268 w 374"/>
                <a:gd name="T25" fmla="*/ 297 h 366"/>
                <a:gd name="T26" fmla="*/ 220 w 374"/>
                <a:gd name="T27" fmla="*/ 333 h 366"/>
                <a:gd name="T28" fmla="*/ 167 w 374"/>
                <a:gd name="T29" fmla="*/ 358 h 366"/>
                <a:gd name="T30" fmla="*/ 122 w 374"/>
                <a:gd name="T31" fmla="*/ 366 h 366"/>
                <a:gd name="T32" fmla="*/ 102 w 374"/>
                <a:gd name="T33" fmla="*/ 354 h 366"/>
                <a:gd name="T34" fmla="*/ 85 w 374"/>
                <a:gd name="T35" fmla="*/ 305 h 366"/>
                <a:gd name="T36" fmla="*/ 89 w 374"/>
                <a:gd name="T37" fmla="*/ 240 h 366"/>
                <a:gd name="T38" fmla="*/ 12 w 374"/>
                <a:gd name="T39" fmla="*/ 244 h 366"/>
                <a:gd name="T40" fmla="*/ 0 w 374"/>
                <a:gd name="T41" fmla="*/ 232 h 366"/>
                <a:gd name="T42" fmla="*/ 12 w 374"/>
                <a:gd name="T43" fmla="*/ 207 h 366"/>
                <a:gd name="T44" fmla="*/ 93 w 374"/>
                <a:gd name="T45" fmla="*/ 203 h 366"/>
                <a:gd name="T46" fmla="*/ 114 w 374"/>
                <a:gd name="T47" fmla="*/ 155 h 36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374"/>
                <a:gd name="T73" fmla="*/ 0 h 366"/>
                <a:gd name="T74" fmla="*/ 374 w 374"/>
                <a:gd name="T75" fmla="*/ 366 h 36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374" h="366">
                  <a:moveTo>
                    <a:pt x="114" y="155"/>
                  </a:moveTo>
                  <a:lnTo>
                    <a:pt x="146" y="106"/>
                  </a:lnTo>
                  <a:lnTo>
                    <a:pt x="183" y="69"/>
                  </a:lnTo>
                  <a:lnTo>
                    <a:pt x="220" y="24"/>
                  </a:lnTo>
                  <a:lnTo>
                    <a:pt x="264" y="4"/>
                  </a:lnTo>
                  <a:lnTo>
                    <a:pt x="301" y="0"/>
                  </a:lnTo>
                  <a:lnTo>
                    <a:pt x="337" y="12"/>
                  </a:lnTo>
                  <a:lnTo>
                    <a:pt x="358" y="41"/>
                  </a:lnTo>
                  <a:lnTo>
                    <a:pt x="374" y="94"/>
                  </a:lnTo>
                  <a:lnTo>
                    <a:pt x="370" y="150"/>
                  </a:lnTo>
                  <a:lnTo>
                    <a:pt x="354" y="199"/>
                  </a:lnTo>
                  <a:lnTo>
                    <a:pt x="313" y="256"/>
                  </a:lnTo>
                  <a:lnTo>
                    <a:pt x="268" y="297"/>
                  </a:lnTo>
                  <a:lnTo>
                    <a:pt x="220" y="333"/>
                  </a:lnTo>
                  <a:lnTo>
                    <a:pt x="167" y="358"/>
                  </a:lnTo>
                  <a:lnTo>
                    <a:pt x="122" y="366"/>
                  </a:lnTo>
                  <a:lnTo>
                    <a:pt x="102" y="354"/>
                  </a:lnTo>
                  <a:lnTo>
                    <a:pt x="85" y="305"/>
                  </a:lnTo>
                  <a:lnTo>
                    <a:pt x="89" y="240"/>
                  </a:lnTo>
                  <a:lnTo>
                    <a:pt x="12" y="244"/>
                  </a:lnTo>
                  <a:lnTo>
                    <a:pt x="0" y="232"/>
                  </a:lnTo>
                  <a:lnTo>
                    <a:pt x="12" y="207"/>
                  </a:lnTo>
                  <a:lnTo>
                    <a:pt x="93" y="203"/>
                  </a:lnTo>
                  <a:lnTo>
                    <a:pt x="114" y="15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26634" name="Freeform 26"/>
            <p:cNvSpPr>
              <a:spLocks/>
            </p:cNvSpPr>
            <p:nvPr/>
          </p:nvSpPr>
          <p:spPr bwMode="auto">
            <a:xfrm>
              <a:off x="2766" y="1743"/>
              <a:ext cx="260" cy="536"/>
            </a:xfrm>
            <a:custGeom>
              <a:avLst/>
              <a:gdLst>
                <a:gd name="T0" fmla="*/ 73 w 260"/>
                <a:gd name="T1" fmla="*/ 45 h 536"/>
                <a:gd name="T2" fmla="*/ 110 w 260"/>
                <a:gd name="T3" fmla="*/ 12 h 536"/>
                <a:gd name="T4" fmla="*/ 167 w 260"/>
                <a:gd name="T5" fmla="*/ 0 h 536"/>
                <a:gd name="T6" fmla="*/ 215 w 260"/>
                <a:gd name="T7" fmla="*/ 8 h 536"/>
                <a:gd name="T8" fmla="*/ 252 w 260"/>
                <a:gd name="T9" fmla="*/ 41 h 536"/>
                <a:gd name="T10" fmla="*/ 260 w 260"/>
                <a:gd name="T11" fmla="*/ 65 h 536"/>
                <a:gd name="T12" fmla="*/ 260 w 260"/>
                <a:gd name="T13" fmla="*/ 97 h 536"/>
                <a:gd name="T14" fmla="*/ 244 w 260"/>
                <a:gd name="T15" fmla="*/ 126 h 536"/>
                <a:gd name="T16" fmla="*/ 215 w 260"/>
                <a:gd name="T17" fmla="*/ 175 h 536"/>
                <a:gd name="T18" fmla="*/ 203 w 260"/>
                <a:gd name="T19" fmla="*/ 231 h 536"/>
                <a:gd name="T20" fmla="*/ 199 w 260"/>
                <a:gd name="T21" fmla="*/ 280 h 536"/>
                <a:gd name="T22" fmla="*/ 211 w 260"/>
                <a:gd name="T23" fmla="*/ 333 h 536"/>
                <a:gd name="T24" fmla="*/ 244 w 260"/>
                <a:gd name="T25" fmla="*/ 382 h 536"/>
                <a:gd name="T26" fmla="*/ 256 w 260"/>
                <a:gd name="T27" fmla="*/ 430 h 536"/>
                <a:gd name="T28" fmla="*/ 252 w 260"/>
                <a:gd name="T29" fmla="*/ 475 h 536"/>
                <a:gd name="T30" fmla="*/ 228 w 260"/>
                <a:gd name="T31" fmla="*/ 512 h 536"/>
                <a:gd name="T32" fmla="*/ 195 w 260"/>
                <a:gd name="T33" fmla="*/ 532 h 536"/>
                <a:gd name="T34" fmla="*/ 154 w 260"/>
                <a:gd name="T35" fmla="*/ 536 h 536"/>
                <a:gd name="T36" fmla="*/ 106 w 260"/>
                <a:gd name="T37" fmla="*/ 536 h 536"/>
                <a:gd name="T38" fmla="*/ 69 w 260"/>
                <a:gd name="T39" fmla="*/ 516 h 536"/>
                <a:gd name="T40" fmla="*/ 32 w 260"/>
                <a:gd name="T41" fmla="*/ 455 h 536"/>
                <a:gd name="T42" fmla="*/ 8 w 260"/>
                <a:gd name="T43" fmla="*/ 402 h 536"/>
                <a:gd name="T44" fmla="*/ 0 w 260"/>
                <a:gd name="T45" fmla="*/ 321 h 536"/>
                <a:gd name="T46" fmla="*/ 8 w 260"/>
                <a:gd name="T47" fmla="*/ 248 h 536"/>
                <a:gd name="T48" fmla="*/ 24 w 260"/>
                <a:gd name="T49" fmla="*/ 171 h 536"/>
                <a:gd name="T50" fmla="*/ 49 w 260"/>
                <a:gd name="T51" fmla="*/ 93 h 536"/>
                <a:gd name="T52" fmla="*/ 73 w 260"/>
                <a:gd name="T53" fmla="*/ 45 h 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260"/>
                <a:gd name="T82" fmla="*/ 0 h 536"/>
                <a:gd name="T83" fmla="*/ 260 w 260"/>
                <a:gd name="T84" fmla="*/ 536 h 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260" h="536">
                  <a:moveTo>
                    <a:pt x="73" y="45"/>
                  </a:moveTo>
                  <a:lnTo>
                    <a:pt x="110" y="12"/>
                  </a:lnTo>
                  <a:lnTo>
                    <a:pt x="167" y="0"/>
                  </a:lnTo>
                  <a:lnTo>
                    <a:pt x="215" y="8"/>
                  </a:lnTo>
                  <a:lnTo>
                    <a:pt x="252" y="41"/>
                  </a:lnTo>
                  <a:lnTo>
                    <a:pt x="260" y="65"/>
                  </a:lnTo>
                  <a:lnTo>
                    <a:pt x="260" y="97"/>
                  </a:lnTo>
                  <a:lnTo>
                    <a:pt x="244" y="126"/>
                  </a:lnTo>
                  <a:lnTo>
                    <a:pt x="215" y="175"/>
                  </a:lnTo>
                  <a:lnTo>
                    <a:pt x="203" y="231"/>
                  </a:lnTo>
                  <a:lnTo>
                    <a:pt x="199" y="280"/>
                  </a:lnTo>
                  <a:lnTo>
                    <a:pt x="211" y="333"/>
                  </a:lnTo>
                  <a:lnTo>
                    <a:pt x="244" y="382"/>
                  </a:lnTo>
                  <a:lnTo>
                    <a:pt x="256" y="430"/>
                  </a:lnTo>
                  <a:lnTo>
                    <a:pt x="252" y="475"/>
                  </a:lnTo>
                  <a:lnTo>
                    <a:pt x="228" y="512"/>
                  </a:lnTo>
                  <a:lnTo>
                    <a:pt x="195" y="532"/>
                  </a:lnTo>
                  <a:lnTo>
                    <a:pt x="154" y="536"/>
                  </a:lnTo>
                  <a:lnTo>
                    <a:pt x="106" y="536"/>
                  </a:lnTo>
                  <a:lnTo>
                    <a:pt x="69" y="516"/>
                  </a:lnTo>
                  <a:lnTo>
                    <a:pt x="32" y="455"/>
                  </a:lnTo>
                  <a:lnTo>
                    <a:pt x="8" y="402"/>
                  </a:lnTo>
                  <a:lnTo>
                    <a:pt x="0" y="321"/>
                  </a:lnTo>
                  <a:lnTo>
                    <a:pt x="8" y="248"/>
                  </a:lnTo>
                  <a:lnTo>
                    <a:pt x="24" y="171"/>
                  </a:lnTo>
                  <a:lnTo>
                    <a:pt x="49" y="93"/>
                  </a:lnTo>
                  <a:lnTo>
                    <a:pt x="73" y="4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26635" name="Freeform 27"/>
            <p:cNvSpPr>
              <a:spLocks/>
            </p:cNvSpPr>
            <p:nvPr/>
          </p:nvSpPr>
          <p:spPr bwMode="auto">
            <a:xfrm>
              <a:off x="2338" y="1431"/>
              <a:ext cx="550" cy="418"/>
            </a:xfrm>
            <a:custGeom>
              <a:avLst/>
              <a:gdLst>
                <a:gd name="T0" fmla="*/ 407 w 550"/>
                <a:gd name="T1" fmla="*/ 317 h 418"/>
                <a:gd name="T2" fmla="*/ 517 w 550"/>
                <a:gd name="T3" fmla="*/ 345 h 418"/>
                <a:gd name="T4" fmla="*/ 537 w 550"/>
                <a:gd name="T5" fmla="*/ 353 h 418"/>
                <a:gd name="T6" fmla="*/ 550 w 550"/>
                <a:gd name="T7" fmla="*/ 377 h 418"/>
                <a:gd name="T8" fmla="*/ 537 w 550"/>
                <a:gd name="T9" fmla="*/ 406 h 418"/>
                <a:gd name="T10" fmla="*/ 517 w 550"/>
                <a:gd name="T11" fmla="*/ 418 h 418"/>
                <a:gd name="T12" fmla="*/ 493 w 550"/>
                <a:gd name="T13" fmla="*/ 414 h 418"/>
                <a:gd name="T14" fmla="*/ 371 w 550"/>
                <a:gd name="T15" fmla="*/ 345 h 418"/>
                <a:gd name="T16" fmla="*/ 285 w 550"/>
                <a:gd name="T17" fmla="*/ 308 h 418"/>
                <a:gd name="T18" fmla="*/ 200 w 550"/>
                <a:gd name="T19" fmla="*/ 268 h 418"/>
                <a:gd name="T20" fmla="*/ 122 w 550"/>
                <a:gd name="T21" fmla="*/ 219 h 418"/>
                <a:gd name="T22" fmla="*/ 90 w 550"/>
                <a:gd name="T23" fmla="*/ 215 h 418"/>
                <a:gd name="T24" fmla="*/ 82 w 550"/>
                <a:gd name="T25" fmla="*/ 227 h 418"/>
                <a:gd name="T26" fmla="*/ 78 w 550"/>
                <a:gd name="T27" fmla="*/ 256 h 418"/>
                <a:gd name="T28" fmla="*/ 45 w 550"/>
                <a:gd name="T29" fmla="*/ 268 h 418"/>
                <a:gd name="T30" fmla="*/ 21 w 550"/>
                <a:gd name="T31" fmla="*/ 248 h 418"/>
                <a:gd name="T32" fmla="*/ 0 w 550"/>
                <a:gd name="T33" fmla="*/ 183 h 418"/>
                <a:gd name="T34" fmla="*/ 21 w 550"/>
                <a:gd name="T35" fmla="*/ 126 h 418"/>
                <a:gd name="T36" fmla="*/ 9 w 550"/>
                <a:gd name="T37" fmla="*/ 110 h 418"/>
                <a:gd name="T38" fmla="*/ 5 w 550"/>
                <a:gd name="T39" fmla="*/ 49 h 418"/>
                <a:gd name="T40" fmla="*/ 13 w 550"/>
                <a:gd name="T41" fmla="*/ 20 h 418"/>
                <a:gd name="T42" fmla="*/ 33 w 550"/>
                <a:gd name="T43" fmla="*/ 0 h 418"/>
                <a:gd name="T44" fmla="*/ 61 w 550"/>
                <a:gd name="T45" fmla="*/ 0 h 418"/>
                <a:gd name="T46" fmla="*/ 61 w 550"/>
                <a:gd name="T47" fmla="*/ 16 h 418"/>
                <a:gd name="T48" fmla="*/ 37 w 550"/>
                <a:gd name="T49" fmla="*/ 37 h 418"/>
                <a:gd name="T50" fmla="*/ 37 w 550"/>
                <a:gd name="T51" fmla="*/ 65 h 418"/>
                <a:gd name="T52" fmla="*/ 45 w 550"/>
                <a:gd name="T53" fmla="*/ 93 h 418"/>
                <a:gd name="T54" fmla="*/ 66 w 550"/>
                <a:gd name="T55" fmla="*/ 130 h 418"/>
                <a:gd name="T56" fmla="*/ 94 w 550"/>
                <a:gd name="T57" fmla="*/ 162 h 418"/>
                <a:gd name="T58" fmla="*/ 118 w 550"/>
                <a:gd name="T59" fmla="*/ 183 h 418"/>
                <a:gd name="T60" fmla="*/ 163 w 550"/>
                <a:gd name="T61" fmla="*/ 211 h 418"/>
                <a:gd name="T62" fmla="*/ 257 w 550"/>
                <a:gd name="T63" fmla="*/ 252 h 418"/>
                <a:gd name="T64" fmla="*/ 342 w 550"/>
                <a:gd name="T65" fmla="*/ 284 h 418"/>
                <a:gd name="T66" fmla="*/ 407 w 550"/>
                <a:gd name="T67" fmla="*/ 317 h 41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550"/>
                <a:gd name="T103" fmla="*/ 0 h 418"/>
                <a:gd name="T104" fmla="*/ 550 w 550"/>
                <a:gd name="T105" fmla="*/ 418 h 418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550" h="418">
                  <a:moveTo>
                    <a:pt x="407" y="317"/>
                  </a:moveTo>
                  <a:lnTo>
                    <a:pt x="517" y="345"/>
                  </a:lnTo>
                  <a:lnTo>
                    <a:pt x="537" y="353"/>
                  </a:lnTo>
                  <a:lnTo>
                    <a:pt x="550" y="377"/>
                  </a:lnTo>
                  <a:lnTo>
                    <a:pt x="537" y="406"/>
                  </a:lnTo>
                  <a:lnTo>
                    <a:pt x="517" y="418"/>
                  </a:lnTo>
                  <a:lnTo>
                    <a:pt x="493" y="414"/>
                  </a:lnTo>
                  <a:lnTo>
                    <a:pt x="371" y="345"/>
                  </a:lnTo>
                  <a:lnTo>
                    <a:pt x="285" y="308"/>
                  </a:lnTo>
                  <a:lnTo>
                    <a:pt x="200" y="268"/>
                  </a:lnTo>
                  <a:lnTo>
                    <a:pt x="122" y="219"/>
                  </a:lnTo>
                  <a:lnTo>
                    <a:pt x="90" y="215"/>
                  </a:lnTo>
                  <a:lnTo>
                    <a:pt x="82" y="227"/>
                  </a:lnTo>
                  <a:lnTo>
                    <a:pt x="78" y="256"/>
                  </a:lnTo>
                  <a:lnTo>
                    <a:pt x="45" y="268"/>
                  </a:lnTo>
                  <a:lnTo>
                    <a:pt x="21" y="248"/>
                  </a:lnTo>
                  <a:lnTo>
                    <a:pt x="0" y="183"/>
                  </a:lnTo>
                  <a:lnTo>
                    <a:pt x="21" y="126"/>
                  </a:lnTo>
                  <a:lnTo>
                    <a:pt x="9" y="110"/>
                  </a:lnTo>
                  <a:lnTo>
                    <a:pt x="5" y="49"/>
                  </a:lnTo>
                  <a:lnTo>
                    <a:pt x="13" y="20"/>
                  </a:lnTo>
                  <a:lnTo>
                    <a:pt x="33" y="0"/>
                  </a:lnTo>
                  <a:lnTo>
                    <a:pt x="61" y="0"/>
                  </a:lnTo>
                  <a:lnTo>
                    <a:pt x="61" y="16"/>
                  </a:lnTo>
                  <a:lnTo>
                    <a:pt x="37" y="37"/>
                  </a:lnTo>
                  <a:lnTo>
                    <a:pt x="37" y="65"/>
                  </a:lnTo>
                  <a:lnTo>
                    <a:pt x="45" y="93"/>
                  </a:lnTo>
                  <a:lnTo>
                    <a:pt x="66" y="130"/>
                  </a:lnTo>
                  <a:lnTo>
                    <a:pt x="94" y="162"/>
                  </a:lnTo>
                  <a:lnTo>
                    <a:pt x="118" y="183"/>
                  </a:lnTo>
                  <a:lnTo>
                    <a:pt x="163" y="211"/>
                  </a:lnTo>
                  <a:lnTo>
                    <a:pt x="257" y="252"/>
                  </a:lnTo>
                  <a:lnTo>
                    <a:pt x="342" y="284"/>
                  </a:lnTo>
                  <a:lnTo>
                    <a:pt x="407" y="31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26636" name="Freeform 28"/>
            <p:cNvSpPr>
              <a:spLocks/>
            </p:cNvSpPr>
            <p:nvPr/>
          </p:nvSpPr>
          <p:spPr bwMode="auto">
            <a:xfrm>
              <a:off x="2973" y="1759"/>
              <a:ext cx="288" cy="484"/>
            </a:xfrm>
            <a:custGeom>
              <a:avLst/>
              <a:gdLst>
                <a:gd name="T0" fmla="*/ 0 w 288"/>
                <a:gd name="T1" fmla="*/ 25 h 484"/>
                <a:gd name="T2" fmla="*/ 4 w 288"/>
                <a:gd name="T3" fmla="*/ 5 h 484"/>
                <a:gd name="T4" fmla="*/ 49 w 288"/>
                <a:gd name="T5" fmla="*/ 0 h 484"/>
                <a:gd name="T6" fmla="*/ 73 w 288"/>
                <a:gd name="T7" fmla="*/ 21 h 484"/>
                <a:gd name="T8" fmla="*/ 110 w 288"/>
                <a:gd name="T9" fmla="*/ 74 h 484"/>
                <a:gd name="T10" fmla="*/ 158 w 288"/>
                <a:gd name="T11" fmla="*/ 143 h 484"/>
                <a:gd name="T12" fmla="*/ 203 w 288"/>
                <a:gd name="T13" fmla="*/ 191 h 484"/>
                <a:gd name="T14" fmla="*/ 284 w 288"/>
                <a:gd name="T15" fmla="*/ 281 h 484"/>
                <a:gd name="T16" fmla="*/ 288 w 288"/>
                <a:gd name="T17" fmla="*/ 301 h 484"/>
                <a:gd name="T18" fmla="*/ 272 w 288"/>
                <a:gd name="T19" fmla="*/ 313 h 484"/>
                <a:gd name="T20" fmla="*/ 231 w 288"/>
                <a:gd name="T21" fmla="*/ 329 h 484"/>
                <a:gd name="T22" fmla="*/ 174 w 288"/>
                <a:gd name="T23" fmla="*/ 341 h 484"/>
                <a:gd name="T24" fmla="*/ 105 w 288"/>
                <a:gd name="T25" fmla="*/ 346 h 484"/>
                <a:gd name="T26" fmla="*/ 81 w 288"/>
                <a:gd name="T27" fmla="*/ 350 h 484"/>
                <a:gd name="T28" fmla="*/ 73 w 288"/>
                <a:gd name="T29" fmla="*/ 366 h 484"/>
                <a:gd name="T30" fmla="*/ 89 w 288"/>
                <a:gd name="T31" fmla="*/ 394 h 484"/>
                <a:gd name="T32" fmla="*/ 146 w 288"/>
                <a:gd name="T33" fmla="*/ 443 h 484"/>
                <a:gd name="T34" fmla="*/ 187 w 288"/>
                <a:gd name="T35" fmla="*/ 455 h 484"/>
                <a:gd name="T36" fmla="*/ 195 w 288"/>
                <a:gd name="T37" fmla="*/ 471 h 484"/>
                <a:gd name="T38" fmla="*/ 178 w 288"/>
                <a:gd name="T39" fmla="*/ 484 h 484"/>
                <a:gd name="T40" fmla="*/ 142 w 288"/>
                <a:gd name="T41" fmla="*/ 484 h 484"/>
                <a:gd name="T42" fmla="*/ 93 w 288"/>
                <a:gd name="T43" fmla="*/ 455 h 484"/>
                <a:gd name="T44" fmla="*/ 53 w 288"/>
                <a:gd name="T45" fmla="*/ 415 h 484"/>
                <a:gd name="T46" fmla="*/ 28 w 288"/>
                <a:gd name="T47" fmla="*/ 378 h 484"/>
                <a:gd name="T48" fmla="*/ 28 w 288"/>
                <a:gd name="T49" fmla="*/ 350 h 484"/>
                <a:gd name="T50" fmla="*/ 45 w 288"/>
                <a:gd name="T51" fmla="*/ 329 h 484"/>
                <a:gd name="T52" fmla="*/ 69 w 288"/>
                <a:gd name="T53" fmla="*/ 321 h 484"/>
                <a:gd name="T54" fmla="*/ 105 w 288"/>
                <a:gd name="T55" fmla="*/ 317 h 484"/>
                <a:gd name="T56" fmla="*/ 146 w 288"/>
                <a:gd name="T57" fmla="*/ 317 h 484"/>
                <a:gd name="T58" fmla="*/ 195 w 288"/>
                <a:gd name="T59" fmla="*/ 309 h 484"/>
                <a:gd name="T60" fmla="*/ 219 w 288"/>
                <a:gd name="T61" fmla="*/ 301 h 484"/>
                <a:gd name="T62" fmla="*/ 231 w 288"/>
                <a:gd name="T63" fmla="*/ 289 h 484"/>
                <a:gd name="T64" fmla="*/ 227 w 288"/>
                <a:gd name="T65" fmla="*/ 277 h 484"/>
                <a:gd name="T66" fmla="*/ 191 w 288"/>
                <a:gd name="T67" fmla="*/ 244 h 484"/>
                <a:gd name="T68" fmla="*/ 134 w 288"/>
                <a:gd name="T69" fmla="*/ 187 h 484"/>
                <a:gd name="T70" fmla="*/ 81 w 288"/>
                <a:gd name="T71" fmla="*/ 138 h 484"/>
                <a:gd name="T72" fmla="*/ 24 w 288"/>
                <a:gd name="T73" fmla="*/ 86 h 484"/>
                <a:gd name="T74" fmla="*/ 4 w 288"/>
                <a:gd name="T75" fmla="*/ 49 h 484"/>
                <a:gd name="T76" fmla="*/ 0 w 288"/>
                <a:gd name="T77" fmla="*/ 25 h 484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88"/>
                <a:gd name="T118" fmla="*/ 0 h 484"/>
                <a:gd name="T119" fmla="*/ 288 w 288"/>
                <a:gd name="T120" fmla="*/ 484 h 484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88" h="484">
                  <a:moveTo>
                    <a:pt x="0" y="25"/>
                  </a:moveTo>
                  <a:lnTo>
                    <a:pt x="4" y="5"/>
                  </a:lnTo>
                  <a:lnTo>
                    <a:pt x="49" y="0"/>
                  </a:lnTo>
                  <a:lnTo>
                    <a:pt x="73" y="21"/>
                  </a:lnTo>
                  <a:lnTo>
                    <a:pt x="110" y="74"/>
                  </a:lnTo>
                  <a:lnTo>
                    <a:pt x="158" y="143"/>
                  </a:lnTo>
                  <a:lnTo>
                    <a:pt x="203" y="191"/>
                  </a:lnTo>
                  <a:lnTo>
                    <a:pt x="284" y="281"/>
                  </a:lnTo>
                  <a:lnTo>
                    <a:pt x="288" y="301"/>
                  </a:lnTo>
                  <a:lnTo>
                    <a:pt x="272" y="313"/>
                  </a:lnTo>
                  <a:lnTo>
                    <a:pt x="231" y="329"/>
                  </a:lnTo>
                  <a:lnTo>
                    <a:pt x="174" y="341"/>
                  </a:lnTo>
                  <a:lnTo>
                    <a:pt x="105" y="346"/>
                  </a:lnTo>
                  <a:lnTo>
                    <a:pt x="81" y="350"/>
                  </a:lnTo>
                  <a:lnTo>
                    <a:pt x="73" y="366"/>
                  </a:lnTo>
                  <a:lnTo>
                    <a:pt x="89" y="394"/>
                  </a:lnTo>
                  <a:lnTo>
                    <a:pt x="146" y="443"/>
                  </a:lnTo>
                  <a:lnTo>
                    <a:pt x="187" y="455"/>
                  </a:lnTo>
                  <a:lnTo>
                    <a:pt x="195" y="471"/>
                  </a:lnTo>
                  <a:lnTo>
                    <a:pt x="178" y="484"/>
                  </a:lnTo>
                  <a:lnTo>
                    <a:pt x="142" y="484"/>
                  </a:lnTo>
                  <a:lnTo>
                    <a:pt x="93" y="455"/>
                  </a:lnTo>
                  <a:lnTo>
                    <a:pt x="53" y="415"/>
                  </a:lnTo>
                  <a:lnTo>
                    <a:pt x="28" y="378"/>
                  </a:lnTo>
                  <a:lnTo>
                    <a:pt x="28" y="350"/>
                  </a:lnTo>
                  <a:lnTo>
                    <a:pt x="45" y="329"/>
                  </a:lnTo>
                  <a:lnTo>
                    <a:pt x="69" y="321"/>
                  </a:lnTo>
                  <a:lnTo>
                    <a:pt x="105" y="317"/>
                  </a:lnTo>
                  <a:lnTo>
                    <a:pt x="146" y="317"/>
                  </a:lnTo>
                  <a:lnTo>
                    <a:pt x="195" y="309"/>
                  </a:lnTo>
                  <a:lnTo>
                    <a:pt x="219" y="301"/>
                  </a:lnTo>
                  <a:lnTo>
                    <a:pt x="231" y="289"/>
                  </a:lnTo>
                  <a:lnTo>
                    <a:pt x="227" y="277"/>
                  </a:lnTo>
                  <a:lnTo>
                    <a:pt x="191" y="244"/>
                  </a:lnTo>
                  <a:lnTo>
                    <a:pt x="134" y="187"/>
                  </a:lnTo>
                  <a:lnTo>
                    <a:pt x="81" y="138"/>
                  </a:lnTo>
                  <a:lnTo>
                    <a:pt x="24" y="86"/>
                  </a:lnTo>
                  <a:lnTo>
                    <a:pt x="4" y="49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26637" name="Freeform 29"/>
            <p:cNvSpPr>
              <a:spLocks/>
            </p:cNvSpPr>
            <p:nvPr/>
          </p:nvSpPr>
          <p:spPr bwMode="auto">
            <a:xfrm>
              <a:off x="2785" y="2166"/>
              <a:ext cx="313" cy="726"/>
            </a:xfrm>
            <a:custGeom>
              <a:avLst/>
              <a:gdLst>
                <a:gd name="T0" fmla="*/ 155 w 313"/>
                <a:gd name="T1" fmla="*/ 0 h 726"/>
                <a:gd name="T2" fmla="*/ 200 w 313"/>
                <a:gd name="T3" fmla="*/ 8 h 726"/>
                <a:gd name="T4" fmla="*/ 220 w 313"/>
                <a:gd name="T5" fmla="*/ 41 h 726"/>
                <a:gd name="T6" fmla="*/ 216 w 313"/>
                <a:gd name="T7" fmla="*/ 118 h 726"/>
                <a:gd name="T8" fmla="*/ 208 w 313"/>
                <a:gd name="T9" fmla="*/ 199 h 726"/>
                <a:gd name="T10" fmla="*/ 208 w 313"/>
                <a:gd name="T11" fmla="*/ 284 h 726"/>
                <a:gd name="T12" fmla="*/ 248 w 313"/>
                <a:gd name="T13" fmla="*/ 385 h 726"/>
                <a:gd name="T14" fmla="*/ 281 w 313"/>
                <a:gd name="T15" fmla="*/ 458 h 726"/>
                <a:gd name="T16" fmla="*/ 297 w 313"/>
                <a:gd name="T17" fmla="*/ 531 h 726"/>
                <a:gd name="T18" fmla="*/ 293 w 313"/>
                <a:gd name="T19" fmla="*/ 596 h 726"/>
                <a:gd name="T20" fmla="*/ 293 w 313"/>
                <a:gd name="T21" fmla="*/ 621 h 726"/>
                <a:gd name="T22" fmla="*/ 309 w 313"/>
                <a:gd name="T23" fmla="*/ 645 h 726"/>
                <a:gd name="T24" fmla="*/ 313 w 313"/>
                <a:gd name="T25" fmla="*/ 669 h 726"/>
                <a:gd name="T26" fmla="*/ 301 w 313"/>
                <a:gd name="T27" fmla="*/ 681 h 726"/>
                <a:gd name="T28" fmla="*/ 269 w 313"/>
                <a:gd name="T29" fmla="*/ 673 h 726"/>
                <a:gd name="T30" fmla="*/ 208 w 313"/>
                <a:gd name="T31" fmla="*/ 665 h 726"/>
                <a:gd name="T32" fmla="*/ 135 w 313"/>
                <a:gd name="T33" fmla="*/ 681 h 726"/>
                <a:gd name="T34" fmla="*/ 86 w 313"/>
                <a:gd name="T35" fmla="*/ 710 h 726"/>
                <a:gd name="T36" fmla="*/ 61 w 313"/>
                <a:gd name="T37" fmla="*/ 726 h 726"/>
                <a:gd name="T38" fmla="*/ 37 w 313"/>
                <a:gd name="T39" fmla="*/ 726 h 726"/>
                <a:gd name="T40" fmla="*/ 0 w 313"/>
                <a:gd name="T41" fmla="*/ 673 h 726"/>
                <a:gd name="T42" fmla="*/ 5 w 313"/>
                <a:gd name="T43" fmla="*/ 665 h 726"/>
                <a:gd name="T44" fmla="*/ 78 w 313"/>
                <a:gd name="T45" fmla="*/ 641 h 726"/>
                <a:gd name="T46" fmla="*/ 163 w 313"/>
                <a:gd name="T47" fmla="*/ 629 h 726"/>
                <a:gd name="T48" fmla="*/ 224 w 313"/>
                <a:gd name="T49" fmla="*/ 625 h 726"/>
                <a:gd name="T50" fmla="*/ 261 w 313"/>
                <a:gd name="T51" fmla="*/ 625 h 726"/>
                <a:gd name="T52" fmla="*/ 269 w 313"/>
                <a:gd name="T53" fmla="*/ 600 h 726"/>
                <a:gd name="T54" fmla="*/ 257 w 313"/>
                <a:gd name="T55" fmla="*/ 531 h 726"/>
                <a:gd name="T56" fmla="*/ 228 w 313"/>
                <a:gd name="T57" fmla="*/ 458 h 726"/>
                <a:gd name="T58" fmla="*/ 183 w 313"/>
                <a:gd name="T59" fmla="*/ 365 h 726"/>
                <a:gd name="T60" fmla="*/ 147 w 313"/>
                <a:gd name="T61" fmla="*/ 284 h 726"/>
                <a:gd name="T62" fmla="*/ 131 w 313"/>
                <a:gd name="T63" fmla="*/ 211 h 726"/>
                <a:gd name="T64" fmla="*/ 127 w 313"/>
                <a:gd name="T65" fmla="*/ 130 h 726"/>
                <a:gd name="T66" fmla="*/ 127 w 313"/>
                <a:gd name="T67" fmla="*/ 53 h 726"/>
                <a:gd name="T68" fmla="*/ 143 w 313"/>
                <a:gd name="T69" fmla="*/ 20 h 726"/>
                <a:gd name="T70" fmla="*/ 155 w 313"/>
                <a:gd name="T71" fmla="*/ 0 h 72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313"/>
                <a:gd name="T109" fmla="*/ 0 h 726"/>
                <a:gd name="T110" fmla="*/ 313 w 313"/>
                <a:gd name="T111" fmla="*/ 726 h 72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313" h="726">
                  <a:moveTo>
                    <a:pt x="155" y="0"/>
                  </a:moveTo>
                  <a:lnTo>
                    <a:pt x="200" y="8"/>
                  </a:lnTo>
                  <a:lnTo>
                    <a:pt x="220" y="41"/>
                  </a:lnTo>
                  <a:lnTo>
                    <a:pt x="216" y="118"/>
                  </a:lnTo>
                  <a:lnTo>
                    <a:pt x="208" y="199"/>
                  </a:lnTo>
                  <a:lnTo>
                    <a:pt x="208" y="284"/>
                  </a:lnTo>
                  <a:lnTo>
                    <a:pt x="248" y="385"/>
                  </a:lnTo>
                  <a:lnTo>
                    <a:pt x="281" y="458"/>
                  </a:lnTo>
                  <a:lnTo>
                    <a:pt x="297" y="531"/>
                  </a:lnTo>
                  <a:lnTo>
                    <a:pt x="293" y="596"/>
                  </a:lnTo>
                  <a:lnTo>
                    <a:pt x="293" y="621"/>
                  </a:lnTo>
                  <a:lnTo>
                    <a:pt x="309" y="645"/>
                  </a:lnTo>
                  <a:lnTo>
                    <a:pt x="313" y="669"/>
                  </a:lnTo>
                  <a:lnTo>
                    <a:pt x="301" y="681"/>
                  </a:lnTo>
                  <a:lnTo>
                    <a:pt x="269" y="673"/>
                  </a:lnTo>
                  <a:lnTo>
                    <a:pt x="208" y="665"/>
                  </a:lnTo>
                  <a:lnTo>
                    <a:pt x="135" y="681"/>
                  </a:lnTo>
                  <a:lnTo>
                    <a:pt x="86" y="710"/>
                  </a:lnTo>
                  <a:lnTo>
                    <a:pt x="61" y="726"/>
                  </a:lnTo>
                  <a:lnTo>
                    <a:pt x="37" y="726"/>
                  </a:lnTo>
                  <a:lnTo>
                    <a:pt x="0" y="673"/>
                  </a:lnTo>
                  <a:lnTo>
                    <a:pt x="5" y="665"/>
                  </a:lnTo>
                  <a:lnTo>
                    <a:pt x="78" y="641"/>
                  </a:lnTo>
                  <a:lnTo>
                    <a:pt x="163" y="629"/>
                  </a:lnTo>
                  <a:lnTo>
                    <a:pt x="224" y="625"/>
                  </a:lnTo>
                  <a:lnTo>
                    <a:pt x="261" y="625"/>
                  </a:lnTo>
                  <a:lnTo>
                    <a:pt x="269" y="600"/>
                  </a:lnTo>
                  <a:lnTo>
                    <a:pt x="257" y="531"/>
                  </a:lnTo>
                  <a:lnTo>
                    <a:pt x="228" y="458"/>
                  </a:lnTo>
                  <a:lnTo>
                    <a:pt x="183" y="365"/>
                  </a:lnTo>
                  <a:lnTo>
                    <a:pt x="147" y="284"/>
                  </a:lnTo>
                  <a:lnTo>
                    <a:pt x="131" y="211"/>
                  </a:lnTo>
                  <a:lnTo>
                    <a:pt x="127" y="130"/>
                  </a:lnTo>
                  <a:lnTo>
                    <a:pt x="127" y="53"/>
                  </a:lnTo>
                  <a:lnTo>
                    <a:pt x="143" y="20"/>
                  </a:lnTo>
                  <a:lnTo>
                    <a:pt x="15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  <p:sp>
          <p:nvSpPr>
            <p:cNvPr id="26638" name="Freeform 30"/>
            <p:cNvSpPr>
              <a:spLocks/>
            </p:cNvSpPr>
            <p:nvPr/>
          </p:nvSpPr>
          <p:spPr bwMode="auto">
            <a:xfrm>
              <a:off x="2632" y="2186"/>
              <a:ext cx="260" cy="605"/>
            </a:xfrm>
            <a:custGeom>
              <a:avLst/>
              <a:gdLst>
                <a:gd name="T0" fmla="*/ 195 w 260"/>
                <a:gd name="T1" fmla="*/ 0 h 605"/>
                <a:gd name="T2" fmla="*/ 232 w 260"/>
                <a:gd name="T3" fmla="*/ 0 h 605"/>
                <a:gd name="T4" fmla="*/ 244 w 260"/>
                <a:gd name="T5" fmla="*/ 24 h 605"/>
                <a:gd name="T6" fmla="*/ 252 w 260"/>
                <a:gd name="T7" fmla="*/ 77 h 605"/>
                <a:gd name="T8" fmla="*/ 244 w 260"/>
                <a:gd name="T9" fmla="*/ 133 h 605"/>
                <a:gd name="T10" fmla="*/ 223 w 260"/>
                <a:gd name="T11" fmla="*/ 247 h 605"/>
                <a:gd name="T12" fmla="*/ 227 w 260"/>
                <a:gd name="T13" fmla="*/ 296 h 605"/>
                <a:gd name="T14" fmla="*/ 252 w 260"/>
                <a:gd name="T15" fmla="*/ 393 h 605"/>
                <a:gd name="T16" fmla="*/ 260 w 260"/>
                <a:gd name="T17" fmla="*/ 462 h 605"/>
                <a:gd name="T18" fmla="*/ 260 w 260"/>
                <a:gd name="T19" fmla="*/ 515 h 605"/>
                <a:gd name="T20" fmla="*/ 248 w 260"/>
                <a:gd name="T21" fmla="*/ 527 h 605"/>
                <a:gd name="T22" fmla="*/ 211 w 260"/>
                <a:gd name="T23" fmla="*/ 535 h 605"/>
                <a:gd name="T24" fmla="*/ 162 w 260"/>
                <a:gd name="T25" fmla="*/ 548 h 605"/>
                <a:gd name="T26" fmla="*/ 114 w 260"/>
                <a:gd name="T27" fmla="*/ 572 h 605"/>
                <a:gd name="T28" fmla="*/ 65 w 260"/>
                <a:gd name="T29" fmla="*/ 605 h 605"/>
                <a:gd name="T30" fmla="*/ 45 w 260"/>
                <a:gd name="T31" fmla="*/ 605 h 605"/>
                <a:gd name="T32" fmla="*/ 0 w 260"/>
                <a:gd name="T33" fmla="*/ 568 h 605"/>
                <a:gd name="T34" fmla="*/ 4 w 260"/>
                <a:gd name="T35" fmla="*/ 552 h 605"/>
                <a:gd name="T36" fmla="*/ 61 w 260"/>
                <a:gd name="T37" fmla="*/ 527 h 605"/>
                <a:gd name="T38" fmla="*/ 158 w 260"/>
                <a:gd name="T39" fmla="*/ 503 h 605"/>
                <a:gd name="T40" fmla="*/ 203 w 260"/>
                <a:gd name="T41" fmla="*/ 487 h 605"/>
                <a:gd name="T42" fmla="*/ 211 w 260"/>
                <a:gd name="T43" fmla="*/ 471 h 605"/>
                <a:gd name="T44" fmla="*/ 211 w 260"/>
                <a:gd name="T45" fmla="*/ 401 h 605"/>
                <a:gd name="T46" fmla="*/ 195 w 260"/>
                <a:gd name="T47" fmla="*/ 312 h 605"/>
                <a:gd name="T48" fmla="*/ 187 w 260"/>
                <a:gd name="T49" fmla="*/ 255 h 605"/>
                <a:gd name="T50" fmla="*/ 179 w 260"/>
                <a:gd name="T51" fmla="*/ 166 h 605"/>
                <a:gd name="T52" fmla="*/ 175 w 260"/>
                <a:gd name="T53" fmla="*/ 69 h 605"/>
                <a:gd name="T54" fmla="*/ 179 w 260"/>
                <a:gd name="T55" fmla="*/ 24 h 605"/>
                <a:gd name="T56" fmla="*/ 195 w 260"/>
                <a:gd name="T57" fmla="*/ 0 h 60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60"/>
                <a:gd name="T88" fmla="*/ 0 h 605"/>
                <a:gd name="T89" fmla="*/ 260 w 260"/>
                <a:gd name="T90" fmla="*/ 605 h 605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60" h="605">
                  <a:moveTo>
                    <a:pt x="195" y="0"/>
                  </a:moveTo>
                  <a:lnTo>
                    <a:pt x="232" y="0"/>
                  </a:lnTo>
                  <a:lnTo>
                    <a:pt x="244" y="24"/>
                  </a:lnTo>
                  <a:lnTo>
                    <a:pt x="252" y="77"/>
                  </a:lnTo>
                  <a:lnTo>
                    <a:pt x="244" y="133"/>
                  </a:lnTo>
                  <a:lnTo>
                    <a:pt x="223" y="247"/>
                  </a:lnTo>
                  <a:lnTo>
                    <a:pt x="227" y="296"/>
                  </a:lnTo>
                  <a:lnTo>
                    <a:pt x="252" y="393"/>
                  </a:lnTo>
                  <a:lnTo>
                    <a:pt x="260" y="462"/>
                  </a:lnTo>
                  <a:lnTo>
                    <a:pt x="260" y="515"/>
                  </a:lnTo>
                  <a:lnTo>
                    <a:pt x="248" y="527"/>
                  </a:lnTo>
                  <a:lnTo>
                    <a:pt x="211" y="535"/>
                  </a:lnTo>
                  <a:lnTo>
                    <a:pt x="162" y="548"/>
                  </a:lnTo>
                  <a:lnTo>
                    <a:pt x="114" y="572"/>
                  </a:lnTo>
                  <a:lnTo>
                    <a:pt x="65" y="605"/>
                  </a:lnTo>
                  <a:lnTo>
                    <a:pt x="45" y="605"/>
                  </a:lnTo>
                  <a:lnTo>
                    <a:pt x="0" y="568"/>
                  </a:lnTo>
                  <a:lnTo>
                    <a:pt x="4" y="552"/>
                  </a:lnTo>
                  <a:lnTo>
                    <a:pt x="61" y="527"/>
                  </a:lnTo>
                  <a:lnTo>
                    <a:pt x="158" y="503"/>
                  </a:lnTo>
                  <a:lnTo>
                    <a:pt x="203" y="487"/>
                  </a:lnTo>
                  <a:lnTo>
                    <a:pt x="211" y="471"/>
                  </a:lnTo>
                  <a:lnTo>
                    <a:pt x="211" y="401"/>
                  </a:lnTo>
                  <a:lnTo>
                    <a:pt x="195" y="312"/>
                  </a:lnTo>
                  <a:lnTo>
                    <a:pt x="187" y="255"/>
                  </a:lnTo>
                  <a:lnTo>
                    <a:pt x="179" y="166"/>
                  </a:lnTo>
                  <a:lnTo>
                    <a:pt x="175" y="69"/>
                  </a:lnTo>
                  <a:lnTo>
                    <a:pt x="179" y="24"/>
                  </a:lnTo>
                  <a:lnTo>
                    <a:pt x="19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BE"/>
            </a:p>
          </p:txBody>
        </p:sp>
      </p:grpSp>
      <p:sp>
        <p:nvSpPr>
          <p:cNvPr id="26632" name="Text Box 44"/>
          <p:cNvSpPr txBox="1">
            <a:spLocks noChangeArrowheads="1"/>
          </p:cNvSpPr>
          <p:nvPr/>
        </p:nvSpPr>
        <p:spPr bwMode="auto">
          <a:xfrm>
            <a:off x="4572000" y="5084763"/>
            <a:ext cx="4249738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BE"/>
              <a:t>Pilote : Mr Godts Sébastien</a:t>
            </a:r>
          </a:p>
          <a:p>
            <a:pPr eaLnBrk="1" hangingPunct="1">
              <a:spcBef>
                <a:spcPct val="50000"/>
              </a:spcBef>
            </a:pPr>
            <a:r>
              <a:rPr lang="fr-BE">
                <a:sym typeface="Wingdings" pitchFamily="2" charset="2"/>
              </a:rPr>
              <a:t>Sebastien.godts@mil.be</a:t>
            </a:r>
            <a:endParaRPr lang="fr-BE">
              <a:solidFill>
                <a:srgbClr val="FF3232"/>
              </a:solidFill>
              <a:sym typeface="Wingdings" pitchFamily="2" charset="2"/>
            </a:endParaRPr>
          </a:p>
          <a:p>
            <a:pPr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fr-BE">
                <a:sym typeface="Wingdings" pitchFamily="2" charset="2"/>
              </a:rPr>
              <a:t> : 9/2400/3725</a:t>
            </a:r>
            <a:endParaRPr lang="fr-BE">
              <a:solidFill>
                <a:srgbClr val="FF3232"/>
              </a:solidFill>
              <a:sym typeface="Wingdings" pitchFamily="2" charset="2"/>
            </a:endParaRPr>
          </a:p>
        </p:txBody>
      </p:sp>
      <p:sp>
        <p:nvSpPr>
          <p:cNvPr id="36" name="Date Placeholder 3"/>
          <p:cNvSpPr>
            <a:spLocks noGrp="1"/>
          </p:cNvSpPr>
          <p:nvPr>
            <p:ph type="dt" sz="quarter" idx="10"/>
          </p:nvPr>
        </p:nvSpPr>
        <p:spPr>
          <a:xfrm>
            <a:off x="457200" y="6381750"/>
            <a:ext cx="2133600" cy="339725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nl-BE" smtClean="0"/>
              <a:t>29 Aug 2014</a:t>
            </a:r>
            <a:endParaRPr lang="en-US" smtClean="0"/>
          </a:p>
        </p:txBody>
      </p:sp>
      <p:sp>
        <p:nvSpPr>
          <p:cNvPr id="37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843213" y="6381750"/>
            <a:ext cx="3457575" cy="339725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14-MR-02 : Technical Meeting</a:t>
            </a: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1042988" y="274638"/>
            <a:ext cx="7643812" cy="1143000"/>
          </a:xfrm>
        </p:spPr>
        <p:txBody>
          <a:bodyPr/>
          <a:lstStyle/>
          <a:p>
            <a:pPr eaLnBrk="1" hangingPunct="1"/>
            <a:r>
              <a:rPr lang="fr-BE" smtClean="0"/>
              <a:t>Introduction</a:t>
            </a:r>
            <a:endParaRPr lang="nl-BE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971550" y="1600200"/>
            <a:ext cx="7715250" cy="4637088"/>
          </a:xfrm>
          <a:solidFill>
            <a:schemeClr val="bg1"/>
          </a:solidFill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fr-BE" sz="2800" dirty="0" smtClean="0"/>
              <a:t>Une analyse du </a:t>
            </a:r>
            <a:r>
              <a:rPr lang="fr-BE" sz="2800" dirty="0"/>
              <a:t>processus (2013) </a:t>
            </a:r>
            <a:r>
              <a:rPr lang="fr-BE" sz="2800" dirty="0" smtClean="0"/>
              <a:t>mis en place au sein de l’infra a identifié :</a:t>
            </a:r>
          </a:p>
          <a:p>
            <a:pPr lvl="1" eaLnBrk="1" hangingPunct="1"/>
            <a:r>
              <a:rPr lang="fr-BE" sz="2400" dirty="0" smtClean="0"/>
              <a:t>Que la politique concernant les contrôles légaux au sein de l’Infra n’était pas bien comprise</a:t>
            </a:r>
          </a:p>
          <a:p>
            <a:pPr lvl="1" eaLnBrk="1" hangingPunct="1"/>
            <a:r>
              <a:rPr lang="fr-BE" sz="2400" dirty="0" smtClean="0"/>
              <a:t>Que des processus et instructions liés à la gestion de ces contrôles n’étaient pas suffisamment disponibles</a:t>
            </a:r>
          </a:p>
          <a:p>
            <a:pPr lvl="1" eaLnBrk="1" hangingPunct="1"/>
            <a:r>
              <a:rPr lang="fr-BE" sz="2400" dirty="0" smtClean="0"/>
              <a:t>Qu’il n’y avait pas de vue globale sur :</a:t>
            </a:r>
          </a:p>
          <a:p>
            <a:pPr lvl="2" eaLnBrk="1" hangingPunct="1"/>
            <a:r>
              <a:rPr lang="fr-BE" sz="2000" dirty="0" smtClean="0"/>
              <a:t>les installations concernées</a:t>
            </a:r>
          </a:p>
          <a:p>
            <a:pPr lvl="2" eaLnBrk="1" hangingPunct="1"/>
            <a:r>
              <a:rPr lang="fr-BE" sz="2000" dirty="0" smtClean="0"/>
              <a:t>les contrôles effectués</a:t>
            </a:r>
          </a:p>
          <a:p>
            <a:pPr lvl="2" eaLnBrk="1" hangingPunct="1"/>
            <a:r>
              <a:rPr lang="fr-BE" sz="2000" dirty="0" smtClean="0"/>
              <a:t>les conclusions de ces contrôles et donc la conformité</a:t>
            </a:r>
          </a:p>
        </p:txBody>
      </p:sp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6526EF4-895D-45D6-81FE-38259E154EC9}" type="slidenum">
              <a:rPr lang="en-US" smtClean="0"/>
              <a:pPr eaLnBrk="1" hangingPunct="1"/>
              <a:t>3</a:t>
            </a:fld>
            <a:endParaRPr lang="en-US" smtClean="0"/>
          </a:p>
        </p:txBody>
      </p:sp>
      <p:sp>
        <p:nvSpPr>
          <p:cNvPr id="3077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nl-BE" smtClean="0"/>
              <a:t>29 Aug 2014</a:t>
            </a:r>
            <a:endParaRPr lang="en-US" smtClean="0"/>
          </a:p>
        </p:txBody>
      </p:sp>
      <p:sp>
        <p:nvSpPr>
          <p:cNvPr id="3078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14-MR-02 : Technical Meeting</a:t>
            </a:r>
          </a:p>
        </p:txBody>
      </p:sp>
    </p:spTree>
    <p:extLst>
      <p:ext uri="{BB962C8B-B14F-4D97-AF65-F5344CB8AC3E}">
        <p14:creationId xmlns:p14="http://schemas.microsoft.com/office/powerpoint/2010/main" val="382987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1042988" y="274638"/>
            <a:ext cx="7643812" cy="1143000"/>
          </a:xfrm>
        </p:spPr>
        <p:txBody>
          <a:bodyPr/>
          <a:lstStyle/>
          <a:p>
            <a:pPr eaLnBrk="1" hangingPunct="1"/>
            <a:r>
              <a:rPr lang="fr-BE" dirty="0" smtClean="0"/>
              <a:t>Objectifs PGP 14-MR-02</a:t>
            </a:r>
            <a:endParaRPr lang="nl-BE" dirty="0" smtClean="0"/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971550" y="1484313"/>
            <a:ext cx="7848600" cy="4824412"/>
          </a:xfrm>
          <a:solidFill>
            <a:schemeClr val="bg1"/>
          </a:solidFill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fr-BE" sz="2600" smtClean="0"/>
              <a:t>Sécurité des installations : contrôles et remédiations des anomalies constatées </a:t>
            </a:r>
            <a:r>
              <a:rPr lang="fr-BE" sz="2600" smtClean="0">
                <a:sym typeface="Wingdings" pitchFamily="2" charset="2"/>
              </a:rPr>
              <a:t> conformité</a:t>
            </a:r>
            <a:endParaRPr lang="fr-BE" sz="2600" smtClean="0"/>
          </a:p>
          <a:p>
            <a:pPr marL="914400" lvl="1" indent="-457200">
              <a:buFontTx/>
              <a:buAutoNum type="arabicPeriod"/>
            </a:pPr>
            <a:r>
              <a:rPr lang="fr-BE" sz="2000" smtClean="0"/>
              <a:t>Inventorier les installations concernées;</a:t>
            </a:r>
          </a:p>
          <a:p>
            <a:pPr marL="914400" lvl="1" indent="-457200">
              <a:buFontTx/>
              <a:buAutoNum type="arabicPeriod"/>
            </a:pPr>
            <a:r>
              <a:rPr lang="fr-BE" sz="2000" smtClean="0"/>
              <a:t>Inventorier les contrôles à effectuer sur ces installations ;</a:t>
            </a:r>
          </a:p>
          <a:p>
            <a:pPr marL="914400" lvl="1" indent="-457200">
              <a:buFontTx/>
              <a:buAutoNum type="arabicPeriod"/>
            </a:pPr>
            <a:r>
              <a:rPr lang="fr-BE" sz="2000" smtClean="0"/>
              <a:t>Identifier les vecteurs à utiliser pour l’exécution de ces contrôles ;</a:t>
            </a:r>
          </a:p>
          <a:p>
            <a:pPr marL="914400" lvl="1" indent="-457200">
              <a:buFontTx/>
              <a:buAutoNum type="arabicPeriod"/>
            </a:pPr>
            <a:r>
              <a:rPr lang="fr-BE" sz="2000" smtClean="0"/>
              <a:t>Mettre en place des moyens pour remédier aux anomalies constatées ;</a:t>
            </a:r>
          </a:p>
          <a:p>
            <a:pPr marL="914400" lvl="1" indent="-457200">
              <a:buFontTx/>
              <a:buAutoNum type="arabicPeriod"/>
            </a:pPr>
            <a:r>
              <a:rPr lang="fr-BE" sz="2000" smtClean="0"/>
              <a:t>Mettre au point un système de gestion globale en ILIAS ;</a:t>
            </a:r>
          </a:p>
          <a:p>
            <a:pPr marL="914400" lvl="1" indent="-457200">
              <a:buFontTx/>
              <a:buAutoNum type="arabicPeriod"/>
            </a:pPr>
            <a:r>
              <a:rPr lang="fr-BE" sz="2000" smtClean="0"/>
              <a:t>Introduction de la gestion des installations en ILIAS ;</a:t>
            </a:r>
          </a:p>
          <a:p>
            <a:pPr marL="914400" lvl="1" indent="-457200">
              <a:buFontTx/>
              <a:buAutoNum type="arabicPeriod"/>
            </a:pPr>
            <a:r>
              <a:rPr lang="fr-BE" sz="2000" smtClean="0"/>
              <a:t>Développer et implémenter des rapports ;</a:t>
            </a:r>
          </a:p>
          <a:p>
            <a:pPr marL="914400" lvl="1" indent="-457200">
              <a:buFontTx/>
              <a:buAutoNum type="arabicPeriod"/>
            </a:pPr>
            <a:r>
              <a:rPr lang="fr-BE" sz="2000" smtClean="0"/>
              <a:t>Développer et implémenter un système pour mettre les rapports de contrôles à disposition.</a:t>
            </a:r>
          </a:p>
        </p:txBody>
      </p:sp>
      <p:sp>
        <p:nvSpPr>
          <p:cNvPr id="410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049E200-E274-433A-8BAF-85629BADC16D}" type="slidenum">
              <a:rPr lang="en-US" smtClean="0"/>
              <a:pPr eaLnBrk="1" hangingPunct="1"/>
              <a:t>4</a:t>
            </a:fld>
            <a:endParaRPr lang="en-US" smtClean="0"/>
          </a:p>
        </p:txBody>
      </p:sp>
      <p:sp>
        <p:nvSpPr>
          <p:cNvPr id="4101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nl-BE" smtClean="0"/>
              <a:t>29 Aug 2014</a:t>
            </a:r>
            <a:endParaRPr lang="en-US" smtClean="0"/>
          </a:p>
        </p:txBody>
      </p:sp>
      <p:sp>
        <p:nvSpPr>
          <p:cNvPr id="4102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14-MR-02 : Technical Meeting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1042988" y="274638"/>
            <a:ext cx="7643812" cy="1143000"/>
          </a:xfrm>
        </p:spPr>
        <p:txBody>
          <a:bodyPr/>
          <a:lstStyle/>
          <a:p>
            <a:pPr eaLnBrk="1" hangingPunct="1"/>
            <a:r>
              <a:rPr lang="fr-BE" dirty="0" smtClean="0"/>
              <a:t>Planning</a:t>
            </a:r>
            <a:endParaRPr lang="nl-BE" dirty="0" smtClean="0"/>
          </a:p>
        </p:txBody>
      </p:sp>
      <p:sp>
        <p:nvSpPr>
          <p:cNvPr id="512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F7C284A-B8A0-4454-8727-0DBB983D3BFD}" type="slidenum">
              <a:rPr lang="en-US" smtClean="0"/>
              <a:pPr eaLnBrk="1" hangingPunct="1"/>
              <a:t>5</a:t>
            </a:fld>
            <a:endParaRPr lang="en-US" smtClean="0"/>
          </a:p>
        </p:txBody>
      </p:sp>
      <p:sp>
        <p:nvSpPr>
          <p:cNvPr id="512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fr-BE"/>
          </a:p>
        </p:txBody>
      </p:sp>
      <p:graphicFrame>
        <p:nvGraphicFramePr>
          <p:cNvPr id="5125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4674702"/>
              </p:ext>
            </p:extLst>
          </p:nvPr>
        </p:nvGraphicFramePr>
        <p:xfrm>
          <a:off x="755650" y="1303338"/>
          <a:ext cx="8156575" cy="4357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6" name="Worksheet" r:id="rId4" imgW="5410335" imgH="3238500" progId="Excel.Sheet.12">
                  <p:embed/>
                </p:oleObj>
              </mc:Choice>
              <mc:Fallback>
                <p:oleObj name="Worksheet" r:id="rId4" imgW="5410335" imgH="3238500" progId="Excel.Sheet.12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650" y="1303338"/>
                        <a:ext cx="8156575" cy="435768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6" name="TextBox 1"/>
          <p:cNvSpPr txBox="1">
            <a:spLocks noChangeArrowheads="1"/>
          </p:cNvSpPr>
          <p:nvPr/>
        </p:nvSpPr>
        <p:spPr bwMode="auto">
          <a:xfrm>
            <a:off x="1116013" y="5732463"/>
            <a:ext cx="7704137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fr-BE"/>
              <a:t>Sérialisation = Introduction en ILIAS – WPPM suivant échéance </a:t>
            </a:r>
          </a:p>
          <a:p>
            <a:pPr eaLnBrk="1" hangingPunct="1"/>
            <a:r>
              <a:rPr lang="fr-BE">
                <a:sym typeface="Wingdings" pitchFamily="2" charset="2"/>
              </a:rPr>
              <a:t> processus progressif de sérialisation / contrôles</a:t>
            </a:r>
            <a:endParaRPr lang="fr-BE"/>
          </a:p>
        </p:txBody>
      </p:sp>
      <p:sp>
        <p:nvSpPr>
          <p:cNvPr id="5127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nl-BE" smtClean="0"/>
              <a:t>29 Aug 2014</a:t>
            </a:r>
            <a:endParaRPr lang="en-US" smtClean="0"/>
          </a:p>
        </p:txBody>
      </p:sp>
      <p:sp>
        <p:nvSpPr>
          <p:cNvPr id="5128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14-MR-02 : Technical Meeting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BE" smtClean="0"/>
              <a:t>PAA 2014 - Tâches</a:t>
            </a:r>
            <a:endParaRPr lang="nl-BE" smtClean="0"/>
          </a:p>
        </p:txBody>
      </p:sp>
      <p:sp>
        <p:nvSpPr>
          <p:cNvPr id="717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7B050CE-BD9A-4BBB-A598-E309CF759853}" type="slidenum">
              <a:rPr lang="en-US" smtClean="0"/>
              <a:pPr eaLnBrk="1" hangingPunct="1"/>
              <a:t>6</a:t>
            </a:fld>
            <a:endParaRPr lang="en-US" smtClean="0"/>
          </a:p>
        </p:txBody>
      </p:sp>
      <p:graphicFrame>
        <p:nvGraphicFramePr>
          <p:cNvPr id="7174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6261125"/>
              </p:ext>
            </p:extLst>
          </p:nvPr>
        </p:nvGraphicFramePr>
        <p:xfrm>
          <a:off x="568325" y="1717675"/>
          <a:ext cx="8326438" cy="4905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2" name="Document" r:id="rId4" imgW="5803392" imgH="3416801" progId="Word.Document.12">
                  <p:embed/>
                </p:oleObj>
              </mc:Choice>
              <mc:Fallback>
                <p:oleObj name="Document" r:id="rId4" imgW="5803392" imgH="3416801" progId="Word.Document.12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8325" y="1717675"/>
                        <a:ext cx="8326438" cy="4905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Date Placeholder 3"/>
          <p:cNvSpPr>
            <a:spLocks noGrp="1"/>
          </p:cNvSpPr>
          <p:nvPr>
            <p:ph type="dt" sz="quarter" idx="10"/>
          </p:nvPr>
        </p:nvSpPr>
        <p:spPr>
          <a:xfrm>
            <a:off x="457200" y="6381328"/>
            <a:ext cx="2133600" cy="339725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nl-BE" dirty="0" smtClean="0"/>
              <a:t>29 Aug 2014</a:t>
            </a:r>
            <a:endParaRPr lang="en-US" dirty="0" smtClean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843213" y="6381328"/>
            <a:ext cx="3457575" cy="339725"/>
          </a:xfrm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14-MR-02 : Technical Meeting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>
          <a:xfrm>
            <a:off x="1042988" y="274638"/>
            <a:ext cx="7643812" cy="1143000"/>
          </a:xfrm>
        </p:spPr>
        <p:txBody>
          <a:bodyPr/>
          <a:lstStyle/>
          <a:p>
            <a:pPr eaLnBrk="1" hangingPunct="1"/>
            <a:r>
              <a:rPr lang="fr-BE" dirty="0" smtClean="0"/>
              <a:t>Objectifs PGP 14-MR-02</a:t>
            </a:r>
            <a:endParaRPr lang="nl-BE" dirty="0" smtClean="0"/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971550" y="1484313"/>
            <a:ext cx="7848600" cy="4824412"/>
          </a:xfrm>
          <a:solidFill>
            <a:schemeClr val="bg1"/>
          </a:solidFill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fr-BE" sz="2600" smtClean="0"/>
              <a:t>Sécurité des installations : contrôles et remédiations des anomalies constatées </a:t>
            </a:r>
            <a:r>
              <a:rPr lang="fr-BE" sz="2600" smtClean="0">
                <a:sym typeface="Wingdings" pitchFamily="2" charset="2"/>
              </a:rPr>
              <a:t> conformité</a:t>
            </a:r>
            <a:endParaRPr lang="fr-BE" sz="2600" smtClean="0"/>
          </a:p>
          <a:p>
            <a:pPr marL="914400" lvl="1" indent="-457200">
              <a:buFontTx/>
              <a:buAutoNum type="arabicPeriod"/>
            </a:pPr>
            <a:r>
              <a:rPr lang="fr-BE" sz="2000" smtClean="0"/>
              <a:t>Inventorier les installations concernées;</a:t>
            </a:r>
          </a:p>
          <a:p>
            <a:pPr marL="914400" lvl="1" indent="-457200">
              <a:buFontTx/>
              <a:buAutoNum type="arabicPeriod"/>
            </a:pPr>
            <a:r>
              <a:rPr lang="fr-BE" sz="2000" smtClean="0"/>
              <a:t>Inventorier les contrôles à effectuer sur ces installations ;</a:t>
            </a:r>
          </a:p>
          <a:p>
            <a:pPr marL="914400" lvl="1" indent="-457200">
              <a:buFontTx/>
              <a:buAutoNum type="arabicPeriod"/>
            </a:pPr>
            <a:r>
              <a:rPr lang="fr-BE" sz="2000" smtClean="0"/>
              <a:t>Identifier les vecteurs à utiliser pour l’exécution de ces contrôles ;</a:t>
            </a:r>
          </a:p>
          <a:p>
            <a:pPr marL="914400" lvl="1" indent="-457200">
              <a:buFontTx/>
              <a:buAutoNum type="arabicPeriod"/>
            </a:pPr>
            <a:r>
              <a:rPr lang="fr-BE" sz="2000" smtClean="0"/>
              <a:t>Mettre en place des moyens pour remédier aux anomalies constatées ;</a:t>
            </a:r>
          </a:p>
          <a:p>
            <a:pPr marL="914400" lvl="1" indent="-457200">
              <a:buFontTx/>
              <a:buAutoNum type="arabicPeriod"/>
            </a:pPr>
            <a:r>
              <a:rPr lang="fr-BE" sz="2000" smtClean="0"/>
              <a:t>Mettre au point un système de gestion globale en ILIAS ;</a:t>
            </a:r>
          </a:p>
          <a:p>
            <a:pPr marL="914400" lvl="1" indent="-457200">
              <a:buFontTx/>
              <a:buAutoNum type="arabicPeriod"/>
            </a:pPr>
            <a:r>
              <a:rPr lang="fr-BE" sz="2000" smtClean="0"/>
              <a:t>Introduction de la gestion des installations en ILIAS ;</a:t>
            </a:r>
          </a:p>
          <a:p>
            <a:pPr marL="914400" lvl="1" indent="-457200">
              <a:buFontTx/>
              <a:buAutoNum type="arabicPeriod"/>
            </a:pPr>
            <a:r>
              <a:rPr lang="fr-BE" sz="2000" smtClean="0"/>
              <a:t>Développer et implémenter des rapports ;</a:t>
            </a:r>
          </a:p>
          <a:p>
            <a:pPr marL="914400" lvl="1" indent="-457200">
              <a:buFontTx/>
              <a:buAutoNum type="arabicPeriod"/>
            </a:pPr>
            <a:r>
              <a:rPr lang="fr-BE" sz="2000" smtClean="0"/>
              <a:t>Développer et implémenter un système pour mettre les rapports de contrôles à disposition.</a:t>
            </a:r>
          </a:p>
        </p:txBody>
      </p:sp>
      <p:sp>
        <p:nvSpPr>
          <p:cNvPr id="410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049E200-E274-433A-8BAF-85629BADC16D}" type="slidenum">
              <a:rPr lang="en-US" smtClean="0"/>
              <a:pPr eaLnBrk="1" hangingPunct="1"/>
              <a:t>7</a:t>
            </a:fld>
            <a:endParaRPr lang="en-US" smtClean="0"/>
          </a:p>
        </p:txBody>
      </p:sp>
      <p:sp>
        <p:nvSpPr>
          <p:cNvPr id="4101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nl-BE" smtClean="0"/>
              <a:t>29 Aug 2014</a:t>
            </a:r>
            <a:endParaRPr lang="en-US" smtClean="0"/>
          </a:p>
        </p:txBody>
      </p:sp>
      <p:sp>
        <p:nvSpPr>
          <p:cNvPr id="4102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14-MR-02 : Technical Meeting</a:t>
            </a:r>
          </a:p>
        </p:txBody>
      </p:sp>
    </p:spTree>
    <p:extLst>
      <p:ext uri="{BB962C8B-B14F-4D97-AF65-F5344CB8AC3E}">
        <p14:creationId xmlns:p14="http://schemas.microsoft.com/office/powerpoint/2010/main" val="1971288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1042988" y="274638"/>
            <a:ext cx="7643812" cy="1143000"/>
          </a:xfrm>
        </p:spPr>
        <p:txBody>
          <a:bodyPr/>
          <a:lstStyle/>
          <a:p>
            <a:pPr eaLnBrk="1" hangingPunct="1"/>
            <a:r>
              <a:rPr lang="fr-BE" dirty="0" smtClean="0"/>
              <a:t>Objectifs - Etat des lieux</a:t>
            </a:r>
            <a:endParaRPr lang="nl-BE" dirty="0" smtClean="0"/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971550" y="1484313"/>
            <a:ext cx="7848600" cy="2016125"/>
          </a:xfrm>
          <a:solidFill>
            <a:srgbClr val="A6D86E"/>
          </a:solidFill>
        </p:spPr>
        <p:txBody>
          <a:bodyPr/>
          <a:lstStyle/>
          <a:p>
            <a:pPr marL="800100" lvl="1" indent="-342900">
              <a:buFontTx/>
              <a:buAutoNum type="arabicPeriod"/>
            </a:pPr>
            <a:r>
              <a:rPr lang="fr-BE" sz="2200" dirty="0" smtClean="0"/>
              <a:t>Inventorier les installations concernées;</a:t>
            </a:r>
          </a:p>
          <a:p>
            <a:pPr marL="800100" lvl="1" indent="-342900">
              <a:buFontTx/>
              <a:buAutoNum type="arabicPeriod"/>
            </a:pPr>
            <a:r>
              <a:rPr lang="fr-BE" sz="2200" dirty="0" smtClean="0"/>
              <a:t>Inventorier les contrôles à effectuer sur ces installations;</a:t>
            </a:r>
          </a:p>
          <a:p>
            <a:pPr marL="800100" lvl="1" indent="-342900">
              <a:buFontTx/>
              <a:buAutoNum type="arabicPeriod"/>
            </a:pPr>
            <a:r>
              <a:rPr lang="fr-BE" sz="2200" dirty="0" smtClean="0"/>
              <a:t>Identifier les vecteurs à utiliser pour l’exécution de ces contrôles</a:t>
            </a:r>
          </a:p>
        </p:txBody>
      </p:sp>
      <p:sp>
        <p:nvSpPr>
          <p:cNvPr id="922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CB52188-6252-4595-8C8A-D19421D2D39A}" type="slidenum">
              <a:rPr lang="en-US" smtClean="0"/>
              <a:pPr eaLnBrk="1" hangingPunct="1"/>
              <a:t>8</a:t>
            </a:fld>
            <a:endParaRPr lang="en-US" smtClean="0"/>
          </a:p>
        </p:txBody>
      </p:sp>
      <p:sp>
        <p:nvSpPr>
          <p:cNvPr id="9221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nl-BE" smtClean="0"/>
              <a:t>29 Aug 2014</a:t>
            </a:r>
            <a:endParaRPr lang="en-US" smtClean="0"/>
          </a:p>
        </p:txBody>
      </p:sp>
      <p:sp>
        <p:nvSpPr>
          <p:cNvPr id="9222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14-MR-02 : Technical Meeting</a:t>
            </a:r>
          </a:p>
        </p:txBody>
      </p:sp>
      <p:sp>
        <p:nvSpPr>
          <p:cNvPr id="9223" name="Content Placeholder 2"/>
          <p:cNvSpPr txBox="1">
            <a:spLocks/>
          </p:cNvSpPr>
          <p:nvPr/>
        </p:nvSpPr>
        <p:spPr bwMode="auto">
          <a:xfrm>
            <a:off x="971550" y="3860800"/>
            <a:ext cx="7848600" cy="12969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lvl="1">
              <a:spcBef>
                <a:spcPct val="20000"/>
              </a:spcBef>
            </a:pPr>
            <a:r>
              <a:rPr lang="fr-BE" sz="2200" dirty="0">
                <a:solidFill>
                  <a:srgbClr val="FF0000"/>
                </a:solidFill>
                <a:sym typeface="Wingdings" pitchFamily="2" charset="2"/>
              </a:rPr>
              <a:t> </a:t>
            </a:r>
            <a:r>
              <a:rPr lang="fr-BE" sz="2200" dirty="0">
                <a:solidFill>
                  <a:srgbClr val="FF0000"/>
                </a:solidFill>
              </a:rPr>
              <a:t>Développement d’instructions de travail IK-01 à </a:t>
            </a:r>
            <a:r>
              <a:rPr lang="fr-BE" sz="2200" dirty="0" smtClean="0">
                <a:solidFill>
                  <a:srgbClr val="FF0000"/>
                </a:solidFill>
              </a:rPr>
              <a:t>IK-09 </a:t>
            </a:r>
            <a:r>
              <a:rPr lang="fr-BE" sz="2200" dirty="0">
                <a:solidFill>
                  <a:srgbClr val="FF0000"/>
                </a:solidFill>
              </a:rPr>
              <a:t>:</a:t>
            </a:r>
          </a:p>
          <a:p>
            <a:pPr lvl="2">
              <a:spcBef>
                <a:spcPct val="20000"/>
              </a:spcBef>
              <a:buFontTx/>
              <a:buChar char="•"/>
            </a:pPr>
            <a:r>
              <a:rPr lang="fr-BE" sz="2200" dirty="0"/>
              <a:t>Concept</a:t>
            </a:r>
          </a:p>
          <a:p>
            <a:pPr lvl="2">
              <a:spcBef>
                <a:spcPct val="20000"/>
              </a:spcBef>
              <a:buFontTx/>
              <a:buChar char="•"/>
            </a:pPr>
            <a:r>
              <a:rPr lang="fr-BE" sz="2200" dirty="0" smtClean="0"/>
              <a:t>Cycle </a:t>
            </a:r>
            <a:r>
              <a:rPr lang="fr-BE" sz="2200" dirty="0"/>
              <a:t>de contrôle</a:t>
            </a:r>
          </a:p>
          <a:p>
            <a:pPr lvl="1">
              <a:spcBef>
                <a:spcPct val="20000"/>
              </a:spcBef>
            </a:pPr>
            <a:endParaRPr lang="fr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1042988" y="274638"/>
            <a:ext cx="7643812" cy="1143000"/>
          </a:xfrm>
        </p:spPr>
        <p:txBody>
          <a:bodyPr/>
          <a:lstStyle/>
          <a:p>
            <a:pPr eaLnBrk="1" hangingPunct="1"/>
            <a:r>
              <a:rPr lang="fr-BE" smtClean="0"/>
              <a:t>Objectifs - Etat des lieux</a:t>
            </a:r>
            <a:endParaRPr lang="nl-BE" smtClean="0"/>
          </a:p>
        </p:txBody>
      </p:sp>
      <p:sp>
        <p:nvSpPr>
          <p:cNvPr id="1024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0E15116-2C37-4022-A028-2CEBDE118A7C}" type="slidenum">
              <a:rPr lang="en-US" smtClean="0"/>
              <a:pPr eaLnBrk="1" hangingPunct="1"/>
              <a:t>9</a:t>
            </a:fld>
            <a:endParaRPr lang="en-US" smtClean="0"/>
          </a:p>
        </p:txBody>
      </p:sp>
      <p:sp>
        <p:nvSpPr>
          <p:cNvPr id="1024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nl-BE" smtClean="0"/>
              <a:t>29 Aug 2014</a:t>
            </a:r>
            <a:endParaRPr lang="en-US" smtClean="0"/>
          </a:p>
        </p:txBody>
      </p:sp>
      <p:sp>
        <p:nvSpPr>
          <p:cNvPr id="10245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14-MR-02 : Technical Meeting</a:t>
            </a:r>
          </a:p>
        </p:txBody>
      </p:sp>
      <p:graphicFrame>
        <p:nvGraphicFramePr>
          <p:cNvPr id="9" name="Diagram 8"/>
          <p:cNvGraphicFramePr/>
          <p:nvPr/>
        </p:nvGraphicFramePr>
        <p:xfrm>
          <a:off x="885999" y="1709316"/>
          <a:ext cx="7862465" cy="4320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900113" y="1196975"/>
            <a:ext cx="7848600" cy="430213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fr-BE" sz="2200" b="1" dirty="0"/>
              <a:t>IK-01 : Concept – Inventaires - vecteurs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5770563" y="1925638"/>
            <a:ext cx="876300" cy="430212"/>
          </a:xfrm>
          <a:prstGeom prst="rect">
            <a:avLst/>
          </a:prstGeom>
          <a:solidFill>
            <a:srgbClr val="92D05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fr-BE" sz="2200" b="1">
                <a:solidFill>
                  <a:schemeClr val="tx2"/>
                </a:solidFill>
              </a:rPr>
              <a:t>IK-02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6888163" y="4076700"/>
            <a:ext cx="1703387" cy="1385888"/>
          </a:xfrm>
          <a:prstGeom prst="rect">
            <a:avLst/>
          </a:prstGeom>
          <a:solidFill>
            <a:srgbClr val="EDD0EE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fr-BE" sz="2100" b="1"/>
              <a:t>IK-03 : LCC</a:t>
            </a:r>
          </a:p>
          <a:p>
            <a:pPr eaLnBrk="1" hangingPunct="1"/>
            <a:r>
              <a:rPr lang="fr-BE" sz="2100" b="1"/>
              <a:t>IK-04 : TSC</a:t>
            </a:r>
          </a:p>
          <a:p>
            <a:pPr eaLnBrk="1" hangingPunct="1"/>
            <a:r>
              <a:rPr lang="fr-BE" sz="2100" b="1"/>
              <a:t>IK-05 : LL</a:t>
            </a:r>
          </a:p>
          <a:p>
            <a:pPr eaLnBrk="1" hangingPunct="1"/>
            <a:r>
              <a:rPr lang="fr-BE" sz="2100" b="1"/>
              <a:t>IK-06 : SICT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957263" y="3294063"/>
            <a:ext cx="1009650" cy="43021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fr-BE" sz="2200" b="1" dirty="0"/>
              <a:t>IK-08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1606550" y="5330825"/>
            <a:ext cx="935038" cy="431800"/>
          </a:xfrm>
          <a:prstGeom prst="rect">
            <a:avLst/>
          </a:prstGeom>
          <a:solidFill>
            <a:srgbClr val="F0C24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fr-BE" sz="2200" b="1">
                <a:solidFill>
                  <a:schemeClr val="tx2"/>
                </a:solidFill>
              </a:rPr>
              <a:t>IK-07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85825" y="6110288"/>
            <a:ext cx="7848600" cy="430212"/>
          </a:xfrm>
          <a:prstGeom prst="rect">
            <a:avLst/>
          </a:prstGeom>
          <a:solidFill>
            <a:schemeClr val="accent1">
              <a:lumMod val="90000"/>
            </a:schemeClr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fr-BE" sz="2200" b="1" dirty="0"/>
              <a:t>IK-09 : Gestion et adaptations des WPPM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theme/theme1.xml><?xml version="1.0" encoding="utf-8"?>
<a:theme xmlns:a="http://schemas.openxmlformats.org/drawingml/2006/main" name="briefing extern defensie">
  <a:themeElements>
    <a:clrScheme name="briefing extern defensi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riefing extern defensi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riefing extern defensi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iefing extern defensi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iefing extern defensi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iefing extern defensi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iefing extern defensi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iefing extern defensi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iefing extern defensi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iefing extern defensi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iefing extern defensi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iefing extern defensi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iefing extern defensi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iefing extern defensi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briefing extern defensie</Template>
  <TotalTime>1895</TotalTime>
  <Words>1021</Words>
  <Application>Microsoft Office PowerPoint</Application>
  <PresentationFormat>On-screen Show (4:3)</PresentationFormat>
  <Paragraphs>251</Paragraphs>
  <Slides>27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30" baseType="lpstr">
      <vt:lpstr>briefing extern defensie</vt:lpstr>
      <vt:lpstr>Worksheet</vt:lpstr>
      <vt:lpstr>Document</vt:lpstr>
      <vt:lpstr>PowerPoint Presentation</vt:lpstr>
      <vt:lpstr>Ordre du jour</vt:lpstr>
      <vt:lpstr>Introduction</vt:lpstr>
      <vt:lpstr>Objectifs PGP 14-MR-02</vt:lpstr>
      <vt:lpstr>Planning</vt:lpstr>
      <vt:lpstr>PAA 2014 - Tâches</vt:lpstr>
      <vt:lpstr>Objectifs PGP 14-MR-02</vt:lpstr>
      <vt:lpstr>Objectifs - Etat des lieux</vt:lpstr>
      <vt:lpstr>Objectifs - Etat des lieux</vt:lpstr>
      <vt:lpstr>Objectifs - Etat des lieux</vt:lpstr>
      <vt:lpstr>Objectifs - Etat des lieux</vt:lpstr>
      <vt:lpstr>Objectifs - Etat des lieux</vt:lpstr>
      <vt:lpstr>Objectifs - Etat des lieux</vt:lpstr>
      <vt:lpstr>Objectifs - Etat des lieux</vt:lpstr>
      <vt:lpstr>Objectifs - Etat des lieux</vt:lpstr>
      <vt:lpstr>Objectifs - Etat des lieux</vt:lpstr>
      <vt:lpstr>Objectifs - Etat des lieux</vt:lpstr>
      <vt:lpstr>Objectifs - Etat des lieux</vt:lpstr>
      <vt:lpstr>Objectifs - Etat des lieux</vt:lpstr>
      <vt:lpstr>Objectifs - Etat des lieux</vt:lpstr>
      <vt:lpstr>Objectifs - Etat des lieux</vt:lpstr>
      <vt:lpstr>Campagne de Communication</vt:lpstr>
      <vt:lpstr>Planning – Etat des lieux</vt:lpstr>
      <vt:lpstr>PAA 2014 - Bilan</vt:lpstr>
      <vt:lpstr>PAA 2015</vt:lpstr>
      <vt:lpstr>PLP 2015</vt:lpstr>
      <vt:lpstr>Q&amp;A</vt:lpstr>
    </vt:vector>
  </TitlesOfParts>
  <Company>IDCN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Beckers Guy</dc:creator>
  <cp:lastModifiedBy>Godts Sebastien</cp:lastModifiedBy>
  <cp:revision>153</cp:revision>
  <dcterms:created xsi:type="dcterms:W3CDTF">2006-11-17T08:02:10Z</dcterms:created>
  <dcterms:modified xsi:type="dcterms:W3CDTF">2014-08-29T11:28:45Z</dcterms:modified>
</cp:coreProperties>
</file>