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5"/>
  </p:notesMasterIdLst>
  <p:handoutMasterIdLst>
    <p:handoutMasterId r:id="rId26"/>
  </p:handoutMasterIdLst>
  <p:sldIdLst>
    <p:sldId id="257" r:id="rId2"/>
    <p:sldId id="296" r:id="rId3"/>
    <p:sldId id="297" r:id="rId4"/>
    <p:sldId id="270" r:id="rId5"/>
    <p:sldId id="287" r:id="rId6"/>
    <p:sldId id="283" r:id="rId7"/>
    <p:sldId id="315" r:id="rId8"/>
    <p:sldId id="286" r:id="rId9"/>
    <p:sldId id="285" r:id="rId10"/>
    <p:sldId id="288" r:id="rId11"/>
    <p:sldId id="281" r:id="rId12"/>
    <p:sldId id="289" r:id="rId13"/>
    <p:sldId id="292" r:id="rId14"/>
    <p:sldId id="302" r:id="rId15"/>
    <p:sldId id="278" r:id="rId16"/>
    <p:sldId id="275" r:id="rId17"/>
    <p:sldId id="303" r:id="rId18"/>
    <p:sldId id="294" r:id="rId19"/>
    <p:sldId id="306" r:id="rId20"/>
    <p:sldId id="314" r:id="rId21"/>
    <p:sldId id="300" r:id="rId22"/>
    <p:sldId id="301" r:id="rId23"/>
    <p:sldId id="308" r:id="rId24"/>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65" autoAdjust="0"/>
    <p:restoredTop sz="65546" autoAdjust="0"/>
  </p:normalViewPr>
  <p:slideViewPr>
    <p:cSldViewPr>
      <p:cViewPr>
        <p:scale>
          <a:sx n="60" d="100"/>
          <a:sy n="60" d="100"/>
        </p:scale>
        <p:origin x="-1440" y="342"/>
      </p:cViewPr>
      <p:guideLst>
        <p:guide orient="horz" pos="2160"/>
        <p:guide pos="2880"/>
      </p:guideLst>
    </p:cSldViewPr>
  </p:slideViewPr>
  <p:outlineViewPr>
    <p:cViewPr>
      <p:scale>
        <a:sx n="33" d="100"/>
        <a:sy n="33" d="100"/>
      </p:scale>
      <p:origin x="0" y="34086"/>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B26D90-8EB8-483D-8809-C68B45632F43}"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FABFC23A-6096-4C87-BF01-9CFB7E3082DC}">
      <dgm:prSet phldrT="[Text]" custT="1"/>
      <dgm:spPr>
        <a:solidFill>
          <a:srgbClr val="00B050"/>
        </a:solidFill>
      </dgm:spPr>
      <dgm:t>
        <a:bodyPr/>
        <a:lstStyle/>
        <a:p>
          <a:r>
            <a:rPr lang="nl-BE" sz="1600" dirty="0" smtClean="0"/>
            <a:t>Risicoanalyse</a:t>
          </a:r>
          <a:endParaRPr lang="en-US" sz="1600" dirty="0"/>
        </a:p>
      </dgm:t>
    </dgm:pt>
    <dgm:pt modelId="{61C67221-08BA-4847-9C20-2D02EAE31CB0}" type="parTrans" cxnId="{B9D8CDDF-A4A6-45DA-8388-FBE8A43F6D8D}">
      <dgm:prSet/>
      <dgm:spPr/>
      <dgm:t>
        <a:bodyPr/>
        <a:lstStyle/>
        <a:p>
          <a:endParaRPr lang="en-US"/>
        </a:p>
      </dgm:t>
    </dgm:pt>
    <dgm:pt modelId="{C175ECF2-A118-44C7-B8B8-3587C3E4E501}" type="sibTrans" cxnId="{B9D8CDDF-A4A6-45DA-8388-FBE8A43F6D8D}">
      <dgm:prSet/>
      <dgm:spPr>
        <a:solidFill>
          <a:schemeClr val="accent6">
            <a:lumMod val="60000"/>
            <a:lumOff val="40000"/>
          </a:schemeClr>
        </a:solidFill>
      </dgm:spPr>
      <dgm:t>
        <a:bodyPr/>
        <a:lstStyle/>
        <a:p>
          <a:endParaRPr lang="en-US"/>
        </a:p>
      </dgm:t>
    </dgm:pt>
    <dgm:pt modelId="{C25B7D12-B71A-4BA0-8F35-29259606AE68}">
      <dgm:prSet phldrT="[Text]" custT="1"/>
      <dgm:spPr>
        <a:solidFill>
          <a:srgbClr val="00B050"/>
        </a:solidFill>
      </dgm:spPr>
      <dgm:t>
        <a:bodyPr/>
        <a:lstStyle/>
        <a:p>
          <a:endParaRPr lang="nl-BE" sz="1800" dirty="0" smtClean="0"/>
        </a:p>
        <a:p>
          <a:r>
            <a:rPr lang="nl-BE" sz="1800" dirty="0" smtClean="0"/>
            <a:t>EVD</a:t>
          </a:r>
        </a:p>
        <a:p>
          <a:r>
            <a:rPr lang="nl-BE" sz="800" dirty="0" smtClean="0"/>
            <a:t>(ATEX risico analyse)</a:t>
          </a:r>
        </a:p>
        <a:p>
          <a:endParaRPr lang="en-US" sz="1800" dirty="0"/>
        </a:p>
      </dgm:t>
    </dgm:pt>
    <dgm:pt modelId="{F4455836-8086-4A84-8721-F72E3EF0C211}" type="parTrans" cxnId="{FFB1CB54-D1FF-4B2B-8846-C40D8E4B9A8D}">
      <dgm:prSet/>
      <dgm:spPr/>
      <dgm:t>
        <a:bodyPr/>
        <a:lstStyle/>
        <a:p>
          <a:endParaRPr lang="en-US"/>
        </a:p>
      </dgm:t>
    </dgm:pt>
    <dgm:pt modelId="{945C7776-D5F9-4E75-9BDD-555AE1A24541}" type="sibTrans" cxnId="{FFB1CB54-D1FF-4B2B-8846-C40D8E4B9A8D}">
      <dgm:prSet/>
      <dgm:spPr>
        <a:solidFill>
          <a:schemeClr val="accent6">
            <a:lumMod val="60000"/>
            <a:lumOff val="40000"/>
          </a:schemeClr>
        </a:solidFill>
      </dgm:spPr>
      <dgm:t>
        <a:bodyPr/>
        <a:lstStyle/>
        <a:p>
          <a:endParaRPr lang="en-US"/>
        </a:p>
      </dgm:t>
    </dgm:pt>
    <dgm:pt modelId="{3B5B751F-085A-4685-B196-17724EDDCC27}">
      <dgm:prSet phldrT="[Text]" custT="1"/>
      <dgm:spPr>
        <a:solidFill>
          <a:srgbClr val="00B050"/>
        </a:solidFill>
      </dgm:spPr>
      <dgm:t>
        <a:bodyPr/>
        <a:lstStyle/>
        <a:p>
          <a:r>
            <a:rPr lang="nl-BE" sz="1400" dirty="0" smtClean="0"/>
            <a:t>(</a:t>
          </a:r>
          <a:r>
            <a:rPr lang="nl-BE" sz="1400" dirty="0" err="1" smtClean="0"/>
            <a:t>ev</a:t>
          </a:r>
          <a:r>
            <a:rPr lang="nl-BE" sz="1400" dirty="0" smtClean="0"/>
            <a:t>)</a:t>
          </a:r>
        </a:p>
        <a:p>
          <a:r>
            <a:rPr lang="nl-BE" sz="1400" dirty="0" smtClean="0"/>
            <a:t>Zonering  </a:t>
          </a:r>
        </a:p>
      </dgm:t>
    </dgm:pt>
    <dgm:pt modelId="{BD8D9EBE-518B-4F65-89AA-239AF2B3AB3F}" type="parTrans" cxnId="{68F8797C-3629-45A9-BCCE-1AA8E481204F}">
      <dgm:prSet/>
      <dgm:spPr/>
      <dgm:t>
        <a:bodyPr/>
        <a:lstStyle/>
        <a:p>
          <a:endParaRPr lang="en-US"/>
        </a:p>
      </dgm:t>
    </dgm:pt>
    <dgm:pt modelId="{F1866DAE-7793-49AB-A082-46C07EDCFD00}" type="sibTrans" cxnId="{68F8797C-3629-45A9-BCCE-1AA8E481204F}">
      <dgm:prSet/>
      <dgm:spPr>
        <a:solidFill>
          <a:schemeClr val="accent6">
            <a:lumMod val="60000"/>
            <a:lumOff val="40000"/>
          </a:schemeClr>
        </a:solidFill>
      </dgm:spPr>
      <dgm:t>
        <a:bodyPr/>
        <a:lstStyle/>
        <a:p>
          <a:endParaRPr lang="en-US"/>
        </a:p>
      </dgm:t>
    </dgm:pt>
    <dgm:pt modelId="{5DFA84E2-A80B-4E54-A148-74EA4366B3C0}">
      <dgm:prSet phldrT="[Text]" custT="1"/>
      <dgm:spPr>
        <a:solidFill>
          <a:srgbClr val="00B050"/>
        </a:solidFill>
      </dgm:spPr>
      <dgm:t>
        <a:bodyPr/>
        <a:lstStyle/>
        <a:p>
          <a:r>
            <a:rPr lang="nl-BE" sz="1600" dirty="0" smtClean="0"/>
            <a:t>Analyse geheel</a:t>
          </a:r>
        </a:p>
      </dgm:t>
    </dgm:pt>
    <dgm:pt modelId="{47CD5B38-F538-456C-8AD4-62D06FBA7FA2}" type="parTrans" cxnId="{939E8734-A11C-41F0-842F-28A89C9470BA}">
      <dgm:prSet/>
      <dgm:spPr/>
      <dgm:t>
        <a:bodyPr/>
        <a:lstStyle/>
        <a:p>
          <a:endParaRPr lang="en-US"/>
        </a:p>
      </dgm:t>
    </dgm:pt>
    <dgm:pt modelId="{0D752759-F900-4C81-B18F-1DCB20DEC18E}" type="sibTrans" cxnId="{939E8734-A11C-41F0-842F-28A89C9470BA}">
      <dgm:prSet/>
      <dgm:spPr>
        <a:solidFill>
          <a:schemeClr val="accent6">
            <a:lumMod val="60000"/>
            <a:lumOff val="40000"/>
          </a:schemeClr>
        </a:solidFill>
      </dgm:spPr>
      <dgm:t>
        <a:bodyPr/>
        <a:lstStyle/>
        <a:p>
          <a:endParaRPr lang="en-US"/>
        </a:p>
      </dgm:t>
    </dgm:pt>
    <dgm:pt modelId="{E880B8D5-FDE1-44D2-AA8E-356818BEB2D1}" type="pres">
      <dgm:prSet presAssocID="{40B26D90-8EB8-483D-8809-C68B45632F43}" presName="cycle" presStyleCnt="0">
        <dgm:presLayoutVars>
          <dgm:dir/>
          <dgm:resizeHandles val="exact"/>
        </dgm:presLayoutVars>
      </dgm:prSet>
      <dgm:spPr/>
      <dgm:t>
        <a:bodyPr/>
        <a:lstStyle/>
        <a:p>
          <a:endParaRPr lang="en-US"/>
        </a:p>
      </dgm:t>
    </dgm:pt>
    <dgm:pt modelId="{42D3309E-22C2-45C4-A01D-87D078D403DE}" type="pres">
      <dgm:prSet presAssocID="{FABFC23A-6096-4C87-BF01-9CFB7E3082DC}" presName="node" presStyleLbl="node1" presStyleIdx="0" presStyleCnt="4">
        <dgm:presLayoutVars>
          <dgm:bulletEnabled val="1"/>
        </dgm:presLayoutVars>
      </dgm:prSet>
      <dgm:spPr/>
      <dgm:t>
        <a:bodyPr/>
        <a:lstStyle/>
        <a:p>
          <a:endParaRPr lang="en-US"/>
        </a:p>
      </dgm:t>
    </dgm:pt>
    <dgm:pt modelId="{ACABF0C7-7E7B-4D52-BC02-7ACD577C17E9}" type="pres">
      <dgm:prSet presAssocID="{C175ECF2-A118-44C7-B8B8-3587C3E4E501}" presName="sibTrans" presStyleLbl="sibTrans2D1" presStyleIdx="0" presStyleCnt="4"/>
      <dgm:spPr/>
      <dgm:t>
        <a:bodyPr/>
        <a:lstStyle/>
        <a:p>
          <a:endParaRPr lang="en-US"/>
        </a:p>
      </dgm:t>
    </dgm:pt>
    <dgm:pt modelId="{5A15DE05-7CF0-4A4C-8F7E-402460EA89D7}" type="pres">
      <dgm:prSet presAssocID="{C175ECF2-A118-44C7-B8B8-3587C3E4E501}" presName="connectorText" presStyleLbl="sibTrans2D1" presStyleIdx="0" presStyleCnt="4"/>
      <dgm:spPr/>
      <dgm:t>
        <a:bodyPr/>
        <a:lstStyle/>
        <a:p>
          <a:endParaRPr lang="en-US"/>
        </a:p>
      </dgm:t>
    </dgm:pt>
    <dgm:pt modelId="{9C10A9B2-ACBE-403E-A6E6-C694C3DE7D3C}" type="pres">
      <dgm:prSet presAssocID="{C25B7D12-B71A-4BA0-8F35-29259606AE68}" presName="node" presStyleLbl="node1" presStyleIdx="1" presStyleCnt="4">
        <dgm:presLayoutVars>
          <dgm:bulletEnabled val="1"/>
        </dgm:presLayoutVars>
      </dgm:prSet>
      <dgm:spPr/>
      <dgm:t>
        <a:bodyPr/>
        <a:lstStyle/>
        <a:p>
          <a:endParaRPr lang="en-US"/>
        </a:p>
      </dgm:t>
    </dgm:pt>
    <dgm:pt modelId="{CE60F0C9-EF15-46B7-A4E6-A77D7C6EFB1C}" type="pres">
      <dgm:prSet presAssocID="{945C7776-D5F9-4E75-9BDD-555AE1A24541}" presName="sibTrans" presStyleLbl="sibTrans2D1" presStyleIdx="1" presStyleCnt="4"/>
      <dgm:spPr/>
      <dgm:t>
        <a:bodyPr/>
        <a:lstStyle/>
        <a:p>
          <a:endParaRPr lang="en-US"/>
        </a:p>
      </dgm:t>
    </dgm:pt>
    <dgm:pt modelId="{393AAB65-C88E-44C6-BC01-9845CFECC785}" type="pres">
      <dgm:prSet presAssocID="{945C7776-D5F9-4E75-9BDD-555AE1A24541}" presName="connectorText" presStyleLbl="sibTrans2D1" presStyleIdx="1" presStyleCnt="4"/>
      <dgm:spPr/>
      <dgm:t>
        <a:bodyPr/>
        <a:lstStyle/>
        <a:p>
          <a:endParaRPr lang="en-US"/>
        </a:p>
      </dgm:t>
    </dgm:pt>
    <dgm:pt modelId="{9399C082-C640-4C28-966B-FDB01EF80932}" type="pres">
      <dgm:prSet presAssocID="{3B5B751F-085A-4685-B196-17724EDDCC27}" presName="node" presStyleLbl="node1" presStyleIdx="2" presStyleCnt="4">
        <dgm:presLayoutVars>
          <dgm:bulletEnabled val="1"/>
        </dgm:presLayoutVars>
      </dgm:prSet>
      <dgm:spPr/>
      <dgm:t>
        <a:bodyPr/>
        <a:lstStyle/>
        <a:p>
          <a:endParaRPr lang="en-US"/>
        </a:p>
      </dgm:t>
    </dgm:pt>
    <dgm:pt modelId="{D1B9A31C-82DF-475F-AC4D-5B140BFF322D}" type="pres">
      <dgm:prSet presAssocID="{F1866DAE-7793-49AB-A082-46C07EDCFD00}" presName="sibTrans" presStyleLbl="sibTrans2D1" presStyleIdx="2" presStyleCnt="4"/>
      <dgm:spPr/>
      <dgm:t>
        <a:bodyPr/>
        <a:lstStyle/>
        <a:p>
          <a:endParaRPr lang="en-US"/>
        </a:p>
      </dgm:t>
    </dgm:pt>
    <dgm:pt modelId="{23BE9594-44F1-40F2-9A46-C3211325C376}" type="pres">
      <dgm:prSet presAssocID="{F1866DAE-7793-49AB-A082-46C07EDCFD00}" presName="connectorText" presStyleLbl="sibTrans2D1" presStyleIdx="2" presStyleCnt="4"/>
      <dgm:spPr/>
      <dgm:t>
        <a:bodyPr/>
        <a:lstStyle/>
        <a:p>
          <a:endParaRPr lang="en-US"/>
        </a:p>
      </dgm:t>
    </dgm:pt>
    <dgm:pt modelId="{7F84FDCD-30FF-44BE-91A4-B7AF9DDFB456}" type="pres">
      <dgm:prSet presAssocID="{5DFA84E2-A80B-4E54-A148-74EA4366B3C0}" presName="node" presStyleLbl="node1" presStyleIdx="3" presStyleCnt="4">
        <dgm:presLayoutVars>
          <dgm:bulletEnabled val="1"/>
        </dgm:presLayoutVars>
      </dgm:prSet>
      <dgm:spPr/>
      <dgm:t>
        <a:bodyPr/>
        <a:lstStyle/>
        <a:p>
          <a:endParaRPr lang="en-US"/>
        </a:p>
      </dgm:t>
    </dgm:pt>
    <dgm:pt modelId="{C76A5960-5DB9-4BB2-B9CD-0F67E52C85C3}" type="pres">
      <dgm:prSet presAssocID="{0D752759-F900-4C81-B18F-1DCB20DEC18E}" presName="sibTrans" presStyleLbl="sibTrans2D1" presStyleIdx="3" presStyleCnt="4"/>
      <dgm:spPr/>
      <dgm:t>
        <a:bodyPr/>
        <a:lstStyle/>
        <a:p>
          <a:endParaRPr lang="en-US"/>
        </a:p>
      </dgm:t>
    </dgm:pt>
    <dgm:pt modelId="{A20E9944-D8B1-44A0-BA5D-DD8349FB7416}" type="pres">
      <dgm:prSet presAssocID="{0D752759-F900-4C81-B18F-1DCB20DEC18E}" presName="connectorText" presStyleLbl="sibTrans2D1" presStyleIdx="3" presStyleCnt="4"/>
      <dgm:spPr/>
      <dgm:t>
        <a:bodyPr/>
        <a:lstStyle/>
        <a:p>
          <a:endParaRPr lang="en-US"/>
        </a:p>
      </dgm:t>
    </dgm:pt>
  </dgm:ptLst>
  <dgm:cxnLst>
    <dgm:cxn modelId="{5B99FB11-6F60-4ED8-9528-57F636D1A326}" type="presOf" srcId="{945C7776-D5F9-4E75-9BDD-555AE1A24541}" destId="{CE60F0C9-EF15-46B7-A4E6-A77D7C6EFB1C}" srcOrd="0" destOrd="0" presId="urn:microsoft.com/office/officeart/2005/8/layout/cycle2"/>
    <dgm:cxn modelId="{C7416D34-2D0A-4A6F-A6C0-6AA428F75873}" type="presOf" srcId="{F1866DAE-7793-49AB-A082-46C07EDCFD00}" destId="{23BE9594-44F1-40F2-9A46-C3211325C376}" srcOrd="1" destOrd="0" presId="urn:microsoft.com/office/officeart/2005/8/layout/cycle2"/>
    <dgm:cxn modelId="{F645097F-02BF-400D-987A-F84F454BCCD0}" type="presOf" srcId="{C25B7D12-B71A-4BA0-8F35-29259606AE68}" destId="{9C10A9B2-ACBE-403E-A6E6-C694C3DE7D3C}" srcOrd="0" destOrd="0" presId="urn:microsoft.com/office/officeart/2005/8/layout/cycle2"/>
    <dgm:cxn modelId="{939E8734-A11C-41F0-842F-28A89C9470BA}" srcId="{40B26D90-8EB8-483D-8809-C68B45632F43}" destId="{5DFA84E2-A80B-4E54-A148-74EA4366B3C0}" srcOrd="3" destOrd="0" parTransId="{47CD5B38-F538-456C-8AD4-62D06FBA7FA2}" sibTransId="{0D752759-F900-4C81-B18F-1DCB20DEC18E}"/>
    <dgm:cxn modelId="{8055499C-4D53-4293-AC94-32865749CDA1}" type="presOf" srcId="{3B5B751F-085A-4685-B196-17724EDDCC27}" destId="{9399C082-C640-4C28-966B-FDB01EF80932}" srcOrd="0" destOrd="0" presId="urn:microsoft.com/office/officeart/2005/8/layout/cycle2"/>
    <dgm:cxn modelId="{B9D8CDDF-A4A6-45DA-8388-FBE8A43F6D8D}" srcId="{40B26D90-8EB8-483D-8809-C68B45632F43}" destId="{FABFC23A-6096-4C87-BF01-9CFB7E3082DC}" srcOrd="0" destOrd="0" parTransId="{61C67221-08BA-4847-9C20-2D02EAE31CB0}" sibTransId="{C175ECF2-A118-44C7-B8B8-3587C3E4E501}"/>
    <dgm:cxn modelId="{172B18CC-B2B1-42F0-B170-5F0B0C6EF9DB}" type="presOf" srcId="{0D752759-F900-4C81-B18F-1DCB20DEC18E}" destId="{A20E9944-D8B1-44A0-BA5D-DD8349FB7416}" srcOrd="1" destOrd="0" presId="urn:microsoft.com/office/officeart/2005/8/layout/cycle2"/>
    <dgm:cxn modelId="{FAD9516B-1136-4448-BDCB-1F649CA5A18E}" type="presOf" srcId="{0D752759-F900-4C81-B18F-1DCB20DEC18E}" destId="{C76A5960-5DB9-4BB2-B9CD-0F67E52C85C3}" srcOrd="0" destOrd="0" presId="urn:microsoft.com/office/officeart/2005/8/layout/cycle2"/>
    <dgm:cxn modelId="{06735AD8-15B9-40A5-ACCC-70BC4A1608F7}" type="presOf" srcId="{945C7776-D5F9-4E75-9BDD-555AE1A24541}" destId="{393AAB65-C88E-44C6-BC01-9845CFECC785}" srcOrd="1" destOrd="0" presId="urn:microsoft.com/office/officeart/2005/8/layout/cycle2"/>
    <dgm:cxn modelId="{1CE7C53A-71F1-4C42-B7E8-0AEF2E5E4911}" type="presOf" srcId="{5DFA84E2-A80B-4E54-A148-74EA4366B3C0}" destId="{7F84FDCD-30FF-44BE-91A4-B7AF9DDFB456}" srcOrd="0" destOrd="0" presId="urn:microsoft.com/office/officeart/2005/8/layout/cycle2"/>
    <dgm:cxn modelId="{FFB1CB54-D1FF-4B2B-8846-C40D8E4B9A8D}" srcId="{40B26D90-8EB8-483D-8809-C68B45632F43}" destId="{C25B7D12-B71A-4BA0-8F35-29259606AE68}" srcOrd="1" destOrd="0" parTransId="{F4455836-8086-4A84-8721-F72E3EF0C211}" sibTransId="{945C7776-D5F9-4E75-9BDD-555AE1A24541}"/>
    <dgm:cxn modelId="{9B47A641-403E-4F3C-BB6E-BABB14113D5D}" type="presOf" srcId="{FABFC23A-6096-4C87-BF01-9CFB7E3082DC}" destId="{42D3309E-22C2-45C4-A01D-87D078D403DE}" srcOrd="0" destOrd="0" presId="urn:microsoft.com/office/officeart/2005/8/layout/cycle2"/>
    <dgm:cxn modelId="{4BCFD8EB-DA7A-4355-B0CF-7EE467A45BC1}" type="presOf" srcId="{C175ECF2-A118-44C7-B8B8-3587C3E4E501}" destId="{ACABF0C7-7E7B-4D52-BC02-7ACD577C17E9}" srcOrd="0" destOrd="0" presId="urn:microsoft.com/office/officeart/2005/8/layout/cycle2"/>
    <dgm:cxn modelId="{79AFB918-C35B-43ED-B45B-A8E850312FAE}" type="presOf" srcId="{40B26D90-8EB8-483D-8809-C68B45632F43}" destId="{E880B8D5-FDE1-44D2-AA8E-356818BEB2D1}" srcOrd="0" destOrd="0" presId="urn:microsoft.com/office/officeart/2005/8/layout/cycle2"/>
    <dgm:cxn modelId="{81D19001-F09D-4737-8CA4-5C4A13975168}" type="presOf" srcId="{F1866DAE-7793-49AB-A082-46C07EDCFD00}" destId="{D1B9A31C-82DF-475F-AC4D-5B140BFF322D}" srcOrd="0" destOrd="0" presId="urn:microsoft.com/office/officeart/2005/8/layout/cycle2"/>
    <dgm:cxn modelId="{D91DB889-9767-4514-BE73-81406588CD3A}" type="presOf" srcId="{C175ECF2-A118-44C7-B8B8-3587C3E4E501}" destId="{5A15DE05-7CF0-4A4C-8F7E-402460EA89D7}" srcOrd="1" destOrd="0" presId="urn:microsoft.com/office/officeart/2005/8/layout/cycle2"/>
    <dgm:cxn modelId="{68F8797C-3629-45A9-BCCE-1AA8E481204F}" srcId="{40B26D90-8EB8-483D-8809-C68B45632F43}" destId="{3B5B751F-085A-4685-B196-17724EDDCC27}" srcOrd="2" destOrd="0" parTransId="{BD8D9EBE-518B-4F65-89AA-239AF2B3AB3F}" sibTransId="{F1866DAE-7793-49AB-A082-46C07EDCFD00}"/>
    <dgm:cxn modelId="{E1AC8CF3-3886-4365-913F-42B5E6234DDB}" type="presParOf" srcId="{E880B8D5-FDE1-44D2-AA8E-356818BEB2D1}" destId="{42D3309E-22C2-45C4-A01D-87D078D403DE}" srcOrd="0" destOrd="0" presId="urn:microsoft.com/office/officeart/2005/8/layout/cycle2"/>
    <dgm:cxn modelId="{F27440A5-472B-462E-9A34-27B1F7287B45}" type="presParOf" srcId="{E880B8D5-FDE1-44D2-AA8E-356818BEB2D1}" destId="{ACABF0C7-7E7B-4D52-BC02-7ACD577C17E9}" srcOrd="1" destOrd="0" presId="urn:microsoft.com/office/officeart/2005/8/layout/cycle2"/>
    <dgm:cxn modelId="{82F04426-52F8-443A-AAE8-9A6F1EF53358}" type="presParOf" srcId="{ACABF0C7-7E7B-4D52-BC02-7ACD577C17E9}" destId="{5A15DE05-7CF0-4A4C-8F7E-402460EA89D7}" srcOrd="0" destOrd="0" presId="urn:microsoft.com/office/officeart/2005/8/layout/cycle2"/>
    <dgm:cxn modelId="{48E2590A-C40A-42E1-94AE-907C00E6D860}" type="presParOf" srcId="{E880B8D5-FDE1-44D2-AA8E-356818BEB2D1}" destId="{9C10A9B2-ACBE-403E-A6E6-C694C3DE7D3C}" srcOrd="2" destOrd="0" presId="urn:microsoft.com/office/officeart/2005/8/layout/cycle2"/>
    <dgm:cxn modelId="{2029900C-75F0-43F7-9570-8AEC99116559}" type="presParOf" srcId="{E880B8D5-FDE1-44D2-AA8E-356818BEB2D1}" destId="{CE60F0C9-EF15-46B7-A4E6-A77D7C6EFB1C}" srcOrd="3" destOrd="0" presId="urn:microsoft.com/office/officeart/2005/8/layout/cycle2"/>
    <dgm:cxn modelId="{CBF74B5C-5AA6-4444-A183-2FDC603AEFFB}" type="presParOf" srcId="{CE60F0C9-EF15-46B7-A4E6-A77D7C6EFB1C}" destId="{393AAB65-C88E-44C6-BC01-9845CFECC785}" srcOrd="0" destOrd="0" presId="urn:microsoft.com/office/officeart/2005/8/layout/cycle2"/>
    <dgm:cxn modelId="{933FF21A-4901-4C58-A9F8-DCE2FDAF310F}" type="presParOf" srcId="{E880B8D5-FDE1-44D2-AA8E-356818BEB2D1}" destId="{9399C082-C640-4C28-966B-FDB01EF80932}" srcOrd="4" destOrd="0" presId="urn:microsoft.com/office/officeart/2005/8/layout/cycle2"/>
    <dgm:cxn modelId="{8E134558-0889-43C6-A02E-FBA6D4FC2092}" type="presParOf" srcId="{E880B8D5-FDE1-44D2-AA8E-356818BEB2D1}" destId="{D1B9A31C-82DF-475F-AC4D-5B140BFF322D}" srcOrd="5" destOrd="0" presId="urn:microsoft.com/office/officeart/2005/8/layout/cycle2"/>
    <dgm:cxn modelId="{7B243AC5-8A26-4A25-82B0-27C513784C76}" type="presParOf" srcId="{D1B9A31C-82DF-475F-AC4D-5B140BFF322D}" destId="{23BE9594-44F1-40F2-9A46-C3211325C376}" srcOrd="0" destOrd="0" presId="urn:microsoft.com/office/officeart/2005/8/layout/cycle2"/>
    <dgm:cxn modelId="{754E18ED-78F9-4F87-9B2F-9A0730015595}" type="presParOf" srcId="{E880B8D5-FDE1-44D2-AA8E-356818BEB2D1}" destId="{7F84FDCD-30FF-44BE-91A4-B7AF9DDFB456}" srcOrd="6" destOrd="0" presId="urn:microsoft.com/office/officeart/2005/8/layout/cycle2"/>
    <dgm:cxn modelId="{42BEE48D-885F-47CF-8C91-D13766C635B4}" type="presParOf" srcId="{E880B8D5-FDE1-44D2-AA8E-356818BEB2D1}" destId="{C76A5960-5DB9-4BB2-B9CD-0F67E52C85C3}" srcOrd="7" destOrd="0" presId="urn:microsoft.com/office/officeart/2005/8/layout/cycle2"/>
    <dgm:cxn modelId="{C839800C-050E-4F0E-81D4-7B6695556312}" type="presParOf" srcId="{C76A5960-5DB9-4BB2-B9CD-0F67E52C85C3}" destId="{A20E9944-D8B1-44A0-BA5D-DD8349FB7416}" srcOrd="0" destOrd="0" presId="urn:microsoft.com/office/officeart/2005/8/layout/cycle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D3309E-22C2-45C4-A01D-87D078D403DE}">
      <dsp:nvSpPr>
        <dsp:cNvPr id="0" name=""/>
        <dsp:cNvSpPr/>
      </dsp:nvSpPr>
      <dsp:spPr>
        <a:xfrm>
          <a:off x="1199101" y="144114"/>
          <a:ext cx="1130188" cy="1130188"/>
        </a:xfrm>
        <a:prstGeom prst="ellips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nl-BE" sz="1600" kern="1200" dirty="0" smtClean="0"/>
            <a:t>Risicoanalyse</a:t>
          </a:r>
          <a:endParaRPr lang="en-US" sz="1600" kern="1200" dirty="0"/>
        </a:p>
      </dsp:txBody>
      <dsp:txXfrm>
        <a:off x="1364613" y="309626"/>
        <a:ext cx="799164" cy="799164"/>
      </dsp:txXfrm>
    </dsp:sp>
    <dsp:sp modelId="{ACABF0C7-7E7B-4D52-BC02-7ACD577C17E9}">
      <dsp:nvSpPr>
        <dsp:cNvPr id="0" name=""/>
        <dsp:cNvSpPr/>
      </dsp:nvSpPr>
      <dsp:spPr>
        <a:xfrm rot="2700000">
          <a:off x="2207853" y="1111993"/>
          <a:ext cx="299693" cy="381438"/>
        </a:xfrm>
        <a:prstGeom prst="rightArrow">
          <a:avLst>
            <a:gd name="adj1" fmla="val 60000"/>
            <a:gd name="adj2" fmla="val 50000"/>
          </a:avLst>
        </a:prstGeom>
        <a:solidFill>
          <a:schemeClr val="accent6">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2221020" y="1156494"/>
        <a:ext cx="209785" cy="228862"/>
      </dsp:txXfrm>
    </dsp:sp>
    <dsp:sp modelId="{9C10A9B2-ACBE-403E-A6E6-C694C3DE7D3C}">
      <dsp:nvSpPr>
        <dsp:cNvPr id="0" name=""/>
        <dsp:cNvSpPr/>
      </dsp:nvSpPr>
      <dsp:spPr>
        <a:xfrm>
          <a:off x="2398105" y="1343117"/>
          <a:ext cx="1130188" cy="1130188"/>
        </a:xfrm>
        <a:prstGeom prst="ellips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endParaRPr lang="nl-BE" sz="1800" kern="1200" dirty="0" smtClean="0"/>
        </a:p>
        <a:p>
          <a:pPr lvl="0" algn="ctr" defTabSz="800100">
            <a:lnSpc>
              <a:spcPct val="90000"/>
            </a:lnSpc>
            <a:spcBef>
              <a:spcPct val="0"/>
            </a:spcBef>
            <a:spcAft>
              <a:spcPct val="35000"/>
            </a:spcAft>
          </a:pPr>
          <a:r>
            <a:rPr lang="nl-BE" sz="1800" kern="1200" dirty="0" smtClean="0"/>
            <a:t>EVD</a:t>
          </a:r>
        </a:p>
        <a:p>
          <a:pPr lvl="0" algn="ctr" defTabSz="800100">
            <a:lnSpc>
              <a:spcPct val="90000"/>
            </a:lnSpc>
            <a:spcBef>
              <a:spcPct val="0"/>
            </a:spcBef>
            <a:spcAft>
              <a:spcPct val="35000"/>
            </a:spcAft>
          </a:pPr>
          <a:r>
            <a:rPr lang="nl-BE" sz="800" kern="1200" dirty="0" smtClean="0"/>
            <a:t>(ATEX risico analyse)</a:t>
          </a:r>
        </a:p>
        <a:p>
          <a:pPr lvl="0" algn="ctr" defTabSz="800100">
            <a:lnSpc>
              <a:spcPct val="90000"/>
            </a:lnSpc>
            <a:spcBef>
              <a:spcPct val="0"/>
            </a:spcBef>
            <a:spcAft>
              <a:spcPct val="35000"/>
            </a:spcAft>
          </a:pPr>
          <a:endParaRPr lang="en-US" sz="1800" kern="1200" dirty="0"/>
        </a:p>
      </dsp:txBody>
      <dsp:txXfrm>
        <a:off x="2563617" y="1508629"/>
        <a:ext cx="799164" cy="799164"/>
      </dsp:txXfrm>
    </dsp:sp>
    <dsp:sp modelId="{CE60F0C9-EF15-46B7-A4E6-A77D7C6EFB1C}">
      <dsp:nvSpPr>
        <dsp:cNvPr id="0" name=""/>
        <dsp:cNvSpPr/>
      </dsp:nvSpPr>
      <dsp:spPr>
        <a:xfrm rot="8100000">
          <a:off x="2219848" y="2310996"/>
          <a:ext cx="299693" cy="381438"/>
        </a:xfrm>
        <a:prstGeom prst="rightArrow">
          <a:avLst>
            <a:gd name="adj1" fmla="val 60000"/>
            <a:gd name="adj2" fmla="val 50000"/>
          </a:avLst>
        </a:prstGeom>
        <a:solidFill>
          <a:schemeClr val="accent6">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2296589" y="2355497"/>
        <a:ext cx="209785" cy="228862"/>
      </dsp:txXfrm>
    </dsp:sp>
    <dsp:sp modelId="{9399C082-C640-4C28-966B-FDB01EF80932}">
      <dsp:nvSpPr>
        <dsp:cNvPr id="0" name=""/>
        <dsp:cNvSpPr/>
      </dsp:nvSpPr>
      <dsp:spPr>
        <a:xfrm>
          <a:off x="1199101" y="2542121"/>
          <a:ext cx="1130188" cy="1130188"/>
        </a:xfrm>
        <a:prstGeom prst="ellips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nl-BE" sz="1400" kern="1200" dirty="0" smtClean="0"/>
            <a:t>(</a:t>
          </a:r>
          <a:r>
            <a:rPr lang="nl-BE" sz="1400" kern="1200" dirty="0" err="1" smtClean="0"/>
            <a:t>ev</a:t>
          </a:r>
          <a:r>
            <a:rPr lang="nl-BE" sz="1400" kern="1200" dirty="0" smtClean="0"/>
            <a:t>)</a:t>
          </a:r>
        </a:p>
        <a:p>
          <a:pPr lvl="0" algn="ctr" defTabSz="622300">
            <a:lnSpc>
              <a:spcPct val="90000"/>
            </a:lnSpc>
            <a:spcBef>
              <a:spcPct val="0"/>
            </a:spcBef>
            <a:spcAft>
              <a:spcPct val="35000"/>
            </a:spcAft>
          </a:pPr>
          <a:r>
            <a:rPr lang="nl-BE" sz="1400" kern="1200" dirty="0" smtClean="0"/>
            <a:t>Zonering  </a:t>
          </a:r>
        </a:p>
      </dsp:txBody>
      <dsp:txXfrm>
        <a:off x="1364613" y="2707633"/>
        <a:ext cx="799164" cy="799164"/>
      </dsp:txXfrm>
    </dsp:sp>
    <dsp:sp modelId="{D1B9A31C-82DF-475F-AC4D-5B140BFF322D}">
      <dsp:nvSpPr>
        <dsp:cNvPr id="0" name=""/>
        <dsp:cNvSpPr/>
      </dsp:nvSpPr>
      <dsp:spPr>
        <a:xfrm rot="13500000">
          <a:off x="1020845" y="2322992"/>
          <a:ext cx="299693" cy="381438"/>
        </a:xfrm>
        <a:prstGeom prst="rightArrow">
          <a:avLst>
            <a:gd name="adj1" fmla="val 60000"/>
            <a:gd name="adj2" fmla="val 50000"/>
          </a:avLst>
        </a:prstGeom>
        <a:solidFill>
          <a:schemeClr val="accent6">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1097586" y="2431067"/>
        <a:ext cx="209785" cy="228862"/>
      </dsp:txXfrm>
    </dsp:sp>
    <dsp:sp modelId="{7F84FDCD-30FF-44BE-91A4-B7AF9DDFB456}">
      <dsp:nvSpPr>
        <dsp:cNvPr id="0" name=""/>
        <dsp:cNvSpPr/>
      </dsp:nvSpPr>
      <dsp:spPr>
        <a:xfrm>
          <a:off x="98" y="1343117"/>
          <a:ext cx="1130188" cy="1130188"/>
        </a:xfrm>
        <a:prstGeom prst="ellipse">
          <a:avLst/>
        </a:prstGeom>
        <a:solidFill>
          <a:srgbClr val="00B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nl-BE" sz="1600" kern="1200" dirty="0" smtClean="0"/>
            <a:t>Analyse geheel</a:t>
          </a:r>
        </a:p>
      </dsp:txBody>
      <dsp:txXfrm>
        <a:off x="165610" y="1508629"/>
        <a:ext cx="799164" cy="799164"/>
      </dsp:txXfrm>
    </dsp:sp>
    <dsp:sp modelId="{C76A5960-5DB9-4BB2-B9CD-0F67E52C85C3}">
      <dsp:nvSpPr>
        <dsp:cNvPr id="0" name=""/>
        <dsp:cNvSpPr/>
      </dsp:nvSpPr>
      <dsp:spPr>
        <a:xfrm rot="18900000">
          <a:off x="1008849" y="1123988"/>
          <a:ext cx="299693" cy="381438"/>
        </a:xfrm>
        <a:prstGeom prst="rightArrow">
          <a:avLst>
            <a:gd name="adj1" fmla="val 60000"/>
            <a:gd name="adj2" fmla="val 50000"/>
          </a:avLst>
        </a:prstGeom>
        <a:solidFill>
          <a:schemeClr val="accent6">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1022016" y="1232063"/>
        <a:ext cx="209785" cy="228862"/>
      </dsp:txXfrm>
    </dsp:sp>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0445" y="1"/>
            <a:ext cx="2945659" cy="496332"/>
          </a:xfrm>
          <a:prstGeom prst="rect">
            <a:avLst/>
          </a:prstGeom>
        </p:spPr>
        <p:txBody>
          <a:bodyPr vert="horz" lIns="91440" tIns="45720" rIns="91440" bIns="45720" rtlCol="0"/>
          <a:lstStyle>
            <a:lvl1pPr algn="r">
              <a:defRPr sz="1200"/>
            </a:lvl1pPr>
          </a:lstStyle>
          <a:p>
            <a:fld id="{7765D3A6-C16D-4160-BA8B-3DDD022E193C}" type="datetimeFigureOut">
              <a:rPr lang="en-US" smtClean="0"/>
              <a:t>9/9/2014</a:t>
            </a:fld>
            <a:endParaRPr lang="en-US"/>
          </a:p>
        </p:txBody>
      </p:sp>
      <p:sp>
        <p:nvSpPr>
          <p:cNvPr id="4" name="Footer Placeholder 3"/>
          <p:cNvSpPr>
            <a:spLocks noGrp="1"/>
          </p:cNvSpPr>
          <p:nvPr>
            <p:ph type="ftr" sz="quarter" idx="2"/>
          </p:nvPr>
        </p:nvSpPr>
        <p:spPr>
          <a:xfrm>
            <a:off x="0" y="9428584"/>
            <a:ext cx="2945659" cy="49633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0445" y="9428584"/>
            <a:ext cx="2945659" cy="496332"/>
          </a:xfrm>
          <a:prstGeom prst="rect">
            <a:avLst/>
          </a:prstGeom>
        </p:spPr>
        <p:txBody>
          <a:bodyPr vert="horz" lIns="91440" tIns="45720" rIns="91440" bIns="45720" rtlCol="0" anchor="b"/>
          <a:lstStyle>
            <a:lvl1pPr algn="r">
              <a:defRPr sz="1200"/>
            </a:lvl1pPr>
          </a:lstStyle>
          <a:p>
            <a:fld id="{B7B2CAF1-514C-4561-8DDD-C31C7268BB4B}" type="slidenum">
              <a:rPr lang="en-US" smtClean="0"/>
              <a:t>‹#›</a:t>
            </a:fld>
            <a:endParaRPr lang="en-US"/>
          </a:p>
        </p:txBody>
      </p:sp>
    </p:spTree>
    <p:extLst>
      <p:ext uri="{BB962C8B-B14F-4D97-AF65-F5344CB8AC3E}">
        <p14:creationId xmlns:p14="http://schemas.microsoft.com/office/powerpoint/2010/main" val="419903198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5659" cy="49633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5" y="1"/>
            <a:ext cx="2945659" cy="496332"/>
          </a:xfrm>
          <a:prstGeom prst="rect">
            <a:avLst/>
          </a:prstGeom>
        </p:spPr>
        <p:txBody>
          <a:bodyPr vert="horz" lIns="91440" tIns="45720" rIns="91440" bIns="45720" rtlCol="0"/>
          <a:lstStyle>
            <a:lvl1pPr algn="r">
              <a:defRPr sz="1200"/>
            </a:lvl1pPr>
          </a:lstStyle>
          <a:p>
            <a:fld id="{1FEA94A1-739C-4578-AA3D-F84A8FCE1E71}" type="datetimeFigureOut">
              <a:rPr lang="en-US" smtClean="0"/>
              <a:t>9/9/2014</a:t>
            </a:fld>
            <a:endParaRPr lang="en-US"/>
          </a:p>
        </p:txBody>
      </p:sp>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154"/>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584"/>
            <a:ext cx="2945659" cy="496332"/>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5" y="9428584"/>
            <a:ext cx="2945659" cy="496332"/>
          </a:xfrm>
          <a:prstGeom prst="rect">
            <a:avLst/>
          </a:prstGeom>
        </p:spPr>
        <p:txBody>
          <a:bodyPr vert="horz" lIns="91440" tIns="45720" rIns="91440" bIns="45720" rtlCol="0" anchor="b"/>
          <a:lstStyle>
            <a:lvl1pPr algn="r">
              <a:defRPr sz="1200"/>
            </a:lvl1pPr>
          </a:lstStyle>
          <a:p>
            <a:fld id="{CB0A6604-00E8-426B-8A7E-0385895181C7}" type="slidenum">
              <a:rPr lang="en-US" smtClean="0"/>
              <a:t>‹#›</a:t>
            </a:fld>
            <a:endParaRPr lang="en-US"/>
          </a:p>
        </p:txBody>
      </p:sp>
    </p:spTree>
    <p:extLst>
      <p:ext uri="{BB962C8B-B14F-4D97-AF65-F5344CB8AC3E}">
        <p14:creationId xmlns:p14="http://schemas.microsoft.com/office/powerpoint/2010/main" val="12895043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baseline="0" dirty="0" smtClean="0"/>
              <a:t>Ik stel volgende vrij korte agenda voor:</a:t>
            </a:r>
            <a:br>
              <a:rPr lang="nl-BE" baseline="0" dirty="0" smtClean="0"/>
            </a:br>
            <a:r>
              <a:rPr lang="nl-BE" baseline="0" dirty="0" smtClean="0"/>
              <a:t>-  eerst even de doelstellingen van het JAP opfrissen </a:t>
            </a:r>
            <a:br>
              <a:rPr lang="nl-BE" baseline="0" dirty="0" smtClean="0"/>
            </a:br>
            <a:r>
              <a:rPr lang="nl-BE" baseline="0" dirty="0" smtClean="0"/>
              <a:t>- en daarna direct naar de voornaamste aanbevelingen die we vanuit de </a:t>
            </a:r>
            <a:r>
              <a:rPr lang="nl-BE" baseline="0" dirty="0" err="1" smtClean="0"/>
              <a:t>WkGp</a:t>
            </a:r>
            <a:r>
              <a:rPr lang="nl-BE" baseline="0" dirty="0" smtClean="0"/>
              <a:t> ATEX naar voor willen brengen. </a:t>
            </a:r>
            <a:br>
              <a:rPr lang="nl-BE" baseline="0" dirty="0" smtClean="0"/>
            </a:br>
            <a:r>
              <a:rPr lang="nl-BE" baseline="0" dirty="0" smtClean="0"/>
              <a:t>- en die we geïntegreerd hebben  tot een voorstel van richtlijn betreffende het ATEX beleid binnen defensie.</a:t>
            </a:r>
            <a:br>
              <a:rPr lang="nl-BE" baseline="0" dirty="0" smtClean="0"/>
            </a:br>
            <a:endParaRPr lang="nl-BE" baseline="0" dirty="0" smtClean="0"/>
          </a:p>
          <a:p>
            <a:r>
              <a:rPr lang="nl-BE" baseline="0" dirty="0" smtClean="0"/>
              <a:t>Na de voornaamste beleids aanbevelingen, sluit ik dan af met een klein resume en een mogelijke ‘way </a:t>
            </a:r>
            <a:r>
              <a:rPr lang="nl-BE" baseline="0" dirty="0" err="1" smtClean="0"/>
              <a:t>ahead</a:t>
            </a:r>
            <a:r>
              <a:rPr lang="nl-BE" baseline="0" dirty="0" smtClean="0"/>
              <a:t>’.</a:t>
            </a:r>
          </a:p>
          <a:p>
            <a:endParaRPr lang="en-US" dirty="0"/>
          </a:p>
        </p:txBody>
      </p:sp>
      <p:sp>
        <p:nvSpPr>
          <p:cNvPr id="4" name="Slide Number Placeholder 3"/>
          <p:cNvSpPr>
            <a:spLocks noGrp="1"/>
          </p:cNvSpPr>
          <p:nvPr>
            <p:ph type="sldNum" sz="quarter" idx="10"/>
          </p:nvPr>
        </p:nvSpPr>
        <p:spPr/>
        <p:txBody>
          <a:bodyPr/>
          <a:lstStyle/>
          <a:p>
            <a:fld id="{CB0A6604-00E8-426B-8A7E-0385895181C7}" type="slidenum">
              <a:rPr lang="en-US" smtClean="0"/>
              <a:t>1</a:t>
            </a:fld>
            <a:endParaRPr lang="en-US"/>
          </a:p>
        </p:txBody>
      </p:sp>
    </p:spTree>
    <p:extLst>
      <p:ext uri="{BB962C8B-B14F-4D97-AF65-F5344CB8AC3E}">
        <p14:creationId xmlns:p14="http://schemas.microsoft.com/office/powerpoint/2010/main" val="20404685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Om deze methodiek</a:t>
            </a:r>
            <a:r>
              <a:rPr lang="nl-BE" baseline="0" dirty="0" smtClean="0"/>
              <a:t> te verduidelijken is het in de voorgestelde beleidsrichtlijn onder deze vorm ingeschreven:</a:t>
            </a:r>
            <a:br>
              <a:rPr lang="nl-BE" baseline="0" dirty="0" smtClean="0"/>
            </a:br>
            <a:r>
              <a:rPr lang="nl-BE" baseline="0" dirty="0" smtClean="0"/>
              <a:t/>
            </a:r>
            <a:br>
              <a:rPr lang="nl-BE" baseline="0" dirty="0" smtClean="0"/>
            </a:br>
            <a:endParaRPr lang="nl-BE" dirty="0" smtClean="0"/>
          </a:p>
          <a:p>
            <a:r>
              <a:rPr lang="nl-BE" dirty="0" smtClean="0"/>
              <a:t>Op het laatst even naar SPS Beleid springen</a:t>
            </a:r>
          </a:p>
          <a:p>
            <a:endParaRPr lang="nl-BE" dirty="0" smtClean="0"/>
          </a:p>
          <a:p>
            <a:r>
              <a:rPr lang="nl-BE" dirty="0" smtClean="0"/>
              <a:t>Flow</a:t>
            </a:r>
            <a:r>
              <a:rPr lang="nl-BE" baseline="0" dirty="0" smtClean="0"/>
              <a:t> diagram even toelichten met enkele aandachtspunten :          - verslag uitwendige invloeden </a:t>
            </a:r>
          </a:p>
          <a:p>
            <a:r>
              <a:rPr lang="nl-BE" baseline="0" dirty="0" smtClean="0"/>
              <a:t> 					- normaal bedrijf </a:t>
            </a:r>
            <a:endParaRPr lang="nl-BE" dirty="0" smtClean="0"/>
          </a:p>
        </p:txBody>
      </p:sp>
      <p:sp>
        <p:nvSpPr>
          <p:cNvPr id="4" name="Slide Number Placeholder 3"/>
          <p:cNvSpPr>
            <a:spLocks noGrp="1"/>
          </p:cNvSpPr>
          <p:nvPr>
            <p:ph type="sldNum" sz="quarter" idx="10"/>
          </p:nvPr>
        </p:nvSpPr>
        <p:spPr/>
        <p:txBody>
          <a:bodyPr/>
          <a:lstStyle/>
          <a:p>
            <a:fld id="{CB0A6604-00E8-426B-8A7E-0385895181C7}" type="slidenum">
              <a:rPr lang="en-US" smtClean="0"/>
              <a:t>10</a:t>
            </a:fld>
            <a:endParaRPr lang="en-US"/>
          </a:p>
        </p:txBody>
      </p:sp>
    </p:spTree>
    <p:extLst>
      <p:ext uri="{BB962C8B-B14F-4D97-AF65-F5344CB8AC3E}">
        <p14:creationId xmlns:p14="http://schemas.microsoft.com/office/powerpoint/2010/main" val="37484797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0A6604-00E8-426B-8A7E-0385895181C7}" type="slidenum">
              <a:rPr lang="en-US" smtClean="0"/>
              <a:t>11</a:t>
            </a:fld>
            <a:endParaRPr lang="en-US"/>
          </a:p>
        </p:txBody>
      </p:sp>
    </p:spTree>
    <p:extLst>
      <p:ext uri="{BB962C8B-B14F-4D97-AF65-F5344CB8AC3E}">
        <p14:creationId xmlns:p14="http://schemas.microsoft.com/office/powerpoint/2010/main" val="19522519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0A6604-00E8-426B-8A7E-0385895181C7}" type="slidenum">
              <a:rPr lang="en-US" smtClean="0"/>
              <a:t>12</a:t>
            </a:fld>
            <a:endParaRPr lang="en-US"/>
          </a:p>
        </p:txBody>
      </p:sp>
    </p:spTree>
    <p:extLst>
      <p:ext uri="{BB962C8B-B14F-4D97-AF65-F5344CB8AC3E}">
        <p14:creationId xmlns:p14="http://schemas.microsoft.com/office/powerpoint/2010/main" val="10806535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0A6604-00E8-426B-8A7E-0385895181C7}" type="slidenum">
              <a:rPr lang="en-US" smtClean="0"/>
              <a:t>13</a:t>
            </a:fld>
            <a:endParaRPr lang="en-US"/>
          </a:p>
        </p:txBody>
      </p:sp>
    </p:spTree>
    <p:extLst>
      <p:ext uri="{BB962C8B-B14F-4D97-AF65-F5344CB8AC3E}">
        <p14:creationId xmlns:p14="http://schemas.microsoft.com/office/powerpoint/2010/main" val="36070491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0A6604-00E8-426B-8A7E-0385895181C7}" type="slidenum">
              <a:rPr lang="en-US" smtClean="0"/>
              <a:t>14</a:t>
            </a:fld>
            <a:endParaRPr lang="en-US"/>
          </a:p>
        </p:txBody>
      </p:sp>
    </p:spTree>
    <p:extLst>
      <p:ext uri="{BB962C8B-B14F-4D97-AF65-F5344CB8AC3E}">
        <p14:creationId xmlns:p14="http://schemas.microsoft.com/office/powerpoint/2010/main" val="33830881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0A6604-00E8-426B-8A7E-0385895181C7}" type="slidenum">
              <a:rPr lang="en-US" smtClean="0"/>
              <a:t>15</a:t>
            </a:fld>
            <a:endParaRPr lang="en-US"/>
          </a:p>
        </p:txBody>
      </p:sp>
    </p:spTree>
    <p:extLst>
      <p:ext uri="{BB962C8B-B14F-4D97-AF65-F5344CB8AC3E}">
        <p14:creationId xmlns:p14="http://schemas.microsoft.com/office/powerpoint/2010/main" val="34368461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baseline="0" dirty="0" smtClean="0"/>
              <a:t>29 Aug : Tech Verg </a:t>
            </a:r>
            <a:r>
              <a:rPr lang="nl-BE" baseline="0" dirty="0" err="1" smtClean="0"/>
              <a:t>Synd</a:t>
            </a:r>
            <a:endParaRPr lang="nl-BE"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nl-BE" baseline="0" dirty="0" smtClean="0"/>
              <a:t>Dossiers ILE  7 waarvan  2 volledig afgerond:  DLD (zie MR SPPT)  , 2EA schilder Cab Beauvechain, polyester Beauvechain , Mag Beauvechain</a:t>
            </a:r>
          </a:p>
          <a:p>
            <a:r>
              <a:rPr lang="nl-BE" baseline="0" dirty="0" smtClean="0"/>
              <a:t> 			Probleem standpunt ILE , keuring AIB </a:t>
            </a:r>
            <a:r>
              <a:rPr lang="nl-BE" baseline="0" dirty="0" err="1" smtClean="0"/>
              <a:t>Vincotte</a:t>
            </a:r>
            <a:endParaRPr lang="nl-BE" baseline="0" dirty="0" smtClean="0"/>
          </a:p>
          <a:p>
            <a:r>
              <a:rPr lang="nl-BE" baseline="0" dirty="0" smtClean="0"/>
              <a:t> 			 AFGEROND ( zelf dossier en zelf keuring) : </a:t>
            </a:r>
            <a:r>
              <a:rPr lang="nl-BE" baseline="0" dirty="0" err="1" smtClean="0"/>
              <a:t>SchilderCab</a:t>
            </a:r>
            <a:r>
              <a:rPr lang="nl-BE" baseline="0" dirty="0" smtClean="0"/>
              <a:t> CDIS WS , Pol Sta </a:t>
            </a:r>
            <a:r>
              <a:rPr lang="nl-BE" baseline="0" dirty="0" err="1" smtClean="0"/>
              <a:t>Roccourt</a:t>
            </a:r>
            <a:r>
              <a:rPr lang="nl-BE" baseline="0" dirty="0" smtClean="0"/>
              <a:t> , 		opmerking : </a:t>
            </a:r>
            <a:r>
              <a:rPr lang="nl-BE" baseline="0" dirty="0" err="1" smtClean="0"/>
              <a:t>Beauvchain</a:t>
            </a:r>
            <a:r>
              <a:rPr lang="nl-BE" baseline="0" dirty="0" smtClean="0"/>
              <a:t> toon </a:t>
            </a:r>
            <a:r>
              <a:rPr lang="nl-BE" baseline="0" dirty="0" err="1" smtClean="0"/>
              <a:t>elek</a:t>
            </a:r>
            <a:r>
              <a:rPr lang="nl-BE" baseline="0" dirty="0" smtClean="0"/>
              <a:t> keuring </a:t>
            </a:r>
            <a:r>
              <a:rPr lang="nl-BE" baseline="0" dirty="0" err="1" smtClean="0"/>
              <a:t>Doc</a:t>
            </a:r>
            <a:r>
              <a:rPr lang="nl-BE" baseline="0" dirty="0" smtClean="0"/>
              <a:t>  !!!!   </a:t>
            </a:r>
          </a:p>
          <a:p>
            <a:r>
              <a:rPr lang="nl-BE" baseline="0" dirty="0" smtClean="0"/>
              <a:t>Nieuwe Infra dossiers : Bat Lok Beauvechain ( toon dossier RCI) , voorbereidingstunnel </a:t>
            </a:r>
            <a:r>
              <a:rPr lang="nl-BE" baseline="0" dirty="0" err="1" smtClean="0"/>
              <a:t>roccourt</a:t>
            </a:r>
            <a:r>
              <a:rPr lang="nl-BE" baseline="0" dirty="0" smtClean="0"/>
              <a:t>,   plateau Melsbroek A400 , Amay nieuwe opslag &amp; schilder.</a:t>
            </a:r>
          </a:p>
          <a:p>
            <a:endParaRPr lang="nl-BE" baseline="0" dirty="0" smtClean="0"/>
          </a:p>
          <a:p>
            <a:r>
              <a:rPr lang="nl-BE" baseline="0" dirty="0" smtClean="0"/>
              <a:t>Wat ik niet aangehaald heb, maar wat ZEER belangrijk is :  is het aspect keuring </a:t>
            </a:r>
          </a:p>
          <a:p>
            <a:r>
              <a:rPr lang="nl-BE" baseline="0" dirty="0" smtClean="0"/>
              <a:t>                                                                                    &amp; onderhoud v/d installatie. (slides </a:t>
            </a:r>
            <a:r>
              <a:rPr lang="nl-BE" baseline="0" dirty="0" err="1" smtClean="0"/>
              <a:t>hide</a:t>
            </a:r>
            <a:r>
              <a:rPr lang="nl-BE" baseline="0" dirty="0" smtClean="0"/>
              <a:t>).</a:t>
            </a:r>
          </a:p>
          <a:p>
            <a:r>
              <a:rPr lang="nl-BE" baseline="0" dirty="0" smtClean="0"/>
              <a:t>Wat ik niet aangehaald heb is het aspect </a:t>
            </a:r>
            <a:r>
              <a:rPr lang="nl-BE" baseline="0" dirty="0" err="1" smtClean="0"/>
              <a:t>ivm</a:t>
            </a:r>
            <a:r>
              <a:rPr lang="nl-BE" baseline="0" dirty="0" smtClean="0"/>
              <a:t> </a:t>
            </a:r>
            <a:r>
              <a:rPr lang="nl-BE" baseline="0" dirty="0" err="1" smtClean="0"/>
              <a:t>Mun</a:t>
            </a:r>
            <a:r>
              <a:rPr lang="nl-BE" baseline="0" dirty="0" smtClean="0"/>
              <a:t> (slide </a:t>
            </a:r>
            <a:r>
              <a:rPr lang="nl-BE" baseline="0" dirty="0" err="1" smtClean="0"/>
              <a:t>hide</a:t>
            </a:r>
            <a:r>
              <a:rPr lang="nl-BE" baseline="0" dirty="0" smtClean="0"/>
              <a:t>).</a:t>
            </a:r>
          </a:p>
          <a:p>
            <a:r>
              <a:rPr lang="nl-BE" baseline="0" dirty="0" smtClean="0"/>
              <a:t>Wat ik niet aangehaald heb is ARAB ART 52 (slide </a:t>
            </a:r>
            <a:r>
              <a:rPr lang="nl-BE" baseline="0" dirty="0" err="1" smtClean="0"/>
              <a:t>hide</a:t>
            </a:r>
            <a:r>
              <a:rPr lang="nl-BE" baseline="0" smtClean="0"/>
              <a:t>).</a:t>
            </a:r>
            <a:endParaRPr lang="nl-BE" baseline="0" dirty="0" smtClean="0"/>
          </a:p>
          <a:p>
            <a:endParaRPr lang="nl-BE" baseline="0" dirty="0" smtClean="0"/>
          </a:p>
          <a:p>
            <a:endParaRPr lang="nl-BE" baseline="0" dirty="0" smtClean="0"/>
          </a:p>
          <a:p>
            <a:endParaRPr lang="nl-BE" baseline="0" dirty="0" smtClean="0"/>
          </a:p>
          <a:p>
            <a:r>
              <a:rPr lang="nl-BE" baseline="0" dirty="0" smtClean="0"/>
              <a:t/>
            </a:r>
            <a:br>
              <a:rPr lang="nl-BE" baseline="0" dirty="0" smtClean="0"/>
            </a:br>
            <a:r>
              <a:rPr lang="nl-NL" baseline="0" dirty="0" smtClean="0"/>
              <a:t/>
            </a:r>
            <a:br>
              <a:rPr lang="nl-NL" baseline="0" dirty="0" smtClean="0"/>
            </a:br>
            <a:endParaRPr lang="nl-BE" baseline="0" dirty="0" smtClean="0"/>
          </a:p>
          <a:p>
            <a:endParaRPr lang="en-US" dirty="0"/>
          </a:p>
        </p:txBody>
      </p:sp>
      <p:sp>
        <p:nvSpPr>
          <p:cNvPr id="4" name="Slide Number Placeholder 3"/>
          <p:cNvSpPr>
            <a:spLocks noGrp="1"/>
          </p:cNvSpPr>
          <p:nvPr>
            <p:ph type="sldNum" sz="quarter" idx="10"/>
          </p:nvPr>
        </p:nvSpPr>
        <p:spPr/>
        <p:txBody>
          <a:bodyPr/>
          <a:lstStyle/>
          <a:p>
            <a:fld id="{CB0A6604-00E8-426B-8A7E-0385895181C7}" type="slidenum">
              <a:rPr lang="en-US" smtClean="0"/>
              <a:t>16</a:t>
            </a:fld>
            <a:endParaRPr lang="en-US"/>
          </a:p>
        </p:txBody>
      </p:sp>
    </p:spTree>
    <p:extLst>
      <p:ext uri="{BB962C8B-B14F-4D97-AF65-F5344CB8AC3E}">
        <p14:creationId xmlns:p14="http://schemas.microsoft.com/office/powerpoint/2010/main" val="27325054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0A6604-00E8-426B-8A7E-0385895181C7}"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35459682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Betreffende</a:t>
            </a:r>
            <a:r>
              <a:rPr lang="nl-NL" baseline="0" dirty="0" smtClean="0"/>
              <a:t> de </a:t>
            </a:r>
            <a:r>
              <a:rPr lang="nl-NL" dirty="0" smtClean="0"/>
              <a:t>TIMING  is het belangrijk :</a:t>
            </a:r>
          </a:p>
          <a:p>
            <a:r>
              <a:rPr lang="nl-NL" dirty="0" smtClean="0"/>
              <a:t>Om werknemers te beschermen tegen de gevaren van gas- en stofexplosies ,</a:t>
            </a:r>
          </a:p>
          <a:p>
            <a:r>
              <a:rPr lang="nl-NL" dirty="0" smtClean="0"/>
              <a:t>en</a:t>
            </a:r>
            <a:r>
              <a:rPr lang="nl-NL" baseline="0" dirty="0" smtClean="0"/>
              <a:t> </a:t>
            </a:r>
            <a:r>
              <a:rPr lang="nl-NL" dirty="0" smtClean="0"/>
              <a:t>is het een voorwaarde dat de werkgever een </a:t>
            </a:r>
            <a:r>
              <a:rPr lang="nl-NL" b="1" dirty="0" smtClean="0"/>
              <a:t>goed</a:t>
            </a:r>
            <a:r>
              <a:rPr lang="nl-NL" dirty="0" smtClean="0"/>
              <a:t> &amp;</a:t>
            </a:r>
            <a:r>
              <a:rPr lang="nl-NL" b="1" dirty="0" smtClean="0"/>
              <a:t> correct </a:t>
            </a:r>
            <a:r>
              <a:rPr lang="nl-NL" dirty="0" smtClean="0"/>
              <a:t>inzicht heeft in de mogelijke gevaren voor explosieve atmosferen in zijn bedrijf. </a:t>
            </a:r>
            <a:br>
              <a:rPr lang="nl-NL" dirty="0" smtClean="0"/>
            </a:br>
            <a:r>
              <a:rPr lang="nl-NL" dirty="0" smtClean="0"/>
              <a:t>Dit inzicht wordt daaropvolgend vertaald in </a:t>
            </a:r>
            <a:r>
              <a:rPr lang="nl-NL" b="1" dirty="0" smtClean="0"/>
              <a:t>goede</a:t>
            </a:r>
            <a:r>
              <a:rPr lang="nl-NL" dirty="0" smtClean="0"/>
              <a:t> maatregelen om explosies te voorkomen en de gevolgen te beperken.</a:t>
            </a:r>
            <a:br>
              <a:rPr lang="nl-NL" dirty="0" smtClean="0"/>
            </a:br>
            <a:endParaRPr lang="nl-NL" dirty="0" smtClean="0"/>
          </a:p>
          <a:p>
            <a:endParaRPr lang="nl-NL" dirty="0" smtClean="0"/>
          </a:p>
          <a:p>
            <a:r>
              <a:rPr lang="nl-NL" dirty="0" smtClean="0"/>
              <a:t>Wat is een explosieve atmosfeer -&gt; een snelle verbranding met een drukeffect  (drukopbouw 8 tot 10 bar) </a:t>
            </a:r>
            <a:br>
              <a:rPr lang="nl-NL" dirty="0" smtClean="0"/>
            </a:br>
            <a:r>
              <a:rPr lang="nl-NL" dirty="0" smtClean="0"/>
              <a:t>   	(dit kan ook een bewust </a:t>
            </a:r>
            <a:r>
              <a:rPr lang="nl-NL" dirty="0" err="1" smtClean="0"/>
              <a:t>process</a:t>
            </a:r>
            <a:r>
              <a:rPr lang="nl-NL" baseline="0" dirty="0" smtClean="0"/>
              <a:t> zijn zoals  </a:t>
            </a:r>
            <a:r>
              <a:rPr lang="nl-NL" dirty="0" err="1" smtClean="0"/>
              <a:t>vb</a:t>
            </a:r>
            <a:r>
              <a:rPr lang="nl-NL" dirty="0" smtClean="0"/>
              <a:t> verbrandingsmotor). </a:t>
            </a:r>
            <a:br>
              <a:rPr lang="nl-NL" dirty="0" smtClean="0"/>
            </a:br>
            <a:r>
              <a:rPr lang="nl-NL" dirty="0" smtClean="0"/>
              <a:t/>
            </a:r>
            <a:br>
              <a:rPr lang="nl-NL" dirty="0" smtClean="0"/>
            </a:br>
            <a:r>
              <a:rPr lang="nl-NL" dirty="0" smtClean="0"/>
              <a:t>In de ATEX 137 context als een brandbare stof en zuurstof aanwezig zijn (voor explosieven is er geen noodzaak tot externe zuurstof , de zuurstof zit in het product zelf omvat zodat enkel een ontsteking noodzakelijk is). Springstoffen op zich vallen niet onder de ATEX wetgeving.</a:t>
            </a:r>
            <a:br>
              <a:rPr lang="nl-NL" dirty="0" smtClean="0"/>
            </a:br>
            <a:r>
              <a:rPr lang="nl-NL" dirty="0" smtClean="0"/>
              <a:t/>
            </a:r>
            <a:br>
              <a:rPr lang="nl-NL" dirty="0" smtClean="0"/>
            </a:br>
            <a:r>
              <a:rPr lang="nl-NL" dirty="0" smtClean="0"/>
              <a:t>basis </a:t>
            </a:r>
            <a:r>
              <a:rPr lang="nl-NL" dirty="0" err="1" smtClean="0"/>
              <a:t>uitgangs</a:t>
            </a:r>
            <a:r>
              <a:rPr lang="nl-NL" dirty="0" smtClean="0"/>
              <a:t> punt = de wetgeving (minimale vereisten -&gt; m’n mag strenger zijn). </a:t>
            </a:r>
            <a:br>
              <a:rPr lang="nl-NL" dirty="0" smtClean="0"/>
            </a:br>
            <a:r>
              <a:rPr lang="nl-NL" dirty="0" smtClean="0"/>
              <a:t>Binnen de</a:t>
            </a:r>
            <a:r>
              <a:rPr lang="nl-NL" baseline="0" dirty="0" smtClean="0"/>
              <a:t> actuele structuur bestaan er reeds, hoofdzakelijk vanuit de Infra keten, een aantal richtlijnen. De </a:t>
            </a:r>
            <a:r>
              <a:rPr lang="nl-NL" baseline="0" dirty="0" err="1" smtClean="0"/>
              <a:t>hierbovenliggende</a:t>
            </a:r>
            <a:r>
              <a:rPr lang="nl-NL" baseline="0" dirty="0" smtClean="0"/>
              <a:t> richtlijn zoals aangegeven ontbreekt, alsook een </a:t>
            </a:r>
            <a:r>
              <a:rPr lang="nl-NL" baseline="0" dirty="0" err="1" smtClean="0"/>
              <a:t>mogleijkheid</a:t>
            </a:r>
            <a:r>
              <a:rPr lang="nl-NL" baseline="0" dirty="0" smtClean="0"/>
              <a:t> om de E bij d </a:t>
            </a:r>
            <a:r>
              <a:rPr lang="nl-NL" baseline="0" dirty="0" err="1" smtClean="0"/>
              <a:t>eopstelling</a:t>
            </a:r>
            <a:r>
              <a:rPr lang="nl-NL" baseline="0" dirty="0" smtClean="0"/>
              <a:t> van hun EVD een soort van ‘template’ aan te reiken.</a:t>
            </a:r>
            <a:br>
              <a:rPr lang="nl-NL" baseline="0" dirty="0" smtClean="0"/>
            </a:br>
            <a:r>
              <a:rPr lang="nl-NL" dirty="0" smtClean="0"/>
              <a:t/>
            </a:r>
            <a:br>
              <a:rPr lang="nl-NL" dirty="0" smtClean="0"/>
            </a:br>
            <a:endParaRPr lang="en-US" dirty="0"/>
          </a:p>
        </p:txBody>
      </p:sp>
      <p:sp>
        <p:nvSpPr>
          <p:cNvPr id="4" name="Slide Number Placeholder 3"/>
          <p:cNvSpPr>
            <a:spLocks noGrp="1"/>
          </p:cNvSpPr>
          <p:nvPr>
            <p:ph type="sldNum" sz="quarter" idx="10"/>
          </p:nvPr>
        </p:nvSpPr>
        <p:spPr/>
        <p:txBody>
          <a:bodyPr/>
          <a:lstStyle/>
          <a:p>
            <a:fld id="{CB0A6604-00E8-426B-8A7E-0385895181C7}"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38189998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De blauwe</a:t>
            </a:r>
            <a:r>
              <a:rPr lang="nl-NL" baseline="0" dirty="0" smtClean="0"/>
              <a:t> bollen tonen de ‘in het verleden gevolgde methodiek’ waarbij m’n zich </a:t>
            </a:r>
            <a:r>
              <a:rPr lang="nl-NL" baseline="0" dirty="0" err="1" smtClean="0"/>
              <a:t>hoodzakelijk</a:t>
            </a:r>
            <a:r>
              <a:rPr lang="nl-NL" baseline="0" dirty="0" smtClean="0"/>
              <a:t> vanuit de AREI liet leiden. De ATEX wetgeving noodzaakt een andere methodiek, waarbij de link met het AREI pas in een 2’ stadia gelegd wordt.</a:t>
            </a:r>
          </a:p>
          <a:p>
            <a:endParaRPr lang="nl-NL" baseline="0" dirty="0" smtClean="0"/>
          </a:p>
          <a:p>
            <a:endParaRPr lang="nl-NL" dirty="0" smtClean="0"/>
          </a:p>
          <a:p>
            <a:endParaRPr lang="nl-NL" dirty="0" smtClean="0"/>
          </a:p>
          <a:p>
            <a:r>
              <a:rPr lang="nl-NL" dirty="0" smtClean="0"/>
              <a:t>1. Een goede basis hiervoor is te beschikken over een risicoanalyse, opgesteld door …??,  iemand die de gebruikte processen ter plaatste goed kent !!!! </a:t>
            </a:r>
          </a:p>
          <a:p>
            <a:r>
              <a:rPr lang="nl-NL" dirty="0" smtClean="0"/>
              <a:t>2. Uit het </a:t>
            </a:r>
            <a:r>
              <a:rPr lang="nl-NL" dirty="0" err="1" smtClean="0"/>
              <a:t>explosieveiligheids</a:t>
            </a:r>
            <a:r>
              <a:rPr lang="nl-NL" dirty="0" smtClean="0"/>
              <a:t> </a:t>
            </a:r>
            <a:r>
              <a:rPr lang="nl-NL" dirty="0" err="1" smtClean="0"/>
              <a:t>Doc</a:t>
            </a:r>
            <a:r>
              <a:rPr lang="nl-NL" dirty="0" smtClean="0"/>
              <a:t> moet blijken dat de explosierisico’s geïdentificeerd en beoordeeld werden. </a:t>
            </a:r>
            <a:br>
              <a:rPr lang="nl-NL" dirty="0" smtClean="0"/>
            </a:br>
            <a:r>
              <a:rPr lang="nl-NL" dirty="0" smtClean="0"/>
              <a:t>    Uit het EVD moet blijken welke ruimtes in zones zijn ingedeeld.  Hieruit volgt al dan niet een noodzaak tot zonering </a:t>
            </a:r>
            <a:br>
              <a:rPr lang="nl-NL" dirty="0" smtClean="0"/>
            </a:br>
            <a:r>
              <a:rPr lang="nl-NL" dirty="0" smtClean="0"/>
              <a:t>    Zoneringsdocument - zoneringsplan</a:t>
            </a:r>
          </a:p>
          <a:p>
            <a:r>
              <a:rPr lang="nl-NL" dirty="0" smtClean="0"/>
              <a:t>3. Het geheel moet beoordeeld door een deskundige in ATEX</a:t>
            </a:r>
          </a:p>
          <a:p>
            <a:endParaRPr lang="nl-NL" dirty="0" smtClean="0"/>
          </a:p>
          <a:p>
            <a:r>
              <a:rPr lang="nl-NL" dirty="0" err="1" smtClean="0"/>
              <a:t>Opm</a:t>
            </a:r>
            <a:r>
              <a:rPr lang="nl-NL" dirty="0" smtClean="0"/>
              <a:t> : EVD kan dus ook noodzakelijk zijn, zelfs als er later geen zonering wordt vastgesteld of gemaakt. </a:t>
            </a:r>
          </a:p>
          <a:p>
            <a:endParaRPr lang="nl-NL" dirty="0" smtClean="0"/>
          </a:p>
          <a:p>
            <a:r>
              <a:rPr lang="nl-NL" dirty="0" smtClean="0"/>
              <a:t>Opmerking inspecties : zie en60079-17 omtrent type en periodiciteit ATEX ( ¾ jaarlijks)</a:t>
            </a:r>
          </a:p>
          <a:p>
            <a:r>
              <a:rPr lang="nl-NL" dirty="0" err="1" smtClean="0"/>
              <a:t>Opm</a:t>
            </a:r>
            <a:r>
              <a:rPr lang="nl-NL" dirty="0" smtClean="0"/>
              <a:t> : gemeenschappelijke factor  = risico analyse !!!!!!!  = DE BASIS !!!! </a:t>
            </a:r>
          </a:p>
          <a:p>
            <a:endParaRPr lang="nl-NL" dirty="0" smtClean="0"/>
          </a:p>
          <a:p>
            <a:endParaRPr lang="nl-NL" dirty="0" smtClean="0"/>
          </a:p>
          <a:p>
            <a:endParaRPr lang="nl-NL" dirty="0" smtClean="0"/>
          </a:p>
          <a:p>
            <a:r>
              <a:rPr lang="nl-NL" dirty="0" smtClean="0"/>
              <a:t>Ref : Nota FOD aan de erkende controleorganismen voor elektrische installaties</a:t>
            </a:r>
          </a:p>
          <a:p>
            <a:r>
              <a:rPr lang="nl-NL" dirty="0" smtClean="0"/>
              <a:t>Opheffing v/d verplichting voor arbeidsinspectie om zoneringsplannen goed te keuren en te ondertekenen</a:t>
            </a:r>
          </a:p>
          <a:p>
            <a:r>
              <a:rPr lang="nl-NL" dirty="0" smtClean="0"/>
              <a:t>AREI en KB ATEX137 kunnen niet los van elkaar gezien</a:t>
            </a:r>
          </a:p>
          <a:p>
            <a:r>
              <a:rPr lang="nl-NL" dirty="0" smtClean="0"/>
              <a:t>AREI behandelt een deelaspect van explosierisico</a:t>
            </a:r>
          </a:p>
          <a:p>
            <a:r>
              <a:rPr lang="nl-NL" dirty="0" smtClean="0"/>
              <a:t>KB ATEX behandelt gehele context</a:t>
            </a:r>
          </a:p>
          <a:p>
            <a:r>
              <a:rPr lang="nl-NL" dirty="0" smtClean="0"/>
              <a:t>AREI : </a:t>
            </a:r>
          </a:p>
          <a:p>
            <a:r>
              <a:rPr lang="nl-NL" dirty="0" smtClean="0"/>
              <a:t>zoneringsverslag en plannen mogen slechts goedgekeurd indien voldaan aan de bepalingen v/h AREI</a:t>
            </a:r>
          </a:p>
          <a:p>
            <a:r>
              <a:rPr lang="nl-NL" dirty="0" smtClean="0"/>
              <a:t>Dienen geparafeerd door de exploitant en erkend organisme</a:t>
            </a:r>
          </a:p>
          <a:p>
            <a:r>
              <a:rPr lang="nl-NL" dirty="0" smtClean="0"/>
              <a:t>KB ATEX 137 :</a:t>
            </a:r>
          </a:p>
          <a:p>
            <a:r>
              <a:rPr lang="nl-NL" dirty="0" smtClean="0"/>
              <a:t>Opdrachten en taken zijn niet onderworpen aan een erkenning vereist door de welzijnsreglementering</a:t>
            </a:r>
          </a:p>
          <a:p>
            <a:r>
              <a:rPr lang="nl-NL" dirty="0" smtClean="0"/>
              <a:t>Erkend organisme treed op in de hoedanigheid van adviesverstrekker indien de werkgever op haar een beroep doet</a:t>
            </a:r>
          </a:p>
          <a:p>
            <a:endParaRPr lang="nl-NL" dirty="0" smtClean="0"/>
          </a:p>
          <a:p>
            <a:r>
              <a:rPr lang="nl-NL" dirty="0" smtClean="0"/>
              <a:t>Er wordt te frequent beroep gedaan op type-tekeningen zonder de  voorafgaande chronologische stappen uit de risicoanalyse en evaluatie uit te voeren, met een schriftelijk spoor in </a:t>
            </a:r>
            <a:r>
              <a:rPr lang="nl-NL" dirty="0" err="1" smtClean="0"/>
              <a:t>Doc</a:t>
            </a:r>
            <a:endParaRPr lang="nl-NL" dirty="0" smtClean="0"/>
          </a:p>
          <a:p>
            <a:r>
              <a:rPr lang="nl-NL" dirty="0" smtClean="0"/>
              <a:t>De randvoorwaarden voor de typetekeningen stemmen niet overeen met de reële randvoorwaarden</a:t>
            </a:r>
          </a:p>
          <a:p>
            <a:r>
              <a:rPr lang="nl-NL" dirty="0" smtClean="0"/>
              <a:t>Door de werkwijze punt 1 , worden de noodzakelijke primaire maatregelen niet in beschouwing genomen, laat staan uitgevoerd.</a:t>
            </a:r>
          </a:p>
          <a:p>
            <a:r>
              <a:rPr lang="nl-NL" dirty="0" smtClean="0"/>
              <a:t>Verzoek om type-tekeningen m.b.t. zoneringsgebeuren in hun juiste context te gebruiken</a:t>
            </a:r>
          </a:p>
          <a:p>
            <a:endParaRPr lang="nl-NL" dirty="0" smtClean="0"/>
          </a:p>
          <a:p>
            <a:endParaRPr lang="nl-NL" dirty="0" smtClean="0"/>
          </a:p>
          <a:p>
            <a:endParaRPr lang="en-US" dirty="0"/>
          </a:p>
        </p:txBody>
      </p:sp>
      <p:sp>
        <p:nvSpPr>
          <p:cNvPr id="4" name="Slide Number Placeholder 3"/>
          <p:cNvSpPr>
            <a:spLocks noGrp="1"/>
          </p:cNvSpPr>
          <p:nvPr>
            <p:ph type="sldNum" sz="quarter" idx="10"/>
          </p:nvPr>
        </p:nvSpPr>
        <p:spPr/>
        <p:txBody>
          <a:bodyPr/>
          <a:lstStyle/>
          <a:p>
            <a:fld id="{CB0A6604-00E8-426B-8A7E-0385895181C7}"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26594619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Ik projecteer even het agendapunt ATEX zoals het binnen het JAP werd opgenomen,</a:t>
            </a:r>
            <a:r>
              <a:rPr lang="nl-BE" baseline="0" dirty="0" smtClean="0"/>
              <a:t> met de verschillende te behandelen taken.</a:t>
            </a:r>
            <a:br>
              <a:rPr lang="nl-BE" baseline="0" dirty="0" smtClean="0"/>
            </a:br>
            <a:r>
              <a:rPr lang="nl-BE" baseline="0" dirty="0" smtClean="0"/>
              <a:t/>
            </a:r>
            <a:br>
              <a:rPr lang="nl-BE" baseline="0" dirty="0" smtClean="0"/>
            </a:br>
            <a:r>
              <a:rPr lang="nl-BE" baseline="0" dirty="0" smtClean="0"/>
              <a:t>Daarnaast is er de analyse  door o.a. ILE welke in een bundel werd gegoten  (</a:t>
            </a:r>
            <a:r>
              <a:rPr lang="nl-BE" dirty="0" smtClean="0"/>
              <a:t>Bundel van ILE aanhalen</a:t>
            </a:r>
            <a:r>
              <a:rPr lang="nl-BE" baseline="0" dirty="0" smtClean="0"/>
              <a:t> en tonen) </a:t>
            </a:r>
            <a:br>
              <a:rPr lang="nl-BE" baseline="0" dirty="0" smtClean="0"/>
            </a:br>
            <a:r>
              <a:rPr lang="nl-BE" baseline="0" dirty="0" smtClean="0"/>
              <a:t>Hierin wordt gesteld dat er diverse ‘moeilijkheden’ binnen defensie vastgesteld worden om het uiteindelijk ATEX ‘proces’ uit te voeren en  om te voldoen aan de wetgeving van het KB ATEX van 2003,</a:t>
            </a:r>
          </a:p>
          <a:p>
            <a:r>
              <a:rPr lang="nl-BE" baseline="0" dirty="0" smtClean="0"/>
              <a:t>waarbij gesteld wordt dat de werkgever de risico’s omtrent explosieve atmosfeer moet identificeren en beoordelen en gepaste maatregelen moet treffen om de veiligheid van de werkgevers te verzekeren.</a:t>
            </a:r>
            <a:br>
              <a:rPr lang="nl-BE" baseline="0" dirty="0" smtClean="0"/>
            </a:br>
            <a:r>
              <a:rPr lang="nl-BE" baseline="0" dirty="0" smtClean="0"/>
              <a:t>Uiteindelijk heeft o.a. dit rapport aanleiding  gegeven tot een erkenning van de noodzaak tot een actiepunt omtrent ATEX. </a:t>
            </a:r>
            <a:br>
              <a:rPr lang="nl-BE" baseline="0" dirty="0" smtClean="0"/>
            </a:br>
            <a:endParaRPr lang="en-US" dirty="0"/>
          </a:p>
        </p:txBody>
      </p:sp>
      <p:sp>
        <p:nvSpPr>
          <p:cNvPr id="4" name="Slide Number Placeholder 3"/>
          <p:cNvSpPr>
            <a:spLocks noGrp="1"/>
          </p:cNvSpPr>
          <p:nvPr>
            <p:ph type="sldNum" sz="quarter" idx="10"/>
          </p:nvPr>
        </p:nvSpPr>
        <p:spPr/>
        <p:txBody>
          <a:bodyPr/>
          <a:lstStyle/>
          <a:p>
            <a:fld id="{CB0A6604-00E8-426B-8A7E-0385895181C7}" type="slidenum">
              <a:rPr lang="en-US" smtClean="0"/>
              <a:t>2</a:t>
            </a:fld>
            <a:endParaRPr lang="en-US"/>
          </a:p>
        </p:txBody>
      </p:sp>
    </p:spTree>
    <p:extLst>
      <p:ext uri="{BB962C8B-B14F-4D97-AF65-F5344CB8AC3E}">
        <p14:creationId xmlns:p14="http://schemas.microsoft.com/office/powerpoint/2010/main" val="18872886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0A6604-00E8-426B-8A7E-0385895181C7}" type="slidenum">
              <a:rPr lang="en-US" smtClean="0"/>
              <a:t>20</a:t>
            </a:fld>
            <a:endParaRPr lang="en-US"/>
          </a:p>
        </p:txBody>
      </p:sp>
    </p:spTree>
    <p:extLst>
      <p:ext uri="{BB962C8B-B14F-4D97-AF65-F5344CB8AC3E}">
        <p14:creationId xmlns:p14="http://schemas.microsoft.com/office/powerpoint/2010/main" val="38189998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0A6604-00E8-426B-8A7E-0385895181C7}" type="slidenum">
              <a:rPr lang="en-US" smtClean="0"/>
              <a:t>21</a:t>
            </a:fld>
            <a:endParaRPr lang="en-US"/>
          </a:p>
        </p:txBody>
      </p:sp>
    </p:spTree>
    <p:extLst>
      <p:ext uri="{BB962C8B-B14F-4D97-AF65-F5344CB8AC3E}">
        <p14:creationId xmlns:p14="http://schemas.microsoft.com/office/powerpoint/2010/main" val="3254868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Praktijkrichtlijn  : toont de invloed</a:t>
            </a:r>
            <a:r>
              <a:rPr lang="nl-BE" baseline="0" dirty="0" smtClean="0"/>
              <a:t> van de ventilatie (bij gassen) op de </a:t>
            </a:r>
            <a:r>
              <a:rPr lang="nl-BE" baseline="0" dirty="0" err="1" smtClean="0"/>
              <a:t>zonerings</a:t>
            </a:r>
            <a:r>
              <a:rPr lang="nl-BE" baseline="0" dirty="0" smtClean="0"/>
              <a:t> groottes. In het geval van Pol Mag , welke open wanden heeft , werd hier geen rekening mee gehouden.</a:t>
            </a:r>
          </a:p>
          <a:p>
            <a:endParaRPr lang="en-US" dirty="0"/>
          </a:p>
        </p:txBody>
      </p:sp>
      <p:sp>
        <p:nvSpPr>
          <p:cNvPr id="4" name="Slide Number Placeholder 3"/>
          <p:cNvSpPr>
            <a:spLocks noGrp="1"/>
          </p:cNvSpPr>
          <p:nvPr>
            <p:ph type="sldNum" sz="quarter" idx="10"/>
          </p:nvPr>
        </p:nvSpPr>
        <p:spPr/>
        <p:txBody>
          <a:bodyPr/>
          <a:lstStyle/>
          <a:p>
            <a:fld id="{CB0A6604-00E8-426B-8A7E-0385895181C7}"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34818745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Conclusie: Externe </a:t>
            </a:r>
            <a:r>
              <a:rPr lang="nl-BE" dirty="0" err="1" smtClean="0"/>
              <a:t>Doc</a:t>
            </a:r>
            <a:r>
              <a:rPr lang="nl-BE" dirty="0" smtClean="0"/>
              <a:t> kunnen (moeten)  geanalyseerd en desnoods in vraag gesteld ….</a:t>
            </a:r>
            <a:br>
              <a:rPr lang="nl-BE" dirty="0" smtClean="0"/>
            </a:br>
            <a:r>
              <a:rPr lang="nl-BE" dirty="0" smtClean="0"/>
              <a:t>   BELANG eigen ‘</a:t>
            </a:r>
            <a:r>
              <a:rPr lang="nl-BE" dirty="0" err="1" smtClean="0"/>
              <a:t>expertice</a:t>
            </a:r>
            <a:r>
              <a:rPr lang="nl-BE" dirty="0" smtClean="0"/>
              <a:t>’ </a:t>
            </a:r>
            <a:endParaRPr lang="en-US" dirty="0"/>
          </a:p>
        </p:txBody>
      </p:sp>
      <p:sp>
        <p:nvSpPr>
          <p:cNvPr id="4" name="Slide Number Placeholder 3"/>
          <p:cNvSpPr>
            <a:spLocks noGrp="1"/>
          </p:cNvSpPr>
          <p:nvPr>
            <p:ph type="sldNum" sz="quarter" idx="10"/>
          </p:nvPr>
        </p:nvSpPr>
        <p:spPr/>
        <p:txBody>
          <a:bodyPr/>
          <a:lstStyle/>
          <a:p>
            <a:fld id="{CB0A6604-00E8-426B-8A7E-0385895181C7}"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2592390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Ikzelf ben vanuit m’n vorige functie (BPO) aangeduid als project </a:t>
            </a:r>
            <a:r>
              <a:rPr lang="nl-BE" dirty="0" err="1" smtClean="0"/>
              <a:t>Offr</a:t>
            </a:r>
            <a:r>
              <a:rPr lang="nl-BE" dirty="0" smtClean="0"/>
              <a:t> en ben op 1 Okt 2013 naar MR/</a:t>
            </a:r>
            <a:r>
              <a:rPr lang="nl-BE" dirty="0" err="1" smtClean="0"/>
              <a:t>Mgt</a:t>
            </a:r>
            <a:r>
              <a:rPr lang="nl-BE" dirty="0" smtClean="0"/>
              <a:t> gemuteerd.</a:t>
            </a:r>
          </a:p>
          <a:p>
            <a:r>
              <a:rPr lang="nl-BE" dirty="0" smtClean="0"/>
              <a:t/>
            </a:r>
            <a:br>
              <a:rPr lang="nl-BE" dirty="0" smtClean="0"/>
            </a:br>
            <a:r>
              <a:rPr lang="nl-BE" dirty="0" smtClean="0"/>
              <a:t>Ik had enige ervaring in het domein van ATEX (BPO dossiers die we via externe </a:t>
            </a:r>
            <a:r>
              <a:rPr lang="nl-BE" dirty="0" err="1" smtClean="0"/>
              <a:t>Dst</a:t>
            </a:r>
            <a:r>
              <a:rPr lang="nl-BE" dirty="0" smtClean="0"/>
              <a:t> hebben laten maken) , maar in eerste</a:t>
            </a:r>
            <a:r>
              <a:rPr lang="nl-BE" baseline="0" dirty="0" smtClean="0"/>
              <a:t> instantie heb ik getracht  door o.a. d</a:t>
            </a:r>
            <a:r>
              <a:rPr lang="nl-BE" dirty="0" smtClean="0"/>
              <a:t>iverse vormingen ,</a:t>
            </a:r>
          </a:p>
          <a:p>
            <a:r>
              <a:rPr lang="nl-BE" dirty="0" smtClean="0"/>
              <a:t>om een duidelijk beeld van de ATEX problematiek te bekomen.  Waarom loopt het niet ‘zo goed’ binnen defensie en</a:t>
            </a:r>
            <a:r>
              <a:rPr lang="nl-BE" baseline="0" dirty="0" smtClean="0"/>
              <a:t> wat moeten &amp; kunnen we eraan doen ?</a:t>
            </a:r>
          </a:p>
          <a:p>
            <a:endParaRPr lang="nl-BE" baseline="0" dirty="0" smtClean="0"/>
          </a:p>
          <a:p>
            <a:r>
              <a:rPr lang="nl-BE" baseline="0" dirty="0" smtClean="0"/>
              <a:t>Analyse van het ILE </a:t>
            </a:r>
            <a:r>
              <a:rPr lang="nl-BE" baseline="0" dirty="0" err="1" smtClean="0"/>
              <a:t>Doc</a:t>
            </a:r>
            <a:r>
              <a:rPr lang="nl-BE" baseline="0" dirty="0" smtClean="0"/>
              <a:t> (haalt de moeilijkheden goed aan en geeft de doelstelling weer: maar niet het HOE).</a:t>
            </a:r>
            <a:br>
              <a:rPr lang="nl-BE" baseline="0" dirty="0" smtClean="0"/>
            </a:br>
            <a:r>
              <a:rPr lang="nl-BE" baseline="0" dirty="0" err="1" smtClean="0"/>
              <a:t>Vincotte</a:t>
            </a:r>
            <a:r>
              <a:rPr lang="nl-BE" baseline="0" dirty="0" smtClean="0"/>
              <a:t> : algemene vorming</a:t>
            </a:r>
          </a:p>
          <a:p>
            <a:r>
              <a:rPr lang="nl-BE" baseline="0" dirty="0" smtClean="0"/>
              <a:t>KUL : specifieke ATEX 137 , kenmerken van gassen en stoffen, analyse </a:t>
            </a:r>
            <a:r>
              <a:rPr lang="nl-BE" baseline="0" dirty="0" err="1" smtClean="0"/>
              <a:t>ahv</a:t>
            </a:r>
            <a:r>
              <a:rPr lang="nl-BE" baseline="0" dirty="0" smtClean="0"/>
              <a:t> normen en praktijkrichtlijn NL</a:t>
            </a:r>
          </a:p>
          <a:p>
            <a:r>
              <a:rPr lang="nl-BE" baseline="0" dirty="0" smtClean="0"/>
              <a:t>IAB </a:t>
            </a:r>
            <a:r>
              <a:rPr lang="nl-BE" baseline="0" dirty="0" err="1" smtClean="0"/>
              <a:t>Ing</a:t>
            </a:r>
            <a:r>
              <a:rPr lang="nl-BE" baseline="0" dirty="0" smtClean="0"/>
              <a:t> : ATEX inspecteur volgens IEC 60079-17 en 60079-14)</a:t>
            </a:r>
          </a:p>
          <a:p>
            <a:endParaRPr lang="nl-BE" baseline="0" dirty="0" smtClean="0"/>
          </a:p>
          <a:p>
            <a:r>
              <a:rPr lang="nl-BE" baseline="0" dirty="0" smtClean="0"/>
              <a:t>Deze tijd was noodzakelijk om nadien met de </a:t>
            </a:r>
            <a:r>
              <a:rPr lang="nl-BE" baseline="0" dirty="0" err="1" smtClean="0"/>
              <a:t>WkGp</a:t>
            </a:r>
            <a:r>
              <a:rPr lang="nl-BE" baseline="0" dirty="0" smtClean="0"/>
              <a:t> te starten  met zowel de nodige theoretische kennis als een aanvoelen van de </a:t>
            </a:r>
            <a:r>
              <a:rPr lang="nl-BE" baseline="0" dirty="0" err="1" smtClean="0"/>
              <a:t>Sit</a:t>
            </a:r>
            <a:r>
              <a:rPr lang="nl-BE" baseline="0" dirty="0" smtClean="0"/>
              <a:t> in de eenheden (op de werkvloer). </a:t>
            </a:r>
          </a:p>
          <a:p>
            <a:endParaRPr lang="nl-BE" baseline="0" dirty="0" smtClean="0"/>
          </a:p>
          <a:p>
            <a:r>
              <a:rPr lang="nl-BE" baseline="0" dirty="0" smtClean="0"/>
              <a:t>Maar het belangrijkste is de praktijk </a:t>
            </a:r>
            <a:r>
              <a:rPr lang="nl-BE" baseline="0" dirty="0" err="1" smtClean="0"/>
              <a:t>Sit</a:t>
            </a:r>
            <a:r>
              <a:rPr lang="nl-BE" baseline="0" dirty="0" smtClean="0"/>
              <a:t> op de werkvloer zelf. Hierom dat ik verschillende </a:t>
            </a:r>
            <a:r>
              <a:rPr lang="nl-BE" baseline="0" dirty="0" err="1" smtClean="0"/>
              <a:t>Kw</a:t>
            </a:r>
            <a:r>
              <a:rPr lang="nl-BE" baseline="0" dirty="0" smtClean="0"/>
              <a:t> en installaties met de Pers zelf ben gaan bekijken en ik diverse EVD samen met de betrokken E heb opgesteld. Dit laat me toe te zeggen dat ik een duidelijk beeld heb van de ATEX kennis of noties op de werkvloer en het werk dat moet gebeuren (o.a. uitschrijven van duidelijk begrijp baar ATEX beleid  richtlijnen).</a:t>
            </a:r>
          </a:p>
          <a:p>
            <a:endParaRPr lang="nl-BE" baseline="0" dirty="0" smtClean="0"/>
          </a:p>
          <a:p>
            <a:r>
              <a:rPr lang="nl-BE" baseline="0" dirty="0" smtClean="0"/>
              <a:t>De werkgroep is pas begin dit jaar opgestart en heeft na diverse sessies en discussies een voorstel van ‘beleid’ uitgewerkt. Het is dit dat ik zal trachten voor te stellen.</a:t>
            </a:r>
            <a:br>
              <a:rPr lang="nl-BE" baseline="0" dirty="0" smtClean="0"/>
            </a:br>
            <a:r>
              <a:rPr lang="nl-BE" baseline="0" dirty="0" smtClean="0"/>
              <a:t>Het voorstel is nog in bespreking op </a:t>
            </a:r>
            <a:r>
              <a:rPr lang="nl-BE" baseline="0" dirty="0" err="1" smtClean="0"/>
              <a:t>Niv</a:t>
            </a:r>
            <a:r>
              <a:rPr lang="nl-BE" baseline="0" dirty="0" smtClean="0"/>
              <a:t> MR, ACOS WB en ILE. Dus alle </a:t>
            </a:r>
            <a:r>
              <a:rPr lang="nl-BE" baseline="0" dirty="0" err="1" smtClean="0"/>
              <a:t>Opm</a:t>
            </a:r>
            <a:r>
              <a:rPr lang="nl-BE" baseline="0" dirty="0" smtClean="0"/>
              <a:t> vanuit jullie kant kunnen gerust me overgemaakt worden.</a:t>
            </a:r>
          </a:p>
          <a:p>
            <a:endParaRPr lang="en-US" dirty="0"/>
          </a:p>
        </p:txBody>
      </p:sp>
      <p:sp>
        <p:nvSpPr>
          <p:cNvPr id="4" name="Slide Number Placeholder 3"/>
          <p:cNvSpPr>
            <a:spLocks noGrp="1"/>
          </p:cNvSpPr>
          <p:nvPr>
            <p:ph type="sldNum" sz="quarter" idx="10"/>
          </p:nvPr>
        </p:nvSpPr>
        <p:spPr/>
        <p:txBody>
          <a:bodyPr/>
          <a:lstStyle/>
          <a:p>
            <a:fld id="{CB0A6604-00E8-426B-8A7E-0385895181C7}" type="slidenum">
              <a:rPr lang="en-US" smtClean="0"/>
              <a:t>3</a:t>
            </a:fld>
            <a:endParaRPr lang="en-US"/>
          </a:p>
        </p:txBody>
      </p:sp>
    </p:spTree>
    <p:extLst>
      <p:ext uri="{BB962C8B-B14F-4D97-AF65-F5344CB8AC3E}">
        <p14:creationId xmlns:p14="http://schemas.microsoft.com/office/powerpoint/2010/main" val="23028514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Vooraleer naar het voorstel van het beleids </a:t>
            </a:r>
            <a:r>
              <a:rPr lang="nl-BE" dirty="0" err="1" smtClean="0"/>
              <a:t>Doc</a:t>
            </a:r>
            <a:r>
              <a:rPr lang="nl-BE" dirty="0" smtClean="0"/>
              <a:t> te gaan kijken, wens ik de aandacht te trekken op  2 fundamentele </a:t>
            </a:r>
            <a:r>
              <a:rPr lang="nl-BE" dirty="0" err="1" smtClean="0"/>
              <a:t>Ptn</a:t>
            </a:r>
            <a:r>
              <a:rPr lang="nl-BE" dirty="0" smtClean="0"/>
              <a:t>:</a:t>
            </a:r>
            <a:br>
              <a:rPr lang="nl-BE" dirty="0" smtClean="0"/>
            </a:br>
            <a:r>
              <a:rPr lang="nl-BE" dirty="0" smtClean="0"/>
              <a:t/>
            </a:r>
            <a:br>
              <a:rPr lang="nl-BE" dirty="0" smtClean="0"/>
            </a:br>
            <a:r>
              <a:rPr lang="nl-BE" dirty="0" smtClean="0"/>
              <a:t>1. de moeilijkheid om de juiste sequentie in het ATEX proces toe te passen. </a:t>
            </a:r>
            <a:br>
              <a:rPr lang="nl-BE" dirty="0" smtClean="0"/>
            </a:br>
            <a:r>
              <a:rPr lang="nl-BE" baseline="0" dirty="0" smtClean="0"/>
              <a:t>Dit is fundamenteel  en in overeenstemming met wat de wetgeving aan de werkgevers vraagt om de veiligheid van de werknemers te borgen.</a:t>
            </a:r>
            <a:endParaRPr lang="en-US" dirty="0"/>
          </a:p>
        </p:txBody>
      </p:sp>
      <p:sp>
        <p:nvSpPr>
          <p:cNvPr id="4" name="Slide Number Placeholder 3"/>
          <p:cNvSpPr>
            <a:spLocks noGrp="1"/>
          </p:cNvSpPr>
          <p:nvPr>
            <p:ph type="sldNum" sz="quarter" idx="10"/>
          </p:nvPr>
        </p:nvSpPr>
        <p:spPr/>
        <p:txBody>
          <a:bodyPr/>
          <a:lstStyle/>
          <a:p>
            <a:fld id="{CB0A6604-00E8-426B-8A7E-0385895181C7}" type="slidenum">
              <a:rPr lang="en-US" smtClean="0"/>
              <a:t>4</a:t>
            </a:fld>
            <a:endParaRPr lang="en-US"/>
          </a:p>
        </p:txBody>
      </p:sp>
    </p:spTree>
    <p:extLst>
      <p:ext uri="{BB962C8B-B14F-4D97-AF65-F5344CB8AC3E}">
        <p14:creationId xmlns:p14="http://schemas.microsoft.com/office/powerpoint/2010/main" val="29587601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BE" dirty="0" smtClean="0"/>
              <a:t>2. Naast een correcte sequentie, is het even belangrijk om een correcte</a:t>
            </a:r>
            <a:r>
              <a:rPr lang="nl-BE" baseline="0" dirty="0" smtClean="0"/>
              <a:t> analyse betreffende een mogelijke of aanwezige explosieve atmosfeer te doen.</a:t>
            </a:r>
            <a:br>
              <a:rPr lang="nl-BE" baseline="0" dirty="0" smtClean="0"/>
            </a:br>
            <a:r>
              <a:rPr lang="nl-BE" baseline="0" dirty="0" smtClean="0"/>
              <a:t>Voorbeeld </a:t>
            </a:r>
            <a:r>
              <a:rPr lang="nl-BE" baseline="0" dirty="0" smtClean="0"/>
              <a:t>:</a:t>
            </a:r>
            <a:r>
              <a:rPr lang="nl-BE" baseline="0" dirty="0" smtClean="0"/>
              <a:t/>
            </a:r>
            <a:br>
              <a:rPr lang="nl-BE" baseline="0" dirty="0" smtClean="0"/>
            </a:br>
            <a:endParaRPr lang="nl-BE" baseline="0" dirty="0" smtClean="0"/>
          </a:p>
          <a:p>
            <a:endParaRPr lang="nl-BE" baseline="0" dirty="0" smtClean="0"/>
          </a:p>
        </p:txBody>
      </p:sp>
      <p:sp>
        <p:nvSpPr>
          <p:cNvPr id="4" name="Slide Number Placeholder 3"/>
          <p:cNvSpPr>
            <a:spLocks noGrp="1"/>
          </p:cNvSpPr>
          <p:nvPr>
            <p:ph type="sldNum" sz="quarter" idx="10"/>
          </p:nvPr>
        </p:nvSpPr>
        <p:spPr/>
        <p:txBody>
          <a:bodyPr/>
          <a:lstStyle/>
          <a:p>
            <a:fld id="{CB0A6604-00E8-426B-8A7E-0385895181C7}" type="slidenum">
              <a:rPr lang="en-US" smtClean="0"/>
              <a:t>5</a:t>
            </a:fld>
            <a:endParaRPr lang="en-US"/>
          </a:p>
        </p:txBody>
      </p:sp>
    </p:spTree>
    <p:extLst>
      <p:ext uri="{BB962C8B-B14F-4D97-AF65-F5344CB8AC3E}">
        <p14:creationId xmlns:p14="http://schemas.microsoft.com/office/powerpoint/2010/main" val="3748479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BE" dirty="0" smtClean="0">
              <a:sym typeface="Wingdings" panose="05000000000000000000" pitchFamily="2" charset="2"/>
            </a:endParaRPr>
          </a:p>
        </p:txBody>
      </p:sp>
      <p:sp>
        <p:nvSpPr>
          <p:cNvPr id="4" name="Slide Number Placeholder 3"/>
          <p:cNvSpPr>
            <a:spLocks noGrp="1"/>
          </p:cNvSpPr>
          <p:nvPr>
            <p:ph type="sldNum" sz="quarter" idx="10"/>
          </p:nvPr>
        </p:nvSpPr>
        <p:spPr/>
        <p:txBody>
          <a:bodyPr/>
          <a:lstStyle/>
          <a:p>
            <a:fld id="{CB0A6604-00E8-426B-8A7E-0385895181C7}" type="slidenum">
              <a:rPr lang="en-US" smtClean="0"/>
              <a:t>6</a:t>
            </a:fld>
            <a:endParaRPr lang="en-US"/>
          </a:p>
        </p:txBody>
      </p:sp>
    </p:spTree>
    <p:extLst>
      <p:ext uri="{BB962C8B-B14F-4D97-AF65-F5344CB8AC3E}">
        <p14:creationId xmlns:p14="http://schemas.microsoft.com/office/powerpoint/2010/main" val="30102157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CB0A6604-00E8-426B-8A7E-0385895181C7}" type="slidenum">
              <a:rPr lang="en-US" smtClean="0"/>
              <a:t>7</a:t>
            </a:fld>
            <a:endParaRPr lang="en-US"/>
          </a:p>
        </p:txBody>
      </p:sp>
    </p:spTree>
    <p:extLst>
      <p:ext uri="{BB962C8B-B14F-4D97-AF65-F5344CB8AC3E}">
        <p14:creationId xmlns:p14="http://schemas.microsoft.com/office/powerpoint/2010/main" val="3105955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0A6604-00E8-426B-8A7E-0385895181C7}"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30102157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0A6604-00E8-426B-8A7E-0385895181C7}"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30102157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solidFill>
                  <a:srgbClr val="000000"/>
                </a:solidFill>
              </a:rPr>
              <a:t>1/20/2014</a:t>
            </a: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A64F46D8-9FD6-4C31-8CCC-FE7C91B2770A}"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6228241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1/20/2014</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A89059-BE33-4732-A6D9-BB863C72A25C}" type="slidenum">
              <a:rPr lang="en-US" smtClean="0"/>
              <a:t>‹#›</a:t>
            </a:fld>
            <a:endParaRPr lang="en-US"/>
          </a:p>
        </p:txBody>
      </p:sp>
    </p:spTree>
    <p:extLst>
      <p:ext uri="{BB962C8B-B14F-4D97-AF65-F5344CB8AC3E}">
        <p14:creationId xmlns:p14="http://schemas.microsoft.com/office/powerpoint/2010/main" val="377475691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1/20/2014</a:t>
            </a:r>
            <a:endParaRPr lang="en-US"/>
          </a:p>
        </p:txBody>
      </p:sp>
      <p:sp>
        <p:nvSpPr>
          <p:cNvPr id="3" name="Rectangle 5"/>
          <p:cNvSpPr>
            <a:spLocks noGrp="1" noChangeArrowheads="1"/>
          </p:cNvSpPr>
          <p:nvPr>
            <p:ph type="ftr" sz="quarter" idx="11"/>
          </p:nvPr>
        </p:nvSpPr>
        <p:spPr>
          <a:xfrm>
            <a:off x="2915816" y="6245225"/>
            <a:ext cx="2895600" cy="476250"/>
          </a:xfrm>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xfrm>
            <a:off x="6084168" y="6245225"/>
            <a:ext cx="2133600" cy="476250"/>
          </a:xfrm>
          <a:ln/>
        </p:spPr>
        <p:txBody>
          <a:bodyPr/>
          <a:lstStyle>
            <a:lvl1pPr>
              <a:defRPr/>
            </a:lvl1pPr>
          </a:lstStyle>
          <a:p>
            <a:pPr>
              <a:defRPr/>
            </a:pPr>
            <a:fld id="{64F99A4E-F96F-4C23-8A8E-0419356C1486}" type="slidenum">
              <a:rPr lang="en-US"/>
              <a:pPr>
                <a:defRPr/>
              </a:pPr>
              <a:t>‹#›</a:t>
            </a:fld>
            <a:endParaRPr lang="en-US"/>
          </a:p>
        </p:txBody>
      </p:sp>
    </p:spTree>
    <p:extLst>
      <p:ext uri="{BB962C8B-B14F-4D97-AF65-F5344CB8AC3E}">
        <p14:creationId xmlns:p14="http://schemas.microsoft.com/office/powerpoint/2010/main" val="27526501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u="none"/>
            </a:lvl1pPr>
          </a:lstStyle>
          <a:p>
            <a:pPr fontAlgn="base">
              <a:spcBef>
                <a:spcPct val="0"/>
              </a:spcBef>
              <a:spcAft>
                <a:spcPct val="0"/>
              </a:spcAft>
              <a:defRPr/>
            </a:pPr>
            <a:r>
              <a:rPr lang="en-US" smtClean="0">
                <a:solidFill>
                  <a:srgbClr val="000000"/>
                </a:solidFill>
              </a:rPr>
              <a:t>1/20/2014</a:t>
            </a:r>
            <a:endParaRPr lang="en-US">
              <a:solidFill>
                <a:srgbClr val="000000"/>
              </a:solidFill>
            </a:endParaRPr>
          </a:p>
        </p:txBody>
      </p:sp>
      <p:sp>
        <p:nvSpPr>
          <p:cNvPr id="1029" name="Rectangle 5"/>
          <p:cNvSpPr>
            <a:spLocks noGrp="1" noChangeArrowheads="1"/>
          </p:cNvSpPr>
          <p:nvPr>
            <p:ph type="ftr" sz="quarter" idx="3"/>
          </p:nvPr>
        </p:nvSpPr>
        <p:spPr bwMode="auto">
          <a:xfrm>
            <a:off x="2843808"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u="none"/>
            </a:lvl1pPr>
          </a:lstStyle>
          <a:p>
            <a:pPr fontAlgn="base">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084168"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u="none"/>
            </a:lvl1pPr>
          </a:lstStyle>
          <a:p>
            <a:pPr fontAlgn="base">
              <a:spcBef>
                <a:spcPct val="0"/>
              </a:spcBef>
              <a:spcAft>
                <a:spcPct val="0"/>
              </a:spcAft>
              <a:defRPr/>
            </a:pPr>
            <a:fld id="{9C847AF3-DE5A-442F-A4E2-E2125411703D}" type="slidenum">
              <a:rPr lang="en-US">
                <a:solidFill>
                  <a:srgbClr val="000000"/>
                </a:solidFill>
              </a:rPr>
              <a:pPr fontAlgn="base">
                <a:spcBef>
                  <a:spcPct val="0"/>
                </a:spcBef>
                <a:spcAft>
                  <a:spcPct val="0"/>
                </a:spcAft>
                <a:defRPr/>
              </a:pPr>
              <a:t>‹#›</a:t>
            </a:fld>
            <a:endParaRPr lang="en-US">
              <a:solidFill>
                <a:srgbClr val="000000"/>
              </a:solidFill>
            </a:endParaRPr>
          </a:p>
        </p:txBody>
      </p:sp>
    </p:spTree>
    <p:extLst>
      <p:ext uri="{BB962C8B-B14F-4D97-AF65-F5344CB8AC3E}">
        <p14:creationId xmlns:p14="http://schemas.microsoft.com/office/powerpoint/2010/main" val="3221611655"/>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Lst>
  <p:timing>
    <p:tnLst>
      <p:par>
        <p:cTn id="1" dur="indefinite" restart="never" nodeType="tmRoot"/>
      </p:par>
    </p:tnLst>
  </p:timing>
  <p:hf hdr="0" ftr="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5.GIF"/><Relationship Id="rId5" Type="http://schemas.openxmlformats.org/officeDocument/2006/relationships/hyperlink" Target="DGMR-SPS-MGTPOL-ATEX-001.docx" TargetMode="External"/><Relationship Id="rId4" Type="http://schemas.openxmlformats.org/officeDocument/2006/relationships/image" Target="../media/image14.GIF"/></Relationships>
</file>

<file path=ppt/slides/_rels/slide11.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21.GIF"/><Relationship Id="rId4" Type="http://schemas.openxmlformats.org/officeDocument/2006/relationships/hyperlink" Target="file:///E:\Briefing%20Syn%2029%20Aug%202014\DGMR-SPS-MGTPOL-ATEX-001.docx"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file:///E:\Briefing%20MR%20Jun%202014\DGMR-SPS-PRPER-PMRM-004_N%20%20Mun%20richtlijn.pdf"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slide" Target="slide3.xml"/></Relationships>
</file>

<file path=ppt/slides/_rels/slide19.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6.png"/><Relationship Id="rId7" Type="http://schemas.openxmlformats.org/officeDocument/2006/relationships/diagramColors" Target="../diagrams/colors1.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27.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1.png"/><Relationship Id="rId7" Type="http://schemas.openxmlformats.org/officeDocument/2006/relationships/image" Target="../media/image34.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33.PNG"/><Relationship Id="rId5" Type="http://schemas.microsoft.com/office/2007/relationships/hdphoto" Target="../media/hdphoto1.wdp"/><Relationship Id="rId10" Type="http://schemas.openxmlformats.org/officeDocument/2006/relationships/image" Target="../media/image37.png"/><Relationship Id="rId4" Type="http://schemas.openxmlformats.org/officeDocument/2006/relationships/image" Target="../media/image32.png"/><Relationship Id="rId9" Type="http://schemas.openxmlformats.org/officeDocument/2006/relationships/image" Target="../media/image3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 Target="slide19.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slide" Target="slide10.xml"/><Relationship Id="rId4" Type="http://schemas.openxmlformats.org/officeDocument/2006/relationships/image" Target="../media/image10.jpg"/></Relationships>
</file>

<file path=ppt/slides/_rels/slide9.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slide" Target="slide5.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15912" cy="922114"/>
          </a:xfrm>
        </p:spPr>
        <p:txBody>
          <a:bodyPr/>
          <a:lstStyle/>
          <a:p>
            <a:r>
              <a:rPr lang="nl-BE" sz="4000" b="1" u="sng" dirty="0" smtClean="0">
                <a:solidFill>
                  <a:schemeClr val="tx1"/>
                </a:solidFill>
              </a:rPr>
              <a:t>ATEX – Tech Verg </a:t>
            </a:r>
            <a:r>
              <a:rPr lang="nl-BE" sz="4000" b="1" u="sng" dirty="0" err="1" smtClean="0">
                <a:solidFill>
                  <a:schemeClr val="tx1"/>
                </a:solidFill>
              </a:rPr>
              <a:t>Synd</a:t>
            </a:r>
            <a:endParaRPr lang="en-US" sz="3200" b="1" u="sng" dirty="0">
              <a:solidFill>
                <a:schemeClr val="tx1"/>
              </a:solidFill>
            </a:endParaRPr>
          </a:p>
        </p:txBody>
      </p:sp>
      <p:sp>
        <p:nvSpPr>
          <p:cNvPr id="4" name="Content Placeholder 3"/>
          <p:cNvSpPr>
            <a:spLocks noGrp="1"/>
          </p:cNvSpPr>
          <p:nvPr>
            <p:ph idx="1"/>
          </p:nvPr>
        </p:nvSpPr>
        <p:spPr>
          <a:xfrm>
            <a:off x="827584" y="1556792"/>
            <a:ext cx="7776864" cy="4104456"/>
          </a:xfrm>
        </p:spPr>
        <p:txBody>
          <a:bodyPr>
            <a:normAutofit/>
          </a:bodyPr>
          <a:lstStyle/>
          <a:p>
            <a:pPr marL="0" indent="0">
              <a:buNone/>
            </a:pPr>
            <a:r>
              <a:rPr lang="nl-BE" sz="4000" i="1" u="sng" dirty="0" smtClean="0"/>
              <a:t>Agenda</a:t>
            </a:r>
          </a:p>
          <a:p>
            <a:pPr marL="514350" indent="-514350">
              <a:buFont typeface="+mj-lt"/>
              <a:buAutoNum type="arabicPeriod"/>
            </a:pPr>
            <a:r>
              <a:rPr lang="nl-BE" sz="4000" dirty="0" smtClean="0"/>
              <a:t> Doelstellingen JAP 2014 </a:t>
            </a:r>
          </a:p>
          <a:p>
            <a:pPr marL="514350" indent="-514350">
              <a:buFont typeface="+mj-lt"/>
              <a:buAutoNum type="arabicPeriod"/>
            </a:pPr>
            <a:r>
              <a:rPr lang="nl-BE" sz="4000" dirty="0" smtClean="0"/>
              <a:t> Aanbevelingen </a:t>
            </a:r>
            <a:r>
              <a:rPr lang="nl-BE" sz="4000" dirty="0" err="1" smtClean="0"/>
              <a:t>WkGp</a:t>
            </a:r>
            <a:r>
              <a:rPr lang="nl-BE" sz="4000" dirty="0" smtClean="0"/>
              <a:t> ATEX</a:t>
            </a:r>
            <a:br>
              <a:rPr lang="nl-BE" sz="4000" dirty="0" smtClean="0"/>
            </a:br>
            <a:r>
              <a:rPr lang="nl-BE" sz="4000" dirty="0" smtClean="0"/>
              <a:t>  -&gt; voorstel SPS Beleid </a:t>
            </a:r>
          </a:p>
          <a:p>
            <a:pPr marL="514350" indent="-514350">
              <a:buFont typeface="+mj-lt"/>
              <a:buAutoNum type="arabicPeriod"/>
            </a:pPr>
            <a:r>
              <a:rPr lang="nl-BE" sz="4000" dirty="0" smtClean="0"/>
              <a:t> Samenvatting &amp; Way </a:t>
            </a:r>
            <a:r>
              <a:rPr lang="nl-BE" sz="4000" dirty="0" err="1" smtClean="0"/>
              <a:t>Ahead</a:t>
            </a:r>
            <a:endParaRPr lang="nl-BE" sz="4000" dirty="0" smtClean="0"/>
          </a:p>
        </p:txBody>
      </p:sp>
      <p:sp>
        <p:nvSpPr>
          <p:cNvPr id="3" name="Date Placeholder 2"/>
          <p:cNvSpPr>
            <a:spLocks noGrp="1"/>
          </p:cNvSpPr>
          <p:nvPr>
            <p:ph type="dt" sz="half" idx="10"/>
          </p:nvPr>
        </p:nvSpPr>
        <p:spPr/>
        <p:txBody>
          <a:bodyPr/>
          <a:lstStyle/>
          <a:p>
            <a:fld id="{EA2E3800-CDD2-4C8E-A29A-27ED8EA707B7}" type="datetime1">
              <a:rPr lang="en-US" smtClean="0"/>
              <a:t>9/9/2014</a:t>
            </a:fld>
            <a:endParaRPr lang="en-US"/>
          </a:p>
        </p:txBody>
      </p:sp>
      <p:sp>
        <p:nvSpPr>
          <p:cNvPr id="5" name="Slide Number Placeholder 4"/>
          <p:cNvSpPr>
            <a:spLocks noGrp="1"/>
          </p:cNvSpPr>
          <p:nvPr>
            <p:ph type="sldNum" sz="quarter" idx="12"/>
          </p:nvPr>
        </p:nvSpPr>
        <p:spPr/>
        <p:txBody>
          <a:bodyPr/>
          <a:lstStyle/>
          <a:p>
            <a:fld id="{D4A89059-BE33-4732-A6D9-BB863C72A25C}" type="slidenum">
              <a:rPr lang="en-US" smtClean="0"/>
              <a:t>1</a:t>
            </a:fld>
            <a:endParaRPr lang="en-US"/>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56376" y="5661248"/>
            <a:ext cx="916736" cy="938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5661248"/>
            <a:ext cx="846460" cy="8464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172780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u="sng" dirty="0" smtClean="0"/>
              <a:t>2. Aanbevelingen </a:t>
            </a:r>
            <a:r>
              <a:rPr lang="nl-BE" u="sng" dirty="0" err="1" smtClean="0"/>
              <a:t>WkGp</a:t>
            </a:r>
            <a:endParaRPr lang="en-US" u="sng" dirty="0"/>
          </a:p>
        </p:txBody>
      </p:sp>
      <p:sp>
        <p:nvSpPr>
          <p:cNvPr id="4" name="Date Placeholder 3"/>
          <p:cNvSpPr>
            <a:spLocks noGrp="1"/>
          </p:cNvSpPr>
          <p:nvPr>
            <p:ph type="dt" sz="half" idx="10"/>
          </p:nvPr>
        </p:nvSpPr>
        <p:spPr/>
        <p:txBody>
          <a:bodyPr/>
          <a:lstStyle/>
          <a:p>
            <a:r>
              <a:rPr lang="en-US" smtClean="0"/>
              <a:t>1/20/2014</a:t>
            </a:r>
            <a:endParaRPr lang="en-US"/>
          </a:p>
        </p:txBody>
      </p:sp>
      <p:sp>
        <p:nvSpPr>
          <p:cNvPr id="5" name="Slide Number Placeholder 4"/>
          <p:cNvSpPr>
            <a:spLocks noGrp="1"/>
          </p:cNvSpPr>
          <p:nvPr>
            <p:ph type="sldNum" sz="quarter" idx="12"/>
          </p:nvPr>
        </p:nvSpPr>
        <p:spPr/>
        <p:txBody>
          <a:bodyPr/>
          <a:lstStyle/>
          <a:p>
            <a:fld id="{D4A89059-BE33-4732-A6D9-BB863C72A25C}" type="slidenum">
              <a:rPr lang="en-US" smtClean="0"/>
              <a:t>10</a:t>
            </a:fld>
            <a:endParaRPr lang="en-US"/>
          </a:p>
        </p:txBody>
      </p:sp>
      <p:sp>
        <p:nvSpPr>
          <p:cNvPr id="7" name="TextBox 6"/>
          <p:cNvSpPr txBox="1"/>
          <p:nvPr/>
        </p:nvSpPr>
        <p:spPr>
          <a:xfrm>
            <a:off x="323528" y="1556792"/>
            <a:ext cx="2376264" cy="400110"/>
          </a:xfrm>
          <a:prstGeom prst="rect">
            <a:avLst/>
          </a:prstGeom>
          <a:solidFill>
            <a:srgbClr val="92D050"/>
          </a:solidFill>
          <a:ln>
            <a:solidFill>
              <a:schemeClr val="tx1"/>
            </a:solidFill>
          </a:ln>
        </p:spPr>
        <p:txBody>
          <a:bodyPr wrap="square" rtlCol="0">
            <a:spAutoFit/>
          </a:bodyPr>
          <a:lstStyle/>
          <a:p>
            <a:r>
              <a:rPr lang="nl-BE" sz="2000" dirty="0" smtClean="0"/>
              <a:t>Correcte sequentie </a:t>
            </a:r>
          </a:p>
        </p:txBody>
      </p:sp>
      <p:sp>
        <p:nvSpPr>
          <p:cNvPr id="9" name="TextBox 8"/>
          <p:cNvSpPr txBox="1"/>
          <p:nvPr/>
        </p:nvSpPr>
        <p:spPr>
          <a:xfrm>
            <a:off x="323528" y="2060848"/>
            <a:ext cx="3096344" cy="400110"/>
          </a:xfrm>
          <a:prstGeom prst="rect">
            <a:avLst/>
          </a:prstGeom>
          <a:solidFill>
            <a:srgbClr val="92D050"/>
          </a:solidFill>
          <a:ln>
            <a:solidFill>
              <a:schemeClr val="tx1"/>
            </a:solidFill>
          </a:ln>
        </p:spPr>
        <p:txBody>
          <a:bodyPr wrap="square" rtlCol="0">
            <a:spAutoFit/>
          </a:bodyPr>
          <a:lstStyle/>
          <a:p>
            <a:r>
              <a:rPr lang="nl-BE" sz="2000" dirty="0" smtClean="0"/>
              <a:t>Correcte ATEX  analyse </a:t>
            </a:r>
            <a:endParaRPr lang="en-US" sz="2000" dirty="0"/>
          </a:p>
        </p:txBody>
      </p:sp>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5816" y="2622186"/>
            <a:ext cx="5038725" cy="3857625"/>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37399" y="1555877"/>
            <a:ext cx="4630049" cy="1034449"/>
          </a:xfrm>
          <a:prstGeom prst="rect">
            <a:avLst/>
          </a:prstGeom>
        </p:spPr>
      </p:pic>
      <p:sp>
        <p:nvSpPr>
          <p:cNvPr id="14" name="Right Arrow 13"/>
          <p:cNvSpPr/>
          <p:nvPr/>
        </p:nvSpPr>
        <p:spPr bwMode="auto">
          <a:xfrm>
            <a:off x="611560" y="3429000"/>
            <a:ext cx="2088232" cy="1080120"/>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pic>
        <p:nvPicPr>
          <p:cNvPr id="16" name="Picture 15">
            <a:hlinkClick r:id="rId5" action="ppaction://hlinkfile"/>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71454" y="5301208"/>
            <a:ext cx="1228350" cy="1470678"/>
          </a:xfrm>
          <a:prstGeom prst="rect">
            <a:avLst/>
          </a:prstGeom>
        </p:spPr>
      </p:pic>
    </p:spTree>
    <p:extLst>
      <p:ext uri="{BB962C8B-B14F-4D97-AF65-F5344CB8AC3E}">
        <p14:creationId xmlns:p14="http://schemas.microsoft.com/office/powerpoint/2010/main" val="4084289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u="sng" dirty="0" smtClean="0"/>
              <a:t>2. Aanbevelingen </a:t>
            </a:r>
            <a:r>
              <a:rPr lang="nl-BE" u="sng" dirty="0" err="1" smtClean="0"/>
              <a:t>WkGp</a:t>
            </a:r>
            <a:endParaRPr lang="en-US" u="sng" dirty="0"/>
          </a:p>
        </p:txBody>
      </p:sp>
      <p:sp>
        <p:nvSpPr>
          <p:cNvPr id="3" name="Content Placeholder 2"/>
          <p:cNvSpPr>
            <a:spLocks noGrp="1"/>
          </p:cNvSpPr>
          <p:nvPr>
            <p:ph idx="1"/>
          </p:nvPr>
        </p:nvSpPr>
        <p:spPr>
          <a:xfrm>
            <a:off x="457200" y="1600201"/>
            <a:ext cx="8229600" cy="1828800"/>
          </a:xfrm>
        </p:spPr>
        <p:txBody>
          <a:bodyPr/>
          <a:lstStyle/>
          <a:p>
            <a:pPr marL="0" indent="0">
              <a:buNone/>
            </a:pPr>
            <a:r>
              <a:rPr lang="nl-BE" dirty="0" smtClean="0"/>
              <a:t>Verantwoordelijkheden  : </a:t>
            </a:r>
            <a:r>
              <a:rPr lang="nl-BE" dirty="0" smtClean="0">
                <a:solidFill>
                  <a:srgbClr val="92D050"/>
                </a:solidFill>
              </a:rPr>
              <a:t>werkgever = CO</a:t>
            </a:r>
          </a:p>
          <a:p>
            <a:pPr marL="0" indent="0">
              <a:buNone/>
            </a:pPr>
            <a:endParaRPr lang="nl-BE" dirty="0" smtClean="0"/>
          </a:p>
          <a:p>
            <a:pPr marL="0" indent="0">
              <a:buNone/>
            </a:pPr>
            <a:endParaRPr lang="nl-BE" dirty="0" smtClean="0"/>
          </a:p>
          <a:p>
            <a:pPr marL="0" indent="0">
              <a:buNone/>
            </a:pPr>
            <a:r>
              <a:rPr lang="nl-BE" dirty="0" smtClean="0"/>
              <a:t>Kennis (correcte analyse ) -&gt; </a:t>
            </a:r>
            <a:r>
              <a:rPr lang="nl-BE" dirty="0" err="1" smtClean="0"/>
              <a:t>Prev</a:t>
            </a:r>
            <a:r>
              <a:rPr lang="nl-BE" dirty="0" smtClean="0"/>
              <a:t> </a:t>
            </a:r>
            <a:r>
              <a:rPr lang="nl-BE" dirty="0" err="1"/>
              <a:t>Dst</a:t>
            </a:r>
            <a:r>
              <a:rPr lang="nl-BE" dirty="0"/>
              <a:t> </a:t>
            </a:r>
          </a:p>
          <a:p>
            <a:pPr marL="0" indent="0">
              <a:buNone/>
            </a:pPr>
            <a:endParaRPr lang="nl-BE" dirty="0" smtClean="0"/>
          </a:p>
          <a:p>
            <a:pPr marL="0" indent="0">
              <a:buNone/>
            </a:pPr>
            <a:r>
              <a:rPr lang="nl-BE" dirty="0"/>
              <a:t>	</a:t>
            </a:r>
            <a:endParaRPr lang="en-US" dirty="0"/>
          </a:p>
        </p:txBody>
      </p:sp>
      <p:sp>
        <p:nvSpPr>
          <p:cNvPr id="4" name="Date Placeholder 3"/>
          <p:cNvSpPr>
            <a:spLocks noGrp="1"/>
          </p:cNvSpPr>
          <p:nvPr>
            <p:ph type="dt" sz="half" idx="10"/>
          </p:nvPr>
        </p:nvSpPr>
        <p:spPr/>
        <p:txBody>
          <a:bodyPr/>
          <a:lstStyle/>
          <a:p>
            <a:r>
              <a:rPr lang="en-US" smtClean="0"/>
              <a:t>1/20/2014</a:t>
            </a:r>
            <a:endParaRPr lang="en-US"/>
          </a:p>
        </p:txBody>
      </p:sp>
      <p:sp>
        <p:nvSpPr>
          <p:cNvPr id="5" name="Slide Number Placeholder 4"/>
          <p:cNvSpPr>
            <a:spLocks noGrp="1"/>
          </p:cNvSpPr>
          <p:nvPr>
            <p:ph type="sldNum" sz="quarter" idx="12"/>
          </p:nvPr>
        </p:nvSpPr>
        <p:spPr/>
        <p:txBody>
          <a:bodyPr/>
          <a:lstStyle/>
          <a:p>
            <a:fld id="{D4A89059-BE33-4732-A6D9-BB863C72A25C}" type="slidenum">
              <a:rPr lang="en-US" smtClean="0"/>
              <a:t>11</a:t>
            </a:fld>
            <a:endParaRPr lang="en-US"/>
          </a:p>
        </p:txBody>
      </p:sp>
      <p:sp>
        <p:nvSpPr>
          <p:cNvPr id="7" name="TextBox 6"/>
          <p:cNvSpPr txBox="1"/>
          <p:nvPr/>
        </p:nvSpPr>
        <p:spPr>
          <a:xfrm>
            <a:off x="2339752" y="4254187"/>
            <a:ext cx="5616624" cy="830997"/>
          </a:xfrm>
          <a:prstGeom prst="rect">
            <a:avLst/>
          </a:prstGeom>
          <a:solidFill>
            <a:srgbClr val="92D050"/>
          </a:solidFill>
        </p:spPr>
        <p:txBody>
          <a:bodyPr wrap="square" rtlCol="0">
            <a:spAutoFit/>
          </a:bodyPr>
          <a:lstStyle/>
          <a:p>
            <a:r>
              <a:rPr lang="nl-BE" sz="2400" dirty="0" smtClean="0"/>
              <a:t>Noodzaak Expertise ATEX:</a:t>
            </a:r>
          </a:p>
          <a:p>
            <a:r>
              <a:rPr lang="nl-BE" sz="2400" dirty="0"/>
              <a:t> </a:t>
            </a:r>
            <a:r>
              <a:rPr lang="nl-BE" sz="2400" dirty="0" smtClean="0"/>
              <a:t>		                           INTERN !</a:t>
            </a:r>
            <a:endParaRPr lang="en-US" sz="2400"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2150527"/>
            <a:ext cx="7128792" cy="918433"/>
          </a:xfrm>
          <a:prstGeom prst="rect">
            <a:avLst/>
          </a:prstGeom>
        </p:spPr>
      </p:pic>
      <p:sp>
        <p:nvSpPr>
          <p:cNvPr id="9" name="TextBox 8"/>
          <p:cNvSpPr txBox="1"/>
          <p:nvPr/>
        </p:nvSpPr>
        <p:spPr>
          <a:xfrm>
            <a:off x="4572000" y="5517232"/>
            <a:ext cx="3384376" cy="1200329"/>
          </a:xfrm>
          <a:prstGeom prst="rect">
            <a:avLst/>
          </a:prstGeom>
          <a:solidFill>
            <a:srgbClr val="FFC000"/>
          </a:solidFill>
        </p:spPr>
        <p:txBody>
          <a:bodyPr wrap="square" rtlCol="0">
            <a:spAutoFit/>
          </a:bodyPr>
          <a:lstStyle/>
          <a:p>
            <a:r>
              <a:rPr lang="nl-BE" dirty="0" smtClean="0"/>
              <a:t>-Analyse </a:t>
            </a:r>
            <a:r>
              <a:rPr lang="nl-BE" dirty="0" err="1" smtClean="0"/>
              <a:t>Expl</a:t>
            </a:r>
            <a:r>
              <a:rPr lang="nl-BE" dirty="0" smtClean="0"/>
              <a:t> </a:t>
            </a:r>
            <a:r>
              <a:rPr lang="nl-BE" dirty="0" err="1" smtClean="0"/>
              <a:t>Atm</a:t>
            </a:r>
            <a:endParaRPr lang="nl-BE" dirty="0" smtClean="0"/>
          </a:p>
          <a:p>
            <a:r>
              <a:rPr lang="nl-BE" dirty="0" smtClean="0"/>
              <a:t>-Zonebepaling</a:t>
            </a:r>
          </a:p>
          <a:p>
            <a:r>
              <a:rPr lang="nl-BE" dirty="0" smtClean="0"/>
              <a:t>-Inspectie (3j/1j)</a:t>
            </a:r>
          </a:p>
          <a:p>
            <a:r>
              <a:rPr lang="nl-BE" dirty="0" smtClean="0"/>
              <a:t>-verificatie EVD (incl. update)</a:t>
            </a:r>
            <a:endParaRPr lang="en-US" dirty="0"/>
          </a:p>
        </p:txBody>
      </p:sp>
      <p:sp>
        <p:nvSpPr>
          <p:cNvPr id="10" name="Bent-Up Arrow 9"/>
          <p:cNvSpPr/>
          <p:nvPr/>
        </p:nvSpPr>
        <p:spPr bwMode="auto">
          <a:xfrm rot="5400000">
            <a:off x="3347864" y="5229200"/>
            <a:ext cx="936104" cy="888196"/>
          </a:xfrm>
          <a:prstGeom prst="bentUpArrow">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967991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1/20/2014</a:t>
            </a:r>
            <a:endParaRPr lang="en-US"/>
          </a:p>
        </p:txBody>
      </p:sp>
      <p:sp>
        <p:nvSpPr>
          <p:cNvPr id="5" name="Slide Number Placeholder 4"/>
          <p:cNvSpPr>
            <a:spLocks noGrp="1"/>
          </p:cNvSpPr>
          <p:nvPr>
            <p:ph type="sldNum" sz="quarter" idx="12"/>
          </p:nvPr>
        </p:nvSpPr>
        <p:spPr/>
        <p:txBody>
          <a:bodyPr/>
          <a:lstStyle/>
          <a:p>
            <a:fld id="{D4A89059-BE33-4732-A6D9-BB863C72A25C}" type="slidenum">
              <a:rPr lang="en-US" smtClean="0"/>
              <a:t>12</a:t>
            </a:fld>
            <a:endParaRPr lang="en-US"/>
          </a:p>
        </p:txBody>
      </p:sp>
      <p:sp>
        <p:nvSpPr>
          <p:cNvPr id="2" name="Title 1"/>
          <p:cNvSpPr>
            <a:spLocks noGrp="1"/>
          </p:cNvSpPr>
          <p:nvPr>
            <p:ph type="title" idx="4294967295"/>
          </p:nvPr>
        </p:nvSpPr>
        <p:spPr>
          <a:xfrm>
            <a:off x="0" y="274638"/>
            <a:ext cx="8229600" cy="1143000"/>
          </a:xfrm>
        </p:spPr>
        <p:txBody>
          <a:bodyPr/>
          <a:lstStyle/>
          <a:p>
            <a:r>
              <a:rPr lang="nl-BE" u="sng" dirty="0" smtClean="0"/>
              <a:t>2. Aanbevelingen </a:t>
            </a:r>
            <a:r>
              <a:rPr lang="nl-BE" u="sng" dirty="0" err="1" smtClean="0"/>
              <a:t>WkGp</a:t>
            </a:r>
            <a:endParaRPr lang="en-US" u="sng" dirty="0"/>
          </a:p>
        </p:txBody>
      </p:sp>
      <p:sp>
        <p:nvSpPr>
          <p:cNvPr id="7" name="TextBox 6"/>
          <p:cNvSpPr txBox="1"/>
          <p:nvPr/>
        </p:nvSpPr>
        <p:spPr>
          <a:xfrm>
            <a:off x="107504" y="1340768"/>
            <a:ext cx="5616624" cy="830997"/>
          </a:xfrm>
          <a:prstGeom prst="rect">
            <a:avLst/>
          </a:prstGeom>
          <a:solidFill>
            <a:srgbClr val="92D050"/>
          </a:solidFill>
        </p:spPr>
        <p:txBody>
          <a:bodyPr wrap="square" rtlCol="0">
            <a:spAutoFit/>
          </a:bodyPr>
          <a:lstStyle/>
          <a:p>
            <a:r>
              <a:rPr lang="nl-BE" sz="2400" dirty="0" smtClean="0"/>
              <a:t>Noodzaak Expertise ATEX:</a:t>
            </a:r>
          </a:p>
          <a:p>
            <a:r>
              <a:rPr lang="nl-BE" sz="2400" dirty="0"/>
              <a:t> </a:t>
            </a:r>
            <a:r>
              <a:rPr lang="nl-BE" sz="2400" dirty="0" smtClean="0"/>
              <a:t>		                           INTERN !</a:t>
            </a:r>
            <a:endParaRPr lang="en-US" sz="2400"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84535" y="2348880"/>
            <a:ext cx="6563929" cy="4032448"/>
          </a:xfrm>
          <a:prstGeom prst="rect">
            <a:avLst/>
          </a:prstGeom>
        </p:spPr>
      </p:pic>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26519" y="1340768"/>
            <a:ext cx="4633913" cy="1036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7505" y="3249092"/>
            <a:ext cx="1656184" cy="876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25513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1/20/2014</a:t>
            </a:r>
            <a:endParaRPr lang="en-US"/>
          </a:p>
        </p:txBody>
      </p:sp>
      <p:sp>
        <p:nvSpPr>
          <p:cNvPr id="5" name="Slide Number Placeholder 4"/>
          <p:cNvSpPr>
            <a:spLocks noGrp="1"/>
          </p:cNvSpPr>
          <p:nvPr>
            <p:ph type="sldNum" sz="quarter" idx="12"/>
          </p:nvPr>
        </p:nvSpPr>
        <p:spPr/>
        <p:txBody>
          <a:bodyPr/>
          <a:lstStyle/>
          <a:p>
            <a:fld id="{D4A89059-BE33-4732-A6D9-BB863C72A25C}" type="slidenum">
              <a:rPr lang="en-US" smtClean="0"/>
              <a:t>13</a:t>
            </a:fld>
            <a:endParaRPr lang="en-US"/>
          </a:p>
        </p:txBody>
      </p:sp>
      <p:sp>
        <p:nvSpPr>
          <p:cNvPr id="2" name="Title 1"/>
          <p:cNvSpPr>
            <a:spLocks noGrp="1"/>
          </p:cNvSpPr>
          <p:nvPr>
            <p:ph type="title" idx="4294967295"/>
          </p:nvPr>
        </p:nvSpPr>
        <p:spPr>
          <a:xfrm>
            <a:off x="0" y="274638"/>
            <a:ext cx="8229600" cy="1143000"/>
          </a:xfrm>
        </p:spPr>
        <p:txBody>
          <a:bodyPr/>
          <a:lstStyle/>
          <a:p>
            <a:r>
              <a:rPr lang="nl-BE" u="sng" dirty="0" smtClean="0"/>
              <a:t>2. Aanbevelingen </a:t>
            </a:r>
            <a:r>
              <a:rPr lang="nl-BE" u="sng" dirty="0" err="1" smtClean="0"/>
              <a:t>WkGp</a:t>
            </a:r>
            <a:endParaRPr lang="en-US" u="sng" dirty="0"/>
          </a:p>
        </p:txBody>
      </p:sp>
      <p:graphicFrame>
        <p:nvGraphicFramePr>
          <p:cNvPr id="3" name="Table 2"/>
          <p:cNvGraphicFramePr>
            <a:graphicFrameLocks noGrp="1"/>
          </p:cNvGraphicFramePr>
          <p:nvPr>
            <p:extLst>
              <p:ext uri="{D42A27DB-BD31-4B8C-83A1-F6EECF244321}">
                <p14:modId xmlns:p14="http://schemas.microsoft.com/office/powerpoint/2010/main" val="4093524857"/>
              </p:ext>
            </p:extLst>
          </p:nvPr>
        </p:nvGraphicFramePr>
        <p:xfrm>
          <a:off x="1043609" y="1340768"/>
          <a:ext cx="6768751" cy="4318000"/>
        </p:xfrm>
        <a:graphic>
          <a:graphicData uri="http://schemas.openxmlformats.org/drawingml/2006/table">
            <a:tbl>
              <a:tblPr firstRow="1" bandRow="1">
                <a:tableStyleId>{5940675A-B579-460E-94D1-54222C63F5DA}</a:tableStyleId>
              </a:tblPr>
              <a:tblGrid>
                <a:gridCol w="2038830"/>
                <a:gridCol w="4729921"/>
              </a:tblGrid>
              <a:tr h="370840">
                <a:tc>
                  <a:txBody>
                    <a:bodyPr/>
                    <a:lstStyle/>
                    <a:p>
                      <a:endParaRPr lang="en-US" dirty="0"/>
                    </a:p>
                  </a:txBody>
                  <a:tcPr/>
                </a:tc>
                <a:tc>
                  <a:txBody>
                    <a:bodyPr/>
                    <a:lstStyle/>
                    <a:p>
                      <a:r>
                        <a:rPr lang="nl-BE" dirty="0" smtClean="0"/>
                        <a:t>Aanbeveling </a:t>
                      </a:r>
                      <a:r>
                        <a:rPr lang="nl-BE" dirty="0" err="1" smtClean="0"/>
                        <a:t>WkGp</a:t>
                      </a:r>
                      <a:endParaRPr lang="en-US" dirty="0"/>
                    </a:p>
                  </a:txBody>
                  <a:tcPr/>
                </a:tc>
              </a:tr>
              <a:tr h="370840">
                <a:tc>
                  <a:txBody>
                    <a:bodyPr/>
                    <a:lstStyle/>
                    <a:p>
                      <a:r>
                        <a:rPr lang="nl-BE" dirty="0" smtClean="0"/>
                        <a:t>Risicoanalyse </a:t>
                      </a:r>
                      <a:endParaRPr lang="en-US" dirty="0"/>
                    </a:p>
                  </a:txBody>
                  <a:tcPr/>
                </a:tc>
                <a:tc>
                  <a:txBody>
                    <a:bodyPr/>
                    <a:lstStyle/>
                    <a:p>
                      <a:r>
                        <a:rPr lang="nl-BE" dirty="0" err="1" smtClean="0"/>
                        <a:t>Verantw</a:t>
                      </a:r>
                      <a:r>
                        <a:rPr lang="nl-BE" baseline="0" dirty="0" smtClean="0"/>
                        <a:t> : CO</a:t>
                      </a:r>
                      <a:endParaRPr lang="en-US" dirty="0"/>
                    </a:p>
                  </a:txBody>
                  <a:tcPr/>
                </a:tc>
              </a:tr>
              <a:tr h="370840">
                <a:tc>
                  <a:txBody>
                    <a:bodyPr/>
                    <a:lstStyle/>
                    <a:p>
                      <a:r>
                        <a:rPr lang="nl-BE" dirty="0" smtClean="0"/>
                        <a:t>ATEX analyse</a:t>
                      </a:r>
                      <a:endParaRPr lang="en-US" dirty="0"/>
                    </a:p>
                  </a:txBody>
                  <a:tcPr/>
                </a:tc>
                <a:tc>
                  <a:txBody>
                    <a:bodyPr/>
                    <a:lstStyle/>
                    <a:p>
                      <a:r>
                        <a:rPr lang="nl-BE" dirty="0" err="1" smtClean="0"/>
                        <a:t>Sp</a:t>
                      </a:r>
                      <a:r>
                        <a:rPr lang="nl-BE" dirty="0" smtClean="0"/>
                        <a:t> E via expertise </a:t>
                      </a:r>
                      <a:endParaRPr lang="en-US" dirty="0"/>
                    </a:p>
                  </a:txBody>
                  <a:tcPr/>
                </a:tc>
              </a:tr>
              <a:tr h="370840">
                <a:tc>
                  <a:txBody>
                    <a:bodyPr/>
                    <a:lstStyle/>
                    <a:p>
                      <a:r>
                        <a:rPr lang="nl-BE" dirty="0" smtClean="0"/>
                        <a:t>Expertise ATEX</a:t>
                      </a:r>
                      <a:endParaRPr lang="en-US" dirty="0"/>
                    </a:p>
                  </a:txBody>
                  <a:tcPr/>
                </a:tc>
                <a:tc>
                  <a:txBody>
                    <a:bodyPr/>
                    <a:lstStyle/>
                    <a:p>
                      <a:r>
                        <a:rPr lang="nl-BE" dirty="0" smtClean="0"/>
                        <a:t>Noodzaak ‘interne’ expertise defensie</a:t>
                      </a:r>
                      <a:endParaRPr lang="en-US" dirty="0"/>
                    </a:p>
                  </a:txBody>
                  <a:tcPr/>
                </a:tc>
              </a:tr>
              <a:tr h="370840">
                <a:tc>
                  <a:txBody>
                    <a:bodyPr/>
                    <a:lstStyle/>
                    <a:p>
                      <a:r>
                        <a:rPr lang="nl-BE" dirty="0" smtClean="0"/>
                        <a:t>EVD</a:t>
                      </a:r>
                      <a:endParaRPr lang="en-US" dirty="0"/>
                    </a:p>
                  </a:txBody>
                  <a:tcPr/>
                </a:tc>
                <a:tc>
                  <a:txBody>
                    <a:bodyPr/>
                    <a:lstStyle/>
                    <a:p>
                      <a:r>
                        <a:rPr lang="nl-BE" dirty="0" err="1" smtClean="0"/>
                        <a:t>Verantw</a:t>
                      </a:r>
                      <a:r>
                        <a:rPr lang="nl-BE" baseline="0" dirty="0" smtClean="0"/>
                        <a:t> : CO</a:t>
                      </a:r>
                    </a:p>
                    <a:p>
                      <a:r>
                        <a:rPr lang="nl-BE" baseline="0" dirty="0" smtClean="0"/>
                        <a:t>Nieuwe Infra/Mat : </a:t>
                      </a:r>
                      <a:r>
                        <a:rPr lang="nl-BE" baseline="0" dirty="0" err="1" smtClean="0"/>
                        <a:t>Elm</a:t>
                      </a:r>
                      <a:r>
                        <a:rPr lang="nl-BE" baseline="0" dirty="0" smtClean="0"/>
                        <a:t> ATEX </a:t>
                      </a:r>
                      <a:endParaRPr lang="en-US" dirty="0"/>
                    </a:p>
                  </a:txBody>
                  <a:tcPr/>
                </a:tc>
              </a:tr>
              <a:tr h="370840">
                <a:tc>
                  <a:txBody>
                    <a:bodyPr/>
                    <a:lstStyle/>
                    <a:p>
                      <a:r>
                        <a:rPr lang="nl-BE" dirty="0" smtClean="0"/>
                        <a:t>Zonering </a:t>
                      </a:r>
                      <a:r>
                        <a:rPr lang="nl-BE" dirty="0" err="1" smtClean="0"/>
                        <a:t>Doc</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BE" dirty="0" smtClean="0"/>
                        <a:t>- Correcte sequentie : eerst EVD</a:t>
                      </a:r>
                    </a:p>
                    <a:p>
                      <a:pPr marL="0" marR="0" indent="0" algn="l" defTabSz="914400" rtl="0" eaLnBrk="1" fontAlgn="auto" latinLnBrk="0" hangingPunct="1">
                        <a:lnSpc>
                          <a:spcPct val="100000"/>
                        </a:lnSpc>
                        <a:spcBef>
                          <a:spcPts val="0"/>
                        </a:spcBef>
                        <a:spcAft>
                          <a:spcPts val="0"/>
                        </a:spcAft>
                        <a:buClrTx/>
                        <a:buSzTx/>
                        <a:buFontTx/>
                        <a:buNone/>
                        <a:tabLst/>
                        <a:defRPr/>
                      </a:pPr>
                      <a:r>
                        <a:rPr lang="nl-BE" dirty="0" smtClean="0"/>
                        <a:t>- Indien extern (begeleid !) </a:t>
                      </a:r>
                    </a:p>
                    <a:p>
                      <a:r>
                        <a:rPr lang="nl-BE" dirty="0" smtClean="0"/>
                        <a:t>- Beleid :</a:t>
                      </a:r>
                      <a:r>
                        <a:rPr lang="nl-BE" baseline="0" dirty="0" smtClean="0"/>
                        <a:t> </a:t>
                      </a:r>
                      <a:r>
                        <a:rPr lang="nl-BE" dirty="0" smtClean="0"/>
                        <a:t>veilig</a:t>
                      </a:r>
                      <a:r>
                        <a:rPr lang="nl-BE" baseline="0" dirty="0" smtClean="0"/>
                        <a:t> , </a:t>
                      </a:r>
                      <a:r>
                        <a:rPr lang="nl-BE" dirty="0" smtClean="0"/>
                        <a:t>maar geen overkill (€)</a:t>
                      </a:r>
                      <a:endParaRPr lang="en-US" dirty="0"/>
                    </a:p>
                  </a:txBody>
                  <a:tcPr/>
                </a:tc>
              </a:tr>
              <a:tr h="370840">
                <a:tc>
                  <a:txBody>
                    <a:bodyPr/>
                    <a:lstStyle/>
                    <a:p>
                      <a:r>
                        <a:rPr lang="nl-BE" dirty="0" smtClean="0"/>
                        <a:t>Keuring </a:t>
                      </a:r>
                      <a:r>
                        <a:rPr lang="nl-BE" dirty="0" err="1" smtClean="0"/>
                        <a:t>Elec</a:t>
                      </a:r>
                      <a:r>
                        <a:rPr lang="nl-BE" dirty="0" smtClean="0"/>
                        <a:t> Mat (Zone)</a:t>
                      </a:r>
                      <a:endParaRPr lang="en-US" dirty="0"/>
                    </a:p>
                  </a:txBody>
                  <a:tcPr/>
                </a:tc>
                <a:tc>
                  <a:txBody>
                    <a:bodyPr/>
                    <a:lstStyle/>
                    <a:p>
                      <a:r>
                        <a:rPr lang="nl-BE" dirty="0" smtClean="0"/>
                        <a:t>- Extern  </a:t>
                      </a:r>
                      <a:r>
                        <a:rPr lang="nl-BE" baseline="0" dirty="0" smtClean="0"/>
                        <a:t>   of </a:t>
                      </a:r>
                      <a:r>
                        <a:rPr lang="nl-BE" dirty="0" smtClean="0"/>
                        <a:t> (intern)</a:t>
                      </a:r>
                    </a:p>
                    <a:p>
                      <a:r>
                        <a:rPr lang="nl-BE" dirty="0" smtClean="0"/>
                        <a:t>- Formulering &amp; Rapportering</a:t>
                      </a:r>
                      <a:endParaRPr lang="en-US" dirty="0"/>
                    </a:p>
                  </a:txBody>
                  <a:tcPr/>
                </a:tc>
              </a:tr>
              <a:tr h="370840">
                <a:tc>
                  <a:txBody>
                    <a:bodyPr/>
                    <a:lstStyle/>
                    <a:p>
                      <a:r>
                        <a:rPr lang="nl-BE" dirty="0" smtClean="0"/>
                        <a:t>Verificatie ATEX geheel</a:t>
                      </a:r>
                      <a:endParaRPr lang="en-US" dirty="0"/>
                    </a:p>
                  </a:txBody>
                  <a:tcPr/>
                </a:tc>
                <a:tc>
                  <a:txBody>
                    <a:bodyPr/>
                    <a:lstStyle/>
                    <a:p>
                      <a:r>
                        <a:rPr lang="nl-BE" dirty="0" smtClean="0"/>
                        <a:t>- Intern</a:t>
                      </a:r>
                      <a:endParaRPr lang="en-US" dirty="0"/>
                    </a:p>
                  </a:txBody>
                  <a:tcPr/>
                </a:tc>
              </a:tr>
            </a:tbl>
          </a:graphicData>
        </a:graphic>
      </p:graphicFrame>
    </p:spTree>
    <p:extLst>
      <p:ext uri="{BB962C8B-B14F-4D97-AF65-F5344CB8AC3E}">
        <p14:creationId xmlns:p14="http://schemas.microsoft.com/office/powerpoint/2010/main" val="22738434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4275" y="1509713"/>
            <a:ext cx="6773863" cy="444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t>1/20/2014</a:t>
            </a:r>
            <a:endParaRPr lang="en-US"/>
          </a:p>
        </p:txBody>
      </p:sp>
      <p:sp>
        <p:nvSpPr>
          <p:cNvPr id="5" name="Slide Number Placeholder 4"/>
          <p:cNvSpPr>
            <a:spLocks noGrp="1"/>
          </p:cNvSpPr>
          <p:nvPr>
            <p:ph type="sldNum" sz="quarter" idx="12"/>
          </p:nvPr>
        </p:nvSpPr>
        <p:spPr/>
        <p:txBody>
          <a:bodyPr/>
          <a:lstStyle/>
          <a:p>
            <a:fld id="{D4A89059-BE33-4732-A6D9-BB863C72A25C}" type="slidenum">
              <a:rPr lang="en-US" smtClean="0"/>
              <a:t>14</a:t>
            </a:fld>
            <a:endParaRPr lang="en-US"/>
          </a:p>
        </p:txBody>
      </p:sp>
      <p:sp>
        <p:nvSpPr>
          <p:cNvPr id="2" name="Title 1"/>
          <p:cNvSpPr>
            <a:spLocks noGrp="1"/>
          </p:cNvSpPr>
          <p:nvPr>
            <p:ph type="title" idx="4294967295"/>
          </p:nvPr>
        </p:nvSpPr>
        <p:spPr>
          <a:xfrm>
            <a:off x="0" y="274638"/>
            <a:ext cx="8229600" cy="1143000"/>
          </a:xfrm>
        </p:spPr>
        <p:txBody>
          <a:bodyPr/>
          <a:lstStyle/>
          <a:p>
            <a:r>
              <a:rPr lang="nl-BE" u="sng" dirty="0" smtClean="0"/>
              <a:t>2. Aanbevelingen </a:t>
            </a:r>
            <a:r>
              <a:rPr lang="nl-BE" u="sng" dirty="0" err="1" smtClean="0"/>
              <a:t>WkGp</a:t>
            </a:r>
            <a:endParaRPr lang="en-US" u="sng" dirty="0"/>
          </a:p>
        </p:txBody>
      </p:sp>
      <p:sp>
        <p:nvSpPr>
          <p:cNvPr id="12" name="Action Button: Information 11">
            <a:hlinkClick r:id="rId4" action="ppaction://hlinkfile" highlightClick="1"/>
          </p:cNvPr>
          <p:cNvSpPr/>
          <p:nvPr/>
        </p:nvSpPr>
        <p:spPr bwMode="auto">
          <a:xfrm>
            <a:off x="7956376" y="1124744"/>
            <a:ext cx="792088" cy="504056"/>
          </a:xfrm>
          <a:prstGeom prst="actionButtonInformati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50486" y="2780928"/>
            <a:ext cx="6341618" cy="3852902"/>
          </a:xfrm>
          <a:prstGeom prst="rect">
            <a:avLst/>
          </a:prstGeom>
        </p:spPr>
      </p:pic>
      <p:pic>
        <p:nvPicPr>
          <p:cNvPr id="614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28" y="1196752"/>
            <a:ext cx="2109787" cy="1116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Rectangle 14"/>
          <p:cNvSpPr/>
          <p:nvPr/>
        </p:nvSpPr>
        <p:spPr bwMode="auto">
          <a:xfrm>
            <a:off x="2627784" y="1196752"/>
            <a:ext cx="5112568" cy="1224136"/>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R="0" defTabSz="914400" rtl="0" eaLnBrk="1" fontAlgn="base" latinLnBrk="0" hangingPunct="1">
              <a:lnSpc>
                <a:spcPct val="100000"/>
              </a:lnSpc>
              <a:spcBef>
                <a:spcPct val="0"/>
              </a:spcBef>
              <a:spcAft>
                <a:spcPct val="0"/>
              </a:spcAft>
              <a:buClrTx/>
              <a:buSzTx/>
              <a:tabLst/>
            </a:pPr>
            <a:r>
              <a:rPr lang="nl-BE" i="1" u="sng" dirty="0" smtClean="0">
                <a:latin typeface="Arial" charset="0"/>
              </a:rPr>
              <a:t>Aanbeveling :</a:t>
            </a:r>
          </a:p>
          <a:p>
            <a:pPr marR="0" defTabSz="914400" rtl="0" eaLnBrk="1" fontAlgn="base" latinLnBrk="0" hangingPunct="1">
              <a:lnSpc>
                <a:spcPct val="100000"/>
              </a:lnSpc>
              <a:spcBef>
                <a:spcPct val="0"/>
              </a:spcBef>
              <a:spcAft>
                <a:spcPct val="0"/>
              </a:spcAft>
              <a:buClrTx/>
              <a:buSzTx/>
              <a:tabLst/>
            </a:pPr>
            <a:r>
              <a:rPr lang="nl-BE" i="1" dirty="0" smtClean="0">
                <a:latin typeface="Arial" charset="0"/>
              </a:rPr>
              <a:t>-  </a:t>
            </a:r>
            <a:r>
              <a:rPr lang="nl-BE" dirty="0" smtClean="0">
                <a:latin typeface="Arial" charset="0"/>
              </a:rPr>
              <a:t>DGMR-SPS-MGTPOL-ATEX-001</a:t>
            </a:r>
          </a:p>
          <a:p>
            <a:pPr marR="0" defTabSz="914400" rtl="0" eaLnBrk="1" fontAlgn="base" latinLnBrk="0" hangingPunct="1">
              <a:lnSpc>
                <a:spcPct val="100000"/>
              </a:lnSpc>
              <a:spcBef>
                <a:spcPct val="0"/>
              </a:spcBef>
              <a:spcAft>
                <a:spcPct val="0"/>
              </a:spcAft>
              <a:buClrTx/>
              <a:buSzTx/>
              <a:tabLst/>
            </a:pPr>
            <a:r>
              <a:rPr kumimoji="0" lang="nl-BE" sz="1800" b="0" i="0" strike="noStrike" cap="none" normalizeH="0" baseline="0" dirty="0">
                <a:ln>
                  <a:noFill/>
                </a:ln>
                <a:solidFill>
                  <a:schemeClr val="tx1"/>
                </a:solidFill>
                <a:effectLst/>
                <a:latin typeface="Arial" charset="0"/>
              </a:rPr>
              <a:t> </a:t>
            </a:r>
            <a:r>
              <a:rPr lang="nl-BE" dirty="0" smtClean="0">
                <a:latin typeface="Arial" charset="0"/>
              </a:rPr>
              <a:t>- DGMR-SPS-MGTPOL-EVD-001</a:t>
            </a:r>
            <a:endParaRPr kumimoji="0" lang="en-US" sz="1800" b="0" i="0"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4154037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94122"/>
          </a:xfrm>
        </p:spPr>
        <p:txBody>
          <a:bodyPr/>
          <a:lstStyle/>
          <a:p>
            <a:r>
              <a:rPr lang="nl-BE" u="sng" dirty="0" smtClean="0"/>
              <a:t>3. Extra aanbevelingen </a:t>
            </a:r>
            <a:r>
              <a:rPr lang="nl-BE" u="sng" dirty="0" err="1" smtClean="0"/>
              <a:t>PrO</a:t>
            </a:r>
            <a:endParaRPr lang="en-US" u="sng" dirty="0"/>
          </a:p>
        </p:txBody>
      </p:sp>
      <p:sp>
        <p:nvSpPr>
          <p:cNvPr id="3" name="Content Placeholder 2"/>
          <p:cNvSpPr>
            <a:spLocks noGrp="1"/>
          </p:cNvSpPr>
          <p:nvPr>
            <p:ph idx="1"/>
          </p:nvPr>
        </p:nvSpPr>
        <p:spPr>
          <a:xfrm>
            <a:off x="457200" y="1268760"/>
            <a:ext cx="8229600" cy="4857403"/>
          </a:xfrm>
        </p:spPr>
        <p:txBody>
          <a:bodyPr/>
          <a:lstStyle/>
          <a:p>
            <a:pPr marL="0" indent="0">
              <a:buNone/>
            </a:pPr>
            <a:r>
              <a:rPr lang="nl-BE" dirty="0" smtClean="0"/>
              <a:t>3.1. </a:t>
            </a:r>
            <a:r>
              <a:rPr lang="nl-BE" dirty="0" err="1" smtClean="0"/>
              <a:t>Mun</a:t>
            </a:r>
            <a:r>
              <a:rPr lang="nl-BE" dirty="0" smtClean="0"/>
              <a:t> &amp; ATEX</a:t>
            </a:r>
          </a:p>
          <a:p>
            <a:pPr marL="0" indent="0">
              <a:buNone/>
            </a:pPr>
            <a:r>
              <a:rPr lang="nl-BE" dirty="0" smtClean="0"/>
              <a:t>  	</a:t>
            </a:r>
          </a:p>
          <a:p>
            <a:pPr marL="914400" lvl="1" indent="-514350">
              <a:buFont typeface="+mj-lt"/>
              <a:buAutoNum type="arabicPeriod"/>
            </a:pPr>
            <a:endParaRPr lang="en-US" dirty="0"/>
          </a:p>
        </p:txBody>
      </p:sp>
      <p:sp>
        <p:nvSpPr>
          <p:cNvPr id="4" name="Date Placeholder 3"/>
          <p:cNvSpPr>
            <a:spLocks noGrp="1"/>
          </p:cNvSpPr>
          <p:nvPr>
            <p:ph type="dt" sz="half" idx="10"/>
          </p:nvPr>
        </p:nvSpPr>
        <p:spPr/>
        <p:txBody>
          <a:bodyPr/>
          <a:lstStyle/>
          <a:p>
            <a:r>
              <a:rPr lang="en-US" smtClean="0"/>
              <a:t>1/20/2014</a:t>
            </a:r>
            <a:endParaRPr lang="en-US"/>
          </a:p>
        </p:txBody>
      </p:sp>
      <p:sp>
        <p:nvSpPr>
          <p:cNvPr id="5" name="Slide Number Placeholder 4"/>
          <p:cNvSpPr>
            <a:spLocks noGrp="1"/>
          </p:cNvSpPr>
          <p:nvPr>
            <p:ph type="sldNum" sz="quarter" idx="12"/>
          </p:nvPr>
        </p:nvSpPr>
        <p:spPr/>
        <p:txBody>
          <a:bodyPr/>
          <a:lstStyle/>
          <a:p>
            <a:fld id="{D4A89059-BE33-4732-A6D9-BB863C72A25C}" type="slidenum">
              <a:rPr lang="en-US" smtClean="0"/>
              <a:t>15</a:t>
            </a:fld>
            <a:endParaRPr lang="en-US"/>
          </a:p>
        </p:txBody>
      </p:sp>
      <p:sp>
        <p:nvSpPr>
          <p:cNvPr id="6" name="Rectangle 5"/>
          <p:cNvSpPr/>
          <p:nvPr/>
        </p:nvSpPr>
        <p:spPr bwMode="auto">
          <a:xfrm>
            <a:off x="1115616" y="1988840"/>
            <a:ext cx="7344816" cy="3672408"/>
          </a:xfrm>
          <a:prstGeom prst="rect">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R="0" defTabSz="914400" rtl="0" eaLnBrk="1" fontAlgn="base" latinLnBrk="0" hangingPunct="1">
              <a:lnSpc>
                <a:spcPct val="100000"/>
              </a:lnSpc>
              <a:spcBef>
                <a:spcPct val="0"/>
              </a:spcBef>
              <a:spcAft>
                <a:spcPct val="0"/>
              </a:spcAft>
              <a:buClrTx/>
              <a:buSzTx/>
              <a:tabLst/>
            </a:pPr>
            <a:endParaRPr kumimoji="0" lang="en-US" sz="1800" b="0" i="0" strike="noStrike" cap="none" normalizeH="0" baseline="0" dirty="0" smtClean="0">
              <a:ln>
                <a:noFill/>
              </a:ln>
              <a:solidFill>
                <a:schemeClr val="tx1"/>
              </a:solidFill>
              <a:effectLst/>
              <a:latin typeface="Arial"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4546" y="2420888"/>
            <a:ext cx="7081202" cy="3062141"/>
          </a:xfrm>
          <a:prstGeom prst="rect">
            <a:avLst/>
          </a:prstGeom>
        </p:spPr>
      </p:pic>
      <p:sp>
        <p:nvSpPr>
          <p:cNvPr id="8" name="TextBox 7"/>
          <p:cNvSpPr txBox="1"/>
          <p:nvPr/>
        </p:nvSpPr>
        <p:spPr>
          <a:xfrm>
            <a:off x="3419872" y="6093296"/>
            <a:ext cx="4536504" cy="338554"/>
          </a:xfrm>
          <a:prstGeom prst="rect">
            <a:avLst/>
          </a:prstGeom>
          <a:noFill/>
        </p:spPr>
        <p:txBody>
          <a:bodyPr wrap="square" rtlCol="0">
            <a:spAutoFit/>
          </a:bodyPr>
          <a:lstStyle/>
          <a:p>
            <a:r>
              <a:rPr lang="nl-BE" sz="1600" dirty="0" err="1" smtClean="0">
                <a:solidFill>
                  <a:srgbClr val="FF0000"/>
                </a:solidFill>
              </a:rPr>
              <a:t>Opm</a:t>
            </a:r>
            <a:r>
              <a:rPr lang="nl-BE" sz="1600" dirty="0" smtClean="0">
                <a:solidFill>
                  <a:srgbClr val="FF0000"/>
                </a:solidFill>
              </a:rPr>
              <a:t>: </a:t>
            </a:r>
            <a:r>
              <a:rPr lang="nl-BE" sz="1600" dirty="0" err="1" smtClean="0">
                <a:solidFill>
                  <a:srgbClr val="FF0000"/>
                </a:solidFill>
              </a:rPr>
              <a:t>Corr</a:t>
            </a:r>
            <a:r>
              <a:rPr lang="nl-BE" sz="1600" dirty="0" smtClean="0">
                <a:solidFill>
                  <a:srgbClr val="FF0000"/>
                </a:solidFill>
              </a:rPr>
              <a:t> DGMR-SPS-PRPER-PMRM-004</a:t>
            </a:r>
            <a:endParaRPr lang="en-US" sz="1600" dirty="0">
              <a:solidFill>
                <a:srgbClr val="FF0000"/>
              </a:solidFill>
            </a:endParaRPr>
          </a:p>
        </p:txBody>
      </p:sp>
      <p:sp>
        <p:nvSpPr>
          <p:cNvPr id="9" name="Action Button: Information 8">
            <a:hlinkClick r:id="rId4" action="ppaction://hlinkfile" highlightClick="1"/>
          </p:cNvPr>
          <p:cNvSpPr/>
          <p:nvPr/>
        </p:nvSpPr>
        <p:spPr bwMode="auto">
          <a:xfrm>
            <a:off x="7524328" y="6093296"/>
            <a:ext cx="432048" cy="338554"/>
          </a:xfrm>
          <a:prstGeom prst="actionButtonInformati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29748707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animBg="1"/>
      <p:bldP spid="8" grpId="0"/>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1/20/2014</a:t>
            </a:r>
            <a:endParaRPr lang="en-US"/>
          </a:p>
        </p:txBody>
      </p:sp>
      <p:sp>
        <p:nvSpPr>
          <p:cNvPr id="4" name="Slide Number Placeholder 3"/>
          <p:cNvSpPr>
            <a:spLocks noGrp="1"/>
          </p:cNvSpPr>
          <p:nvPr>
            <p:ph type="sldNum" sz="quarter" idx="12"/>
          </p:nvPr>
        </p:nvSpPr>
        <p:spPr/>
        <p:txBody>
          <a:bodyPr/>
          <a:lstStyle/>
          <a:p>
            <a:fld id="{D4A89059-BE33-4732-A6D9-BB863C72A25C}" type="slidenum">
              <a:rPr lang="en-US" smtClean="0"/>
              <a:t>16</a:t>
            </a:fld>
            <a:endParaRPr lang="en-US"/>
          </a:p>
        </p:txBody>
      </p:sp>
      <p:sp>
        <p:nvSpPr>
          <p:cNvPr id="2" name="Title 1"/>
          <p:cNvSpPr>
            <a:spLocks noGrp="1"/>
          </p:cNvSpPr>
          <p:nvPr>
            <p:ph type="title" idx="4294967295"/>
          </p:nvPr>
        </p:nvSpPr>
        <p:spPr>
          <a:xfrm>
            <a:off x="0" y="274638"/>
            <a:ext cx="8229600" cy="1143000"/>
          </a:xfrm>
        </p:spPr>
        <p:txBody>
          <a:bodyPr>
            <a:normAutofit/>
          </a:bodyPr>
          <a:lstStyle/>
          <a:p>
            <a:r>
              <a:rPr lang="en-US" sz="4000" u="sng" dirty="0" smtClean="0"/>
              <a:t> 4. Resume &amp; WAY AHEAD</a:t>
            </a:r>
            <a:endParaRPr lang="en-US" sz="4000" u="sng" dirty="0"/>
          </a:p>
        </p:txBody>
      </p:sp>
      <p:sp>
        <p:nvSpPr>
          <p:cNvPr id="7" name="TextBox 6"/>
          <p:cNvSpPr txBox="1"/>
          <p:nvPr/>
        </p:nvSpPr>
        <p:spPr>
          <a:xfrm>
            <a:off x="7236296" y="1916832"/>
            <a:ext cx="1800200" cy="646331"/>
          </a:xfrm>
          <a:prstGeom prst="rect">
            <a:avLst/>
          </a:prstGeom>
          <a:solidFill>
            <a:srgbClr val="92D050"/>
          </a:solidFill>
        </p:spPr>
        <p:txBody>
          <a:bodyPr wrap="square" rtlCol="0">
            <a:spAutoFit/>
          </a:bodyPr>
          <a:lstStyle/>
          <a:p>
            <a:pPr algn="ctr"/>
            <a:r>
              <a:rPr lang="nl-BE" dirty="0" smtClean="0"/>
              <a:t> SPS ATEX</a:t>
            </a:r>
          </a:p>
          <a:p>
            <a:pPr algn="ctr"/>
            <a:r>
              <a:rPr lang="nl-BE" dirty="0" smtClean="0"/>
              <a:t> SPS EVD</a:t>
            </a:r>
            <a:endParaRPr lang="en-US" dirty="0"/>
          </a:p>
        </p:txBody>
      </p:sp>
      <p:sp>
        <p:nvSpPr>
          <p:cNvPr id="8" name="Right Arrow 7"/>
          <p:cNvSpPr/>
          <p:nvPr/>
        </p:nvSpPr>
        <p:spPr bwMode="auto">
          <a:xfrm>
            <a:off x="6300192" y="1988840"/>
            <a:ext cx="936104" cy="179149"/>
          </a:xfrm>
          <a:prstGeom prst="rightArrow">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
        <p:nvSpPr>
          <p:cNvPr id="9" name="Right Arrow 8"/>
          <p:cNvSpPr/>
          <p:nvPr/>
        </p:nvSpPr>
        <p:spPr bwMode="auto">
          <a:xfrm>
            <a:off x="6300192" y="2276872"/>
            <a:ext cx="936104" cy="214283"/>
          </a:xfrm>
          <a:prstGeom prst="rightArrow">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
        <p:nvSpPr>
          <p:cNvPr id="10" name="Bent-Up Arrow 9"/>
          <p:cNvSpPr/>
          <p:nvPr/>
        </p:nvSpPr>
        <p:spPr bwMode="auto">
          <a:xfrm>
            <a:off x="6372200" y="2563163"/>
            <a:ext cx="2304256" cy="828962"/>
          </a:xfrm>
          <a:prstGeom prst="bentUpArrow">
            <a:avLst>
              <a:gd name="adj1" fmla="val 16021"/>
              <a:gd name="adj2" fmla="val 25000"/>
              <a:gd name="adj3" fmla="val 25000"/>
            </a:avLst>
          </a:prstGeom>
          <a:solidFill>
            <a:srgbClr val="92D05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
        <p:nvSpPr>
          <p:cNvPr id="12" name="TextBox 11"/>
          <p:cNvSpPr txBox="1"/>
          <p:nvPr/>
        </p:nvSpPr>
        <p:spPr>
          <a:xfrm>
            <a:off x="7236296" y="3812847"/>
            <a:ext cx="1800200" cy="1200329"/>
          </a:xfrm>
          <a:prstGeom prst="rect">
            <a:avLst/>
          </a:prstGeom>
          <a:solidFill>
            <a:srgbClr val="FFC000"/>
          </a:solidFill>
        </p:spPr>
        <p:txBody>
          <a:bodyPr wrap="square" rtlCol="0">
            <a:spAutoFit/>
          </a:bodyPr>
          <a:lstStyle/>
          <a:p>
            <a:r>
              <a:rPr lang="nl-BE" dirty="0" smtClean="0"/>
              <a:t>2 SPS : Zone</a:t>
            </a:r>
          </a:p>
          <a:p>
            <a:r>
              <a:rPr lang="nl-BE" dirty="0" smtClean="0"/>
              <a:t>8 GID  : </a:t>
            </a:r>
            <a:r>
              <a:rPr lang="nl-BE" dirty="0" err="1" smtClean="0"/>
              <a:t>Inst</a:t>
            </a:r>
            <a:endParaRPr lang="nl-BE" dirty="0" smtClean="0"/>
          </a:p>
          <a:p>
            <a:r>
              <a:rPr lang="nl-BE" dirty="0" smtClean="0"/>
              <a:t>1 SPS : </a:t>
            </a:r>
            <a:r>
              <a:rPr lang="nl-BE" dirty="0" err="1" smtClean="0"/>
              <a:t>Mun</a:t>
            </a:r>
            <a:endParaRPr lang="nl-BE" dirty="0" smtClean="0"/>
          </a:p>
          <a:p>
            <a:r>
              <a:rPr lang="nl-BE" dirty="0" smtClean="0"/>
              <a:t>1 SPS : </a:t>
            </a:r>
            <a:r>
              <a:rPr lang="nl-BE" dirty="0" err="1" smtClean="0"/>
              <a:t>Insp</a:t>
            </a:r>
            <a:endParaRPr lang="en-US" dirty="0"/>
          </a:p>
        </p:txBody>
      </p:sp>
      <p:cxnSp>
        <p:nvCxnSpPr>
          <p:cNvPr id="14" name="Elbow Connector 13"/>
          <p:cNvCxnSpPr/>
          <p:nvPr/>
        </p:nvCxnSpPr>
        <p:spPr bwMode="auto">
          <a:xfrm flipV="1">
            <a:off x="6228188" y="4424412"/>
            <a:ext cx="1008108" cy="12700"/>
          </a:xfrm>
          <a:prstGeom prst="bentConnector3">
            <a:avLst>
              <a:gd name="adj1" fmla="val 53164"/>
            </a:avLst>
          </a:prstGeom>
          <a:solidFill>
            <a:schemeClr val="accent1"/>
          </a:solidFill>
          <a:ln w="57150" cap="flat" cmpd="sng" algn="ctr">
            <a:solidFill>
              <a:srgbClr val="FFC000"/>
            </a:solidFill>
            <a:prstDash val="solid"/>
            <a:round/>
            <a:headEnd type="none" w="med" len="med"/>
            <a:tailEnd type="arrow"/>
          </a:ln>
          <a:effectLst/>
        </p:spPr>
      </p:cxnSp>
      <p:cxnSp>
        <p:nvCxnSpPr>
          <p:cNvPr id="19" name="Elbow Connector 18"/>
          <p:cNvCxnSpPr/>
          <p:nvPr/>
        </p:nvCxnSpPr>
        <p:spPr bwMode="auto">
          <a:xfrm>
            <a:off x="4355976" y="5313358"/>
            <a:ext cx="864096" cy="12700"/>
          </a:xfrm>
          <a:prstGeom prst="bentConnector3">
            <a:avLst/>
          </a:prstGeom>
          <a:solidFill>
            <a:schemeClr val="accent1"/>
          </a:solidFill>
          <a:ln w="44450" cap="flat" cmpd="sng" algn="ctr">
            <a:solidFill>
              <a:srgbClr val="FFFF00"/>
            </a:solidFill>
            <a:prstDash val="solid"/>
            <a:round/>
            <a:headEnd type="none" w="med" len="med"/>
            <a:tailEnd type="arrow"/>
          </a:ln>
          <a:effectLst/>
        </p:spPr>
      </p:cxnSp>
      <p:sp>
        <p:nvSpPr>
          <p:cNvPr id="20" name="TextBox 19"/>
          <p:cNvSpPr txBox="1"/>
          <p:nvPr/>
        </p:nvSpPr>
        <p:spPr>
          <a:xfrm>
            <a:off x="5364088" y="5298951"/>
            <a:ext cx="3672408" cy="1477328"/>
          </a:xfrm>
          <a:prstGeom prst="rect">
            <a:avLst/>
          </a:prstGeom>
          <a:solidFill>
            <a:srgbClr val="FFFF00"/>
          </a:solidFill>
        </p:spPr>
        <p:txBody>
          <a:bodyPr wrap="square" rtlCol="0">
            <a:spAutoFit/>
          </a:bodyPr>
          <a:lstStyle/>
          <a:p>
            <a:r>
              <a:rPr lang="nl-BE" dirty="0" smtClean="0"/>
              <a:t>-    ILE   		: 7   </a:t>
            </a:r>
          </a:p>
          <a:p>
            <a:pPr marL="285750" indent="-285750">
              <a:buFontTx/>
              <a:buChar char="-"/>
            </a:pPr>
            <a:r>
              <a:rPr lang="nl-BE" dirty="0" smtClean="0"/>
              <a:t> E   EVD 	: 12 (</a:t>
            </a:r>
            <a:r>
              <a:rPr lang="nl-BE" dirty="0" err="1" smtClean="0"/>
              <a:t>Verif</a:t>
            </a:r>
            <a:r>
              <a:rPr lang="nl-BE" dirty="0" smtClean="0"/>
              <a:t>)</a:t>
            </a:r>
          </a:p>
          <a:p>
            <a:pPr marL="285750" indent="-285750">
              <a:buFontTx/>
              <a:buChar char="-"/>
            </a:pPr>
            <a:r>
              <a:rPr lang="nl-BE" dirty="0" smtClean="0"/>
              <a:t> Infra New 	: 4</a:t>
            </a:r>
            <a:endParaRPr lang="nl-BE" dirty="0"/>
          </a:p>
          <a:p>
            <a:endParaRPr lang="nl-BE" dirty="0" smtClean="0"/>
          </a:p>
          <a:p>
            <a:r>
              <a:rPr lang="nl-BE" dirty="0" smtClean="0"/>
              <a:t>	</a:t>
            </a:r>
            <a:endParaRPr lang="en-US" dirty="0"/>
          </a:p>
        </p:txBody>
      </p:sp>
      <p:sp>
        <p:nvSpPr>
          <p:cNvPr id="11" name="TextBox 10"/>
          <p:cNvSpPr txBox="1"/>
          <p:nvPr/>
        </p:nvSpPr>
        <p:spPr>
          <a:xfrm>
            <a:off x="107504" y="1916832"/>
            <a:ext cx="5976664" cy="615553"/>
          </a:xfrm>
          <a:prstGeom prst="rect">
            <a:avLst/>
          </a:prstGeom>
          <a:noFill/>
        </p:spPr>
        <p:txBody>
          <a:bodyPr wrap="square" rtlCol="0">
            <a:spAutoFit/>
          </a:bodyPr>
          <a:lstStyle/>
          <a:p>
            <a:r>
              <a:rPr lang="nl-BE" dirty="0" smtClean="0"/>
              <a:t>1. </a:t>
            </a:r>
            <a:r>
              <a:rPr lang="nl-BE" sz="1600" dirty="0" smtClean="0"/>
              <a:t>Bepalen van het ATEX beleid MR</a:t>
            </a:r>
            <a:br>
              <a:rPr lang="nl-BE" sz="1600" dirty="0" smtClean="0"/>
            </a:br>
            <a:r>
              <a:rPr lang="nl-BE" sz="1600" dirty="0" smtClean="0"/>
              <a:t> 	+ opstellen van de ontbrekende richtlijnen</a:t>
            </a:r>
            <a:endParaRPr lang="en-US" sz="1600" dirty="0"/>
          </a:p>
        </p:txBody>
      </p:sp>
      <p:sp>
        <p:nvSpPr>
          <p:cNvPr id="18" name="TextBox 17"/>
          <p:cNvSpPr txBox="1"/>
          <p:nvPr/>
        </p:nvSpPr>
        <p:spPr>
          <a:xfrm>
            <a:off x="107504" y="2771636"/>
            <a:ext cx="5976664" cy="1107996"/>
          </a:xfrm>
          <a:prstGeom prst="rect">
            <a:avLst/>
          </a:prstGeom>
          <a:noFill/>
        </p:spPr>
        <p:txBody>
          <a:bodyPr wrap="square" rtlCol="0">
            <a:spAutoFit/>
          </a:bodyPr>
          <a:lstStyle/>
          <a:p>
            <a:r>
              <a:rPr lang="nl-BE" dirty="0"/>
              <a:t>2</a:t>
            </a:r>
            <a:r>
              <a:rPr lang="nl-BE" dirty="0" smtClean="0"/>
              <a:t>. </a:t>
            </a:r>
            <a:r>
              <a:rPr lang="nl-BE" sz="1600" dirty="0" smtClean="0"/>
              <a:t>Voorstellen van groep experten in staat om de nodige   </a:t>
            </a:r>
            <a:br>
              <a:rPr lang="nl-BE" sz="1600" dirty="0" smtClean="0"/>
            </a:br>
            <a:r>
              <a:rPr lang="nl-BE" sz="1600" dirty="0" smtClean="0"/>
              <a:t>     expertise te verstrekken voor het opstellen van een EVD.</a:t>
            </a:r>
            <a:br>
              <a:rPr lang="nl-BE" sz="1600" dirty="0" smtClean="0"/>
            </a:br>
            <a:r>
              <a:rPr lang="nl-BE" sz="1600" dirty="0" smtClean="0"/>
              <a:t>    + aanduiden ATEX deskundige hiërarchische lijn</a:t>
            </a:r>
          </a:p>
          <a:p>
            <a:r>
              <a:rPr lang="nl-BE" sz="1600" dirty="0" smtClean="0"/>
              <a:t>    + EDTC</a:t>
            </a:r>
            <a:endParaRPr lang="en-US" sz="1600" dirty="0"/>
          </a:p>
        </p:txBody>
      </p:sp>
      <p:sp>
        <p:nvSpPr>
          <p:cNvPr id="21" name="TextBox 20"/>
          <p:cNvSpPr txBox="1"/>
          <p:nvPr/>
        </p:nvSpPr>
        <p:spPr>
          <a:xfrm>
            <a:off x="107504" y="3905180"/>
            <a:ext cx="5976664" cy="646331"/>
          </a:xfrm>
          <a:prstGeom prst="rect">
            <a:avLst/>
          </a:prstGeom>
          <a:noFill/>
        </p:spPr>
        <p:txBody>
          <a:bodyPr wrap="square" rtlCol="0">
            <a:spAutoFit/>
          </a:bodyPr>
          <a:lstStyle/>
          <a:p>
            <a:endParaRPr lang="nl-BE" dirty="0" smtClean="0"/>
          </a:p>
          <a:p>
            <a:r>
              <a:rPr lang="nl-BE" dirty="0" smtClean="0"/>
              <a:t>3. </a:t>
            </a:r>
            <a:r>
              <a:rPr lang="nl-BE" sz="1600" dirty="0" smtClean="0"/>
              <a:t>Verbeteren van de bestaande richtlijnen</a:t>
            </a:r>
            <a:endParaRPr lang="en-US" sz="1600" dirty="0"/>
          </a:p>
        </p:txBody>
      </p:sp>
      <p:sp>
        <p:nvSpPr>
          <p:cNvPr id="24" name="TextBox 23"/>
          <p:cNvSpPr txBox="1"/>
          <p:nvPr/>
        </p:nvSpPr>
        <p:spPr>
          <a:xfrm>
            <a:off x="107504" y="5147900"/>
            <a:ext cx="5976664" cy="369332"/>
          </a:xfrm>
          <a:prstGeom prst="rect">
            <a:avLst/>
          </a:prstGeom>
          <a:noFill/>
        </p:spPr>
        <p:txBody>
          <a:bodyPr wrap="square" rtlCol="0">
            <a:spAutoFit/>
          </a:bodyPr>
          <a:lstStyle/>
          <a:p>
            <a:r>
              <a:rPr lang="nl-BE" dirty="0" smtClean="0"/>
              <a:t>4. Inhaalbeweging bestaande situaties</a:t>
            </a:r>
            <a:endParaRPr lang="en-US" sz="1600" dirty="0"/>
          </a:p>
        </p:txBody>
      </p:sp>
    </p:spTree>
    <p:extLst>
      <p:ext uri="{BB962C8B-B14F-4D97-AF65-F5344CB8AC3E}">
        <p14:creationId xmlns:p14="http://schemas.microsoft.com/office/powerpoint/2010/main" val="10282895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animBg="1"/>
      <p:bldP spid="20" grpId="0" animBg="1"/>
      <p:bldP spid="11" grpId="0"/>
      <p:bldP spid="18" grpId="0"/>
      <p:bldP spid="21"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9872" y="1124744"/>
            <a:ext cx="5400600" cy="2160240"/>
          </a:xfrm>
          <a:prstGeom prst="rect">
            <a:avLst/>
          </a:prstGeom>
        </p:spPr>
      </p:pic>
      <p:sp>
        <p:nvSpPr>
          <p:cNvPr id="7" name="Slide Number Placeholder 6"/>
          <p:cNvSpPr>
            <a:spLocks noGrp="1"/>
          </p:cNvSpPr>
          <p:nvPr>
            <p:ph type="sldNum" sz="quarter" idx="12"/>
          </p:nvPr>
        </p:nvSpPr>
        <p:spPr/>
        <p:txBody>
          <a:bodyPr/>
          <a:lstStyle/>
          <a:p>
            <a:fld id="{D4A89059-BE33-4732-A6D9-BB863C72A25C}" type="slidenum">
              <a:rPr lang="en-US" smtClean="0">
                <a:solidFill>
                  <a:srgbClr val="000000"/>
                </a:solidFill>
              </a:rPr>
              <a:pPr/>
              <a:t>17</a:t>
            </a:fld>
            <a:endParaRPr lang="en-US">
              <a:solidFill>
                <a:srgbClr val="000000"/>
              </a:solidFill>
            </a:endParaRPr>
          </a:p>
        </p:txBody>
      </p:sp>
      <p:sp>
        <p:nvSpPr>
          <p:cNvPr id="8" name="Rectangle 7"/>
          <p:cNvSpPr/>
          <p:nvPr/>
        </p:nvSpPr>
        <p:spPr>
          <a:xfrm>
            <a:off x="539552" y="4903420"/>
            <a:ext cx="8136904" cy="1261884"/>
          </a:xfrm>
          <a:prstGeom prst="rect">
            <a:avLst/>
          </a:prstGeom>
        </p:spPr>
        <p:txBody>
          <a:bodyPr wrap="square">
            <a:spAutoFit/>
          </a:bodyPr>
          <a:lstStyle/>
          <a:p>
            <a:pPr algn="ctr"/>
            <a:r>
              <a:rPr lang="nl-NL" sz="2000" b="1" dirty="0">
                <a:solidFill>
                  <a:srgbClr val="000000"/>
                </a:solidFill>
              </a:rPr>
              <a:t>"Je kunt een probleem niet oplossen met de denkwijze die het heeft </a:t>
            </a:r>
            <a:r>
              <a:rPr lang="nl-NL" sz="2000" b="1" dirty="0" smtClean="0">
                <a:solidFill>
                  <a:srgbClr val="000000"/>
                </a:solidFill>
              </a:rPr>
              <a:t>veroorzaakt .”</a:t>
            </a:r>
          </a:p>
          <a:p>
            <a:pPr algn="ctr"/>
            <a:endParaRPr lang="nl-NL" dirty="0" smtClean="0">
              <a:solidFill>
                <a:srgbClr val="000000"/>
              </a:solidFill>
            </a:endParaRPr>
          </a:p>
          <a:p>
            <a:pPr algn="ctr"/>
            <a:r>
              <a:rPr lang="nl-NL" dirty="0" smtClean="0">
                <a:solidFill>
                  <a:srgbClr val="000000"/>
                </a:solidFill>
              </a:rPr>
              <a:t>Albert </a:t>
            </a:r>
            <a:r>
              <a:rPr lang="nl-NL" dirty="0">
                <a:solidFill>
                  <a:srgbClr val="000000"/>
                </a:solidFill>
              </a:rPr>
              <a:t>Einstein </a:t>
            </a:r>
            <a:endParaRPr lang="en-US" dirty="0">
              <a:solidFill>
                <a:srgbClr val="000000"/>
              </a:solidFill>
            </a:endParaRPr>
          </a:p>
        </p:txBody>
      </p:sp>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576" y="-1323528"/>
            <a:ext cx="5400600" cy="7488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15410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dirty="0">
              <a:solidFill>
                <a:srgbClr val="000000"/>
              </a:solidFill>
            </a:endParaRPr>
          </a:p>
        </p:txBody>
      </p:sp>
      <p:sp>
        <p:nvSpPr>
          <p:cNvPr id="5" name="Slide Number Placeholder 4"/>
          <p:cNvSpPr>
            <a:spLocks noGrp="1"/>
          </p:cNvSpPr>
          <p:nvPr>
            <p:ph type="sldNum" sz="quarter" idx="12"/>
          </p:nvPr>
        </p:nvSpPr>
        <p:spPr/>
        <p:txBody>
          <a:bodyPr/>
          <a:lstStyle/>
          <a:p>
            <a:fld id="{D4A89059-BE33-4732-A6D9-BB863C72A25C}" type="slidenum">
              <a:rPr lang="en-US" smtClean="0">
                <a:solidFill>
                  <a:srgbClr val="000000"/>
                </a:solidFill>
              </a:rPr>
              <a:pPr/>
              <a:t>18</a:t>
            </a:fld>
            <a:endParaRPr lang="en-US">
              <a:solidFill>
                <a:srgbClr val="000000"/>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3380" y="1484783"/>
            <a:ext cx="8940617" cy="4353547"/>
          </a:xfrm>
          <a:prstGeom prst="rect">
            <a:avLst/>
          </a:prstGeom>
        </p:spPr>
      </p:pic>
      <p:sp>
        <p:nvSpPr>
          <p:cNvPr id="2" name="Action Button: Back or Previous 1">
            <a:hlinkClick r:id="rId4" action="ppaction://hlinksldjump" highlightClick="1"/>
          </p:cNvPr>
          <p:cNvSpPr/>
          <p:nvPr/>
        </p:nvSpPr>
        <p:spPr bwMode="auto">
          <a:xfrm>
            <a:off x="7596336" y="5517232"/>
            <a:ext cx="1080120" cy="720080"/>
          </a:xfrm>
          <a:prstGeom prst="actionButtonBackPrevious">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5192455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u="sng" dirty="0"/>
          </a:p>
        </p:txBody>
      </p:sp>
      <p:sp>
        <p:nvSpPr>
          <p:cNvPr id="4" name="Date Placeholder 3"/>
          <p:cNvSpPr>
            <a:spLocks noGrp="1"/>
          </p:cNvSpPr>
          <p:nvPr>
            <p:ph type="dt" sz="half" idx="10"/>
          </p:nvPr>
        </p:nvSpPr>
        <p:spPr/>
        <p:txBody>
          <a:bodyPr/>
          <a:lstStyle/>
          <a:p>
            <a:r>
              <a:rPr lang="en-US" smtClean="0">
                <a:solidFill>
                  <a:srgbClr val="000000"/>
                </a:solidFill>
              </a:rPr>
              <a:t>1/20/2014</a:t>
            </a:r>
            <a:endParaRPr lang="en-US">
              <a:solidFill>
                <a:srgbClr val="000000"/>
              </a:solidFill>
            </a:endParaRPr>
          </a:p>
        </p:txBody>
      </p:sp>
      <p:sp>
        <p:nvSpPr>
          <p:cNvPr id="5" name="Slide Number Placeholder 4"/>
          <p:cNvSpPr>
            <a:spLocks noGrp="1"/>
          </p:cNvSpPr>
          <p:nvPr>
            <p:ph type="sldNum" sz="quarter" idx="12"/>
          </p:nvPr>
        </p:nvSpPr>
        <p:spPr/>
        <p:txBody>
          <a:bodyPr/>
          <a:lstStyle/>
          <a:p>
            <a:fld id="{D4A89059-BE33-4732-A6D9-BB863C72A25C}" type="slidenum">
              <a:rPr lang="en-US" smtClean="0">
                <a:solidFill>
                  <a:srgbClr val="000000"/>
                </a:solidFill>
              </a:rPr>
              <a:pPr/>
              <a:t>19</a:t>
            </a:fld>
            <a:endParaRPr lang="en-US">
              <a:solidFill>
                <a:srgbClr val="000000"/>
              </a:solidFill>
            </a:endParaRPr>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2576" y="1628800"/>
            <a:ext cx="493591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1" name="Diagram 10"/>
          <p:cNvGraphicFramePr/>
          <p:nvPr>
            <p:extLst>
              <p:ext uri="{D42A27DB-BD31-4B8C-83A1-F6EECF244321}">
                <p14:modId xmlns:p14="http://schemas.microsoft.com/office/powerpoint/2010/main" val="3211052108"/>
              </p:ext>
            </p:extLst>
          </p:nvPr>
        </p:nvGraphicFramePr>
        <p:xfrm>
          <a:off x="5076056" y="2420888"/>
          <a:ext cx="3528392" cy="381642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9" name="Picture 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608028" y="1309942"/>
            <a:ext cx="1866712" cy="1759017"/>
          </a:xfrm>
          <a:prstGeom prst="rect">
            <a:avLst/>
          </a:prstGeom>
        </p:spPr>
      </p:pic>
      <p:sp>
        <p:nvSpPr>
          <p:cNvPr id="8" name="Striped Right Arrow 7"/>
          <p:cNvSpPr/>
          <p:nvPr/>
        </p:nvSpPr>
        <p:spPr bwMode="auto">
          <a:xfrm rot="1294083">
            <a:off x="4015157" y="2568368"/>
            <a:ext cx="1008112" cy="1080120"/>
          </a:xfrm>
          <a:prstGeom prst="stripedRightArrow">
            <a:avLst>
              <a:gd name="adj1" fmla="val 50000"/>
              <a:gd name="adj2" fmla="val 50741"/>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u="sng" smtClean="0">
              <a:solidFill>
                <a:srgbClr val="000000"/>
              </a:solidFill>
            </a:endParaRPr>
          </a:p>
        </p:txBody>
      </p:sp>
      <p:sp>
        <p:nvSpPr>
          <p:cNvPr id="12" name="Rounded Rectangle 11"/>
          <p:cNvSpPr/>
          <p:nvPr/>
        </p:nvSpPr>
        <p:spPr bwMode="auto">
          <a:xfrm>
            <a:off x="107504" y="1484784"/>
            <a:ext cx="3312368" cy="3168352"/>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u="sng" smtClean="0">
              <a:solidFill>
                <a:srgbClr val="000000"/>
              </a:solidFill>
            </a:endParaRPr>
          </a:p>
        </p:txBody>
      </p:sp>
      <p:sp>
        <p:nvSpPr>
          <p:cNvPr id="13" name="Rounded Rectangle 12"/>
          <p:cNvSpPr/>
          <p:nvPr/>
        </p:nvSpPr>
        <p:spPr bwMode="auto">
          <a:xfrm>
            <a:off x="5076056" y="2564904"/>
            <a:ext cx="3600400" cy="3528392"/>
          </a:xfrm>
          <a:prstGeom prst="round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u="sng" smtClean="0">
              <a:solidFill>
                <a:srgbClr val="000000"/>
              </a:solidFill>
            </a:endParaRPr>
          </a:p>
        </p:txBody>
      </p:sp>
    </p:spTree>
    <p:extLst>
      <p:ext uri="{BB962C8B-B14F-4D97-AF65-F5344CB8AC3E}">
        <p14:creationId xmlns:p14="http://schemas.microsoft.com/office/powerpoint/2010/main" val="16606980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D4A89059-BE33-4732-A6D9-BB863C72A25C}" type="slidenum">
              <a:rPr lang="en-US" smtClean="0"/>
              <a:t>2</a:t>
            </a:fld>
            <a:endParaRPr lang="en-US"/>
          </a:p>
        </p:txBody>
      </p:sp>
      <p:sp>
        <p:nvSpPr>
          <p:cNvPr id="2" name="Title 1"/>
          <p:cNvSpPr>
            <a:spLocks noGrp="1"/>
          </p:cNvSpPr>
          <p:nvPr>
            <p:ph type="title" idx="4294967295"/>
          </p:nvPr>
        </p:nvSpPr>
        <p:spPr>
          <a:xfrm>
            <a:off x="0" y="274638"/>
            <a:ext cx="8229600" cy="1143000"/>
          </a:xfrm>
        </p:spPr>
        <p:txBody>
          <a:bodyPr/>
          <a:lstStyle/>
          <a:p>
            <a:r>
              <a:rPr lang="nl-NL" sz="2400" b="1" u="sng" dirty="0"/>
              <a:t>Jaarlijks actieplan 2014 - Plan annuel </a:t>
            </a:r>
            <a:r>
              <a:rPr lang="nl-NL" sz="2400" b="1" u="sng" dirty="0" err="1"/>
              <a:t>d’actions</a:t>
            </a:r>
            <a:r>
              <a:rPr lang="nl-NL" sz="2400" b="1" u="sng" dirty="0"/>
              <a:t> 2014</a:t>
            </a:r>
            <a:endParaRPr lang="en-US" sz="2400" b="1" u="sng"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7" y="1556792"/>
            <a:ext cx="8475655"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974126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1/20/2014</a:t>
            </a:r>
            <a:endParaRPr lang="en-US"/>
          </a:p>
        </p:txBody>
      </p:sp>
      <p:sp>
        <p:nvSpPr>
          <p:cNvPr id="5" name="Slide Number Placeholder 4"/>
          <p:cNvSpPr>
            <a:spLocks noGrp="1"/>
          </p:cNvSpPr>
          <p:nvPr>
            <p:ph type="sldNum" sz="quarter" idx="12"/>
          </p:nvPr>
        </p:nvSpPr>
        <p:spPr/>
        <p:txBody>
          <a:bodyPr/>
          <a:lstStyle/>
          <a:p>
            <a:fld id="{D4A89059-BE33-4732-A6D9-BB863C72A25C}" type="slidenum">
              <a:rPr lang="en-US" smtClean="0"/>
              <a:t>20</a:t>
            </a:fld>
            <a:endParaRPr lang="en-US"/>
          </a:p>
        </p:txBody>
      </p:sp>
      <p:sp>
        <p:nvSpPr>
          <p:cNvPr id="14" name="TextBox 13"/>
          <p:cNvSpPr txBox="1"/>
          <p:nvPr/>
        </p:nvSpPr>
        <p:spPr>
          <a:xfrm>
            <a:off x="5220072" y="888975"/>
            <a:ext cx="3312368" cy="307777"/>
          </a:xfrm>
          <a:prstGeom prst="rect">
            <a:avLst/>
          </a:prstGeom>
          <a:noFill/>
        </p:spPr>
        <p:txBody>
          <a:bodyPr wrap="square" rtlCol="0">
            <a:spAutoFit/>
          </a:bodyPr>
          <a:lstStyle/>
          <a:p>
            <a:r>
              <a:rPr lang="nl-BE" sz="1400" i="1" dirty="0" smtClean="0"/>
              <a:t>ACWB-APG-WRKPR-001</a:t>
            </a:r>
            <a:endParaRPr lang="en-US" sz="1400" i="1" dirty="0"/>
          </a:p>
        </p:txBody>
      </p:sp>
      <p:cxnSp>
        <p:nvCxnSpPr>
          <p:cNvPr id="18" name="Straight Arrow Connector 17"/>
          <p:cNvCxnSpPr>
            <a:stCxn id="2" idx="3"/>
          </p:cNvCxnSpPr>
          <p:nvPr/>
        </p:nvCxnSpPr>
        <p:spPr bwMode="auto">
          <a:xfrm>
            <a:off x="3851920" y="1232756"/>
            <a:ext cx="4320480" cy="0"/>
          </a:xfrm>
          <a:prstGeom prst="straightConnector1">
            <a:avLst/>
          </a:prstGeom>
          <a:solidFill>
            <a:schemeClr val="accent1"/>
          </a:solidFill>
          <a:ln w="22225" cap="flat" cmpd="sng" algn="ctr">
            <a:solidFill>
              <a:schemeClr val="tx1"/>
            </a:solidFill>
            <a:prstDash val="sysDash"/>
            <a:round/>
            <a:headEnd type="none" w="med" len="med"/>
            <a:tailEnd type="arrow"/>
          </a:ln>
          <a:effectLst/>
        </p:spPr>
      </p:cxnSp>
      <p:sp>
        <p:nvSpPr>
          <p:cNvPr id="20" name="Flowchart: Card 19"/>
          <p:cNvSpPr/>
          <p:nvPr/>
        </p:nvSpPr>
        <p:spPr bwMode="auto">
          <a:xfrm>
            <a:off x="8388424" y="980728"/>
            <a:ext cx="648072" cy="447382"/>
          </a:xfrm>
          <a:prstGeom prst="flowChartPunchedCard">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BE" sz="1200" b="0" i="0" strike="noStrike" cap="none" normalizeH="0" baseline="0" dirty="0" smtClean="0">
                <a:ln>
                  <a:noFill/>
                </a:ln>
                <a:solidFill>
                  <a:schemeClr val="tx1"/>
                </a:solidFill>
                <a:effectLst/>
                <a:latin typeface="Arial" charset="0"/>
              </a:rPr>
              <a:t>DRBS</a:t>
            </a:r>
            <a:endParaRPr kumimoji="0" lang="en-US" sz="1200" b="0" i="0" strike="noStrike" cap="none" normalizeH="0" baseline="0" dirty="0" smtClean="0">
              <a:ln>
                <a:noFill/>
              </a:ln>
              <a:solidFill>
                <a:schemeClr val="tx1"/>
              </a:solidFill>
              <a:effectLst/>
              <a:latin typeface="Arial" charset="0"/>
            </a:endParaRPr>
          </a:p>
        </p:txBody>
      </p:sp>
      <p:cxnSp>
        <p:nvCxnSpPr>
          <p:cNvPr id="23" name="Elbow Connector 22"/>
          <p:cNvCxnSpPr>
            <a:endCxn id="3" idx="1"/>
          </p:cNvCxnSpPr>
          <p:nvPr/>
        </p:nvCxnSpPr>
        <p:spPr bwMode="auto">
          <a:xfrm rot="16200000" flipH="1">
            <a:off x="961837" y="1638563"/>
            <a:ext cx="739606" cy="576064"/>
          </a:xfrm>
          <a:prstGeom prst="bentConnector2">
            <a:avLst/>
          </a:prstGeom>
          <a:solidFill>
            <a:schemeClr val="accent1"/>
          </a:solidFill>
          <a:ln w="9525" cap="flat" cmpd="sng" algn="ctr">
            <a:solidFill>
              <a:schemeClr val="tx1"/>
            </a:solidFill>
            <a:prstDash val="solid"/>
            <a:round/>
            <a:headEnd type="none" w="med" len="med"/>
            <a:tailEnd type="arrow"/>
          </a:ln>
          <a:effectLst/>
        </p:spPr>
      </p:cxnSp>
      <p:sp>
        <p:nvSpPr>
          <p:cNvPr id="31" name="Flowchart: Card 30"/>
          <p:cNvSpPr/>
          <p:nvPr/>
        </p:nvSpPr>
        <p:spPr bwMode="auto">
          <a:xfrm>
            <a:off x="8388424" y="2123564"/>
            <a:ext cx="648072" cy="480392"/>
          </a:xfrm>
          <a:prstGeom prst="flowChartPunchedCard">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BE" sz="1200" b="0" i="0" strike="noStrike" cap="none" normalizeH="0" baseline="0" dirty="0" smtClean="0">
                <a:ln>
                  <a:noFill/>
                </a:ln>
                <a:solidFill>
                  <a:schemeClr val="tx1"/>
                </a:solidFill>
                <a:effectLst/>
                <a:latin typeface="Arial" charset="0"/>
              </a:rPr>
              <a:t>EVD</a:t>
            </a:r>
          </a:p>
          <a:p>
            <a:pPr marL="0" marR="0" indent="0" algn="ctr" defTabSz="914400" rtl="0" eaLnBrk="1" fontAlgn="base" latinLnBrk="0" hangingPunct="1">
              <a:lnSpc>
                <a:spcPct val="100000"/>
              </a:lnSpc>
              <a:spcBef>
                <a:spcPct val="0"/>
              </a:spcBef>
              <a:spcAft>
                <a:spcPct val="0"/>
              </a:spcAft>
              <a:buClrTx/>
              <a:buSzTx/>
              <a:buFontTx/>
              <a:buNone/>
              <a:tabLst/>
            </a:pPr>
            <a:r>
              <a:rPr lang="nl-BE" sz="1200" dirty="0" smtClean="0">
                <a:latin typeface="Arial" charset="0"/>
              </a:rPr>
              <a:t>DPE</a:t>
            </a:r>
            <a:endParaRPr kumimoji="0" lang="en-US" sz="1200" b="0" i="0" strike="noStrike" cap="none" normalizeH="0" baseline="0" dirty="0" smtClean="0">
              <a:ln>
                <a:noFill/>
              </a:ln>
              <a:solidFill>
                <a:schemeClr val="tx1"/>
              </a:solidFill>
              <a:effectLst/>
              <a:latin typeface="Arial" charset="0"/>
            </a:endParaRPr>
          </a:p>
        </p:txBody>
      </p:sp>
      <p:sp>
        <p:nvSpPr>
          <p:cNvPr id="35" name="TextBox 34"/>
          <p:cNvSpPr txBox="1"/>
          <p:nvPr/>
        </p:nvSpPr>
        <p:spPr>
          <a:xfrm>
            <a:off x="5292080" y="1772816"/>
            <a:ext cx="3348372" cy="738664"/>
          </a:xfrm>
          <a:prstGeom prst="rect">
            <a:avLst/>
          </a:prstGeom>
          <a:noFill/>
        </p:spPr>
        <p:txBody>
          <a:bodyPr wrap="square" rtlCol="0">
            <a:spAutoFit/>
          </a:bodyPr>
          <a:lstStyle/>
          <a:p>
            <a:r>
              <a:rPr lang="nl-BE" sz="1400" i="1" dirty="0" smtClean="0">
                <a:solidFill>
                  <a:schemeClr val="tx1">
                    <a:lumMod val="50000"/>
                    <a:lumOff val="50000"/>
                  </a:schemeClr>
                </a:solidFill>
              </a:rPr>
              <a:t>DGMR-SPS-MGTPOL-ATEX-001 (draft)</a:t>
            </a:r>
          </a:p>
          <a:p>
            <a:r>
              <a:rPr lang="nl-BE" sz="1400" i="1" dirty="0" smtClean="0">
                <a:solidFill>
                  <a:schemeClr val="tx1">
                    <a:lumMod val="50000"/>
                    <a:lumOff val="50000"/>
                  </a:schemeClr>
                </a:solidFill>
              </a:rPr>
              <a:t>DGMR-SPS-MGTPOL-EVD-001(draft)</a:t>
            </a:r>
          </a:p>
          <a:p>
            <a:endParaRPr lang="en-US" sz="1400" i="1" dirty="0"/>
          </a:p>
        </p:txBody>
      </p:sp>
      <p:cxnSp>
        <p:nvCxnSpPr>
          <p:cNvPr id="41" name="Elbow Connector 40"/>
          <p:cNvCxnSpPr>
            <a:stCxn id="31" idx="2"/>
            <a:endCxn id="25" idx="0"/>
          </p:cNvCxnSpPr>
          <p:nvPr/>
        </p:nvCxnSpPr>
        <p:spPr bwMode="auto">
          <a:xfrm rot="5400000">
            <a:off x="5967918" y="343944"/>
            <a:ext cx="484530" cy="5004555"/>
          </a:xfrm>
          <a:prstGeom prst="bentConnector3">
            <a:avLst>
              <a:gd name="adj1" fmla="val 50000"/>
            </a:avLst>
          </a:prstGeom>
          <a:solidFill>
            <a:schemeClr val="accent1"/>
          </a:solidFill>
          <a:ln w="12700" cap="flat" cmpd="sng" algn="ctr">
            <a:solidFill>
              <a:schemeClr val="tx1"/>
            </a:solidFill>
            <a:prstDash val="sysDot"/>
            <a:round/>
            <a:headEnd type="none" w="med" len="med"/>
            <a:tailEnd type="arrow"/>
          </a:ln>
          <a:effectLst/>
        </p:spPr>
      </p:cxnSp>
      <p:sp>
        <p:nvSpPr>
          <p:cNvPr id="44" name="Flowchart: Card 43"/>
          <p:cNvSpPr/>
          <p:nvPr/>
        </p:nvSpPr>
        <p:spPr bwMode="auto">
          <a:xfrm>
            <a:off x="8388424" y="4005064"/>
            <a:ext cx="648072" cy="576064"/>
          </a:xfrm>
          <a:prstGeom prst="flowChartPunchedCard">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BE" sz="1200" b="0" i="0" strike="noStrike" cap="none" normalizeH="0" baseline="0" dirty="0" smtClean="0">
                <a:ln>
                  <a:noFill/>
                </a:ln>
                <a:solidFill>
                  <a:schemeClr val="tx1"/>
                </a:solidFill>
                <a:effectLst/>
                <a:latin typeface="Arial" charset="0"/>
              </a:rPr>
              <a:t>Zone </a:t>
            </a:r>
            <a:r>
              <a:rPr kumimoji="0" lang="nl-BE" sz="1200" b="0" i="0" strike="noStrike" cap="none" normalizeH="0" baseline="0" dirty="0" err="1" smtClean="0">
                <a:ln>
                  <a:noFill/>
                </a:ln>
                <a:solidFill>
                  <a:schemeClr val="tx1"/>
                </a:solidFill>
                <a:effectLst/>
                <a:latin typeface="Arial" charset="0"/>
              </a:rPr>
              <a:t>Doc</a:t>
            </a:r>
            <a:endParaRPr kumimoji="0" lang="en-US" sz="1200" b="0" i="0" strike="noStrike" cap="none" normalizeH="0" baseline="0" dirty="0" smtClean="0">
              <a:ln>
                <a:noFill/>
              </a:ln>
              <a:solidFill>
                <a:schemeClr val="tx1"/>
              </a:solidFill>
              <a:effectLst/>
              <a:latin typeface="Arial" charset="0"/>
            </a:endParaRPr>
          </a:p>
        </p:txBody>
      </p:sp>
      <p:sp>
        <p:nvSpPr>
          <p:cNvPr id="45" name="TextBox 44"/>
          <p:cNvSpPr txBox="1"/>
          <p:nvPr/>
        </p:nvSpPr>
        <p:spPr>
          <a:xfrm>
            <a:off x="5364088" y="3626440"/>
            <a:ext cx="3600400" cy="738664"/>
          </a:xfrm>
          <a:prstGeom prst="rect">
            <a:avLst/>
          </a:prstGeom>
          <a:noFill/>
        </p:spPr>
        <p:txBody>
          <a:bodyPr wrap="square" rtlCol="0">
            <a:spAutoFit/>
          </a:bodyPr>
          <a:lstStyle/>
          <a:p>
            <a:r>
              <a:rPr lang="nl-BE" sz="1400" i="1" dirty="0" smtClean="0"/>
              <a:t>DGMR-SPS-DSINFR-ISEX-003 </a:t>
            </a:r>
          </a:p>
          <a:p>
            <a:r>
              <a:rPr lang="nl-BE" sz="1400" i="1" dirty="0" smtClean="0"/>
              <a:t>DGMR-SPS-DSINFR-ISEX-004</a:t>
            </a:r>
            <a:br>
              <a:rPr lang="nl-BE" sz="1400" i="1" dirty="0" smtClean="0"/>
            </a:br>
            <a:r>
              <a:rPr lang="nl-BE" sz="1400" i="1" dirty="0" smtClean="0"/>
              <a:t>SPS -&gt; per type installatie …</a:t>
            </a:r>
            <a:endParaRPr lang="en-US" sz="1400" i="1" dirty="0"/>
          </a:p>
        </p:txBody>
      </p:sp>
      <p:cxnSp>
        <p:nvCxnSpPr>
          <p:cNvPr id="49" name="Elbow Connector 48"/>
          <p:cNvCxnSpPr>
            <a:endCxn id="17" idx="1"/>
          </p:cNvCxnSpPr>
          <p:nvPr/>
        </p:nvCxnSpPr>
        <p:spPr bwMode="auto">
          <a:xfrm rot="16200000" flipH="1">
            <a:off x="-209092" y="3616460"/>
            <a:ext cx="3081464" cy="576064"/>
          </a:xfrm>
          <a:prstGeom prst="bentConnector2">
            <a:avLst/>
          </a:prstGeom>
          <a:solidFill>
            <a:schemeClr val="accent1"/>
          </a:solidFill>
          <a:ln w="9525" cap="flat" cmpd="sng" algn="ctr">
            <a:solidFill>
              <a:schemeClr val="tx1"/>
            </a:solidFill>
            <a:prstDash val="solid"/>
            <a:round/>
            <a:headEnd type="none" w="med" len="med"/>
            <a:tailEnd type="arrow"/>
          </a:ln>
          <a:effectLst/>
        </p:spPr>
      </p:cxnSp>
      <p:sp>
        <p:nvSpPr>
          <p:cNvPr id="53" name="Flowchart: Card 52"/>
          <p:cNvSpPr/>
          <p:nvPr/>
        </p:nvSpPr>
        <p:spPr bwMode="auto">
          <a:xfrm>
            <a:off x="8388424" y="5157192"/>
            <a:ext cx="648072" cy="576064"/>
          </a:xfrm>
          <a:prstGeom prst="flowChartPunchedCard">
            <a:avLst/>
          </a:prstGeom>
          <a:solidFill>
            <a:srgbClr val="FFFF99"/>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spcBef>
                <a:spcPct val="0"/>
              </a:spcBef>
              <a:spcAft>
                <a:spcPct val="0"/>
              </a:spcAft>
              <a:buClrTx/>
              <a:buSzTx/>
              <a:buFontTx/>
              <a:buNone/>
              <a:tabLst/>
            </a:pPr>
            <a:r>
              <a:rPr lang="nl-BE" sz="1400" dirty="0" err="1" smtClean="0">
                <a:latin typeface="Arial" charset="0"/>
              </a:rPr>
              <a:t>Ctl</a:t>
            </a:r>
            <a:r>
              <a:rPr lang="nl-BE" sz="1400" dirty="0" smtClean="0">
                <a:latin typeface="Arial" charset="0"/>
              </a:rPr>
              <a:t> EO</a:t>
            </a:r>
            <a:endParaRPr kumimoji="0" lang="en-US" sz="1400" b="0" i="0" strike="noStrike" cap="none" normalizeH="0" baseline="0" dirty="0" smtClean="0">
              <a:ln>
                <a:noFill/>
              </a:ln>
              <a:solidFill>
                <a:schemeClr val="tx1"/>
              </a:solidFill>
              <a:effectLst/>
              <a:latin typeface="Arial" charset="0"/>
            </a:endParaRPr>
          </a:p>
        </p:txBody>
      </p:sp>
      <p:sp>
        <p:nvSpPr>
          <p:cNvPr id="2" name="Flowchart: Process 1"/>
          <p:cNvSpPr/>
          <p:nvPr/>
        </p:nvSpPr>
        <p:spPr bwMode="auto">
          <a:xfrm>
            <a:off x="1043608" y="980728"/>
            <a:ext cx="2808312" cy="504056"/>
          </a:xfrm>
          <a:prstGeom prst="flowChartProcess">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r>
              <a:rPr lang="nl-BE" dirty="0" smtClean="0"/>
              <a:t>Wet welzijn </a:t>
            </a:r>
            <a:r>
              <a:rPr lang="nl-BE" dirty="0"/>
              <a:t>(4 Aug 96)</a:t>
            </a:r>
            <a:endParaRPr lang="en-US" dirty="0"/>
          </a:p>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dirty="0" smtClean="0">
              <a:ln>
                <a:noFill/>
              </a:ln>
              <a:solidFill>
                <a:schemeClr val="tx1"/>
              </a:solidFill>
              <a:effectLst/>
              <a:latin typeface="Arial" charset="0"/>
            </a:endParaRPr>
          </a:p>
        </p:txBody>
      </p:sp>
      <p:sp>
        <p:nvSpPr>
          <p:cNvPr id="3" name="Flowchart: Alternate Process 2"/>
          <p:cNvSpPr/>
          <p:nvPr/>
        </p:nvSpPr>
        <p:spPr bwMode="auto">
          <a:xfrm>
            <a:off x="1619672" y="1988840"/>
            <a:ext cx="2232248" cy="615116"/>
          </a:xfrm>
          <a:prstGeom prst="flowChartAlternateProcess">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BE" sz="1800" b="0" i="0" strike="noStrike" cap="none" normalizeH="0" baseline="0" dirty="0" smtClean="0">
                <a:ln>
                  <a:noFill/>
                </a:ln>
                <a:solidFill>
                  <a:schemeClr val="tx1"/>
                </a:solidFill>
                <a:effectLst/>
                <a:latin typeface="Arial" charset="0"/>
              </a:rPr>
              <a:t>KB ATEX 137 </a:t>
            </a:r>
          </a:p>
          <a:p>
            <a:pPr marL="0" marR="0" indent="0" algn="ctr" defTabSz="914400" rtl="0" eaLnBrk="1" fontAlgn="base" latinLnBrk="0" hangingPunct="1">
              <a:lnSpc>
                <a:spcPct val="100000"/>
              </a:lnSpc>
              <a:spcBef>
                <a:spcPct val="0"/>
              </a:spcBef>
              <a:spcAft>
                <a:spcPct val="0"/>
              </a:spcAft>
              <a:buClrTx/>
              <a:buSzTx/>
              <a:buFontTx/>
              <a:buNone/>
              <a:tabLst/>
            </a:pPr>
            <a:r>
              <a:rPr kumimoji="0" lang="nl-BE" sz="1800" b="0" i="0" strike="noStrike" cap="none" normalizeH="0" baseline="0" dirty="0" smtClean="0">
                <a:ln>
                  <a:noFill/>
                </a:ln>
                <a:solidFill>
                  <a:schemeClr val="tx1"/>
                </a:solidFill>
                <a:effectLst/>
                <a:latin typeface="Arial" charset="0"/>
              </a:rPr>
              <a:t>(26 Mar</a:t>
            </a:r>
            <a:r>
              <a:rPr kumimoji="0" lang="nl-BE" sz="1800" b="0" i="0" strike="noStrike" cap="none" normalizeH="0" dirty="0" smtClean="0">
                <a:ln>
                  <a:noFill/>
                </a:ln>
                <a:solidFill>
                  <a:schemeClr val="tx1"/>
                </a:solidFill>
                <a:effectLst/>
                <a:latin typeface="Arial" charset="0"/>
              </a:rPr>
              <a:t> 03)</a:t>
            </a:r>
            <a:endParaRPr kumimoji="0" lang="en-US" sz="1800" b="0" i="0" strike="noStrike" cap="none" normalizeH="0" baseline="0" dirty="0" smtClean="0">
              <a:ln>
                <a:noFill/>
              </a:ln>
              <a:solidFill>
                <a:schemeClr val="tx1"/>
              </a:solidFill>
              <a:effectLst/>
              <a:latin typeface="Arial" charset="0"/>
            </a:endParaRPr>
          </a:p>
        </p:txBody>
      </p:sp>
      <p:cxnSp>
        <p:nvCxnSpPr>
          <p:cNvPr id="26" name="Straight Arrow Connector 25"/>
          <p:cNvCxnSpPr/>
          <p:nvPr/>
        </p:nvCxnSpPr>
        <p:spPr bwMode="auto">
          <a:xfrm flipV="1">
            <a:off x="3851920" y="2296398"/>
            <a:ext cx="4320480" cy="13430"/>
          </a:xfrm>
          <a:prstGeom prst="straightConnector1">
            <a:avLst/>
          </a:prstGeom>
          <a:solidFill>
            <a:schemeClr val="accent1"/>
          </a:solidFill>
          <a:ln w="22225" cap="flat" cmpd="sng" algn="ctr">
            <a:solidFill>
              <a:schemeClr val="tx1"/>
            </a:solidFill>
            <a:prstDash val="sysDash"/>
            <a:round/>
            <a:headEnd type="none" w="med" len="med"/>
            <a:tailEnd type="arrow"/>
          </a:ln>
          <a:effectLst/>
        </p:spPr>
      </p:cxnSp>
      <p:sp>
        <p:nvSpPr>
          <p:cNvPr id="17" name="Flowchart: Alternate Process 16"/>
          <p:cNvSpPr/>
          <p:nvPr/>
        </p:nvSpPr>
        <p:spPr bwMode="auto">
          <a:xfrm>
            <a:off x="1619672" y="5157192"/>
            <a:ext cx="2232248" cy="576064"/>
          </a:xfrm>
          <a:prstGeom prst="flowChartAlternateProcess">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BE" sz="1800" b="0" i="0" strike="noStrike" cap="none" normalizeH="0" baseline="0" dirty="0" smtClean="0">
                <a:ln>
                  <a:noFill/>
                </a:ln>
                <a:solidFill>
                  <a:schemeClr val="tx1"/>
                </a:solidFill>
                <a:effectLst/>
                <a:latin typeface="Arial" charset="0"/>
              </a:rPr>
              <a:t>AREI </a:t>
            </a:r>
            <a:r>
              <a:rPr kumimoji="0" lang="nl-BE" sz="1800" b="0" i="0" strike="noStrike" cap="none" normalizeH="0" baseline="0" smtClean="0">
                <a:ln>
                  <a:noFill/>
                </a:ln>
                <a:solidFill>
                  <a:schemeClr val="tx1"/>
                </a:solidFill>
                <a:effectLst/>
                <a:latin typeface="Arial" charset="0"/>
              </a:rPr>
              <a:t>(RGIE)</a:t>
            </a:r>
            <a:endParaRPr kumimoji="0" lang="nl-BE" sz="1800" b="0" i="0" strike="noStrike" cap="none" normalizeH="0" baseline="0" dirty="0" smtClean="0">
              <a:ln>
                <a:noFill/>
              </a:ln>
              <a:solidFill>
                <a:schemeClr val="tx1"/>
              </a:solidFill>
              <a:effectLst/>
              <a:latin typeface="Arial" charset="0"/>
            </a:endParaRPr>
          </a:p>
          <a:p>
            <a:pPr marL="0" marR="0" indent="0" algn="ctr" defTabSz="914400" rtl="0" eaLnBrk="1" fontAlgn="base" latinLnBrk="0" hangingPunct="1">
              <a:lnSpc>
                <a:spcPct val="100000"/>
              </a:lnSpc>
              <a:spcBef>
                <a:spcPct val="0"/>
              </a:spcBef>
              <a:spcAft>
                <a:spcPct val="0"/>
              </a:spcAft>
              <a:buClrTx/>
              <a:buSzTx/>
              <a:buFontTx/>
              <a:buNone/>
              <a:tabLst/>
            </a:pPr>
            <a:r>
              <a:rPr lang="nl-BE" sz="1200" dirty="0" smtClean="0">
                <a:latin typeface="Arial" charset="0"/>
              </a:rPr>
              <a:t>(Elek </a:t>
            </a:r>
            <a:r>
              <a:rPr lang="nl-BE" sz="1200" dirty="0" err="1" smtClean="0">
                <a:latin typeface="Arial" charset="0"/>
              </a:rPr>
              <a:t>Inst</a:t>
            </a:r>
            <a:r>
              <a:rPr lang="nl-BE" sz="1200" dirty="0" smtClean="0">
                <a:latin typeface="Arial" charset="0"/>
              </a:rPr>
              <a:t> / explosie gevaar)</a:t>
            </a:r>
            <a:endParaRPr kumimoji="0" lang="en-US" sz="1200" b="0" i="0" strike="noStrike" cap="none" normalizeH="0" baseline="0" dirty="0" smtClean="0">
              <a:ln>
                <a:noFill/>
              </a:ln>
              <a:solidFill>
                <a:schemeClr val="tx1"/>
              </a:solidFill>
              <a:effectLst/>
              <a:latin typeface="Arial" charset="0"/>
            </a:endParaRPr>
          </a:p>
        </p:txBody>
      </p:sp>
      <p:sp>
        <p:nvSpPr>
          <p:cNvPr id="25" name="Flowchart: Decision 24"/>
          <p:cNvSpPr/>
          <p:nvPr/>
        </p:nvSpPr>
        <p:spPr bwMode="auto">
          <a:xfrm>
            <a:off x="2195737" y="3088486"/>
            <a:ext cx="3024335" cy="1158840"/>
          </a:xfrm>
          <a:prstGeom prst="flowChartDecisi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dist" defTabSz="914400" rtl="0" eaLnBrk="1" fontAlgn="base" latinLnBrk="0" hangingPunct="1">
              <a:lnSpc>
                <a:spcPct val="100000"/>
              </a:lnSpc>
              <a:spcBef>
                <a:spcPct val="0"/>
              </a:spcBef>
              <a:spcAft>
                <a:spcPct val="0"/>
              </a:spcAft>
              <a:buClrTx/>
              <a:buSzTx/>
              <a:buFontTx/>
              <a:buNone/>
              <a:tabLst/>
            </a:pPr>
            <a:r>
              <a:rPr kumimoji="0" lang="nl-BE" sz="1000" b="0" i="0" strike="noStrike" cap="none" normalizeH="0" baseline="0" dirty="0" smtClean="0">
                <a:ln>
                  <a:noFill/>
                </a:ln>
                <a:solidFill>
                  <a:schemeClr val="tx1"/>
                </a:solidFill>
                <a:effectLst/>
                <a:latin typeface="Arial" charset="0"/>
              </a:rPr>
              <a:t>Noodzaak Indeling gevaarlijke gebieden </a:t>
            </a:r>
            <a:r>
              <a:rPr kumimoji="0" lang="nl-BE" sz="1200" b="0" i="0" strike="noStrike" cap="none" normalizeH="0" baseline="0" dirty="0" smtClean="0">
                <a:ln>
                  <a:noFill/>
                </a:ln>
                <a:solidFill>
                  <a:schemeClr val="tx1"/>
                </a:solidFill>
                <a:effectLst/>
                <a:latin typeface="Arial" charset="0"/>
              </a:rPr>
              <a:t>?</a:t>
            </a:r>
          </a:p>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dirty="0" smtClean="0">
              <a:ln>
                <a:noFill/>
              </a:ln>
              <a:solidFill>
                <a:schemeClr val="tx1"/>
              </a:solidFill>
              <a:effectLst/>
              <a:latin typeface="Arial" charset="0"/>
            </a:endParaRPr>
          </a:p>
        </p:txBody>
      </p:sp>
      <p:sp>
        <p:nvSpPr>
          <p:cNvPr id="40" name="TextBox 39"/>
          <p:cNvSpPr txBox="1"/>
          <p:nvPr/>
        </p:nvSpPr>
        <p:spPr>
          <a:xfrm>
            <a:off x="5292080" y="4890646"/>
            <a:ext cx="3240360" cy="338554"/>
          </a:xfrm>
          <a:prstGeom prst="rect">
            <a:avLst/>
          </a:prstGeom>
          <a:noFill/>
        </p:spPr>
        <p:txBody>
          <a:bodyPr wrap="square" rtlCol="0">
            <a:spAutoFit/>
          </a:bodyPr>
          <a:lstStyle/>
          <a:p>
            <a:r>
              <a:rPr lang="nl-BE" sz="1400" i="1" dirty="0" smtClean="0"/>
              <a:t>DGMR-SPS-PRPER-PMRS-00</a:t>
            </a:r>
            <a:r>
              <a:rPr lang="nl-BE" sz="1600" dirty="0" smtClean="0"/>
              <a:t>1</a:t>
            </a:r>
            <a:endParaRPr lang="en-US" sz="1600" dirty="0"/>
          </a:p>
        </p:txBody>
      </p:sp>
      <p:cxnSp>
        <p:nvCxnSpPr>
          <p:cNvPr id="51" name="Straight Arrow Connector 50"/>
          <p:cNvCxnSpPr>
            <a:stCxn id="17" idx="3"/>
          </p:cNvCxnSpPr>
          <p:nvPr/>
        </p:nvCxnSpPr>
        <p:spPr bwMode="auto">
          <a:xfrm>
            <a:off x="3851920" y="5445224"/>
            <a:ext cx="4320480" cy="0"/>
          </a:xfrm>
          <a:prstGeom prst="straightConnector1">
            <a:avLst/>
          </a:prstGeom>
          <a:solidFill>
            <a:schemeClr val="accent1"/>
          </a:solidFill>
          <a:ln w="22225" cap="flat" cmpd="sng" algn="ctr">
            <a:solidFill>
              <a:schemeClr val="tx1"/>
            </a:solidFill>
            <a:prstDash val="sysDash"/>
            <a:round/>
            <a:headEnd type="none" w="med" len="med"/>
            <a:tailEnd type="arrow"/>
          </a:ln>
          <a:effectLst/>
        </p:spPr>
      </p:cxnSp>
      <p:sp>
        <p:nvSpPr>
          <p:cNvPr id="61" name="Down Arrow Callout 60"/>
          <p:cNvSpPr/>
          <p:nvPr/>
        </p:nvSpPr>
        <p:spPr bwMode="auto">
          <a:xfrm>
            <a:off x="1403648" y="0"/>
            <a:ext cx="1584176" cy="548680"/>
          </a:xfrm>
          <a:prstGeom prst="downArrowCallout">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nl-BE" u="sng" dirty="0" smtClean="0">
                <a:latin typeface="Arial" charset="0"/>
              </a:rPr>
              <a:t>Wetgeving</a:t>
            </a:r>
            <a:endParaRPr kumimoji="0" lang="en-US" sz="1800" b="0" i="0" u="sng" strike="noStrike" cap="none" normalizeH="0" baseline="0" dirty="0" smtClean="0">
              <a:ln>
                <a:noFill/>
              </a:ln>
              <a:solidFill>
                <a:schemeClr val="tx1"/>
              </a:solidFill>
              <a:effectLst/>
              <a:latin typeface="Arial" charset="0"/>
            </a:endParaRPr>
          </a:p>
        </p:txBody>
      </p:sp>
      <p:cxnSp>
        <p:nvCxnSpPr>
          <p:cNvPr id="1025" name="Straight Arrow Connector 1024"/>
          <p:cNvCxnSpPr>
            <a:stCxn id="25" idx="2"/>
            <a:endCxn id="25" idx="2"/>
          </p:cNvCxnSpPr>
          <p:nvPr/>
        </p:nvCxnSpPr>
        <p:spPr bwMode="auto">
          <a:xfrm>
            <a:off x="3707905" y="4247326"/>
            <a:ext cx="0"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cxnSp>
        <p:nvCxnSpPr>
          <p:cNvPr id="1029" name="Elbow Connector 1028"/>
          <p:cNvCxnSpPr>
            <a:stCxn id="25" idx="2"/>
          </p:cNvCxnSpPr>
          <p:nvPr/>
        </p:nvCxnSpPr>
        <p:spPr bwMode="auto">
          <a:xfrm rot="16200000" flipH="1">
            <a:off x="5917267" y="2037963"/>
            <a:ext cx="117778" cy="4536503"/>
          </a:xfrm>
          <a:prstGeom prst="bentConnector2">
            <a:avLst/>
          </a:prstGeom>
          <a:solidFill>
            <a:schemeClr val="accent1"/>
          </a:solidFill>
          <a:ln w="12700" cap="flat" cmpd="sng" algn="ctr">
            <a:solidFill>
              <a:schemeClr val="tx1"/>
            </a:solidFill>
            <a:prstDash val="sysDot"/>
            <a:round/>
            <a:headEnd type="none" w="med" len="med"/>
            <a:tailEnd type="arrow"/>
          </a:ln>
          <a:effectLst/>
        </p:spPr>
      </p:cxnSp>
      <p:sp>
        <p:nvSpPr>
          <p:cNvPr id="1059" name="Up-Down Arrow 1058"/>
          <p:cNvSpPr/>
          <p:nvPr/>
        </p:nvSpPr>
        <p:spPr bwMode="auto">
          <a:xfrm>
            <a:off x="8532440" y="4653136"/>
            <a:ext cx="288032" cy="432048"/>
          </a:xfrm>
          <a:prstGeom prst="up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
        <p:nvSpPr>
          <p:cNvPr id="6" name="Action Button: Back or Previous 5">
            <a:hlinkClick r:id="rId3" action="ppaction://hlinksldjump" highlightClick="1"/>
          </p:cNvPr>
          <p:cNvSpPr/>
          <p:nvPr/>
        </p:nvSpPr>
        <p:spPr bwMode="auto">
          <a:xfrm>
            <a:off x="7164288" y="6093296"/>
            <a:ext cx="1548173" cy="432048"/>
          </a:xfrm>
          <a:prstGeom prst="actionButtonBackPrevious">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802432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5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circle(in)">
                                      <p:cBhvr>
                                        <p:cTn id="19" dur="2000"/>
                                        <p:tgtEl>
                                          <p:spTgt spid="14"/>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circle(in)">
                                      <p:cBhvr>
                                        <p:cTn id="22" dur="2000"/>
                                        <p:tgtEl>
                                          <p:spTgt spid="45"/>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circle(in)">
                                      <p:cBhvr>
                                        <p:cTn id="25" dur="2000"/>
                                        <p:tgtEl>
                                          <p:spTgt spid="40"/>
                                        </p:tgtEl>
                                      </p:cBhvr>
                                    </p:animEffect>
                                  </p:childTnLst>
                                </p:cTn>
                              </p:par>
                            </p:childTnLst>
                          </p:cTn>
                        </p:par>
                      </p:childTnLst>
                    </p:cTn>
                  </p:par>
                  <p:par>
                    <p:cTn id="26" fill="hold">
                      <p:stCondLst>
                        <p:cond delay="indefinite"/>
                      </p:stCondLst>
                      <p:childTnLst>
                        <p:par>
                          <p:cTn id="27" fill="hold">
                            <p:stCondLst>
                              <p:cond delay="0"/>
                            </p:stCondLst>
                            <p:childTnLst>
                              <p:par>
                                <p:cTn id="28" presetID="6" presetClass="entr" presetSubtype="16" fill="hold" grpId="0" nodeType="click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circle(in)">
                                      <p:cBhvr>
                                        <p:cTn id="30" dur="2000"/>
                                        <p:tgtEl>
                                          <p:spTgt spid="35"/>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additive="base">
                                        <p:cTn id="35" dur="500" fill="hold"/>
                                        <p:tgtEl>
                                          <p:spTgt spid="6"/>
                                        </p:tgtEl>
                                        <p:attrNameLst>
                                          <p:attrName>ppt_x</p:attrName>
                                        </p:attrNameLst>
                                      </p:cBhvr>
                                      <p:tavLst>
                                        <p:tav tm="0">
                                          <p:val>
                                            <p:strVal val="#ppt_x"/>
                                          </p:val>
                                        </p:tav>
                                        <p:tav tm="100000">
                                          <p:val>
                                            <p:strVal val="#ppt_x"/>
                                          </p:val>
                                        </p:tav>
                                      </p:tavLst>
                                    </p:anim>
                                    <p:anim calcmode="lin" valueType="num">
                                      <p:cBhvr additive="base">
                                        <p:cTn id="3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35" grpId="0"/>
      <p:bldP spid="45" grpId="0"/>
      <p:bldP spid="53" grpId="0" animBg="1"/>
      <p:bldP spid="17" grpId="0" animBg="1"/>
      <p:bldP spid="40" grpId="0"/>
      <p:bldP spid="1059" grpId="0" animBg="1"/>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7024" y="15362"/>
            <a:ext cx="8497456" cy="6110801"/>
          </a:xfrm>
        </p:spPr>
      </p:pic>
      <p:sp>
        <p:nvSpPr>
          <p:cNvPr id="4" name="Date Placeholder 3"/>
          <p:cNvSpPr>
            <a:spLocks noGrp="1"/>
          </p:cNvSpPr>
          <p:nvPr>
            <p:ph type="dt" sz="half" idx="10"/>
          </p:nvPr>
        </p:nvSpPr>
        <p:spPr/>
        <p:txBody>
          <a:bodyPr/>
          <a:lstStyle/>
          <a:p>
            <a:r>
              <a:rPr lang="en-US" dirty="0" smtClean="0">
                <a:solidFill>
                  <a:srgbClr val="000000"/>
                </a:solidFill>
              </a:rPr>
              <a:t>1/20/2014</a:t>
            </a:r>
            <a:endParaRPr lang="en-US" dirty="0">
              <a:solidFill>
                <a:srgbClr val="000000"/>
              </a:solidFill>
            </a:endParaRPr>
          </a:p>
        </p:txBody>
      </p:sp>
      <p:sp>
        <p:nvSpPr>
          <p:cNvPr id="5" name="Slide Number Placeholder 4"/>
          <p:cNvSpPr>
            <a:spLocks noGrp="1"/>
          </p:cNvSpPr>
          <p:nvPr>
            <p:ph type="sldNum" sz="quarter" idx="12"/>
          </p:nvPr>
        </p:nvSpPr>
        <p:spPr/>
        <p:txBody>
          <a:bodyPr/>
          <a:lstStyle/>
          <a:p>
            <a:fld id="{D4A89059-BE33-4732-A6D9-BB863C72A25C}" type="slidenum">
              <a:rPr lang="en-US" smtClean="0">
                <a:solidFill>
                  <a:srgbClr val="000000"/>
                </a:solidFill>
              </a:rPr>
              <a:pPr/>
              <a:t>21</a:t>
            </a:fld>
            <a:endParaRPr lang="en-US">
              <a:solidFill>
                <a:srgbClr val="000000"/>
              </a:solidFill>
            </a:endParaRP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59632" y="2348880"/>
            <a:ext cx="7805606" cy="3024336"/>
          </a:xfrm>
          <a:prstGeom prst="rect">
            <a:avLst/>
          </a:prstGeom>
          <a:solidFill>
            <a:srgbClr val="FFFF00">
              <a:alpha val="97000"/>
            </a:srgbClr>
          </a:solidFill>
          <a:ln w="22225">
            <a:solidFill>
              <a:schemeClr val="tx1"/>
            </a:solidFill>
          </a:ln>
        </p:spPr>
      </p:pic>
      <p:sp>
        <p:nvSpPr>
          <p:cNvPr id="8" name="Curved Right Arrow 7"/>
          <p:cNvSpPr/>
          <p:nvPr/>
        </p:nvSpPr>
        <p:spPr bwMode="auto">
          <a:xfrm>
            <a:off x="1907704" y="620688"/>
            <a:ext cx="864096" cy="1800200"/>
          </a:xfrm>
          <a:prstGeom prst="curved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u="sng" smtClean="0">
              <a:solidFill>
                <a:srgbClr val="000000"/>
              </a:solidFill>
            </a:endParaRPr>
          </a:p>
        </p:txBody>
      </p:sp>
    </p:spTree>
    <p:extLst>
      <p:ext uri="{BB962C8B-B14F-4D97-AF65-F5344CB8AC3E}">
        <p14:creationId xmlns:p14="http://schemas.microsoft.com/office/powerpoint/2010/main" val="241166019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dirty="0" smtClean="0">
                <a:solidFill>
                  <a:srgbClr val="000000"/>
                </a:solidFill>
              </a:rPr>
              <a:t>1/20/2014</a:t>
            </a:r>
            <a:endParaRPr lang="en-US" dirty="0">
              <a:solidFill>
                <a:srgbClr val="000000"/>
              </a:solidFill>
            </a:endParaRPr>
          </a:p>
        </p:txBody>
      </p:sp>
      <p:sp>
        <p:nvSpPr>
          <p:cNvPr id="5" name="Slide Number Placeholder 4"/>
          <p:cNvSpPr>
            <a:spLocks noGrp="1"/>
          </p:cNvSpPr>
          <p:nvPr>
            <p:ph type="sldNum" sz="quarter" idx="12"/>
          </p:nvPr>
        </p:nvSpPr>
        <p:spPr/>
        <p:txBody>
          <a:bodyPr/>
          <a:lstStyle/>
          <a:p>
            <a:fld id="{D4A89059-BE33-4732-A6D9-BB863C72A25C}" type="slidenum">
              <a:rPr lang="en-US" smtClean="0">
                <a:solidFill>
                  <a:srgbClr val="000000"/>
                </a:solidFill>
              </a:rPr>
              <a:pPr/>
              <a:t>22</a:t>
            </a:fld>
            <a:endParaRPr lang="en-US">
              <a:solidFill>
                <a:srgbClr val="000000"/>
              </a:solidFil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260648"/>
            <a:ext cx="7272808" cy="6331469"/>
          </a:xfrm>
          <a:prstGeom prst="rect">
            <a:avLst/>
          </a:prstGeom>
          <a:ln>
            <a:solidFill>
              <a:schemeClr val="tx1"/>
            </a:solidFill>
          </a:ln>
        </p:spPr>
      </p:pic>
    </p:spTree>
    <p:extLst>
      <p:ext uri="{BB962C8B-B14F-4D97-AF65-F5344CB8AC3E}">
        <p14:creationId xmlns:p14="http://schemas.microsoft.com/office/powerpoint/2010/main" val="36117100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24656" y="4228651"/>
            <a:ext cx="4527021" cy="416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10"/>
          </p:nvPr>
        </p:nvSpPr>
        <p:spPr/>
        <p:txBody>
          <a:bodyPr/>
          <a:lstStyle/>
          <a:p>
            <a:r>
              <a:rPr lang="en-US" smtClean="0">
                <a:solidFill>
                  <a:srgbClr val="000000"/>
                </a:solidFill>
              </a:rPr>
              <a:t>1/20/2014</a:t>
            </a:r>
            <a:endParaRPr lang="en-US">
              <a:solidFill>
                <a:srgbClr val="000000"/>
              </a:solidFill>
            </a:endParaRPr>
          </a:p>
        </p:txBody>
      </p:sp>
      <p:sp>
        <p:nvSpPr>
          <p:cNvPr id="5" name="Slide Number Placeholder 4"/>
          <p:cNvSpPr>
            <a:spLocks noGrp="1"/>
          </p:cNvSpPr>
          <p:nvPr>
            <p:ph type="sldNum" sz="quarter" idx="12"/>
          </p:nvPr>
        </p:nvSpPr>
        <p:spPr/>
        <p:txBody>
          <a:bodyPr/>
          <a:lstStyle/>
          <a:p>
            <a:fld id="{D4A89059-BE33-4732-A6D9-BB863C72A25C}" type="slidenum">
              <a:rPr lang="en-US" smtClean="0">
                <a:solidFill>
                  <a:srgbClr val="000000"/>
                </a:solidFill>
              </a:rPr>
              <a:pPr/>
              <a:t>23</a:t>
            </a:fld>
            <a:endParaRPr lang="en-US">
              <a:solidFill>
                <a:srgbClr val="000000"/>
              </a:solidFill>
            </a:endParaRPr>
          </a:p>
        </p:txBody>
      </p:sp>
      <p:pic>
        <p:nvPicPr>
          <p:cNvPr id="6" name="Picture 5"/>
          <p:cNvPicPr>
            <a:picLocks noChangeAspect="1"/>
          </p:cNvPicPr>
          <p:nvPr/>
        </p:nvPicPr>
        <p:blipFill>
          <a:blip r:embed="rId4">
            <a:extLst>
              <a:ext uri="{BEBA8EAE-BF5A-486C-A8C5-ECC9F3942E4B}">
                <a14:imgProps xmlns:a14="http://schemas.microsoft.com/office/drawing/2010/main">
                  <a14:imgLayer r:embed="rId5">
                    <a14:imgEffect>
                      <a14:sharpenSoften amount="-1000"/>
                    </a14:imgEffect>
                  </a14:imgLayer>
                </a14:imgProps>
              </a:ext>
              <a:ext uri="{28A0092B-C50C-407E-A947-70E740481C1C}">
                <a14:useLocalDpi xmlns:a14="http://schemas.microsoft.com/office/drawing/2010/main" val="0"/>
              </a:ext>
            </a:extLst>
          </a:blip>
          <a:stretch>
            <a:fillRect/>
          </a:stretch>
        </p:blipFill>
        <p:spPr>
          <a:xfrm>
            <a:off x="30485" y="17884"/>
            <a:ext cx="4721630" cy="6858000"/>
          </a:xfrm>
          <a:prstGeom prst="rect">
            <a:avLst/>
          </a:prstGeom>
        </p:spPr>
      </p:pic>
      <p:pic>
        <p:nvPicPr>
          <p:cNvPr id="2" name="Picture 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83968" y="548680"/>
            <a:ext cx="4359490" cy="1073359"/>
          </a:xfrm>
          <a:prstGeom prst="rect">
            <a:avLst/>
          </a:prstGeom>
          <a:ln w="38100">
            <a:solidFill>
              <a:schemeClr val="tx1"/>
            </a:solidFill>
          </a:ln>
        </p:spPr>
      </p:pic>
      <p:pic>
        <p:nvPicPr>
          <p:cNvPr id="3" name="Picture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10406" y="1916832"/>
            <a:ext cx="4359490" cy="923902"/>
          </a:xfrm>
          <a:prstGeom prst="rect">
            <a:avLst/>
          </a:prstGeom>
          <a:ln w="38100">
            <a:solidFill>
              <a:schemeClr val="tx1"/>
            </a:solidFill>
          </a:ln>
        </p:spPr>
      </p:pic>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10406" y="3106982"/>
            <a:ext cx="4533941" cy="679803"/>
          </a:xfrm>
          <a:prstGeom prst="rect">
            <a:avLst/>
          </a:prstGeom>
          <a:ln w="38100">
            <a:solidFill>
              <a:schemeClr val="tx1"/>
            </a:solidFill>
          </a:ln>
        </p:spPr>
      </p:pic>
      <p:pic>
        <p:nvPicPr>
          <p:cNvPr id="3074"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759978" y="4437112"/>
            <a:ext cx="4384369" cy="7585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Down Arrow 7"/>
          <p:cNvSpPr/>
          <p:nvPr/>
        </p:nvSpPr>
        <p:spPr bwMode="auto">
          <a:xfrm>
            <a:off x="6790151" y="1622039"/>
            <a:ext cx="374137" cy="438809"/>
          </a:xfrm>
          <a:prstGeom prst="down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u="sng" smtClean="0">
              <a:solidFill>
                <a:srgbClr val="000000"/>
              </a:solidFill>
            </a:endParaRPr>
          </a:p>
        </p:txBody>
      </p:sp>
      <p:pic>
        <p:nvPicPr>
          <p:cNvPr id="3076"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673382" y="2771775"/>
            <a:ext cx="40798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64457" y="3558185"/>
            <a:ext cx="407987" cy="670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Bent Arrow 8"/>
          <p:cNvSpPr/>
          <p:nvPr/>
        </p:nvSpPr>
        <p:spPr bwMode="auto">
          <a:xfrm rot="10800000">
            <a:off x="4932040" y="5301208"/>
            <a:ext cx="1540404" cy="288032"/>
          </a:xfrm>
          <a:prstGeom prst="ben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endParaRPr lang="en-US" u="sng" smtClean="0">
              <a:solidFill>
                <a:srgbClr val="000000"/>
              </a:solidFill>
            </a:endParaRPr>
          </a:p>
        </p:txBody>
      </p:sp>
    </p:spTree>
    <p:extLst>
      <p:ext uri="{BB962C8B-B14F-4D97-AF65-F5344CB8AC3E}">
        <p14:creationId xmlns:p14="http://schemas.microsoft.com/office/powerpoint/2010/main" val="21265865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u="sng" dirty="0" err="1" smtClean="0"/>
              <a:t>PrO</a:t>
            </a:r>
            <a:r>
              <a:rPr lang="nl-BE" u="sng" dirty="0" smtClean="0"/>
              <a:t> ATEX</a:t>
            </a:r>
            <a:endParaRPr lang="en-US" u="sng" dirty="0"/>
          </a:p>
        </p:txBody>
      </p:sp>
      <p:sp>
        <p:nvSpPr>
          <p:cNvPr id="3" name="Content Placeholder 2"/>
          <p:cNvSpPr>
            <a:spLocks noGrp="1"/>
          </p:cNvSpPr>
          <p:nvPr>
            <p:ph idx="1"/>
          </p:nvPr>
        </p:nvSpPr>
        <p:spPr>
          <a:xfrm>
            <a:off x="457200" y="1412776"/>
            <a:ext cx="8229600" cy="5184576"/>
          </a:xfrm>
        </p:spPr>
        <p:txBody>
          <a:bodyPr/>
          <a:lstStyle/>
          <a:p>
            <a:r>
              <a:rPr lang="nl-BE" sz="2400" u="sng" dirty="0" smtClean="0"/>
              <a:t>Aanduiding </a:t>
            </a:r>
            <a:r>
              <a:rPr lang="nl-BE" sz="2400" u="sng" dirty="0" err="1" smtClean="0"/>
              <a:t>PrO</a:t>
            </a:r>
            <a:r>
              <a:rPr lang="nl-BE" sz="2400" u="sng" dirty="0" smtClean="0"/>
              <a:t> </a:t>
            </a:r>
            <a:r>
              <a:rPr lang="nl-BE" sz="2400" dirty="0" smtClean="0"/>
              <a:t>	:  1 </a:t>
            </a:r>
            <a:r>
              <a:rPr lang="nl-BE" sz="2400" dirty="0" smtClean="0">
                <a:solidFill>
                  <a:schemeClr val="accent6">
                    <a:lumMod val="75000"/>
                  </a:schemeClr>
                </a:solidFill>
              </a:rPr>
              <a:t>Okt 2013</a:t>
            </a:r>
          </a:p>
          <a:p>
            <a:r>
              <a:rPr lang="nl-BE" sz="2400" u="sng" dirty="0" smtClean="0"/>
              <a:t>1’ Analyse </a:t>
            </a:r>
            <a:r>
              <a:rPr lang="nl-BE" sz="2400" u="sng" dirty="0" err="1" smtClean="0"/>
              <a:t>PrO</a:t>
            </a:r>
            <a:r>
              <a:rPr lang="nl-BE" sz="2400" u="sng" dirty="0" smtClean="0"/>
              <a:t> </a:t>
            </a:r>
            <a:r>
              <a:rPr lang="nl-BE" sz="2400" dirty="0" smtClean="0"/>
              <a:t>	: </a:t>
            </a:r>
            <a:r>
              <a:rPr lang="nl-BE" sz="2400" dirty="0" smtClean="0">
                <a:solidFill>
                  <a:schemeClr val="accent6">
                    <a:lumMod val="75000"/>
                  </a:schemeClr>
                </a:solidFill>
              </a:rPr>
              <a:t>Okt-Dec</a:t>
            </a:r>
            <a:r>
              <a:rPr lang="nl-BE" sz="2400" dirty="0" smtClean="0"/>
              <a:t/>
            </a:r>
            <a:br>
              <a:rPr lang="nl-BE" sz="2400" dirty="0" smtClean="0"/>
            </a:br>
            <a:r>
              <a:rPr lang="nl-BE" sz="2400" dirty="0" smtClean="0"/>
              <a:t>  + ILE</a:t>
            </a:r>
            <a:br>
              <a:rPr lang="nl-BE" sz="2400" dirty="0" smtClean="0"/>
            </a:br>
            <a:r>
              <a:rPr lang="nl-BE" sz="2400" dirty="0" smtClean="0"/>
              <a:t>  + vorming  : AIB </a:t>
            </a:r>
            <a:r>
              <a:rPr lang="nl-BE" sz="2400" dirty="0" err="1" smtClean="0"/>
              <a:t>Vincotte</a:t>
            </a:r>
            <a:r>
              <a:rPr lang="nl-BE" sz="2400" dirty="0" smtClean="0"/>
              <a:t> </a:t>
            </a:r>
            <a:r>
              <a:rPr lang="nl-BE" sz="1400" dirty="0" smtClean="0"/>
              <a:t>(algemeen)</a:t>
            </a:r>
          </a:p>
          <a:p>
            <a:pPr marL="0" indent="0">
              <a:buNone/>
            </a:pPr>
            <a:r>
              <a:rPr lang="nl-BE" sz="2400" dirty="0"/>
              <a:t>	</a:t>
            </a:r>
            <a:r>
              <a:rPr lang="nl-BE" sz="2400" dirty="0" smtClean="0"/>
              <a:t>	    KUL </a:t>
            </a:r>
            <a:r>
              <a:rPr lang="nl-BE" sz="1400" dirty="0" smtClean="0"/>
              <a:t>(KB ATEX 137&amp;95, EN60079-10-1, EN60079-10-2, </a:t>
            </a:r>
            <a:br>
              <a:rPr lang="nl-BE" sz="1400" dirty="0" smtClean="0"/>
            </a:br>
            <a:r>
              <a:rPr lang="nl-BE" sz="1400" dirty="0" smtClean="0"/>
              <a:t>                                                           EN60079-20-1, NPR 7910-1, NPR7910-2, …)</a:t>
            </a:r>
          </a:p>
          <a:p>
            <a:pPr marL="0" indent="0">
              <a:buNone/>
            </a:pPr>
            <a:r>
              <a:rPr lang="nl-BE" sz="2400" dirty="0"/>
              <a:t>	</a:t>
            </a:r>
            <a:r>
              <a:rPr lang="nl-BE" sz="2400" dirty="0" smtClean="0"/>
              <a:t>	    IAB </a:t>
            </a:r>
            <a:r>
              <a:rPr lang="nl-BE" sz="2400" dirty="0" err="1" smtClean="0"/>
              <a:t>Ing</a:t>
            </a:r>
            <a:r>
              <a:rPr lang="nl-BE" sz="2400" dirty="0" smtClean="0"/>
              <a:t> </a:t>
            </a:r>
            <a:r>
              <a:rPr lang="nl-BE" sz="1600" dirty="0" smtClean="0"/>
              <a:t>(ATEX </a:t>
            </a:r>
            <a:r>
              <a:rPr lang="nl-BE" sz="1600" dirty="0" err="1" smtClean="0"/>
              <a:t>inspecteur:IEC</a:t>
            </a:r>
            <a:r>
              <a:rPr lang="nl-BE" sz="1600" dirty="0" smtClean="0"/>
              <a:t> 60079-17 , IEC 60079-14)</a:t>
            </a:r>
          </a:p>
          <a:p>
            <a:pPr marL="0" indent="0">
              <a:buNone/>
            </a:pPr>
            <a:r>
              <a:rPr lang="nl-BE" sz="2400" dirty="0" smtClean="0"/>
              <a:t> </a:t>
            </a:r>
            <a:r>
              <a:rPr lang="nl-BE" sz="2400" dirty="0"/>
              <a:t> </a:t>
            </a:r>
            <a:r>
              <a:rPr lang="nl-BE" sz="2400" dirty="0" smtClean="0"/>
              <a:t>    + </a:t>
            </a:r>
            <a:r>
              <a:rPr lang="nl-BE" sz="2400" dirty="0" err="1" smtClean="0"/>
              <a:t>Sit</a:t>
            </a:r>
            <a:r>
              <a:rPr lang="nl-BE" sz="2400" dirty="0" smtClean="0"/>
              <a:t> E  		: DLD</a:t>
            </a:r>
            <a:br>
              <a:rPr lang="nl-BE" sz="2400" dirty="0" smtClean="0"/>
            </a:br>
            <a:r>
              <a:rPr lang="nl-BE" sz="2400" dirty="0" smtClean="0"/>
              <a:t> 			: </a:t>
            </a:r>
            <a:r>
              <a:rPr lang="nl-BE" sz="2400" dirty="0" err="1" smtClean="0"/>
              <a:t>Roccourt</a:t>
            </a:r>
            <a:r>
              <a:rPr lang="nl-BE" sz="2400" dirty="0" smtClean="0"/>
              <a:t/>
            </a:r>
            <a:br>
              <a:rPr lang="nl-BE" sz="2400" dirty="0" smtClean="0"/>
            </a:br>
            <a:r>
              <a:rPr lang="nl-BE" sz="2400" dirty="0" smtClean="0"/>
              <a:t> 			: Beauvechain</a:t>
            </a:r>
            <a:br>
              <a:rPr lang="nl-BE" sz="2400" dirty="0" smtClean="0"/>
            </a:br>
            <a:r>
              <a:rPr lang="nl-BE" sz="2400" dirty="0" smtClean="0"/>
              <a:t> 			: Berlaar , …</a:t>
            </a:r>
          </a:p>
          <a:p>
            <a:r>
              <a:rPr lang="nl-BE" sz="2400" u="sng" dirty="0" err="1" smtClean="0"/>
              <a:t>WkGp</a:t>
            </a:r>
            <a:r>
              <a:rPr lang="nl-BE" sz="2400" u="sng" dirty="0" smtClean="0"/>
              <a:t> </a:t>
            </a:r>
            <a:r>
              <a:rPr lang="nl-BE" sz="2400" dirty="0" smtClean="0"/>
              <a:t>	: </a:t>
            </a:r>
            <a:r>
              <a:rPr lang="nl-BE" sz="2400" dirty="0" smtClean="0">
                <a:solidFill>
                  <a:schemeClr val="accent6">
                    <a:lumMod val="75000"/>
                  </a:schemeClr>
                </a:solidFill>
              </a:rPr>
              <a:t>Start 9 Jan 14 , # sessies</a:t>
            </a:r>
          </a:p>
          <a:p>
            <a:pPr marL="0" indent="0">
              <a:buNone/>
            </a:pPr>
            <a:r>
              <a:rPr lang="nl-BE" sz="2400" dirty="0" smtClean="0"/>
              <a:t>     + </a:t>
            </a:r>
            <a:r>
              <a:rPr lang="nl-BE" sz="2400" dirty="0" err="1" smtClean="0"/>
              <a:t>Bf</a:t>
            </a:r>
            <a:r>
              <a:rPr lang="nl-BE" sz="2400" dirty="0" smtClean="0"/>
              <a:t> Infra Day (28/3)</a:t>
            </a:r>
            <a:endParaRPr lang="en-US" sz="2400" dirty="0"/>
          </a:p>
        </p:txBody>
      </p:sp>
      <p:sp>
        <p:nvSpPr>
          <p:cNvPr id="5" name="Slide Number Placeholder 4"/>
          <p:cNvSpPr>
            <a:spLocks noGrp="1"/>
          </p:cNvSpPr>
          <p:nvPr>
            <p:ph type="sldNum" sz="quarter" idx="12"/>
          </p:nvPr>
        </p:nvSpPr>
        <p:spPr/>
        <p:txBody>
          <a:bodyPr/>
          <a:lstStyle/>
          <a:p>
            <a:fld id="{D4A89059-BE33-4732-A6D9-BB863C72A25C}" type="slidenum">
              <a:rPr lang="en-US" smtClean="0"/>
              <a:t>3</a:t>
            </a:fld>
            <a:endParaRPr lang="en-US"/>
          </a:p>
        </p:txBody>
      </p:sp>
    </p:spTree>
    <p:extLst>
      <p:ext uri="{BB962C8B-B14F-4D97-AF65-F5344CB8AC3E}">
        <p14:creationId xmlns:p14="http://schemas.microsoft.com/office/powerpoint/2010/main" val="19278347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u="sng" dirty="0" smtClean="0"/>
              <a:t>2. Aanbevelingen </a:t>
            </a:r>
            <a:r>
              <a:rPr lang="nl-BE" u="sng" dirty="0" err="1" smtClean="0"/>
              <a:t>WkGp</a:t>
            </a:r>
            <a:endParaRPr lang="en-US" u="sng" dirty="0"/>
          </a:p>
        </p:txBody>
      </p:sp>
      <p:sp>
        <p:nvSpPr>
          <p:cNvPr id="4" name="Date Placeholder 3"/>
          <p:cNvSpPr>
            <a:spLocks noGrp="1"/>
          </p:cNvSpPr>
          <p:nvPr>
            <p:ph type="dt" sz="half" idx="10"/>
          </p:nvPr>
        </p:nvSpPr>
        <p:spPr/>
        <p:txBody>
          <a:bodyPr/>
          <a:lstStyle/>
          <a:p>
            <a:r>
              <a:rPr lang="en-US" smtClean="0"/>
              <a:t>1/20/2014</a:t>
            </a:r>
            <a:endParaRPr lang="en-US"/>
          </a:p>
        </p:txBody>
      </p:sp>
      <p:sp>
        <p:nvSpPr>
          <p:cNvPr id="5" name="Slide Number Placeholder 4"/>
          <p:cNvSpPr>
            <a:spLocks noGrp="1"/>
          </p:cNvSpPr>
          <p:nvPr>
            <p:ph type="sldNum" sz="quarter" idx="12"/>
          </p:nvPr>
        </p:nvSpPr>
        <p:spPr/>
        <p:txBody>
          <a:bodyPr/>
          <a:lstStyle/>
          <a:p>
            <a:fld id="{D4A89059-BE33-4732-A6D9-BB863C72A25C}" type="slidenum">
              <a:rPr lang="en-US" smtClean="0"/>
              <a:t>4</a:t>
            </a:fld>
            <a:endParaRPr lang="en-US"/>
          </a:p>
        </p:txBody>
      </p:sp>
      <p:sp>
        <p:nvSpPr>
          <p:cNvPr id="7" name="TextBox 6"/>
          <p:cNvSpPr txBox="1"/>
          <p:nvPr/>
        </p:nvSpPr>
        <p:spPr>
          <a:xfrm>
            <a:off x="323528" y="1556792"/>
            <a:ext cx="2376264" cy="400110"/>
          </a:xfrm>
          <a:prstGeom prst="rect">
            <a:avLst/>
          </a:prstGeom>
          <a:solidFill>
            <a:srgbClr val="92D050"/>
          </a:solidFill>
          <a:ln>
            <a:solidFill>
              <a:schemeClr val="tx1"/>
            </a:solidFill>
          </a:ln>
        </p:spPr>
        <p:txBody>
          <a:bodyPr wrap="square" rtlCol="0">
            <a:spAutoFit/>
          </a:bodyPr>
          <a:lstStyle/>
          <a:p>
            <a:r>
              <a:rPr lang="nl-BE" sz="2000" dirty="0" smtClean="0"/>
              <a:t>Correcte sequentie </a:t>
            </a:r>
          </a:p>
        </p:txBody>
      </p:sp>
      <p:sp>
        <p:nvSpPr>
          <p:cNvPr id="10" name="TextBox 9"/>
          <p:cNvSpPr txBox="1"/>
          <p:nvPr/>
        </p:nvSpPr>
        <p:spPr>
          <a:xfrm>
            <a:off x="971600" y="2348880"/>
            <a:ext cx="6984776" cy="923330"/>
          </a:xfrm>
          <a:prstGeom prst="rect">
            <a:avLst/>
          </a:prstGeom>
          <a:noFill/>
        </p:spPr>
        <p:txBody>
          <a:bodyPr wrap="square" rtlCol="0">
            <a:spAutoFit/>
          </a:bodyPr>
          <a:lstStyle/>
          <a:p>
            <a:r>
              <a:rPr lang="nl-BE" dirty="0" smtClean="0"/>
              <a:t>DRBS    ↔    ATEX </a:t>
            </a:r>
            <a:r>
              <a:rPr lang="nl-BE" dirty="0"/>
              <a:t>analyse    ↔ </a:t>
            </a:r>
            <a:r>
              <a:rPr lang="nl-BE" dirty="0" smtClean="0"/>
              <a:t>    </a:t>
            </a:r>
            <a:r>
              <a:rPr lang="nl-BE" dirty="0"/>
              <a:t>EVD    ↔ </a:t>
            </a:r>
            <a:r>
              <a:rPr lang="nl-BE" dirty="0" smtClean="0"/>
              <a:t>  (</a:t>
            </a:r>
            <a:r>
              <a:rPr lang="nl-BE" dirty="0" err="1" smtClean="0"/>
              <a:t>ev</a:t>
            </a:r>
            <a:r>
              <a:rPr lang="nl-BE" dirty="0" smtClean="0"/>
              <a:t>) zone bepaling</a:t>
            </a:r>
          </a:p>
          <a:p>
            <a:endParaRPr lang="nl-BE" dirty="0"/>
          </a:p>
          <a:p>
            <a:r>
              <a:rPr lang="nl-BE" dirty="0" smtClean="0"/>
              <a:t>Elek Mat (AREI)  ZONE     dus ATEX </a:t>
            </a:r>
            <a:endParaRPr lang="en-US" dirty="0"/>
          </a:p>
        </p:txBody>
      </p:sp>
      <p:cxnSp>
        <p:nvCxnSpPr>
          <p:cNvPr id="12" name="Straight Connector 11"/>
          <p:cNvCxnSpPr/>
          <p:nvPr/>
        </p:nvCxnSpPr>
        <p:spPr bwMode="auto">
          <a:xfrm>
            <a:off x="1115616" y="2810545"/>
            <a:ext cx="3888432" cy="546447"/>
          </a:xfrm>
          <a:prstGeom prst="line">
            <a:avLst/>
          </a:prstGeom>
          <a:solidFill>
            <a:schemeClr val="accent1"/>
          </a:solidFill>
          <a:ln w="44450" cap="flat" cmpd="sng" algn="ctr">
            <a:solidFill>
              <a:srgbClr val="FF0000"/>
            </a:solidFill>
            <a:prstDash val="solid"/>
            <a:round/>
            <a:headEnd type="none" w="med" len="med"/>
            <a:tailEnd type="none" w="med" len="med"/>
          </a:ln>
          <a:effectLst/>
        </p:spPr>
      </p:cxnSp>
      <p:cxnSp>
        <p:nvCxnSpPr>
          <p:cNvPr id="15" name="Straight Connector 14"/>
          <p:cNvCxnSpPr/>
          <p:nvPr/>
        </p:nvCxnSpPr>
        <p:spPr bwMode="auto">
          <a:xfrm flipV="1">
            <a:off x="1115616" y="2962945"/>
            <a:ext cx="3888432" cy="309265"/>
          </a:xfrm>
          <a:prstGeom prst="line">
            <a:avLst/>
          </a:prstGeom>
          <a:solidFill>
            <a:schemeClr val="accent1"/>
          </a:solidFill>
          <a:ln w="44450" cap="flat" cmpd="sng" algn="ctr">
            <a:solidFill>
              <a:srgbClr val="FF0000"/>
            </a:solidFill>
            <a:prstDash val="solid"/>
            <a:round/>
            <a:headEnd type="none" w="med" len="med"/>
            <a:tailEnd type="none" w="med" len="med"/>
          </a:ln>
          <a:effectLst/>
        </p:spPr>
      </p:cxnSp>
      <p:sp>
        <p:nvSpPr>
          <p:cNvPr id="6" name="Action Button: Information 5">
            <a:hlinkClick r:id="rId3" action="ppaction://hlinksldjump" highlightClick="1"/>
          </p:cNvPr>
          <p:cNvSpPr/>
          <p:nvPr/>
        </p:nvSpPr>
        <p:spPr bwMode="auto">
          <a:xfrm>
            <a:off x="7092280" y="3117577"/>
            <a:ext cx="1368152" cy="311423"/>
          </a:xfrm>
          <a:prstGeom prst="actionButtonInformati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1017606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BE" u="sng" dirty="0" smtClean="0"/>
              <a:t>2. Aanbevelingen </a:t>
            </a:r>
            <a:r>
              <a:rPr lang="nl-BE" u="sng" dirty="0" err="1" smtClean="0"/>
              <a:t>WkGp</a:t>
            </a:r>
            <a:endParaRPr lang="en-US" u="sng" dirty="0"/>
          </a:p>
        </p:txBody>
      </p:sp>
      <p:sp>
        <p:nvSpPr>
          <p:cNvPr id="4" name="Date Placeholder 3"/>
          <p:cNvSpPr>
            <a:spLocks noGrp="1"/>
          </p:cNvSpPr>
          <p:nvPr>
            <p:ph type="dt" sz="half" idx="10"/>
          </p:nvPr>
        </p:nvSpPr>
        <p:spPr/>
        <p:txBody>
          <a:bodyPr/>
          <a:lstStyle/>
          <a:p>
            <a:r>
              <a:rPr lang="en-US" smtClean="0"/>
              <a:t>1/20/2014</a:t>
            </a:r>
            <a:endParaRPr lang="en-US"/>
          </a:p>
        </p:txBody>
      </p:sp>
      <p:sp>
        <p:nvSpPr>
          <p:cNvPr id="5" name="Slide Number Placeholder 4"/>
          <p:cNvSpPr>
            <a:spLocks noGrp="1"/>
          </p:cNvSpPr>
          <p:nvPr>
            <p:ph type="sldNum" sz="quarter" idx="12"/>
          </p:nvPr>
        </p:nvSpPr>
        <p:spPr/>
        <p:txBody>
          <a:bodyPr/>
          <a:lstStyle/>
          <a:p>
            <a:fld id="{D4A89059-BE33-4732-A6D9-BB863C72A25C}" type="slidenum">
              <a:rPr lang="en-US" smtClean="0"/>
              <a:t>5</a:t>
            </a:fld>
            <a:endParaRPr lang="en-US"/>
          </a:p>
        </p:txBody>
      </p:sp>
      <p:sp>
        <p:nvSpPr>
          <p:cNvPr id="7" name="TextBox 6"/>
          <p:cNvSpPr txBox="1"/>
          <p:nvPr/>
        </p:nvSpPr>
        <p:spPr>
          <a:xfrm>
            <a:off x="323528" y="1556792"/>
            <a:ext cx="2376264" cy="400110"/>
          </a:xfrm>
          <a:prstGeom prst="rect">
            <a:avLst/>
          </a:prstGeom>
          <a:solidFill>
            <a:srgbClr val="92D050"/>
          </a:solidFill>
          <a:ln>
            <a:solidFill>
              <a:schemeClr val="tx1"/>
            </a:solidFill>
          </a:ln>
        </p:spPr>
        <p:txBody>
          <a:bodyPr wrap="square" rtlCol="0">
            <a:spAutoFit/>
          </a:bodyPr>
          <a:lstStyle/>
          <a:p>
            <a:r>
              <a:rPr lang="nl-BE" sz="2000" dirty="0" smtClean="0"/>
              <a:t>Correcte sequentie </a:t>
            </a:r>
          </a:p>
        </p:txBody>
      </p:sp>
      <p:sp>
        <p:nvSpPr>
          <p:cNvPr id="9" name="TextBox 8"/>
          <p:cNvSpPr txBox="1"/>
          <p:nvPr/>
        </p:nvSpPr>
        <p:spPr>
          <a:xfrm>
            <a:off x="251520" y="3573016"/>
            <a:ext cx="3096344" cy="400110"/>
          </a:xfrm>
          <a:prstGeom prst="rect">
            <a:avLst/>
          </a:prstGeom>
          <a:solidFill>
            <a:srgbClr val="92D050"/>
          </a:solidFill>
          <a:ln>
            <a:solidFill>
              <a:schemeClr val="tx1"/>
            </a:solidFill>
          </a:ln>
        </p:spPr>
        <p:txBody>
          <a:bodyPr wrap="square" rtlCol="0">
            <a:spAutoFit/>
          </a:bodyPr>
          <a:lstStyle/>
          <a:p>
            <a:r>
              <a:rPr lang="nl-BE" sz="2000" dirty="0" smtClean="0"/>
              <a:t>Correcte ATEX  analyse </a:t>
            </a:r>
            <a:endParaRPr lang="en-US" sz="2000" dirty="0"/>
          </a:p>
        </p:txBody>
      </p:sp>
      <p:sp>
        <p:nvSpPr>
          <p:cNvPr id="10" name="TextBox 9"/>
          <p:cNvSpPr txBox="1"/>
          <p:nvPr/>
        </p:nvSpPr>
        <p:spPr>
          <a:xfrm>
            <a:off x="971600" y="2348880"/>
            <a:ext cx="6984776" cy="923330"/>
          </a:xfrm>
          <a:prstGeom prst="rect">
            <a:avLst/>
          </a:prstGeom>
          <a:noFill/>
        </p:spPr>
        <p:txBody>
          <a:bodyPr wrap="square" rtlCol="0">
            <a:spAutoFit/>
          </a:bodyPr>
          <a:lstStyle/>
          <a:p>
            <a:r>
              <a:rPr lang="nl-BE" dirty="0" smtClean="0"/>
              <a:t>DRBS    ↔    ATEX </a:t>
            </a:r>
            <a:r>
              <a:rPr lang="nl-BE" dirty="0"/>
              <a:t>analyse    ↔ </a:t>
            </a:r>
            <a:r>
              <a:rPr lang="nl-BE" dirty="0" smtClean="0"/>
              <a:t>    </a:t>
            </a:r>
            <a:r>
              <a:rPr lang="nl-BE" dirty="0"/>
              <a:t>EVD    ↔ </a:t>
            </a:r>
            <a:r>
              <a:rPr lang="nl-BE" dirty="0" smtClean="0"/>
              <a:t>  (</a:t>
            </a:r>
            <a:r>
              <a:rPr lang="nl-BE" dirty="0" err="1" smtClean="0"/>
              <a:t>ev</a:t>
            </a:r>
            <a:r>
              <a:rPr lang="nl-BE" dirty="0" smtClean="0"/>
              <a:t>) zone bepaling</a:t>
            </a:r>
          </a:p>
          <a:p>
            <a:endParaRPr lang="nl-BE" dirty="0"/>
          </a:p>
          <a:p>
            <a:r>
              <a:rPr lang="nl-BE" dirty="0" smtClean="0"/>
              <a:t>Elek Mat (AREI)  ZONE     dus ATEX </a:t>
            </a:r>
            <a:endParaRPr lang="en-US" dirty="0"/>
          </a:p>
        </p:txBody>
      </p:sp>
      <p:cxnSp>
        <p:nvCxnSpPr>
          <p:cNvPr id="12" name="Straight Connector 11"/>
          <p:cNvCxnSpPr/>
          <p:nvPr/>
        </p:nvCxnSpPr>
        <p:spPr bwMode="auto">
          <a:xfrm>
            <a:off x="1115616" y="2810545"/>
            <a:ext cx="3888432" cy="546447"/>
          </a:xfrm>
          <a:prstGeom prst="line">
            <a:avLst/>
          </a:prstGeom>
          <a:solidFill>
            <a:schemeClr val="accent1"/>
          </a:solidFill>
          <a:ln w="44450" cap="flat" cmpd="sng" algn="ctr">
            <a:solidFill>
              <a:srgbClr val="FF0000"/>
            </a:solidFill>
            <a:prstDash val="solid"/>
            <a:round/>
            <a:headEnd type="none" w="med" len="med"/>
            <a:tailEnd type="none" w="med" len="med"/>
          </a:ln>
          <a:effectLst/>
        </p:spPr>
      </p:cxnSp>
      <p:cxnSp>
        <p:nvCxnSpPr>
          <p:cNvPr id="15" name="Straight Connector 14"/>
          <p:cNvCxnSpPr/>
          <p:nvPr/>
        </p:nvCxnSpPr>
        <p:spPr bwMode="auto">
          <a:xfrm flipV="1">
            <a:off x="1115616" y="2962945"/>
            <a:ext cx="3888432" cy="309265"/>
          </a:xfrm>
          <a:prstGeom prst="line">
            <a:avLst/>
          </a:prstGeom>
          <a:solidFill>
            <a:schemeClr val="accent1"/>
          </a:solidFill>
          <a:ln w="44450" cap="flat" cmpd="sng" algn="ctr">
            <a:solidFill>
              <a:srgbClr val="FF0000"/>
            </a:solidFill>
            <a:prstDash val="solid"/>
            <a:round/>
            <a:headEnd type="none" w="med" len="med"/>
            <a:tailEnd type="none" w="med" len="med"/>
          </a:ln>
          <a:effectLst/>
        </p:spPr>
      </p:cxnSp>
      <p:sp>
        <p:nvSpPr>
          <p:cNvPr id="3" name="TextBox 2"/>
          <p:cNvSpPr txBox="1"/>
          <p:nvPr/>
        </p:nvSpPr>
        <p:spPr>
          <a:xfrm>
            <a:off x="1115616" y="4293096"/>
            <a:ext cx="4392488" cy="923330"/>
          </a:xfrm>
          <a:prstGeom prst="rect">
            <a:avLst/>
          </a:prstGeom>
          <a:noFill/>
        </p:spPr>
        <p:txBody>
          <a:bodyPr wrap="square" rtlCol="0">
            <a:spAutoFit/>
          </a:bodyPr>
          <a:lstStyle/>
          <a:p>
            <a:pPr marL="285750" indent="-285750">
              <a:buFontTx/>
              <a:buChar char="-"/>
            </a:pPr>
            <a:r>
              <a:rPr lang="nl-BE" dirty="0" smtClean="0"/>
              <a:t>Organisatorische maatregelen</a:t>
            </a:r>
          </a:p>
          <a:p>
            <a:endParaRPr lang="nl-BE" dirty="0" smtClean="0"/>
          </a:p>
          <a:p>
            <a:pPr marL="285750" indent="-285750">
              <a:buFontTx/>
              <a:buChar char="-"/>
            </a:pPr>
            <a:r>
              <a:rPr lang="nl-BE" dirty="0" smtClean="0"/>
              <a:t>Technische maatregelen </a:t>
            </a:r>
            <a:endParaRPr lang="en-US" dirty="0"/>
          </a:p>
        </p:txBody>
      </p:sp>
      <p:sp>
        <p:nvSpPr>
          <p:cNvPr id="6" name="TextBox 5"/>
          <p:cNvSpPr txBox="1"/>
          <p:nvPr/>
        </p:nvSpPr>
        <p:spPr>
          <a:xfrm>
            <a:off x="5580112" y="4221088"/>
            <a:ext cx="1944216" cy="923330"/>
          </a:xfrm>
          <a:prstGeom prst="rect">
            <a:avLst/>
          </a:prstGeom>
          <a:noFill/>
        </p:spPr>
        <p:txBody>
          <a:bodyPr wrap="square" rtlCol="0">
            <a:spAutoFit/>
          </a:bodyPr>
          <a:lstStyle/>
          <a:p>
            <a:r>
              <a:rPr lang="nl-BE" dirty="0" smtClean="0"/>
              <a:t> Max</a:t>
            </a:r>
          </a:p>
          <a:p>
            <a:endParaRPr lang="nl-BE" dirty="0" smtClean="0"/>
          </a:p>
          <a:p>
            <a:r>
              <a:rPr lang="nl-BE" dirty="0"/>
              <a:t> </a:t>
            </a:r>
            <a:r>
              <a:rPr lang="nl-BE" dirty="0" smtClean="0"/>
              <a:t>Min</a:t>
            </a:r>
            <a:endParaRPr lang="en-US" dirty="0"/>
          </a:p>
        </p:txBody>
      </p:sp>
      <p:sp>
        <p:nvSpPr>
          <p:cNvPr id="11" name="Left-Right Arrow Callout 10"/>
          <p:cNvSpPr/>
          <p:nvPr/>
        </p:nvSpPr>
        <p:spPr bwMode="auto">
          <a:xfrm>
            <a:off x="5176000" y="4221088"/>
            <a:ext cx="1584176" cy="923330"/>
          </a:xfrm>
          <a:prstGeom prst="leftRightArrowCallout">
            <a:avLst/>
          </a:prstGeom>
          <a:solidFill>
            <a:schemeClr val="accent1">
              <a:alpha val="3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
        <p:nvSpPr>
          <p:cNvPr id="14" name="Oval 13"/>
          <p:cNvSpPr/>
          <p:nvPr/>
        </p:nvSpPr>
        <p:spPr bwMode="auto">
          <a:xfrm>
            <a:off x="7236296" y="4283448"/>
            <a:ext cx="1440160" cy="389657"/>
          </a:xfrm>
          <a:prstGeom prst="ellipse">
            <a:avLst/>
          </a:prstGeom>
          <a:pattFill prst="wdUpDiag">
            <a:fgClr>
              <a:schemeClr val="accent1"/>
            </a:fgClr>
            <a:bgClr>
              <a:srgbClr val="FFC000"/>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BE" sz="1800" b="0" i="0" strike="noStrike" cap="none" normalizeH="0" baseline="0" dirty="0" smtClean="0">
                <a:ln>
                  <a:noFill/>
                </a:ln>
                <a:solidFill>
                  <a:schemeClr val="tx1"/>
                </a:solidFill>
                <a:effectLst/>
                <a:latin typeface="Arial" charset="0"/>
              </a:rPr>
              <a:t>ZONE</a:t>
            </a:r>
            <a:endParaRPr kumimoji="0" lang="en-US" sz="1800" b="0" i="0" strike="noStrike" cap="none" normalizeH="0" baseline="0" dirty="0" smtClean="0">
              <a:ln>
                <a:noFill/>
              </a:ln>
              <a:solidFill>
                <a:schemeClr val="tx1"/>
              </a:solidFill>
              <a:effectLst/>
              <a:latin typeface="Arial" charset="0"/>
            </a:endParaRPr>
          </a:p>
        </p:txBody>
      </p:sp>
      <p:sp>
        <p:nvSpPr>
          <p:cNvPr id="17" name="Hexagon 16"/>
          <p:cNvSpPr/>
          <p:nvPr/>
        </p:nvSpPr>
        <p:spPr bwMode="auto">
          <a:xfrm>
            <a:off x="7740352" y="4754761"/>
            <a:ext cx="648072" cy="618455"/>
          </a:xfrm>
          <a:prstGeom prst="hexagon">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BE" sz="1400" b="0" i="0" strike="noStrike" cap="none" normalizeH="0" baseline="0" dirty="0" smtClean="0">
                <a:ln>
                  <a:noFill/>
                </a:ln>
                <a:solidFill>
                  <a:schemeClr val="tx1"/>
                </a:solidFill>
                <a:effectLst/>
                <a:latin typeface="Arial" charset="0"/>
              </a:rPr>
              <a:t>Ex</a:t>
            </a:r>
            <a:endParaRPr kumimoji="0" lang="en-US" sz="1400" b="0" i="0" strike="noStrike" cap="none" normalizeH="0" baseline="0" dirty="0" smtClean="0">
              <a:ln>
                <a:noFill/>
              </a:ln>
              <a:solidFill>
                <a:schemeClr val="tx1"/>
              </a:solidFill>
              <a:effectLst/>
              <a:latin typeface="Arial" charset="0"/>
            </a:endParaRPr>
          </a:p>
        </p:txBody>
      </p:sp>
      <p:sp>
        <p:nvSpPr>
          <p:cNvPr id="18" name="Flowchart: Multidocument 17"/>
          <p:cNvSpPr/>
          <p:nvPr/>
        </p:nvSpPr>
        <p:spPr bwMode="auto">
          <a:xfrm>
            <a:off x="7740352" y="5517232"/>
            <a:ext cx="792088" cy="360040"/>
          </a:xfrm>
          <a:prstGeom prst="flowChartMultidocument">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BE" sz="1400" b="0" i="0" strike="noStrike" cap="none" normalizeH="0" baseline="0" dirty="0" err="1" smtClean="0">
                <a:ln>
                  <a:noFill/>
                </a:ln>
                <a:solidFill>
                  <a:schemeClr val="tx1"/>
                </a:solidFill>
                <a:effectLst/>
                <a:latin typeface="Arial" charset="0"/>
              </a:rPr>
              <a:t>Insp</a:t>
            </a:r>
            <a:endParaRPr kumimoji="0" lang="en-US" sz="1400" b="0" i="0" strike="noStrike" cap="none" normalizeH="0" baseline="0" dirty="0" smtClean="0">
              <a:ln>
                <a:noFill/>
              </a:ln>
              <a:solidFill>
                <a:schemeClr val="tx1"/>
              </a:solidFill>
              <a:effectLst/>
              <a:latin typeface="Arial" charset="0"/>
            </a:endParaRPr>
          </a:p>
        </p:txBody>
      </p:sp>
      <p:sp>
        <p:nvSpPr>
          <p:cNvPr id="8" name="Action Button: Forward or Next 7">
            <a:hlinkClick r:id="rId3" action="ppaction://hlinksldjump" highlightClick="1"/>
          </p:cNvPr>
          <p:cNvSpPr/>
          <p:nvPr/>
        </p:nvSpPr>
        <p:spPr bwMode="auto">
          <a:xfrm>
            <a:off x="3563888" y="3773071"/>
            <a:ext cx="576064" cy="304001"/>
          </a:xfrm>
          <a:prstGeom prst="actionButtonForwardNex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BE" sz="1400" b="0" i="0" strike="noStrike" cap="none" normalizeH="0" baseline="0" dirty="0" err="1" smtClean="0">
                <a:ln>
                  <a:noFill/>
                </a:ln>
                <a:solidFill>
                  <a:schemeClr val="tx1"/>
                </a:solidFill>
                <a:effectLst/>
                <a:latin typeface="Arial" charset="0"/>
              </a:rPr>
              <a:t>Why</a:t>
            </a:r>
            <a:endParaRPr kumimoji="0" lang="en-US" sz="1400" b="0" i="0" strike="noStrike" cap="none" normalizeH="0" baseline="0" dirty="0" smtClean="0">
              <a:ln>
                <a:noFill/>
              </a:ln>
              <a:solidFill>
                <a:schemeClr val="tx1"/>
              </a:solidFill>
              <a:effectLst/>
              <a:latin typeface="Arial" charset="0"/>
            </a:endParaRPr>
          </a:p>
        </p:txBody>
      </p:sp>
      <p:sp>
        <p:nvSpPr>
          <p:cNvPr id="13" name="Action Button: Document 12" title="voorbeeld Rocourt">
            <a:hlinkClick r:id="" action="ppaction://noaction" highlightClick="1"/>
          </p:cNvPr>
          <p:cNvSpPr/>
          <p:nvPr/>
        </p:nvSpPr>
        <p:spPr bwMode="auto">
          <a:xfrm>
            <a:off x="5724128" y="6309320"/>
            <a:ext cx="1800200" cy="369332"/>
          </a:xfrm>
          <a:prstGeom prst="actionButtonDocumen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r>
              <a:rPr lang="nl-BE" i="1" dirty="0" err="1" smtClean="0">
                <a:latin typeface="Arial" charset="0"/>
              </a:rPr>
              <a:t>Vb</a:t>
            </a:r>
            <a:r>
              <a:rPr lang="nl-BE" i="1" dirty="0" smtClean="0">
                <a:latin typeface="Arial" charset="0"/>
              </a:rPr>
              <a:t>: Pol Mag</a:t>
            </a:r>
            <a:endParaRPr kumimoji="0" lang="en-US" sz="1800" b="0" i="1" strike="noStrike" cap="none" normalizeH="0" baseline="0" dirty="0" smtClean="0">
              <a:ln>
                <a:noFill/>
              </a:ln>
              <a:solidFill>
                <a:schemeClr val="tx1"/>
              </a:solidFill>
              <a:effectLst/>
              <a:latin typeface="Arial" charset="0"/>
            </a:endParaRPr>
          </a:p>
        </p:txBody>
      </p:sp>
    </p:spTree>
    <p:extLst>
      <p:ext uri="{BB962C8B-B14F-4D97-AF65-F5344CB8AC3E}">
        <p14:creationId xmlns:p14="http://schemas.microsoft.com/office/powerpoint/2010/main" val="2463114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animBg="1"/>
      <p:bldP spid="14" grpId="0" animBg="1"/>
      <p:bldP spid="17" grpId="0" animBg="1"/>
      <p:bldP spid="18" grpId="0" animBg="1"/>
      <p:bldP spid="8" grpId="0"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1/20/2014</a:t>
            </a:r>
            <a:endParaRPr lang="en-US"/>
          </a:p>
        </p:txBody>
      </p:sp>
      <p:sp>
        <p:nvSpPr>
          <p:cNvPr id="5" name="Slide Number Placeholder 4"/>
          <p:cNvSpPr>
            <a:spLocks noGrp="1"/>
          </p:cNvSpPr>
          <p:nvPr>
            <p:ph type="sldNum" sz="quarter" idx="12"/>
          </p:nvPr>
        </p:nvSpPr>
        <p:spPr/>
        <p:txBody>
          <a:bodyPr/>
          <a:lstStyle/>
          <a:p>
            <a:fld id="{D4A89059-BE33-4732-A6D9-BB863C72A25C}" type="slidenum">
              <a:rPr lang="en-US" smtClean="0"/>
              <a:t>6</a:t>
            </a:fld>
            <a:endParaRPr lang="en-US"/>
          </a:p>
        </p:txBody>
      </p:sp>
      <p:sp>
        <p:nvSpPr>
          <p:cNvPr id="6" name="TextBox 5"/>
          <p:cNvSpPr txBox="1"/>
          <p:nvPr/>
        </p:nvSpPr>
        <p:spPr>
          <a:xfrm>
            <a:off x="1403648" y="404664"/>
            <a:ext cx="7560840" cy="461665"/>
          </a:xfrm>
          <a:prstGeom prst="rect">
            <a:avLst/>
          </a:prstGeom>
          <a:noFill/>
        </p:spPr>
        <p:txBody>
          <a:bodyPr wrap="square" rtlCol="0">
            <a:spAutoFit/>
          </a:bodyPr>
          <a:lstStyle/>
          <a:p>
            <a:r>
              <a:rPr lang="nl-BE" u="sng" dirty="0" smtClean="0"/>
              <a:t> </a:t>
            </a:r>
            <a:r>
              <a:rPr lang="nl-BE" sz="2400" u="sng" dirty="0" smtClean="0"/>
              <a:t>Explosieve atmosfeer ??  -  </a:t>
            </a:r>
            <a:r>
              <a:rPr lang="nl-BE" sz="2400" u="sng" dirty="0"/>
              <a:t>Juiste beoordeling </a:t>
            </a:r>
            <a:r>
              <a:rPr lang="nl-BE" sz="2400" u="sng" dirty="0" smtClean="0"/>
              <a:t>  ?? </a:t>
            </a:r>
            <a:endParaRPr lang="en-US" sz="2400" u="sng" dirty="0"/>
          </a:p>
        </p:txBody>
      </p:sp>
      <p:sp>
        <p:nvSpPr>
          <p:cNvPr id="14" name="Oval 13"/>
          <p:cNvSpPr/>
          <p:nvPr/>
        </p:nvSpPr>
        <p:spPr bwMode="auto">
          <a:xfrm>
            <a:off x="0" y="1556792"/>
            <a:ext cx="2123728" cy="864096"/>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BE" sz="1800" b="0" i="0" u="sng" strike="noStrike" cap="none" normalizeH="0" baseline="0" dirty="0" smtClean="0">
                <a:ln>
                  <a:noFill/>
                </a:ln>
                <a:solidFill>
                  <a:schemeClr val="tx1"/>
                </a:solidFill>
                <a:effectLst/>
                <a:latin typeface="Arial" charset="0"/>
              </a:rPr>
              <a:t>Gasexplosie (vloeistof)</a:t>
            </a:r>
            <a:endParaRPr kumimoji="0" lang="en-US" sz="1800" b="0" i="0" u="sng" strike="noStrike" cap="none" normalizeH="0" baseline="0" dirty="0" smtClean="0">
              <a:ln>
                <a:noFill/>
              </a:ln>
              <a:solidFill>
                <a:schemeClr val="tx1"/>
              </a:solidFill>
              <a:effectLst/>
              <a:latin typeface="Arial" charset="0"/>
            </a:endParaRPr>
          </a:p>
        </p:txBody>
      </p:sp>
      <p:sp>
        <p:nvSpPr>
          <p:cNvPr id="15" name="Oval 14"/>
          <p:cNvSpPr/>
          <p:nvPr/>
        </p:nvSpPr>
        <p:spPr bwMode="auto">
          <a:xfrm>
            <a:off x="-36512" y="2492896"/>
            <a:ext cx="2088232" cy="864096"/>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nl-BE" sz="1800" b="0" i="0" u="sng" strike="noStrike" cap="none" normalizeH="0" baseline="0" dirty="0" smtClean="0">
                <a:ln>
                  <a:noFill/>
                </a:ln>
                <a:solidFill>
                  <a:schemeClr val="tx1"/>
                </a:solidFill>
                <a:effectLst/>
                <a:latin typeface="Arial" charset="0"/>
              </a:rPr>
              <a:t>Stofexplosie</a:t>
            </a:r>
          </a:p>
          <a:p>
            <a:pPr marL="0" marR="0" indent="0" algn="ctr" defTabSz="914400" rtl="0" eaLnBrk="1" fontAlgn="base" latinLnBrk="0" hangingPunct="1">
              <a:lnSpc>
                <a:spcPct val="100000"/>
              </a:lnSpc>
              <a:spcBef>
                <a:spcPct val="0"/>
              </a:spcBef>
              <a:spcAft>
                <a:spcPct val="0"/>
              </a:spcAft>
              <a:buClrTx/>
              <a:buSzTx/>
              <a:buFontTx/>
              <a:buNone/>
              <a:tabLst/>
            </a:pPr>
            <a:r>
              <a:rPr lang="nl-BE" u="sng" dirty="0" smtClean="0">
                <a:latin typeface="Arial" charset="0"/>
              </a:rPr>
              <a:t>(</a:t>
            </a:r>
            <a:r>
              <a:rPr lang="nl-BE" u="sng" dirty="0" err="1" smtClean="0">
                <a:latin typeface="Arial" charset="0"/>
              </a:rPr>
              <a:t>laag-wolk</a:t>
            </a:r>
            <a:r>
              <a:rPr lang="nl-BE" u="sng" dirty="0" smtClean="0">
                <a:latin typeface="Arial" charset="0"/>
              </a:rPr>
              <a:t>)</a:t>
            </a:r>
            <a:endParaRPr kumimoji="0" lang="en-US" sz="1800" b="0" i="0" u="sng" strike="noStrike" cap="none" normalizeH="0" baseline="0" dirty="0" smtClean="0">
              <a:ln>
                <a:noFill/>
              </a:ln>
              <a:solidFill>
                <a:schemeClr val="tx1"/>
              </a:solidFill>
              <a:effectLst/>
              <a:latin typeface="Arial"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3128" y="866329"/>
            <a:ext cx="6280399" cy="471030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512" y="3412774"/>
            <a:ext cx="4593634" cy="3445226"/>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8215" y="3789040"/>
            <a:ext cx="4688688" cy="3068960"/>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23728" y="1393315"/>
            <a:ext cx="6382213" cy="4791450"/>
          </a:xfrm>
          <a:prstGeom prst="rect">
            <a:avLst/>
          </a:prstGeom>
        </p:spPr>
      </p:pic>
    </p:spTree>
    <p:extLst>
      <p:ext uri="{BB962C8B-B14F-4D97-AF65-F5344CB8AC3E}">
        <p14:creationId xmlns:p14="http://schemas.microsoft.com/office/powerpoint/2010/main" val="30078723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50106"/>
          </a:xfrm>
        </p:spPr>
        <p:txBody>
          <a:bodyPr/>
          <a:lstStyle/>
          <a:p>
            <a:r>
              <a:rPr lang="nl-BE" dirty="0"/>
              <a:t>Voorbeeld : </a:t>
            </a:r>
            <a:r>
              <a:rPr lang="nl-BE" dirty="0" smtClean="0"/>
              <a:t>1 liter </a:t>
            </a:r>
            <a:r>
              <a:rPr lang="nl-BE" dirty="0"/>
              <a:t>fles aceton</a:t>
            </a:r>
            <a:br>
              <a:rPr lang="nl-BE" dirty="0"/>
            </a:br>
            <a:endParaRPr lang="en-US" dirty="0"/>
          </a:p>
        </p:txBody>
      </p:sp>
      <p:sp>
        <p:nvSpPr>
          <p:cNvPr id="3" name="Content Placeholder 2"/>
          <p:cNvSpPr>
            <a:spLocks noGrp="1"/>
          </p:cNvSpPr>
          <p:nvPr>
            <p:ph idx="1"/>
          </p:nvPr>
        </p:nvSpPr>
        <p:spPr/>
        <p:txBody>
          <a:bodyPr/>
          <a:lstStyle/>
          <a:p>
            <a:pPr marL="0" indent="0">
              <a:buNone/>
            </a:pPr>
            <a:r>
              <a:rPr lang="nl-BE" dirty="0" smtClean="0"/>
              <a:t>- relatieve molecuulmassa = 58 gram</a:t>
            </a:r>
          </a:p>
          <a:p>
            <a:pPr marL="0" indent="0">
              <a:buNone/>
            </a:pPr>
            <a:r>
              <a:rPr lang="nl-BE" dirty="0" smtClean="0"/>
              <a:t>- gewicht 1l aceton = 790 gram</a:t>
            </a:r>
          </a:p>
          <a:p>
            <a:pPr marL="0" indent="0">
              <a:buNone/>
            </a:pPr>
            <a:r>
              <a:rPr lang="nl-BE" dirty="0" smtClean="0"/>
              <a:t>  			- &gt; 13,6 mol/liter</a:t>
            </a:r>
          </a:p>
          <a:p>
            <a:pPr marL="0" indent="0">
              <a:buNone/>
            </a:pPr>
            <a:r>
              <a:rPr lang="nl-BE" dirty="0"/>
              <a:t>	</a:t>
            </a:r>
            <a:r>
              <a:rPr lang="nl-BE" dirty="0" smtClean="0"/>
              <a:t>		-&gt;  0,3 m</a:t>
            </a:r>
            <a:r>
              <a:rPr lang="nl-BE" baseline="30000" dirty="0" smtClean="0"/>
              <a:t>3</a:t>
            </a:r>
            <a:r>
              <a:rPr lang="nl-BE" dirty="0" smtClean="0"/>
              <a:t> damp</a:t>
            </a:r>
          </a:p>
          <a:p>
            <a:pPr marL="0" indent="0">
              <a:buNone/>
            </a:pPr>
            <a:r>
              <a:rPr lang="nl-BE" dirty="0" smtClean="0"/>
              <a:t>- </a:t>
            </a:r>
            <a:r>
              <a:rPr lang="nl-BE" dirty="0" err="1" smtClean="0"/>
              <a:t>LEL</a:t>
            </a:r>
            <a:r>
              <a:rPr lang="nl-BE" baseline="-25000" dirty="0" err="1" smtClean="0"/>
              <a:t>aceton</a:t>
            </a:r>
            <a:r>
              <a:rPr lang="nl-BE" dirty="0" smtClean="0"/>
              <a:t>  = 2,5%</a:t>
            </a:r>
          </a:p>
          <a:p>
            <a:pPr marL="0" indent="0">
              <a:buNone/>
            </a:pPr>
            <a:r>
              <a:rPr lang="nl-BE" dirty="0"/>
              <a:t> </a:t>
            </a:r>
            <a:r>
              <a:rPr lang="nl-BE" dirty="0" smtClean="0"/>
              <a:t>			-&gt; ruimte Min 12 m</a:t>
            </a:r>
            <a:r>
              <a:rPr lang="nl-BE" baseline="30000" dirty="0" smtClean="0"/>
              <a:t>3</a:t>
            </a:r>
          </a:p>
          <a:p>
            <a:pPr marL="0" indent="0">
              <a:buNone/>
            </a:pPr>
            <a:r>
              <a:rPr lang="nl-BE" dirty="0" smtClean="0"/>
              <a:t>- Veiligheidsfactor &lt;10%LEL  </a:t>
            </a:r>
            <a:br>
              <a:rPr lang="nl-BE" dirty="0" smtClean="0"/>
            </a:br>
            <a:r>
              <a:rPr lang="nl-BE" dirty="0" smtClean="0"/>
              <a:t> 			-&gt; ruimte Min 120 m</a:t>
            </a:r>
            <a:r>
              <a:rPr lang="nl-BE" baseline="30000" dirty="0" smtClean="0"/>
              <a:t>3</a:t>
            </a:r>
            <a:endParaRPr lang="en-US" baseline="30000" dirty="0"/>
          </a:p>
        </p:txBody>
      </p:sp>
      <p:sp>
        <p:nvSpPr>
          <p:cNvPr id="4" name="Date Placeholder 3"/>
          <p:cNvSpPr>
            <a:spLocks noGrp="1"/>
          </p:cNvSpPr>
          <p:nvPr>
            <p:ph type="dt" sz="half" idx="10"/>
          </p:nvPr>
        </p:nvSpPr>
        <p:spPr/>
        <p:txBody>
          <a:bodyPr/>
          <a:lstStyle/>
          <a:p>
            <a:r>
              <a:rPr lang="en-US" smtClean="0"/>
              <a:t>1/20/2014</a:t>
            </a:r>
            <a:endParaRPr lang="en-US"/>
          </a:p>
        </p:txBody>
      </p:sp>
      <p:sp>
        <p:nvSpPr>
          <p:cNvPr id="5" name="Slide Number Placeholder 4"/>
          <p:cNvSpPr>
            <a:spLocks noGrp="1"/>
          </p:cNvSpPr>
          <p:nvPr>
            <p:ph type="sldNum" sz="quarter" idx="12"/>
          </p:nvPr>
        </p:nvSpPr>
        <p:spPr/>
        <p:txBody>
          <a:bodyPr/>
          <a:lstStyle/>
          <a:p>
            <a:fld id="{D4A89059-BE33-4732-A6D9-BB863C72A25C}" type="slidenum">
              <a:rPr lang="en-US" smtClean="0"/>
              <a:t>7</a:t>
            </a:fld>
            <a:endParaRPr lang="en-US"/>
          </a:p>
        </p:txBody>
      </p:sp>
    </p:spTree>
    <p:extLst>
      <p:ext uri="{BB962C8B-B14F-4D97-AF65-F5344CB8AC3E}">
        <p14:creationId xmlns:p14="http://schemas.microsoft.com/office/powerpoint/2010/main" val="27890274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solidFill>
                  <a:srgbClr val="000000"/>
                </a:solidFill>
              </a:rPr>
              <a:t>1/20/2014</a:t>
            </a:r>
            <a:endParaRPr lang="en-US">
              <a:solidFill>
                <a:srgbClr val="000000"/>
              </a:solidFill>
            </a:endParaRPr>
          </a:p>
        </p:txBody>
      </p:sp>
      <p:sp>
        <p:nvSpPr>
          <p:cNvPr id="5" name="Slide Number Placeholder 4"/>
          <p:cNvSpPr>
            <a:spLocks noGrp="1"/>
          </p:cNvSpPr>
          <p:nvPr>
            <p:ph type="sldNum" sz="quarter" idx="12"/>
          </p:nvPr>
        </p:nvSpPr>
        <p:spPr/>
        <p:txBody>
          <a:bodyPr/>
          <a:lstStyle/>
          <a:p>
            <a:fld id="{D4A89059-BE33-4732-A6D9-BB863C72A25C}" type="slidenum">
              <a:rPr lang="en-US" smtClean="0">
                <a:solidFill>
                  <a:srgbClr val="000000"/>
                </a:solidFill>
              </a:rPr>
              <a:pPr/>
              <a:t>8</a:t>
            </a:fld>
            <a:endParaRPr lang="en-US">
              <a:solidFill>
                <a:srgbClr val="000000"/>
              </a:solidFill>
            </a:endParaRPr>
          </a:p>
        </p:txBody>
      </p:sp>
      <p:sp>
        <p:nvSpPr>
          <p:cNvPr id="6" name="TextBox 5"/>
          <p:cNvSpPr txBox="1"/>
          <p:nvPr/>
        </p:nvSpPr>
        <p:spPr>
          <a:xfrm>
            <a:off x="1403648" y="404664"/>
            <a:ext cx="7560840" cy="461665"/>
          </a:xfrm>
          <a:prstGeom prst="rect">
            <a:avLst/>
          </a:prstGeom>
          <a:noFill/>
        </p:spPr>
        <p:txBody>
          <a:bodyPr wrap="square" rtlCol="0">
            <a:spAutoFit/>
          </a:bodyPr>
          <a:lstStyle/>
          <a:p>
            <a:r>
              <a:rPr lang="nl-BE" u="sng" dirty="0" smtClean="0">
                <a:solidFill>
                  <a:srgbClr val="000000"/>
                </a:solidFill>
              </a:rPr>
              <a:t> </a:t>
            </a:r>
            <a:r>
              <a:rPr lang="nl-BE" sz="2400" u="sng" dirty="0" smtClean="0">
                <a:solidFill>
                  <a:srgbClr val="000000"/>
                </a:solidFill>
              </a:rPr>
              <a:t>Explosieve atmosfeer ??  -  </a:t>
            </a:r>
            <a:r>
              <a:rPr lang="nl-BE" sz="2400" u="sng" dirty="0">
                <a:solidFill>
                  <a:srgbClr val="000000"/>
                </a:solidFill>
              </a:rPr>
              <a:t>Juiste beoordeling </a:t>
            </a:r>
            <a:r>
              <a:rPr lang="nl-BE" sz="2400" u="sng" dirty="0" smtClean="0">
                <a:solidFill>
                  <a:srgbClr val="000000"/>
                </a:solidFill>
              </a:rPr>
              <a:t>  ?? </a:t>
            </a:r>
            <a:endParaRPr lang="en-US" sz="2400" u="sng" dirty="0">
              <a:solidFill>
                <a:srgbClr val="000000"/>
              </a:solidFill>
            </a:endParaRPr>
          </a:p>
        </p:txBody>
      </p:sp>
      <p:sp>
        <p:nvSpPr>
          <p:cNvPr id="14" name="Oval 13"/>
          <p:cNvSpPr/>
          <p:nvPr/>
        </p:nvSpPr>
        <p:spPr bwMode="auto">
          <a:xfrm>
            <a:off x="0" y="1556792"/>
            <a:ext cx="2123728" cy="864096"/>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r>
              <a:rPr lang="nl-BE" u="sng" dirty="0" smtClean="0">
                <a:solidFill>
                  <a:srgbClr val="000000"/>
                </a:solidFill>
              </a:rPr>
              <a:t>Gasexplosie (vloeistof)</a:t>
            </a:r>
            <a:endParaRPr lang="en-US" u="sng" dirty="0" smtClean="0">
              <a:solidFill>
                <a:srgbClr val="000000"/>
              </a:solidFill>
            </a:endParaRPr>
          </a:p>
        </p:txBody>
      </p:sp>
      <p:sp>
        <p:nvSpPr>
          <p:cNvPr id="15" name="Oval 14"/>
          <p:cNvSpPr/>
          <p:nvPr/>
        </p:nvSpPr>
        <p:spPr bwMode="auto">
          <a:xfrm>
            <a:off x="-36512" y="2492896"/>
            <a:ext cx="2088232" cy="864096"/>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r>
              <a:rPr lang="nl-BE" u="sng" dirty="0" smtClean="0">
                <a:solidFill>
                  <a:srgbClr val="000000"/>
                </a:solidFill>
              </a:rPr>
              <a:t>Stofexplosie</a:t>
            </a:r>
          </a:p>
          <a:p>
            <a:pPr algn="ctr" fontAlgn="base">
              <a:spcBef>
                <a:spcPct val="0"/>
              </a:spcBef>
              <a:spcAft>
                <a:spcPct val="0"/>
              </a:spcAft>
            </a:pPr>
            <a:r>
              <a:rPr lang="nl-BE" u="sng" dirty="0" smtClean="0">
                <a:solidFill>
                  <a:srgbClr val="000000"/>
                </a:solidFill>
              </a:rPr>
              <a:t>(</a:t>
            </a:r>
            <a:r>
              <a:rPr lang="nl-BE" u="sng" dirty="0" err="1" smtClean="0">
                <a:solidFill>
                  <a:srgbClr val="000000"/>
                </a:solidFill>
              </a:rPr>
              <a:t>laag-wolk</a:t>
            </a:r>
            <a:r>
              <a:rPr lang="nl-BE" u="sng" dirty="0" smtClean="0">
                <a:solidFill>
                  <a:srgbClr val="000000"/>
                </a:solidFill>
              </a:rPr>
              <a:t>)</a:t>
            </a:r>
            <a:endParaRPr lang="en-US" u="sng" dirty="0" smtClean="0">
              <a:solidFill>
                <a:srgbClr val="000000"/>
              </a:solidFill>
            </a:endParaRP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51720" y="1016732"/>
            <a:ext cx="4860540" cy="4860540"/>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20821" y="2204864"/>
            <a:ext cx="5197825" cy="3898369"/>
          </a:xfrm>
          <a:prstGeom prst="rect">
            <a:avLst/>
          </a:prstGeom>
        </p:spPr>
      </p:pic>
      <p:sp>
        <p:nvSpPr>
          <p:cNvPr id="7" name="Action Button: Forward or Next 6">
            <a:hlinkClick r:id="rId5" action="ppaction://hlinksldjump" highlightClick="1"/>
          </p:cNvPr>
          <p:cNvSpPr/>
          <p:nvPr/>
        </p:nvSpPr>
        <p:spPr bwMode="auto">
          <a:xfrm>
            <a:off x="8100392" y="5877272"/>
            <a:ext cx="864096" cy="432048"/>
          </a:xfrm>
          <a:prstGeom prst="actionButtonForwardNex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3520553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solidFill>
                  <a:srgbClr val="000000"/>
                </a:solidFill>
              </a:rPr>
              <a:t>1/20/2014</a:t>
            </a:r>
            <a:endParaRPr lang="en-US">
              <a:solidFill>
                <a:srgbClr val="000000"/>
              </a:solidFill>
            </a:endParaRPr>
          </a:p>
        </p:txBody>
      </p:sp>
      <p:sp>
        <p:nvSpPr>
          <p:cNvPr id="5" name="Slide Number Placeholder 4"/>
          <p:cNvSpPr>
            <a:spLocks noGrp="1"/>
          </p:cNvSpPr>
          <p:nvPr>
            <p:ph type="sldNum" sz="quarter" idx="12"/>
          </p:nvPr>
        </p:nvSpPr>
        <p:spPr/>
        <p:txBody>
          <a:bodyPr/>
          <a:lstStyle/>
          <a:p>
            <a:fld id="{D4A89059-BE33-4732-A6D9-BB863C72A25C}" type="slidenum">
              <a:rPr lang="en-US" smtClean="0">
                <a:solidFill>
                  <a:srgbClr val="000000"/>
                </a:solidFill>
              </a:rPr>
              <a:pPr/>
              <a:t>9</a:t>
            </a:fld>
            <a:endParaRPr lang="en-US">
              <a:solidFill>
                <a:srgbClr val="000000"/>
              </a:solidFill>
            </a:endParaRPr>
          </a:p>
        </p:txBody>
      </p:sp>
      <p:sp>
        <p:nvSpPr>
          <p:cNvPr id="6" name="TextBox 5"/>
          <p:cNvSpPr txBox="1"/>
          <p:nvPr/>
        </p:nvSpPr>
        <p:spPr>
          <a:xfrm>
            <a:off x="1403648" y="404664"/>
            <a:ext cx="7560840" cy="461665"/>
          </a:xfrm>
          <a:prstGeom prst="rect">
            <a:avLst/>
          </a:prstGeom>
          <a:noFill/>
        </p:spPr>
        <p:txBody>
          <a:bodyPr wrap="square" rtlCol="0">
            <a:spAutoFit/>
          </a:bodyPr>
          <a:lstStyle/>
          <a:p>
            <a:r>
              <a:rPr lang="nl-BE" u="sng" dirty="0" smtClean="0">
                <a:solidFill>
                  <a:srgbClr val="000000"/>
                </a:solidFill>
              </a:rPr>
              <a:t> </a:t>
            </a:r>
            <a:r>
              <a:rPr lang="nl-BE" sz="2400" u="sng" dirty="0" smtClean="0">
                <a:solidFill>
                  <a:srgbClr val="000000"/>
                </a:solidFill>
              </a:rPr>
              <a:t>Explosieve atmosfeer ??  -  </a:t>
            </a:r>
            <a:r>
              <a:rPr lang="nl-BE" sz="2400" u="sng" dirty="0">
                <a:solidFill>
                  <a:srgbClr val="000000"/>
                </a:solidFill>
              </a:rPr>
              <a:t>Juiste beoordeling </a:t>
            </a:r>
            <a:r>
              <a:rPr lang="nl-BE" sz="2400" u="sng" dirty="0" smtClean="0">
                <a:solidFill>
                  <a:srgbClr val="000000"/>
                </a:solidFill>
              </a:rPr>
              <a:t>  ?? </a:t>
            </a:r>
            <a:endParaRPr lang="en-US" sz="2400" u="sng" dirty="0">
              <a:solidFill>
                <a:srgbClr val="000000"/>
              </a:solidFill>
            </a:endParaRPr>
          </a:p>
        </p:txBody>
      </p:sp>
      <p:sp>
        <p:nvSpPr>
          <p:cNvPr id="14" name="Oval 13"/>
          <p:cNvSpPr/>
          <p:nvPr/>
        </p:nvSpPr>
        <p:spPr bwMode="auto">
          <a:xfrm>
            <a:off x="0" y="1556792"/>
            <a:ext cx="2123728" cy="864096"/>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r>
              <a:rPr lang="nl-BE" u="sng" dirty="0" smtClean="0">
                <a:solidFill>
                  <a:srgbClr val="000000"/>
                </a:solidFill>
              </a:rPr>
              <a:t>Gasexplosie (vloeistof)</a:t>
            </a:r>
            <a:endParaRPr lang="en-US" u="sng" dirty="0" smtClean="0">
              <a:solidFill>
                <a:srgbClr val="000000"/>
              </a:solidFill>
            </a:endParaRPr>
          </a:p>
        </p:txBody>
      </p:sp>
      <p:sp>
        <p:nvSpPr>
          <p:cNvPr id="15" name="Oval 14"/>
          <p:cNvSpPr/>
          <p:nvPr/>
        </p:nvSpPr>
        <p:spPr bwMode="auto">
          <a:xfrm>
            <a:off x="-36512" y="2492896"/>
            <a:ext cx="2088232" cy="864096"/>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fontAlgn="base">
              <a:spcBef>
                <a:spcPct val="0"/>
              </a:spcBef>
              <a:spcAft>
                <a:spcPct val="0"/>
              </a:spcAft>
            </a:pPr>
            <a:r>
              <a:rPr lang="nl-BE" u="sng" dirty="0" smtClean="0">
                <a:solidFill>
                  <a:srgbClr val="000000"/>
                </a:solidFill>
              </a:rPr>
              <a:t>Stofexplosie</a:t>
            </a:r>
          </a:p>
          <a:p>
            <a:pPr algn="ctr" fontAlgn="base">
              <a:spcBef>
                <a:spcPct val="0"/>
              </a:spcBef>
              <a:spcAft>
                <a:spcPct val="0"/>
              </a:spcAft>
            </a:pPr>
            <a:r>
              <a:rPr lang="nl-BE" u="sng" dirty="0" smtClean="0">
                <a:solidFill>
                  <a:srgbClr val="000000"/>
                </a:solidFill>
              </a:rPr>
              <a:t>(</a:t>
            </a:r>
            <a:r>
              <a:rPr lang="nl-BE" u="sng" dirty="0" err="1" smtClean="0">
                <a:solidFill>
                  <a:srgbClr val="000000"/>
                </a:solidFill>
              </a:rPr>
              <a:t>laag-wolk</a:t>
            </a:r>
            <a:r>
              <a:rPr lang="nl-BE" u="sng" dirty="0" smtClean="0">
                <a:solidFill>
                  <a:srgbClr val="000000"/>
                </a:solidFill>
              </a:rPr>
              <a:t>)</a:t>
            </a:r>
            <a:endParaRPr lang="en-US" u="sng" dirty="0" smtClean="0">
              <a:solidFill>
                <a:srgbClr val="000000"/>
              </a:solidFill>
            </a:endParaRPr>
          </a:p>
        </p:txBody>
      </p:sp>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15" y="2200510"/>
            <a:ext cx="6605244" cy="4678715"/>
          </a:xfrm>
          <a:prstGeom prst="rect">
            <a:avLst/>
          </a:prstGeom>
        </p:spPr>
      </p:pic>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32486" y="1052736"/>
            <a:ext cx="6605244" cy="4392488"/>
          </a:xfrm>
          <a:prstGeom prst="rect">
            <a:avLst/>
          </a:prstGeom>
        </p:spPr>
      </p:pic>
      <p:sp>
        <p:nvSpPr>
          <p:cNvPr id="2" name="Action Button: Back or Previous 1">
            <a:hlinkClick r:id="rId5" action="ppaction://hlinksldjump" highlightClick="1"/>
          </p:cNvPr>
          <p:cNvSpPr/>
          <p:nvPr/>
        </p:nvSpPr>
        <p:spPr bwMode="auto">
          <a:xfrm>
            <a:off x="7956376" y="5301208"/>
            <a:ext cx="1152128" cy="648072"/>
          </a:xfrm>
          <a:prstGeom prst="actionButtonBackPrevious">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800" b="0" i="0" u="sng"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5367702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Presentation_defence[1]">
  <a:themeElements>
    <a:clrScheme name="Presentation_defenc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tion_defenc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sng" strike="noStrike" cap="none" normalizeH="0" baseline="0" smtClean="0">
            <a:ln>
              <a:noFill/>
            </a:ln>
            <a:solidFill>
              <a:schemeClr val="tx1"/>
            </a:solidFill>
            <a:effectLst/>
            <a:latin typeface="Arial" charset="0"/>
          </a:defRPr>
        </a:defPPr>
      </a:lstStyle>
    </a:lnDef>
  </a:objectDefaults>
  <a:extraClrSchemeLst>
    <a:extraClrScheme>
      <a:clrScheme name="Presentation_defenc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tion_defenc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tion_defenc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tion_defenc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tion_defenc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tion_defenc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tion_defenc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tion_defenc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tion_defenc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tion_defenc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tion_defenc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tion_defenc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12907</TotalTime>
  <Words>865</Words>
  <Application>Microsoft Office PowerPoint</Application>
  <PresentationFormat>On-screen Show (4:3)</PresentationFormat>
  <Paragraphs>291</Paragraphs>
  <Slides>23</Slides>
  <Notes>23</Notes>
  <HiddenSlides>2</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Presentation_defence[1]</vt:lpstr>
      <vt:lpstr>ATEX – Tech Verg Synd</vt:lpstr>
      <vt:lpstr>Jaarlijks actieplan 2014 - Plan annuel d’actions 2014</vt:lpstr>
      <vt:lpstr>PrO ATEX</vt:lpstr>
      <vt:lpstr>2. Aanbevelingen WkGp</vt:lpstr>
      <vt:lpstr>2. Aanbevelingen WkGp</vt:lpstr>
      <vt:lpstr>PowerPoint Presentation</vt:lpstr>
      <vt:lpstr>Voorbeeld : 1 liter fles aceton </vt:lpstr>
      <vt:lpstr>PowerPoint Presentation</vt:lpstr>
      <vt:lpstr>PowerPoint Presentation</vt:lpstr>
      <vt:lpstr>2. Aanbevelingen WkGp</vt:lpstr>
      <vt:lpstr>2. Aanbevelingen WkGp</vt:lpstr>
      <vt:lpstr>2. Aanbevelingen WkGp</vt:lpstr>
      <vt:lpstr>2. Aanbevelingen WkGp</vt:lpstr>
      <vt:lpstr>2. Aanbevelingen WkGp</vt:lpstr>
      <vt:lpstr>3. Extra aanbevelingen PrO</vt:lpstr>
      <vt:lpstr> 4. Resume &amp; WAY AHEAD</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Belgian Defense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Critical Process Team</dc:title>
  <dc:creator>Van Den Broucke Jan</dc:creator>
  <cp:lastModifiedBy>Van Den Broucke Jan</cp:lastModifiedBy>
  <cp:revision>365</cp:revision>
  <cp:lastPrinted>2014-08-25T09:23:16Z</cp:lastPrinted>
  <dcterms:created xsi:type="dcterms:W3CDTF">2013-12-04T14:37:42Z</dcterms:created>
  <dcterms:modified xsi:type="dcterms:W3CDTF">2014-09-09T08:37:18Z</dcterms:modified>
</cp:coreProperties>
</file>