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2" r:id="rId3"/>
    <p:sldId id="258" r:id="rId4"/>
    <p:sldId id="289" r:id="rId5"/>
    <p:sldId id="290" r:id="rId6"/>
    <p:sldId id="281" r:id="rId7"/>
    <p:sldId id="274" r:id="rId8"/>
    <p:sldId id="276" r:id="rId9"/>
    <p:sldId id="288" r:id="rId10"/>
    <p:sldId id="277" r:id="rId11"/>
    <p:sldId id="278" r:id="rId12"/>
    <p:sldId id="295" r:id="rId13"/>
    <p:sldId id="282" r:id="rId14"/>
    <p:sldId id="280" r:id="rId15"/>
    <p:sldId id="283" r:id="rId16"/>
    <p:sldId id="284" r:id="rId17"/>
    <p:sldId id="292" r:id="rId18"/>
    <p:sldId id="293" r:id="rId19"/>
    <p:sldId id="294" r:id="rId20"/>
    <p:sldId id="269" r:id="rId2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4" d="100"/>
          <a:sy n="104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104CA-18E1-4D6D-BE52-18007146F451}" type="datetimeFigureOut">
              <a:rPr lang="fr-BE" smtClean="0"/>
              <a:t>4/02/2015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CFDD5-99C0-4890-85CA-ABA2A2ED0C8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052244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C99F3-12A2-4AF7-8F82-F6037FA070A0}" type="datetimeFigureOut">
              <a:rPr lang="fr-BE" smtClean="0"/>
              <a:t>4/02/2015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EE5B0-AA4A-4E6B-BB04-154288E1680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547754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EE5B0-AA4A-4E6B-BB04-154288E1680A}" type="slidenum">
              <a:rPr lang="fr-BE" smtClean="0"/>
              <a:t>20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01330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3924000" y="-21511"/>
            <a:ext cx="4316400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995936" y="-21511"/>
            <a:ext cx="415836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937" y="2708476"/>
            <a:ext cx="4157464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95937" y="4421080"/>
            <a:ext cx="4160152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3995936" y="6088284"/>
            <a:ext cx="4160153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9FE4E8C-E620-4DC6-A630-D27C82E7D795}" type="slidenum">
              <a:rPr lang="fr-BE" smtClean="0"/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FF789-A89C-4BC4-9845-11F249DC534D}" type="datetime1">
              <a:rPr lang="fr-BE" smtClean="0"/>
              <a:t>4/02/2015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420E-3ADF-43A5-B1B4-78F14685A74D}" type="datetime1">
              <a:rPr lang="fr-BE" smtClean="0"/>
              <a:t>4/02/2015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F7C2-840A-4E89-A9F1-D6DADD2F1852}" type="datetime1">
              <a:rPr lang="fr-BE" smtClean="0"/>
              <a:t>4/02/2015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366B-A85C-4D7F-BA1A-CB1E366E466C}" type="datetime1">
              <a:rPr lang="fr-BE" smtClean="0"/>
              <a:t>4/02/2015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8805-CACB-402F-99D6-3A550A6FCF12}" type="datetime1">
              <a:rPr lang="fr-BE" smtClean="0"/>
              <a:t>4/02/2015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FF4A-FB11-4D33-BD25-D92100EB8B19}" type="datetime1">
              <a:rPr lang="fr-BE" smtClean="0"/>
              <a:t>4/02/2015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3591-E598-4B04-8134-68834AC56D2A}" type="datetime1">
              <a:rPr lang="fr-BE" smtClean="0"/>
              <a:t>4/02/2015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B460-DE0C-45EC-AB1B-D6FE84B556DF}" type="datetime1">
              <a:rPr lang="fr-BE" smtClean="0"/>
              <a:t>4/02/2015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9F57-F00D-4206-8253-A3784ED2208B}" type="datetime1">
              <a:rPr lang="fr-BE" smtClean="0"/>
              <a:t>4/02/2015</a:t>
            </a:fld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2CA0-1B52-4237-B23F-754E9B4636AF}" type="datetime1">
              <a:rPr lang="fr-BE" smtClean="0"/>
              <a:t>4/02/2015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8C34A4F-FF33-4547-A302-7B510F0176F1}" type="datetime1">
              <a:rPr lang="fr-BE" smtClean="0"/>
              <a:t>4/02/2015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BE" smtClean="0"/>
              <a:t>MRC&amp;I-I/S/E - 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9FE4E8C-E620-4DC6-A630-D27C82E7D795}" type="slidenum">
              <a:rPr lang="fr-BE" smtClean="0"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pe.melange@mil.b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intranet.mil.intra/sites/Mat/Infra/MRCI/AgrEnv/Pages/Asbestos.aspx" TargetMode="External"/><Relationship Id="rId4" Type="http://schemas.openxmlformats.org/officeDocument/2006/relationships/hyperlink" Target="mailto:patrick.kubes@mil.b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net.mil.intra/sites/EDir/Pages/Reference.aspx?ref=DGMR-SPS-PRMIL-ITLX-007" TargetMode="External"/><Relationship Id="rId2" Type="http://schemas.openxmlformats.org/officeDocument/2006/relationships/hyperlink" Target="http://www.emploi.belgique.be/moduleDefault.aspx?id=195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intranet.mil.intra/sites/EDir/Pages/Reference.aspx?ref=DGMR-SPS-DSINFR-IXXX-00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584620"/>
          </a:xfrm>
        </p:spPr>
        <p:txBody>
          <a:bodyPr>
            <a:noAutofit/>
          </a:bodyPr>
          <a:lstStyle/>
          <a:p>
            <a:pPr algn="r"/>
            <a:r>
              <a:rPr lang="fr-BE" sz="2400" b="1" dirty="0" smtClean="0"/>
              <a:t>Gestion de l’amiante présent dans </a:t>
            </a:r>
            <a:br>
              <a:rPr lang="fr-BE" sz="2400" b="1" dirty="0" smtClean="0"/>
            </a:br>
            <a:r>
              <a:rPr lang="fr-BE" sz="2400" b="1" dirty="0" smtClean="0"/>
              <a:t>les infrastructures </a:t>
            </a:r>
            <a:br>
              <a:rPr lang="fr-BE" sz="2400" b="1" dirty="0" smtClean="0"/>
            </a:br>
            <a:r>
              <a:rPr lang="fr-BE" sz="2400" b="1" dirty="0" smtClean="0"/>
              <a:t>de la Défense</a:t>
            </a:r>
            <a:endParaRPr lang="fr-BE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928" y="4437112"/>
            <a:ext cx="4320480" cy="1656184"/>
          </a:xfrm>
        </p:spPr>
        <p:txBody>
          <a:bodyPr>
            <a:noAutofit/>
          </a:bodyPr>
          <a:lstStyle/>
          <a:p>
            <a:pPr algn="ctr">
              <a:spcAft>
                <a:spcPts val="1200"/>
              </a:spcAft>
            </a:pPr>
            <a:r>
              <a:rPr lang="fr-BE" b="1" dirty="0" smtClean="0"/>
              <a:t>Gestion de l’amiante Infra</a:t>
            </a:r>
            <a:br>
              <a:rPr lang="fr-BE" b="1" dirty="0" smtClean="0"/>
            </a:br>
            <a:r>
              <a:rPr lang="fr-BE" b="1" dirty="0" smtClean="0"/>
              <a:t>dans le cadre des travaux d’entretien des quartiers</a:t>
            </a:r>
          </a:p>
          <a:p>
            <a:pPr algn="ctr"/>
            <a:endParaRPr lang="fr-BE" sz="1100" b="1" dirty="0" smtClean="0"/>
          </a:p>
          <a:p>
            <a:pPr algn="ctr"/>
            <a:r>
              <a:rPr lang="fr-BE" sz="1100" b="1" dirty="0" smtClean="0"/>
              <a:t>Réunion technique – 11 février 2015</a:t>
            </a:r>
          </a:p>
          <a:p>
            <a:pPr algn="ctr">
              <a:spcAft>
                <a:spcPts val="1200"/>
              </a:spcAft>
            </a:pPr>
            <a:r>
              <a:rPr lang="fr-BE" sz="1100" b="1" dirty="0" smtClean="0"/>
              <a:t>Pilote : Patrick KUBES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40768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476" y="6229321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3600" b="1" i="1" dirty="0" smtClean="0">
                <a:solidFill>
                  <a:schemeClr val="bg1">
                    <a:alpha val="31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MRC&amp;I-I/S/E</a:t>
            </a:r>
            <a:endParaRPr lang="fr-BE" sz="3600" b="1" i="1" dirty="0">
              <a:solidFill>
                <a:schemeClr val="bg1">
                  <a:alpha val="31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94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fr-BE" sz="2400" b="1" dirty="0" smtClean="0"/>
              <a:t>Contraintes et difficultés rencontrées </a:t>
            </a:r>
            <a:br>
              <a:rPr lang="fr-BE" sz="2400" b="1" dirty="0" smtClean="0"/>
            </a:br>
            <a:r>
              <a:rPr lang="fr-BE" sz="2400" b="1" dirty="0" smtClean="0"/>
              <a:t>dans l’exercice de la gestion </a:t>
            </a:r>
            <a:br>
              <a:rPr lang="fr-BE" sz="2400" b="1" dirty="0" smtClean="0"/>
            </a:br>
            <a:r>
              <a:rPr lang="fr-BE" sz="2400" b="1" dirty="0" smtClean="0"/>
              <a:t>de l’amiante Infra</a:t>
            </a:r>
            <a:endParaRPr lang="fr-BE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23900" lvl="1" indent="-280988">
              <a:buFont typeface="Wingdings" panose="05000000000000000000" pitchFamily="2" charset="2"/>
              <a:buChar char="q"/>
            </a:pPr>
            <a:r>
              <a:rPr lang="fr-BE" sz="1800" b="1" dirty="0" smtClean="0"/>
              <a:t>Que signifie « </a:t>
            </a:r>
            <a:r>
              <a:rPr lang="fr-BE" sz="1800" b="1" i="1" dirty="0" smtClean="0"/>
              <a:t>Limiter les interventions </a:t>
            </a:r>
            <a:br>
              <a:rPr lang="fr-BE" sz="1800" b="1" i="1" dirty="0" smtClean="0"/>
            </a:br>
            <a:r>
              <a:rPr lang="fr-BE" sz="1800" b="1" i="1" dirty="0" smtClean="0"/>
              <a:t>2 Ech Infra au minimum</a:t>
            </a:r>
            <a:r>
              <a:rPr lang="fr-BE" sz="1800" b="1" dirty="0" smtClean="0"/>
              <a:t> » ? Où se situe ce minimum ? </a:t>
            </a:r>
            <a:r>
              <a:rPr lang="fr-BE" sz="1800" b="1" dirty="0" smtClean="0">
                <a:sym typeface="Wingdings" panose="05000000000000000000" pitchFamily="2" charset="2"/>
              </a:rPr>
              <a:t> Totalement imprécis</a:t>
            </a:r>
          </a:p>
          <a:p>
            <a:pPr marL="992188" lvl="1" indent="-273050">
              <a:buFont typeface="Wingdings" panose="05000000000000000000" pitchFamily="2" charset="2"/>
              <a:buChar char="Ø"/>
            </a:pPr>
            <a:r>
              <a:rPr lang="fr-BE" sz="1400" i="1" dirty="0" smtClean="0">
                <a:sym typeface="Wingdings" panose="05000000000000000000" pitchFamily="2" charset="2"/>
              </a:rPr>
              <a:t>Tendance à tous faire par firme civile</a:t>
            </a:r>
          </a:p>
          <a:p>
            <a:pPr marL="722313" indent="-279400">
              <a:buFont typeface="Wingdings" panose="05000000000000000000" pitchFamily="2" charset="2"/>
              <a:buChar char="q"/>
            </a:pPr>
            <a:r>
              <a:rPr lang="fr-FR" sz="1800" b="1" dirty="0" smtClean="0"/>
              <a:t>Engagement de la Défense : respecter scrupuleusement les mesures légales de prévention générales (Formation, notification, surveillance de la santé, mesures techniques, accords divers, visas, etc.)</a:t>
            </a:r>
          </a:p>
          <a:p>
            <a:pPr marL="992188" lvl="1" indent="-273050">
              <a:buFont typeface="Wingdings" panose="05000000000000000000" pitchFamily="2" charset="2"/>
              <a:buChar char="Ø"/>
            </a:pPr>
            <a:r>
              <a:rPr lang="fr-FR" sz="1400" i="1" dirty="0" smtClean="0"/>
              <a:t>Procédure assez contraignante (beaucoup d’intervenants)  en tout cas pour les traitements simples</a:t>
            </a:r>
          </a:p>
          <a:p>
            <a:pPr marL="992188" lvl="1" indent="-273050">
              <a:buFont typeface="Wingdings" panose="05000000000000000000" pitchFamily="2" charset="2"/>
              <a:buChar char="Ø"/>
            </a:pPr>
            <a:r>
              <a:rPr lang="fr-FR" sz="1400" i="1" dirty="0" smtClean="0"/>
              <a:t>Ces mesures ne sont pas systématiquement</a:t>
            </a:r>
            <a:r>
              <a:rPr lang="fr-FR" sz="1400" i="1" dirty="0"/>
              <a:t> </a:t>
            </a:r>
            <a:r>
              <a:rPr lang="fr-FR" sz="1400" i="1" dirty="0" smtClean="0"/>
              <a:t>respectées et les façons de travailler ne sont pas les mêmes d’un Plateau à l’autre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10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4882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82588" indent="-382588">
              <a:buFont typeface="+mj-lt"/>
              <a:buAutoNum type="arabicPeriod" startAt="5"/>
            </a:pPr>
            <a:r>
              <a:rPr lang="fr-BE" sz="2800" b="1" dirty="0" smtClean="0"/>
              <a:t>Que peut-on en déduire ?</a:t>
            </a:r>
            <a:endParaRPr lang="fr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22313" indent="-361950">
              <a:buFont typeface="Wingdings" panose="05000000000000000000" pitchFamily="2" charset="2"/>
              <a:buChar char="q"/>
            </a:pPr>
            <a:r>
              <a:rPr lang="fr-BE" sz="1300" b="1" dirty="0" smtClean="0"/>
              <a:t>Le risque de voir des mesures de prévention non suivies peut avoir des conséquences à long terme pour la Défense</a:t>
            </a:r>
            <a:endParaRPr lang="fr-BE" sz="1300" dirty="0" smtClean="0">
              <a:sym typeface="Wingdings" panose="05000000000000000000" pitchFamily="2" charset="2"/>
            </a:endParaRPr>
          </a:p>
          <a:p>
            <a:pPr marL="896938" indent="-187325">
              <a:buFont typeface="Wingdings" panose="05000000000000000000" pitchFamily="2" charset="2"/>
              <a:buChar char="Ø"/>
            </a:pPr>
            <a:r>
              <a:rPr lang="fr-BE" sz="1300" i="1" dirty="0" smtClean="0">
                <a:sym typeface="Wingdings" panose="05000000000000000000" pitchFamily="2" charset="2"/>
              </a:rPr>
              <a:t>Plainte pour maladie</a:t>
            </a:r>
            <a:endParaRPr lang="fr-FR" sz="1300" dirty="0" smtClean="0"/>
          </a:p>
          <a:p>
            <a:pPr marL="717550" lvl="2" indent="-342900">
              <a:buFont typeface="Wingdings" panose="05000000000000000000" pitchFamily="2" charset="2"/>
              <a:buChar char="q"/>
            </a:pPr>
            <a:r>
              <a:rPr lang="fr-FR" sz="1300" b="1" dirty="0" smtClean="0"/>
              <a:t>Moyenne d’interventions annuelles faible par rapport au nombre de personnes formées « traitements simples »</a:t>
            </a:r>
          </a:p>
          <a:p>
            <a:pPr marL="717550" lvl="2" indent="-342900">
              <a:buFont typeface="Wingdings" panose="05000000000000000000" pitchFamily="2" charset="2"/>
              <a:buChar char="q"/>
            </a:pPr>
            <a:r>
              <a:rPr lang="fr-FR" sz="1300" b="1" dirty="0" smtClean="0"/>
              <a:t>Manque d’uniformisation dans la manière de travailler au niveau local</a:t>
            </a:r>
            <a:endParaRPr lang="fr-FR" sz="1300" dirty="0" smtClean="0">
              <a:sym typeface="Wingdings" panose="05000000000000000000" pitchFamily="2" charset="2"/>
            </a:endParaRPr>
          </a:p>
          <a:p>
            <a:pPr marL="892175" lvl="2" indent="-182563">
              <a:buFont typeface="Wingdings" panose="05000000000000000000" pitchFamily="2" charset="2"/>
              <a:buChar char="Ø"/>
            </a:pPr>
            <a:r>
              <a:rPr lang="fr-FR" sz="1300" i="1" dirty="0" smtClean="0"/>
              <a:t>Difficile </a:t>
            </a:r>
            <a:r>
              <a:rPr lang="fr-FR" sz="1300" i="1" dirty="0"/>
              <a:t>voire impossible d’assurer un contrôle qualité basé sur des points de contrôles et des critères </a:t>
            </a:r>
            <a:r>
              <a:rPr lang="fr-FR" sz="1300" i="1" dirty="0" smtClean="0"/>
              <a:t>d’évaluation (processus quartiers)</a:t>
            </a:r>
            <a:endParaRPr lang="fr-BE" sz="1300" i="1" dirty="0" smtClean="0">
              <a:sym typeface="Wingdings" panose="05000000000000000000" pitchFamily="2" charset="2"/>
            </a:endParaRPr>
          </a:p>
          <a:p>
            <a:pPr marL="717550" indent="-342900">
              <a:buFont typeface="Wingdings" panose="05000000000000000000" pitchFamily="2" charset="2"/>
              <a:buChar char="q"/>
            </a:pPr>
            <a:r>
              <a:rPr lang="fr-BE" sz="1300" b="1" dirty="0" smtClean="0"/>
              <a:t>Limiter </a:t>
            </a:r>
            <a:r>
              <a:rPr lang="fr-BE" sz="1300" b="1" dirty="0"/>
              <a:t>les interventions </a:t>
            </a:r>
            <a:r>
              <a:rPr lang="fr-BE" sz="1300" b="1" dirty="0" smtClean="0"/>
              <a:t>2 </a:t>
            </a:r>
            <a:r>
              <a:rPr lang="fr-BE" sz="1300" b="1" dirty="0"/>
              <a:t>Ech Infra au </a:t>
            </a:r>
            <a:r>
              <a:rPr lang="fr-BE" sz="1300" b="1" u="sng" dirty="0" smtClean="0"/>
              <a:t>minimum</a:t>
            </a:r>
            <a:r>
              <a:rPr lang="fr-BE" sz="1300" b="1" dirty="0" smtClean="0"/>
              <a:t> témoigne d’une volonté de ne pas faire des 2 Ech Infra des désamianteurs attitrés</a:t>
            </a:r>
            <a:endParaRPr lang="fr-BE" sz="1300" dirty="0" smtClean="0">
              <a:sym typeface="Wingdings" panose="05000000000000000000" pitchFamily="2" charset="2"/>
            </a:endParaRPr>
          </a:p>
          <a:p>
            <a:pPr marL="896938" indent="-187325">
              <a:buFont typeface="Wingdings" panose="05000000000000000000" pitchFamily="2" charset="2"/>
              <a:buChar char="Ø"/>
            </a:pPr>
            <a:r>
              <a:rPr lang="fr-BE" sz="1300" i="1" dirty="0" smtClean="0">
                <a:sym typeface="Wingdings" panose="05000000000000000000" pitchFamily="2" charset="2"/>
              </a:rPr>
              <a:t>On pousse à utiliser systématiquement l’intervention de firmes civiles</a:t>
            </a:r>
          </a:p>
          <a:p>
            <a:pPr marL="722313" indent="-361950">
              <a:buFont typeface="Wingdings" panose="05000000000000000000" pitchFamily="2" charset="2"/>
              <a:buChar char="q"/>
            </a:pPr>
            <a:r>
              <a:rPr lang="fr-BE" sz="1300" b="1" dirty="0" smtClean="0">
                <a:sym typeface="Wingdings" panose="05000000000000000000" pitchFamily="2" charset="2"/>
              </a:rPr>
              <a:t>Faire intervenir systématiquement une firme civile</a:t>
            </a:r>
            <a:endParaRPr lang="fr-BE" sz="1300" dirty="0" smtClean="0">
              <a:sym typeface="Wingdings" panose="05000000000000000000" pitchFamily="2" charset="2"/>
            </a:endParaRPr>
          </a:p>
          <a:p>
            <a:pPr marL="896938" indent="-187325">
              <a:buFont typeface="Wingdings" panose="05000000000000000000" pitchFamily="2" charset="2"/>
              <a:buChar char="Ø"/>
            </a:pPr>
            <a:r>
              <a:rPr lang="fr-BE" sz="1300" i="1" dirty="0" smtClean="0">
                <a:sym typeface="Wingdings" panose="05000000000000000000" pitchFamily="2" charset="2"/>
              </a:rPr>
              <a:t>peut s’avérer fort coûteux dans le cadre de petites interventions d’enlèvements</a:t>
            </a:r>
            <a:r>
              <a:rPr lang="fr-FR" sz="1300" i="1" dirty="0">
                <a:sym typeface="Wingdings" panose="05000000000000000000" pitchFamily="2" charset="2"/>
              </a:rPr>
              <a:t> </a:t>
            </a:r>
            <a:r>
              <a:rPr lang="fr-FR" sz="1300" i="1" dirty="0" smtClean="0">
                <a:sym typeface="Wingdings" panose="05000000000000000000" pitchFamily="2" charset="2"/>
              </a:rPr>
              <a:t>de matériaux contenant de l’amiante</a:t>
            </a:r>
            <a:endParaRPr lang="fr-FR" sz="1300" i="1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11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2393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39738" indent="-439738">
              <a:buFont typeface="+mj-lt"/>
              <a:buAutoNum type="arabicPeriod" startAt="6"/>
            </a:pPr>
            <a:r>
              <a:rPr lang="fr-BE" sz="2800" b="1" dirty="0" smtClean="0"/>
              <a:t>Conclusions</a:t>
            </a:r>
            <a:endParaRPr lang="fr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17550" lvl="2" indent="-285750">
              <a:buFont typeface="Wingdings" panose="05000000000000000000" pitchFamily="2" charset="2"/>
              <a:buChar char="q"/>
            </a:pPr>
            <a:r>
              <a:rPr lang="fr-FR" sz="1800" b="1" dirty="0" smtClean="0"/>
              <a:t>On peut envisager les solutions suivantes :</a:t>
            </a:r>
          </a:p>
          <a:p>
            <a:pPr marL="927862" lvl="3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Définir, </a:t>
            </a:r>
            <a:r>
              <a:rPr lang="fr-FR" sz="1400" u="sng" dirty="0"/>
              <a:t>pour le niveau </a:t>
            </a:r>
            <a:r>
              <a:rPr lang="fr-FR" sz="1400" u="sng" dirty="0" smtClean="0"/>
              <a:t>local</a:t>
            </a:r>
            <a:r>
              <a:rPr lang="fr-FR" sz="1400" dirty="0" smtClean="0"/>
              <a:t>, des procédures de travail claires et uniformes (Partie 2 - organigrammes)</a:t>
            </a:r>
          </a:p>
          <a:p>
            <a:pPr marL="927862" lvl="3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Mettre en place d’une ou plusieurs </a:t>
            </a:r>
            <a:r>
              <a:rPr lang="fr-BE" sz="1400" dirty="0" smtClean="0"/>
              <a:t>équipes </a:t>
            </a:r>
            <a:r>
              <a:rPr lang="fr-BE" sz="1400" dirty="0"/>
              <a:t>2 Ech Infra pour effectuer certaines tâches au cours desquelles le personnel Infra formé des quartiers risque d’être exposé à l’amiante lors de son </a:t>
            </a:r>
            <a:r>
              <a:rPr lang="fr-BE" sz="1400" dirty="0" smtClean="0"/>
              <a:t>travail</a:t>
            </a:r>
          </a:p>
          <a:p>
            <a:pPr marL="1129030" lvl="4" indent="-285750">
              <a:buFont typeface="Arial" panose="020B0604020202020204" pitchFamily="34" charset="0"/>
              <a:buChar char="•"/>
            </a:pPr>
            <a:r>
              <a:rPr lang="fr-FR" sz="1200" dirty="0" smtClean="0"/>
              <a:t>Pour </a:t>
            </a:r>
            <a:r>
              <a:rPr lang="fr-FR" sz="1200" dirty="0"/>
              <a:t>une durée ne dépassant pas 4 heures (déchets sauvages de matériaux de construction + Débris d'amiante sur le sol suite à un incident + Plaque ondulée </a:t>
            </a:r>
            <a:r>
              <a:rPr lang="fr-FR" sz="1200" dirty="0" smtClean="0"/>
              <a:t>cassée, prélèvements d’échantillons sur matériaux suspects)</a:t>
            </a:r>
          </a:p>
          <a:p>
            <a:pPr marL="1129030" lvl="4" indent="-285750">
              <a:buFont typeface="Arial" panose="020B0604020202020204" pitchFamily="34" charset="0"/>
              <a:buChar char="•"/>
            </a:pPr>
            <a:r>
              <a:rPr lang="fr-FR" sz="1200" b="1" dirty="0" smtClean="0"/>
              <a:t>Equipe </a:t>
            </a:r>
            <a:r>
              <a:rPr lang="fr-FR" sz="1200" b="1" dirty="0"/>
              <a:t>d'intervention 2 Ech uniquement après avoir reçu le GO du SLPPT et reçu le plan de travail</a:t>
            </a:r>
            <a:endParaRPr lang="fr-BE" sz="1200" dirty="0"/>
          </a:p>
          <a:p>
            <a:pPr marL="927862" lvl="3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Tout autre travaux de désamiantage exécutés par les contrats pluriannuels. </a:t>
            </a:r>
            <a:r>
              <a:rPr lang="fr-FR" sz="1400" b="1" dirty="0" smtClean="0"/>
              <a:t>C’est leur </a:t>
            </a:r>
            <a:r>
              <a:rPr lang="fr-FR" sz="1400" b="1" dirty="0" err="1" smtClean="0"/>
              <a:t>core</a:t>
            </a:r>
            <a:r>
              <a:rPr lang="fr-FR" sz="1400" b="1" dirty="0" smtClean="0"/>
              <a:t> business </a:t>
            </a:r>
            <a:r>
              <a:rPr lang="fr-FR" sz="1400" dirty="0" smtClean="0"/>
              <a:t>!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12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32934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b="1" dirty="0" smtClean="0"/>
              <a:t>Partie 2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8580" indent="0">
              <a:buNone/>
            </a:pPr>
            <a:endParaRPr lang="fr-BE" dirty="0" smtClean="0"/>
          </a:p>
          <a:p>
            <a:pPr marL="68580" indent="0">
              <a:buNone/>
            </a:pPr>
            <a:endParaRPr lang="fr-BE" dirty="0"/>
          </a:p>
          <a:p>
            <a:pPr marL="68580" indent="0" algn="ctr">
              <a:buNone/>
            </a:pPr>
            <a:r>
              <a:rPr lang="fr-BE" sz="2800" b="1" dirty="0">
                <a:solidFill>
                  <a:srgbClr val="94C600"/>
                </a:solidFill>
              </a:rPr>
              <a:t>La gestion de l’amiante </a:t>
            </a:r>
            <a:r>
              <a:rPr lang="fr-BE" sz="2800" b="1" dirty="0" smtClean="0">
                <a:solidFill>
                  <a:srgbClr val="94C600"/>
                </a:solidFill>
              </a:rPr>
              <a:t>Infra</a:t>
            </a:r>
            <a:br>
              <a:rPr lang="fr-BE" sz="2800" b="1" dirty="0" smtClean="0">
                <a:solidFill>
                  <a:srgbClr val="94C600"/>
                </a:solidFill>
              </a:rPr>
            </a:br>
            <a:r>
              <a:rPr lang="fr-BE" sz="2800" b="1" dirty="0" smtClean="0">
                <a:solidFill>
                  <a:srgbClr val="94C600"/>
                </a:solidFill>
              </a:rPr>
              <a:t>dans </a:t>
            </a:r>
            <a:r>
              <a:rPr lang="fr-BE" sz="2800" b="1" dirty="0">
                <a:solidFill>
                  <a:srgbClr val="94C600"/>
                </a:solidFill>
              </a:rPr>
              <a:t>les </a:t>
            </a:r>
            <a:r>
              <a:rPr lang="fr-BE" sz="2800" b="1" dirty="0" smtClean="0">
                <a:solidFill>
                  <a:srgbClr val="94C600"/>
                </a:solidFill>
              </a:rPr>
              <a:t>quartiers</a:t>
            </a:r>
          </a:p>
          <a:p>
            <a:pPr marL="68580" indent="0" algn="ctr">
              <a:buNone/>
            </a:pPr>
            <a:r>
              <a:rPr lang="fr-BE" sz="2800" b="1" dirty="0" smtClean="0">
                <a:solidFill>
                  <a:srgbClr val="94C600"/>
                </a:solidFill>
              </a:rPr>
              <a:t>Propositions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13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70978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BE" sz="3200" b="1" dirty="0" smtClean="0"/>
              <a:t>Cadre d’application</a:t>
            </a:r>
            <a:endParaRPr lang="fr-B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440303"/>
            <a:ext cx="7272924" cy="3508977"/>
          </a:xfrm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fr-BE" sz="1400" b="1" dirty="0" smtClean="0">
                <a:sym typeface="Wingdings" panose="05000000000000000000" pitchFamily="2" charset="2"/>
              </a:rPr>
              <a:t>Intégration de la gestion de l’amiante Infra dans le cadre de l’exécution de l’entretien de l’infrastructure  </a:t>
            </a:r>
            <a:r>
              <a:rPr lang="fr-BE" sz="1400" b="1" dirty="0" err="1" smtClean="0">
                <a:sym typeface="Wingdings" panose="05000000000000000000" pitchFamily="2" charset="2"/>
              </a:rPr>
              <a:t>Ref</a:t>
            </a:r>
            <a:r>
              <a:rPr lang="fr-BE" sz="1400" b="1" dirty="0" smtClean="0">
                <a:sym typeface="Wingdings" panose="05000000000000000000" pitchFamily="2" charset="2"/>
              </a:rPr>
              <a:t> 3 :</a:t>
            </a:r>
          </a:p>
          <a:p>
            <a:pPr marL="625475" lvl="1" indent="0">
              <a:buNone/>
            </a:pPr>
            <a:r>
              <a:rPr lang="fr-BE" sz="1200" dirty="0" smtClean="0"/>
              <a:t>C’est-à-dire tous </a:t>
            </a:r>
            <a:r>
              <a:rPr lang="fr-BE" sz="1200" dirty="0"/>
              <a:t>les travaux et dépenses visant à </a:t>
            </a:r>
            <a:r>
              <a:rPr lang="fr-BE" sz="1200" b="1" dirty="0"/>
              <a:t>maintenir la valeur du patrimoine de la Défense</a:t>
            </a:r>
            <a:r>
              <a:rPr lang="fr-BE" sz="1200" dirty="0"/>
              <a:t> (le maintien en bon état d’une infrastructure existante). Elle comprend aussi </a:t>
            </a:r>
            <a:r>
              <a:rPr lang="fr-BE" sz="1200" b="1" dirty="0"/>
              <a:t>les travaux préventifs </a:t>
            </a:r>
            <a:r>
              <a:rPr lang="fr-BE" sz="1200" dirty="0"/>
              <a:t>ainsi que les rénovations et </a:t>
            </a:r>
            <a:r>
              <a:rPr lang="fr-BE" sz="1200" dirty="0" smtClean="0"/>
              <a:t>réparations</a:t>
            </a:r>
            <a:endParaRPr lang="fr-BE" sz="1200" dirty="0">
              <a:sym typeface="Wingdings" panose="05000000000000000000" pitchFamily="2" charset="2"/>
            </a:endParaRPr>
          </a:p>
          <a:p>
            <a:pPr marL="642938" lvl="1" indent="-285750">
              <a:buFont typeface="Wingdings" panose="05000000000000000000" pitchFamily="2" charset="2"/>
              <a:buChar char="q"/>
            </a:pPr>
            <a:r>
              <a:rPr lang="fr-BE" sz="14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Limitation des interventions sur </a:t>
            </a:r>
            <a:r>
              <a:rPr lang="fr-BE" sz="1400" b="1" dirty="0">
                <a:solidFill>
                  <a:schemeClr val="tx1"/>
                </a:solidFill>
                <a:sym typeface="Wingdings" panose="05000000000000000000" pitchFamily="2" charset="2"/>
              </a:rPr>
              <a:t>l’amiante par du Pers de la </a:t>
            </a:r>
            <a:r>
              <a:rPr lang="fr-BE" sz="14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Défense  équipe(s) d’intervention 2 Ech Infra</a:t>
            </a:r>
          </a:p>
          <a:p>
            <a:pPr marL="625475" lvl="1" indent="0">
              <a:buNone/>
            </a:pPr>
            <a:r>
              <a:rPr lang="fr-BE" sz="1200" dirty="0" smtClean="0">
                <a:sym typeface="Wingdings" panose="05000000000000000000" pitchFamily="2" charset="2"/>
              </a:rPr>
              <a:t>Dans le cadre de petites interventions d’enlèvement de </a:t>
            </a:r>
            <a:r>
              <a:rPr lang="fr-FR" sz="1200" dirty="0" smtClean="0"/>
              <a:t>déchets sauvages de matériaux de construction, de débris d'amiante sur le sol suite à un incident ou encore de plaque ondulée cassée et de prélèvements d’échantillons sur matériaux suspects, etc. :</a:t>
            </a:r>
          </a:p>
          <a:p>
            <a:pPr marL="893763" lvl="2" indent="-265113">
              <a:buFont typeface="Wingdings" charset="2"/>
              <a:buChar char="Ø"/>
            </a:pPr>
            <a:r>
              <a:rPr lang="fr-FR" sz="1000" dirty="0" smtClean="0">
                <a:sym typeface="Wingdings" panose="05000000000000000000" pitchFamily="2" charset="2"/>
              </a:rPr>
              <a:t>Travaux à  exposition très limitée et traitements simples, pour une durée inférieure à 4 heures</a:t>
            </a:r>
          </a:p>
          <a:p>
            <a:pPr marL="893763" lvl="2" indent="-265113">
              <a:buFont typeface="Wingdings" charset="2"/>
              <a:buChar char="Ø"/>
            </a:pPr>
            <a:r>
              <a:rPr lang="fr-F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Tous autres travaux de désamiantage via les contrats ouverts (Gestion I/S/E et I/D)</a:t>
            </a:r>
            <a:endParaRPr lang="fr-BE" sz="1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642938" lvl="1" indent="-285750">
              <a:buFont typeface="Wingdings" panose="05000000000000000000" pitchFamily="2" charset="2"/>
              <a:buChar char="q"/>
            </a:pPr>
            <a:r>
              <a:rPr lang="fr-BE" sz="1400" b="1" dirty="0">
                <a:solidFill>
                  <a:schemeClr val="tx1"/>
                </a:solidFill>
                <a:sym typeface="Wingdings" panose="05000000000000000000" pitchFamily="2" charset="2"/>
              </a:rPr>
              <a:t>L</a:t>
            </a:r>
            <a:r>
              <a:rPr lang="fr-BE" sz="14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es travaux d’entretien par du Pers de la Défense à proximité de matériaux contenant de l’amiante (ou suspectés en contenir) :</a:t>
            </a:r>
          </a:p>
          <a:p>
            <a:pPr marL="917258" lvl="2" indent="-285750">
              <a:buFont typeface="Wingdings" charset="2"/>
              <a:buChar char="Ø"/>
            </a:pPr>
            <a:r>
              <a:rPr lang="fr-BE" sz="1000" dirty="0">
                <a:solidFill>
                  <a:schemeClr val="tx1"/>
                </a:solidFill>
                <a:sym typeface="Wingdings" panose="05000000000000000000" pitchFamily="2" charset="2"/>
              </a:rPr>
              <a:t>D</a:t>
            </a:r>
            <a:r>
              <a:rPr lang="fr-BE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oivent être exécutés moyennant le respect de la fiche technique y relative</a:t>
            </a:r>
          </a:p>
          <a:p>
            <a:pPr marL="917258" lvl="2" indent="-285750">
              <a:buFont typeface="Wingdings" charset="2"/>
              <a:buChar char="Ø"/>
            </a:pPr>
            <a:r>
              <a:rPr lang="fr-BE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Sont exécutés par du personnel </a:t>
            </a:r>
            <a:r>
              <a:rPr lang="fr-BE" sz="1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qui a obligatoirement suivi la Fmn </a:t>
            </a:r>
            <a:r>
              <a:rPr lang="fr-BE" sz="1000" b="1" dirty="0">
                <a:solidFill>
                  <a:schemeClr val="tx1"/>
                </a:solidFill>
                <a:sym typeface="Wingdings" panose="05000000000000000000" pitchFamily="2" charset="2"/>
              </a:rPr>
              <a:t>de base </a:t>
            </a:r>
            <a:r>
              <a:rPr lang="fr-BE" sz="10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9303 / 08 </a:t>
            </a:r>
            <a:r>
              <a:rPr lang="fr-BE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à TOURNAI</a:t>
            </a:r>
            <a:endParaRPr lang="fr-BE" sz="1000" dirty="0" smtClean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14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4155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fr-BE" sz="3200" b="1" dirty="0" smtClean="0"/>
              <a:t>Procédures de gestion (1)</a:t>
            </a:r>
            <a:endParaRPr lang="fr-BE" sz="3200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lvl="1" indent="0">
              <a:buNone/>
            </a:pPr>
            <a:r>
              <a:rPr lang="fr-BE" sz="2000" dirty="0" smtClean="0">
                <a:sym typeface="Wingdings" panose="05000000000000000000" pitchFamily="2" charset="2"/>
              </a:rPr>
              <a:t>Définies sur trois organigrammes 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BE" sz="1800" b="1" dirty="0" smtClean="0">
                <a:sym typeface="Wingdings" panose="05000000000000000000" pitchFamily="2" charset="2"/>
              </a:rPr>
              <a:t>ORG 1 – Travaux d’entretien Infra</a:t>
            </a:r>
          </a:p>
          <a:p>
            <a:pPr marL="911225" lvl="1" indent="-285750">
              <a:buFont typeface="Wingdings" charset="2"/>
              <a:buChar char="Ø"/>
            </a:pPr>
            <a:r>
              <a:rPr lang="fr-BE" sz="1400" dirty="0" smtClean="0">
                <a:sym typeface="Wingdings" panose="05000000000000000000" pitchFamily="2" charset="2"/>
              </a:rPr>
              <a:t>Le fil conducteur de la gestion</a:t>
            </a:r>
          </a:p>
          <a:p>
            <a:pPr marL="911225" lvl="1" indent="-285750">
              <a:buFont typeface="Wingdings" charset="2"/>
              <a:buChar char="Ø"/>
            </a:pPr>
            <a:r>
              <a:rPr lang="fr-BE" sz="1400" dirty="0" smtClean="0">
                <a:sym typeface="Wingdings" panose="05000000000000000000" pitchFamily="2" charset="2"/>
              </a:rPr>
              <a:t>Les travaux d’entretien de l’infrastructure peuvent nécessiter le retrait de matériaux, l’établissement d’inventaires (compléments d’inventaires) de l’amiante ainsi que des mesurages de la quantité de fibres d’amiante dans l’air</a:t>
            </a:r>
          </a:p>
          <a:p>
            <a:pPr marL="911225" lvl="1" indent="-285750">
              <a:buFont typeface="Wingdings" charset="2"/>
              <a:buChar char="Ø"/>
            </a:pPr>
            <a:r>
              <a:rPr lang="fr-BE" sz="1400" dirty="0" smtClean="0">
                <a:sym typeface="Wingdings" panose="05000000000000000000" pitchFamily="2" charset="2"/>
              </a:rPr>
              <a:t>On distingue trois types d’intervention pour lesquelles une procédure spécifique à chacune d’elles est définie</a:t>
            </a:r>
            <a:endParaRPr lang="fr-BE" sz="14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fr-BE" sz="1800" b="1" dirty="0">
                <a:sym typeface="Wingdings" panose="05000000000000000000" pitchFamily="2" charset="2"/>
              </a:rPr>
              <a:t>ORG </a:t>
            </a:r>
            <a:r>
              <a:rPr lang="fr-BE" sz="1800" b="1" dirty="0" smtClean="0">
                <a:sym typeface="Wingdings" panose="05000000000000000000" pitchFamily="2" charset="2"/>
              </a:rPr>
              <a:t>2 </a:t>
            </a:r>
            <a:r>
              <a:rPr lang="fr-BE" sz="1800" b="1" dirty="0">
                <a:sym typeface="Wingdings" panose="05000000000000000000" pitchFamily="2" charset="2"/>
              </a:rPr>
              <a:t>– </a:t>
            </a:r>
            <a:r>
              <a:rPr lang="fr-BE" sz="1800" b="1" dirty="0" smtClean="0">
                <a:sym typeface="Wingdings" panose="05000000000000000000" pitchFamily="2" charset="2"/>
              </a:rPr>
              <a:t>Enlèvement de matériaux</a:t>
            </a:r>
            <a:endParaRPr lang="fr-BE" sz="1800" b="1" dirty="0">
              <a:sym typeface="Wingdings" panose="05000000000000000000" pitchFamily="2" charset="2"/>
            </a:endParaRPr>
          </a:p>
          <a:p>
            <a:pPr marL="946468" lvl="1" indent="-285750">
              <a:buFont typeface="Wingdings" charset="2"/>
              <a:buChar char="Ø"/>
            </a:pPr>
            <a:r>
              <a:rPr lang="fr-FR" sz="1400" dirty="0" smtClean="0">
                <a:solidFill>
                  <a:schemeClr val="tx1"/>
                </a:solidFill>
              </a:rPr>
              <a:t>CAS 1 : </a:t>
            </a:r>
            <a:r>
              <a:rPr lang="fr-FR" sz="1400" dirty="0">
                <a:solidFill>
                  <a:schemeClr val="tx1"/>
                </a:solidFill>
              </a:rPr>
              <a:t>Enlèvement de MCA via un contrat ouvert d'entretien =&gt; </a:t>
            </a:r>
            <a:r>
              <a:rPr lang="fr-FR" sz="1400" b="1" dirty="0">
                <a:solidFill>
                  <a:schemeClr val="tx1"/>
                </a:solidFill>
              </a:rPr>
              <a:t>MRC&amp;I-I/D</a:t>
            </a:r>
            <a:endParaRPr lang="fr-FR" sz="1400" dirty="0">
              <a:solidFill>
                <a:schemeClr val="tx1"/>
              </a:solidFill>
            </a:endParaRPr>
          </a:p>
          <a:p>
            <a:pPr marL="946468" lvl="1" indent="-285750">
              <a:buFont typeface="Wingdings" charset="2"/>
              <a:buChar char="Ø"/>
            </a:pPr>
            <a:r>
              <a:rPr lang="fr-FR" sz="1400" dirty="0">
                <a:solidFill>
                  <a:schemeClr val="tx1"/>
                </a:solidFill>
              </a:rPr>
              <a:t>CAS </a:t>
            </a:r>
            <a:r>
              <a:rPr lang="fr-FR" sz="1400" dirty="0" smtClean="0">
                <a:solidFill>
                  <a:schemeClr val="tx1"/>
                </a:solidFill>
              </a:rPr>
              <a:t>2 </a:t>
            </a:r>
            <a:r>
              <a:rPr lang="fr-FR" sz="1400" dirty="0">
                <a:solidFill>
                  <a:schemeClr val="tx1"/>
                </a:solidFill>
              </a:rPr>
              <a:t>: Enlèvement de MCA endommagés sans remplacement via contrat ouvert "Travaux de désamiantage" (suivant programme des travaux ISE et imprévus) =&gt; </a:t>
            </a:r>
            <a:r>
              <a:rPr lang="fr-FR" sz="1400" b="1" dirty="0">
                <a:solidFill>
                  <a:schemeClr val="tx1"/>
                </a:solidFill>
              </a:rPr>
              <a:t>MRC&amp;I-I/S/E</a:t>
            </a:r>
            <a:endParaRPr lang="fr-FR" sz="1400" dirty="0">
              <a:solidFill>
                <a:schemeClr val="tx1"/>
              </a:solidFill>
            </a:endParaRPr>
          </a:p>
          <a:p>
            <a:pPr marL="946468" lvl="1" indent="-285750">
              <a:buFont typeface="Wingdings" charset="2"/>
              <a:buChar char="Ø"/>
            </a:pPr>
            <a:r>
              <a:rPr lang="fr-FR" sz="1400" dirty="0">
                <a:solidFill>
                  <a:schemeClr val="tx1"/>
                </a:solidFill>
              </a:rPr>
              <a:t>CAS </a:t>
            </a:r>
            <a:r>
              <a:rPr lang="fr-FR" sz="1400" dirty="0" smtClean="0">
                <a:solidFill>
                  <a:schemeClr val="tx1"/>
                </a:solidFill>
              </a:rPr>
              <a:t>3 </a:t>
            </a:r>
            <a:r>
              <a:rPr lang="fr-FR" sz="1400" dirty="0">
                <a:solidFill>
                  <a:schemeClr val="tx1"/>
                </a:solidFill>
              </a:rPr>
              <a:t>: Enlèvement de MCA par la technique des traitements simples, </a:t>
            </a:r>
            <a:r>
              <a:rPr lang="fr-FR" sz="1400" dirty="0" smtClean="0">
                <a:solidFill>
                  <a:schemeClr val="tx1"/>
                </a:solidFill>
              </a:rPr>
              <a:t>pour </a:t>
            </a:r>
            <a:r>
              <a:rPr lang="fr-FR" sz="1400" dirty="0">
                <a:solidFill>
                  <a:schemeClr val="tx1"/>
                </a:solidFill>
              </a:rPr>
              <a:t>une durée ne dépassant pas 4 heures </a:t>
            </a:r>
            <a:r>
              <a:rPr lang="fr-FR" sz="1400" dirty="0" smtClean="0">
                <a:solidFill>
                  <a:schemeClr val="tx1"/>
                </a:solidFill>
              </a:rPr>
              <a:t>=&gt; </a:t>
            </a:r>
            <a:r>
              <a:rPr lang="fr-FR" sz="1400" b="1" dirty="0" smtClean="0">
                <a:solidFill>
                  <a:schemeClr val="tx1"/>
                </a:solidFill>
              </a:rPr>
              <a:t>Equipe(s) </a:t>
            </a:r>
            <a:r>
              <a:rPr lang="fr-FR" sz="1400" b="1" dirty="0">
                <a:solidFill>
                  <a:schemeClr val="tx1"/>
                </a:solidFill>
              </a:rPr>
              <a:t>d'intervention 2 Ech</a:t>
            </a:r>
          </a:p>
          <a:p>
            <a:pPr marL="832168" lvl="1" indent="-1714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15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94469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fr-BE" sz="3200" b="1" dirty="0" smtClean="0"/>
              <a:t>Procédures de gestion (2)</a:t>
            </a:r>
            <a:endParaRPr lang="fr-B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6113" lvl="1" indent="-285750">
              <a:buFont typeface="Wingdings" panose="05000000000000000000" pitchFamily="2" charset="2"/>
              <a:buChar char="q"/>
            </a:pPr>
            <a:r>
              <a:rPr lang="fr-BE" sz="1800" b="1" dirty="0" smtClean="0">
                <a:sym typeface="Wingdings" panose="05000000000000000000" pitchFamily="2" charset="2"/>
              </a:rPr>
              <a:t>ORG 3 – Etablissement </a:t>
            </a:r>
            <a:r>
              <a:rPr lang="fr-BE" sz="1800" b="1" dirty="0">
                <a:sym typeface="Wingdings" panose="05000000000000000000" pitchFamily="2" charset="2"/>
              </a:rPr>
              <a:t>d’inventaires (compléments d’inventaires) de l’amiante</a:t>
            </a:r>
          </a:p>
          <a:p>
            <a:pPr marL="914400" lvl="1" indent="-285750">
              <a:buFont typeface="Wingdings" panose="05000000000000000000" pitchFamily="2" charset="2"/>
              <a:buChar char="Ø"/>
            </a:pPr>
            <a:r>
              <a:rPr lang="fr-BE" sz="1400" dirty="0" smtClean="0">
                <a:sym typeface="Wingdings" panose="05000000000000000000" pitchFamily="2" charset="2"/>
              </a:rPr>
              <a:t>Si nécessaire, dans le cadre de l’enlèvement de matériaux ou à la demande de la LH suite aux contrôles de l’état de l’amiante.</a:t>
            </a:r>
          </a:p>
          <a:p>
            <a:pPr marL="914400" lvl="1" indent="-285750">
              <a:buFont typeface="Wingdings" panose="05000000000000000000" pitchFamily="2" charset="2"/>
              <a:buChar char="Ø"/>
            </a:pPr>
            <a:r>
              <a:rPr lang="fr-BE" sz="1400" dirty="0" smtClean="0">
                <a:sym typeface="Wingdings" panose="05000000000000000000" pitchFamily="2" charset="2"/>
              </a:rPr>
              <a:t>La procédure concerne :</a:t>
            </a:r>
          </a:p>
          <a:p>
            <a:pPr marL="1214755" lvl="1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chemeClr val="tx1"/>
                </a:solidFill>
              </a:rPr>
              <a:t>Compléments </a:t>
            </a:r>
            <a:r>
              <a:rPr lang="fr-FR" sz="1200" dirty="0">
                <a:solidFill>
                  <a:schemeClr val="tx1"/>
                </a:solidFill>
              </a:rPr>
              <a:t>d'inventaires sur matériaux suspectés contenir de </a:t>
            </a:r>
            <a:r>
              <a:rPr lang="fr-FR" sz="1200" dirty="0" smtClean="0">
                <a:solidFill>
                  <a:schemeClr val="tx1"/>
                </a:solidFill>
              </a:rPr>
              <a:t>l'amiante (avant travaux)</a:t>
            </a:r>
            <a:endParaRPr lang="fr-FR" sz="1200" dirty="0">
              <a:solidFill>
                <a:schemeClr val="tx1"/>
              </a:solidFill>
            </a:endParaRPr>
          </a:p>
          <a:p>
            <a:pPr marL="1214755" lvl="1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chemeClr val="tx1"/>
                </a:solidFill>
              </a:rPr>
              <a:t>Des </a:t>
            </a:r>
            <a:r>
              <a:rPr lang="fr-FR" sz="1200" dirty="0">
                <a:solidFill>
                  <a:schemeClr val="tx1"/>
                </a:solidFill>
              </a:rPr>
              <a:t>matériaux ne figurant pas  à l'inventaire (a priori, dans l'incertitude,  à considérer comme suspect</a:t>
            </a:r>
            <a:r>
              <a:rPr lang="fr-FR" sz="1200" dirty="0" smtClean="0">
                <a:solidFill>
                  <a:schemeClr val="tx1"/>
                </a:solidFill>
              </a:rPr>
              <a:t>)</a:t>
            </a:r>
          </a:p>
          <a:p>
            <a:pPr marL="1214755" lvl="1" indent="-285750">
              <a:buFont typeface="Arial" panose="020B0604020202020204" pitchFamily="34" charset="0"/>
              <a:buChar char="•"/>
            </a:pPr>
            <a:r>
              <a:rPr lang="fr-BE" sz="1200" dirty="0">
                <a:solidFill>
                  <a:schemeClr val="tx1"/>
                </a:solidFill>
              </a:rPr>
              <a:t>Lors des contrôles de l'état de l'amiante, la LH constate </a:t>
            </a:r>
            <a:r>
              <a:rPr lang="fr-BE" sz="1200" dirty="0" smtClean="0">
                <a:solidFill>
                  <a:schemeClr val="tx1"/>
                </a:solidFill>
              </a:rPr>
              <a:t>des </a:t>
            </a:r>
            <a:r>
              <a:rPr lang="fr-BE" sz="1200" dirty="0">
                <a:solidFill>
                  <a:schemeClr val="tx1"/>
                </a:solidFill>
              </a:rPr>
              <a:t>discordances entre la situation existante et </a:t>
            </a:r>
            <a:r>
              <a:rPr lang="fr-BE" sz="1200" dirty="0" smtClean="0">
                <a:solidFill>
                  <a:schemeClr val="tx1"/>
                </a:solidFill>
              </a:rPr>
              <a:t>l'inventaire ou des </a:t>
            </a:r>
            <a:r>
              <a:rPr lang="fr-BE" sz="1200" dirty="0">
                <a:solidFill>
                  <a:schemeClr val="tx1"/>
                </a:solidFill>
              </a:rPr>
              <a:t>changements de l'état des matériaux contrôlés</a:t>
            </a:r>
          </a:p>
          <a:p>
            <a:pPr marL="68580" indent="0">
              <a:buNone/>
            </a:pPr>
            <a:endParaRPr lang="fr-FR" sz="800" dirty="0"/>
          </a:p>
          <a:p>
            <a:pPr marL="630238" lvl="1" indent="-273050">
              <a:buFont typeface="Wingdings" panose="05000000000000000000" pitchFamily="2" charset="2"/>
              <a:buChar char="q"/>
            </a:pPr>
            <a:r>
              <a:rPr lang="fr-BE" sz="18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Les organigrammes seront transmis aux CCB pour avis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16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48653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fr-BE" sz="2800" b="1" dirty="0"/>
              <a:t>Travaux « à proximité » de matériaux contenant de </a:t>
            </a:r>
            <a:r>
              <a:rPr lang="fr-BE" sz="2800" b="1" dirty="0" smtClean="0"/>
              <a:t>l’amiante</a:t>
            </a:r>
            <a:endParaRPr lang="fr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3900" lvl="1" indent="-273050">
              <a:buFont typeface="Wingdings" panose="05000000000000000000" pitchFamily="2" charset="2"/>
              <a:buChar char="q"/>
            </a:pPr>
            <a:r>
              <a:rPr lang="fr-BE" sz="2000" b="1" dirty="0" smtClean="0">
                <a:solidFill>
                  <a:schemeClr val="dk1"/>
                </a:solidFill>
              </a:rPr>
              <a:t>Etablissement d’une fiche d’instruction à l’attention des 2 Ech Infra :</a:t>
            </a:r>
          </a:p>
          <a:p>
            <a:pPr marL="925830" lvl="2" indent="-285750">
              <a:buFont typeface="Wingdings" panose="05000000000000000000" pitchFamily="2" charset="2"/>
              <a:buChar char="Ø"/>
            </a:pPr>
            <a:r>
              <a:rPr lang="fr-BE" sz="1600" dirty="0" smtClean="0">
                <a:solidFill>
                  <a:schemeClr val="dk1"/>
                </a:solidFill>
              </a:rPr>
              <a:t>Définition de la proximité</a:t>
            </a:r>
          </a:p>
          <a:p>
            <a:pPr marL="925830" lvl="2" indent="-285750">
              <a:buFont typeface="Wingdings" panose="05000000000000000000" pitchFamily="2" charset="2"/>
              <a:buChar char="Ø"/>
            </a:pPr>
            <a:r>
              <a:rPr lang="fr-BE" sz="1600" dirty="0" smtClean="0">
                <a:solidFill>
                  <a:schemeClr val="dk1"/>
                </a:solidFill>
              </a:rPr>
              <a:t>Modus operandi dans la situation-même</a:t>
            </a:r>
          </a:p>
          <a:p>
            <a:pPr marL="723900" lvl="1" indent="-273050">
              <a:buFont typeface="Wingdings" panose="05000000000000000000" pitchFamily="2" charset="2"/>
              <a:buChar char="q"/>
            </a:pPr>
            <a:r>
              <a:rPr lang="fr-FR" sz="2000" b="1" dirty="0" smtClean="0">
                <a:solidFill>
                  <a:schemeClr val="accent1"/>
                </a:solidFill>
              </a:rPr>
              <a:t>La fiche d’instruction sera transmise aux CCB pour avis</a:t>
            </a:r>
            <a:endParaRPr lang="fr-FR" sz="2000" b="1" dirty="0">
              <a:solidFill>
                <a:schemeClr val="accent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17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4026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b="1" dirty="0" smtClean="0"/>
              <a:t>Partie 3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8580" indent="0">
              <a:buNone/>
            </a:pPr>
            <a:endParaRPr lang="fr-BE" dirty="0" smtClean="0"/>
          </a:p>
          <a:p>
            <a:pPr marL="68580" indent="0">
              <a:buNone/>
            </a:pPr>
            <a:endParaRPr lang="fr-BE" dirty="0"/>
          </a:p>
          <a:p>
            <a:pPr marL="68580" indent="0" algn="ctr">
              <a:buNone/>
            </a:pPr>
            <a:r>
              <a:rPr lang="fr-BE" sz="2800" b="1" dirty="0" smtClean="0">
                <a:solidFill>
                  <a:schemeClr val="accent1"/>
                </a:solidFill>
              </a:rPr>
              <a:t>Concertation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18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20866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654" y="1027664"/>
            <a:ext cx="7024744" cy="1033184"/>
          </a:xfrm>
        </p:spPr>
        <p:txBody>
          <a:bodyPr>
            <a:no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fr-BE" sz="2000" b="1" dirty="0"/>
              <a:t>Assistances </a:t>
            </a:r>
            <a:r>
              <a:rPr lang="fr-BE" sz="2000" b="1" dirty="0" smtClean="0"/>
              <a:t>SLPPT aux </a:t>
            </a:r>
            <a:r>
              <a:rPr lang="fr-BE" sz="2000" b="1" dirty="0"/>
              <a:t>2 Ech Infra : Dans quelles limites </a:t>
            </a:r>
            <a:r>
              <a:rPr lang="fr-BE" sz="2000" b="1" dirty="0" smtClean="0"/>
              <a:t>?</a:t>
            </a:r>
            <a:endParaRPr lang="fr-BE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19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2654" y="3317344"/>
            <a:ext cx="7024744" cy="5437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82930" indent="-514350">
              <a:buFont typeface="+mj-lt"/>
              <a:buAutoNum type="arabicPeriod" startAt="3"/>
            </a:pPr>
            <a:r>
              <a:rPr lang="fr-BE" sz="2000" b="1" dirty="0"/>
              <a:t>Le SLPPT : Que peut-on en attendre </a:t>
            </a:r>
            <a:r>
              <a:rPr lang="fr-BE" sz="2000" b="1" dirty="0" smtClean="0"/>
              <a:t>?</a:t>
            </a:r>
            <a:endParaRPr lang="fr-BE" sz="2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32654" y="4077072"/>
            <a:ext cx="7024744" cy="8280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82930" indent="-514350">
              <a:buFont typeface="+mj-lt"/>
              <a:buAutoNum type="arabicPeriod" startAt="4"/>
            </a:pPr>
            <a:r>
              <a:rPr lang="fr-BE" sz="2000" b="1" dirty="0"/>
              <a:t>Le CCB : </a:t>
            </a:r>
            <a:r>
              <a:rPr lang="fr-BE" sz="2000" b="1" dirty="0" smtClean="0"/>
              <a:t>« Pour avis » </a:t>
            </a:r>
            <a:r>
              <a:rPr lang="fr-BE" sz="2000" b="1" dirty="0"/>
              <a:t>ou </a:t>
            </a:r>
            <a:r>
              <a:rPr lang="fr-BE" sz="2000" b="1" dirty="0" smtClean="0"/>
              <a:t>« pour info » </a:t>
            </a:r>
            <a:r>
              <a:rPr lang="fr-BE" sz="2000" b="1" dirty="0"/>
              <a:t>en cas d’urgence ?</a:t>
            </a:r>
            <a:endParaRPr lang="fr-BE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32654" y="2172504"/>
            <a:ext cx="7024744" cy="1033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25780" indent="-457200">
              <a:buFont typeface="+mj-lt"/>
              <a:buAutoNum type="arabicPeriod" startAt="2"/>
            </a:pPr>
            <a:r>
              <a:rPr lang="fr-BE" sz="2000" b="1" dirty="0"/>
              <a:t>Création </a:t>
            </a:r>
            <a:r>
              <a:rPr lang="fr-BE" sz="2000" b="1" dirty="0" smtClean="0"/>
              <a:t>d’une ou plusieurs équipes </a:t>
            </a:r>
            <a:r>
              <a:rPr lang="fr-BE" sz="2000" b="1" dirty="0"/>
              <a:t>d’intervention 2 Ech Infra dans le cadre de certaines interventions sur des matériaux contenant de l’amiante</a:t>
            </a:r>
          </a:p>
        </p:txBody>
      </p:sp>
    </p:spTree>
    <p:extLst>
      <p:ext uri="{BB962C8B-B14F-4D97-AF65-F5344CB8AC3E}">
        <p14:creationId xmlns:p14="http://schemas.microsoft.com/office/powerpoint/2010/main" val="233575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BE" b="1" dirty="0" smtClean="0"/>
              <a:t>Objet de la réunion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fr-BE" sz="2000" b="1" dirty="0" smtClean="0"/>
              <a:t>Dans le cadre de la gestion de l’amiante Infra</a:t>
            </a:r>
            <a:r>
              <a:rPr lang="fr-BE" sz="2000" b="1" dirty="0"/>
              <a:t> </a:t>
            </a:r>
            <a:r>
              <a:rPr lang="fr-BE" sz="2000" b="1" dirty="0" smtClean="0"/>
              <a:t>lors des </a:t>
            </a:r>
            <a:r>
              <a:rPr lang="fr-BE" sz="2000" b="1" dirty="0"/>
              <a:t>travaux d’entretien </a:t>
            </a:r>
            <a:r>
              <a:rPr lang="fr-BE" sz="2000" b="1" dirty="0" smtClean="0"/>
              <a:t>des quartiers :</a:t>
            </a:r>
          </a:p>
          <a:p>
            <a:pPr marL="411163" indent="-342900">
              <a:buFont typeface="Wingdings" charset="2"/>
              <a:buChar char="q"/>
            </a:pPr>
            <a:r>
              <a:rPr lang="fr-BE" sz="1600" b="1" dirty="0" smtClean="0"/>
              <a:t>Présentation d’une ligne de conduite commune, claire et précise en présence d’amiante lors des travaux d’entretien :</a:t>
            </a:r>
          </a:p>
          <a:p>
            <a:pPr marL="630238" indent="-187325">
              <a:buFont typeface="Wingdings" panose="05000000000000000000" pitchFamily="2" charset="2"/>
              <a:buChar char="Ø"/>
            </a:pPr>
            <a:r>
              <a:rPr lang="fr-BE" sz="1200" dirty="0" smtClean="0"/>
              <a:t>Présentation d’organigrammes</a:t>
            </a:r>
          </a:p>
          <a:p>
            <a:pPr marL="630238" indent="-187325">
              <a:buFont typeface="Wingdings" panose="05000000000000000000" pitchFamily="2" charset="2"/>
              <a:buChar char="Ø"/>
            </a:pPr>
            <a:r>
              <a:rPr lang="fr-BE" sz="1200" dirty="0" smtClean="0"/>
              <a:t>Présentation de la fiche d’instruction relative à des travaux « à proximité » de matériaux contenant de l’amiante</a:t>
            </a:r>
          </a:p>
          <a:p>
            <a:pPr>
              <a:buFont typeface="Wingdings" charset="2"/>
              <a:buChar char="q"/>
            </a:pPr>
            <a:r>
              <a:rPr lang="fr-BE" sz="1600" b="1" dirty="0" smtClean="0"/>
              <a:t>Ouvrir une concertation sur :</a:t>
            </a:r>
          </a:p>
          <a:p>
            <a:pPr marL="630238" indent="-187325">
              <a:buFont typeface="Wingdings" panose="05000000000000000000" pitchFamily="2" charset="2"/>
              <a:buChar char="Ø"/>
            </a:pPr>
            <a:r>
              <a:rPr lang="fr-BE" sz="1200" dirty="0" smtClean="0"/>
              <a:t>Les limites de l’assistance des SLPPT aux 2 Ech Infra</a:t>
            </a:r>
          </a:p>
          <a:p>
            <a:pPr marL="630238" indent="-187325">
              <a:buFont typeface="Wingdings" panose="05000000000000000000" pitchFamily="2" charset="2"/>
              <a:buChar char="Ø"/>
            </a:pPr>
            <a:r>
              <a:rPr lang="fr-BE" sz="1200" dirty="0" smtClean="0"/>
              <a:t>La mise en place d’une ou plusieurs équipes 2 Ech Infra pour effectuer certaines tâches au cours desquelles le personnel Infra formé des quartiers risque d’être exposé à l’amiante lors de son travail</a:t>
            </a:r>
          </a:p>
          <a:p>
            <a:pPr marL="630238" indent="-187325">
              <a:buFont typeface="Wingdings" panose="05000000000000000000" pitchFamily="2" charset="2"/>
              <a:buChar char="Ø"/>
            </a:pPr>
            <a:r>
              <a:rPr lang="fr-BE" sz="1200" dirty="0" smtClean="0"/>
              <a:t>Le rôle des SLPPT et en particulier quelles sont les limites de leurs interventions en matière d’amiante</a:t>
            </a:r>
          </a:p>
          <a:p>
            <a:pPr marL="630238" indent="-187325">
              <a:buFont typeface="Wingdings" panose="05000000000000000000" pitchFamily="2" charset="2"/>
              <a:buChar char="Ø"/>
            </a:pPr>
            <a:r>
              <a:rPr lang="fr-BE" sz="1200" dirty="0" smtClean="0"/>
              <a:t>Un possible assouplissement des interventions des CCB </a:t>
            </a:r>
            <a:r>
              <a:rPr lang="fr-BE" sz="1200" dirty="0" smtClean="0">
                <a:sym typeface="Wingdings" panose="05000000000000000000" pitchFamily="2" charset="2"/>
              </a:rPr>
              <a:t> Dans </a:t>
            </a:r>
            <a:r>
              <a:rPr lang="fr-BE" sz="1200" dirty="0">
                <a:sym typeface="Wingdings" panose="05000000000000000000" pitchFamily="2" charset="2"/>
              </a:rPr>
              <a:t>les cas </a:t>
            </a:r>
            <a:r>
              <a:rPr lang="fr-BE" sz="1200" dirty="0" smtClean="0">
                <a:sym typeface="Wingdings" panose="05000000000000000000" pitchFamily="2" charset="2"/>
              </a:rPr>
              <a:t>d’urgence, mettre le CCB pour info au lieu de demander l’avis du CCB</a:t>
            </a:r>
            <a:endParaRPr lang="fr-BE" sz="1600" b="1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2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66244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200" b="1" dirty="0" smtClean="0"/>
              <a:t>Q&amp;R - Des questions, </a:t>
            </a:r>
            <a:br>
              <a:rPr lang="fr-BE" sz="3200" b="1" dirty="0" smtClean="0"/>
            </a:br>
            <a:r>
              <a:rPr lang="fr-BE" sz="3200" b="1" dirty="0" smtClean="0"/>
              <a:t>un problème, un doute ?</a:t>
            </a:r>
            <a:endParaRPr lang="fr-BE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5362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fr-BE" sz="1300" dirty="0" smtClean="0"/>
              <a:t>Merci de poser vos question et de faire part de vos commentaires et suggestions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BE" sz="1300" dirty="0"/>
              <a:t>N</a:t>
            </a:r>
            <a:r>
              <a:rPr lang="fr-BE" sz="1300" dirty="0" smtClean="0"/>
              <a:t>’hésitez pas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1300" dirty="0" smtClean="0"/>
              <a:t>à nous contacter :</a:t>
            </a:r>
          </a:p>
          <a:p>
            <a:pPr lvl="2" indent="-193675">
              <a:buFont typeface="Arial" panose="020B0604020202020204" pitchFamily="34" charset="0"/>
              <a:buChar char="•"/>
            </a:pPr>
            <a:r>
              <a:rPr lang="fr-BE" sz="1300" u="sng" dirty="0"/>
              <a:t>Chef de Bureau</a:t>
            </a:r>
            <a:endParaRPr lang="fr-BE" sz="1300" dirty="0"/>
          </a:p>
          <a:p>
            <a:pPr marL="898525" indent="0">
              <a:buNone/>
            </a:pPr>
            <a:r>
              <a:rPr lang="fr-BE" sz="1300" dirty="0" err="1"/>
              <a:t>Maj</a:t>
            </a:r>
            <a:r>
              <a:rPr lang="fr-BE" sz="1300" dirty="0"/>
              <a:t> Philippe MELANGE, </a:t>
            </a:r>
            <a:r>
              <a:rPr lang="fr-BE" sz="1300" dirty="0" err="1"/>
              <a:t>Ing</a:t>
            </a:r>
            <a:r>
              <a:rPr lang="fr-BE" sz="1300" dirty="0"/>
              <a:t> </a:t>
            </a:r>
          </a:p>
          <a:p>
            <a:pPr marL="898525" indent="0">
              <a:buNone/>
            </a:pPr>
            <a:r>
              <a:rPr lang="fr-BE" sz="1300" u="sng" dirty="0">
                <a:hlinkClick r:id="rId3"/>
              </a:rPr>
              <a:t>philippe.melange@mil.be</a:t>
            </a:r>
            <a:endParaRPr lang="fr-BE" sz="1300" dirty="0"/>
          </a:p>
          <a:p>
            <a:pPr marL="898525" indent="0">
              <a:buNone/>
            </a:pPr>
            <a:r>
              <a:rPr lang="fr-BE" sz="1300" dirty="0"/>
              <a:t>9-2400-4556 – </a:t>
            </a:r>
            <a:r>
              <a:rPr lang="fr-BE" sz="1300" dirty="0" smtClean="0"/>
              <a:t>02 </a:t>
            </a:r>
            <a:r>
              <a:rPr lang="fr-BE" sz="1300" dirty="0"/>
              <a:t>701 45 </a:t>
            </a:r>
            <a:r>
              <a:rPr lang="fr-BE" sz="1300" dirty="0" smtClean="0"/>
              <a:t>56</a:t>
            </a:r>
          </a:p>
          <a:p>
            <a:pPr marL="895350" lvl="1" indent="-174625">
              <a:buFont typeface="Arial" panose="020B0604020202020204" pitchFamily="34" charset="0"/>
              <a:buChar char="•"/>
            </a:pPr>
            <a:r>
              <a:rPr lang="fr-BE" sz="1300" u="sng" dirty="0"/>
              <a:t>GestMat amiante Infra</a:t>
            </a:r>
            <a:endParaRPr lang="fr-BE" sz="1300" dirty="0"/>
          </a:p>
          <a:p>
            <a:pPr marL="898525" indent="0">
              <a:buNone/>
            </a:pPr>
            <a:r>
              <a:rPr lang="fr-BE" sz="1300" dirty="0"/>
              <a:t>Patrick KUBES, Attaché</a:t>
            </a:r>
          </a:p>
          <a:p>
            <a:pPr marL="898525" indent="0">
              <a:buNone/>
            </a:pPr>
            <a:r>
              <a:rPr lang="fr-BE" sz="1300" u="sng" dirty="0">
                <a:hlinkClick r:id="rId4"/>
              </a:rPr>
              <a:t>p</a:t>
            </a:r>
            <a:r>
              <a:rPr lang="fr-BE" sz="1300" u="sng" dirty="0" smtClean="0">
                <a:hlinkClick r:id="rId4"/>
              </a:rPr>
              <a:t>atrick.kubes@mil.be</a:t>
            </a:r>
            <a:endParaRPr lang="fr-BE" sz="1300" dirty="0"/>
          </a:p>
          <a:p>
            <a:pPr marL="898525" indent="0">
              <a:buNone/>
            </a:pPr>
            <a:r>
              <a:rPr lang="fr-BE" sz="1300" dirty="0" smtClean="0"/>
              <a:t>9-2400-6289 </a:t>
            </a:r>
            <a:r>
              <a:rPr lang="fr-BE" sz="1300" dirty="0"/>
              <a:t>– 02 701 62 </a:t>
            </a:r>
            <a:r>
              <a:rPr lang="fr-BE" sz="1300" dirty="0" smtClean="0"/>
              <a:t>89</a:t>
            </a:r>
          </a:p>
          <a:p>
            <a:pPr marL="649288" indent="-285750">
              <a:buFont typeface="Wingdings" panose="05000000000000000000" pitchFamily="2" charset="2"/>
              <a:buChar char="Ø"/>
            </a:pPr>
            <a:r>
              <a:rPr lang="fr-BE" sz="1300" dirty="0"/>
              <a:t>à</a:t>
            </a:r>
            <a:r>
              <a:rPr lang="fr-BE" sz="1300" dirty="0" smtClean="0"/>
              <a:t> consulter notre SharePoint via le lien :</a:t>
            </a:r>
          </a:p>
          <a:p>
            <a:pPr marL="631825" indent="0" defTabSz="628650">
              <a:buNone/>
            </a:pPr>
            <a:r>
              <a:rPr lang="fr-BE" sz="1300" u="sng" dirty="0">
                <a:hlinkClick r:id="rId5"/>
              </a:rPr>
              <a:t>http://</a:t>
            </a:r>
            <a:r>
              <a:rPr lang="fr-BE" sz="1300" u="sng" dirty="0" smtClean="0">
                <a:hlinkClick r:id="rId5"/>
              </a:rPr>
              <a:t>intranet.mil.intra/sites/Mat/Infra/MRCI/AgrEnv/Pages/Asbestos.aspx</a:t>
            </a:r>
            <a:endParaRPr lang="fr-BE" sz="1300" u="sng" dirty="0" smtClean="0"/>
          </a:p>
          <a:p>
            <a:pPr marL="631825" indent="0" defTabSz="628650">
              <a:buNone/>
            </a:pPr>
            <a:endParaRPr lang="fr-BE" sz="1300" dirty="0" smtClean="0"/>
          </a:p>
          <a:p>
            <a:pPr marL="631825" indent="0" algn="ctr" defTabSz="628650">
              <a:buNone/>
            </a:pPr>
            <a:r>
              <a:rPr lang="fr-BE" sz="1400" b="1" dirty="0" smtClean="0"/>
              <a:t>Le présent Slide Show est consultable sur notre SharePoint !</a:t>
            </a:r>
            <a:endParaRPr lang="fr-BE" sz="14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8144" y="2708920"/>
            <a:ext cx="136815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1500" dirty="0" smtClean="0">
                <a:sym typeface="Wingdings"/>
              </a:rPr>
              <a:t></a:t>
            </a:r>
            <a:endParaRPr lang="fr-BE" sz="115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20</a:t>
            </a:fld>
            <a:endParaRPr lang="fr-BE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93714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b="1" dirty="0" smtClean="0"/>
              <a:t>Références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fr-BE" u="sng" dirty="0" err="1" smtClean="0">
                <a:hlinkClick r:id="rId2"/>
              </a:rPr>
              <a:t>Ref</a:t>
            </a:r>
            <a:r>
              <a:rPr lang="fr-BE" u="sng" dirty="0" smtClean="0">
                <a:hlinkClick r:id="rId2"/>
              </a:rPr>
              <a:t> 1</a:t>
            </a:r>
            <a:r>
              <a:rPr lang="fr-BE" u="sng" dirty="0" smtClean="0">
                <a:sym typeface="Wingdings"/>
                <a:hlinkClick r:id="rId2"/>
              </a:rPr>
              <a:t></a:t>
            </a:r>
            <a:r>
              <a:rPr lang="fr-BE" dirty="0" smtClean="0">
                <a:hlinkClick r:id="rId2"/>
              </a:rPr>
              <a:t> </a:t>
            </a:r>
            <a:r>
              <a:rPr lang="fr-BE" dirty="0" smtClean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1900" b="1" dirty="0" smtClean="0"/>
              <a:t>Arrêté royal du 16 mars 2006 </a:t>
            </a:r>
            <a:r>
              <a:rPr lang="fr-BE" sz="1900" dirty="0" smtClean="0"/>
              <a:t>relatif à </a:t>
            </a:r>
            <a:r>
              <a:rPr lang="fr-BE" sz="1900" dirty="0"/>
              <a:t>la protection des travailleurs contre les risques liés à l’exposition à l’amiante </a:t>
            </a:r>
            <a:endParaRPr lang="fr-BE" sz="19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fr-BE" u="sng" dirty="0" err="1" smtClean="0">
                <a:hlinkClick r:id="rId3"/>
              </a:rPr>
              <a:t>Ref</a:t>
            </a:r>
            <a:r>
              <a:rPr lang="fr-BE" u="sng" dirty="0" smtClean="0">
                <a:hlinkClick r:id="rId3"/>
              </a:rPr>
              <a:t> 2</a:t>
            </a:r>
            <a:r>
              <a:rPr lang="fr-BE" dirty="0" smtClean="0">
                <a:hlinkClick r:id="rId3"/>
              </a:rPr>
              <a:t> </a:t>
            </a:r>
            <a:r>
              <a:rPr lang="fr-BE" u="sng" dirty="0">
                <a:sym typeface="Wingdings"/>
                <a:hlinkClick r:id="rId2"/>
              </a:rPr>
              <a:t> </a:t>
            </a:r>
            <a:r>
              <a:rPr lang="fr-BE" dirty="0" smtClean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1900" b="1" dirty="0" smtClean="0"/>
              <a:t>Directive DGMR-SPS-PRMIL-ITLX-007 </a:t>
            </a:r>
            <a:r>
              <a:rPr lang="fr-BE" sz="1900" dirty="0" smtClean="0"/>
              <a:t>(</a:t>
            </a:r>
            <a:r>
              <a:rPr lang="fr-BE" sz="1900" dirty="0"/>
              <a:t>Ed. 003/</a:t>
            </a:r>
            <a:r>
              <a:rPr lang="fr-BE" sz="1900" dirty="0" err="1"/>
              <a:t>Rév</a:t>
            </a:r>
            <a:r>
              <a:rPr lang="fr-BE" sz="1900" dirty="0"/>
              <a:t>. 002) </a:t>
            </a:r>
            <a:r>
              <a:rPr lang="fr-BE" sz="1900" dirty="0" smtClean="0"/>
              <a:t>- « </a:t>
            </a:r>
            <a:r>
              <a:rPr lang="fr-BE" sz="1900" i="1" dirty="0" smtClean="0"/>
              <a:t>Gestion de l’amiante présent dans les infrastructures de la Défense</a:t>
            </a:r>
            <a:r>
              <a:rPr lang="fr-BE" sz="1900" dirty="0" smtClean="0"/>
              <a:t> »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BE" u="sng" dirty="0" err="1" smtClean="0">
                <a:hlinkClick r:id="rId4"/>
              </a:rPr>
              <a:t>Ref</a:t>
            </a:r>
            <a:r>
              <a:rPr lang="fr-BE" u="sng" dirty="0" smtClean="0">
                <a:hlinkClick r:id="rId4"/>
              </a:rPr>
              <a:t> 3</a:t>
            </a:r>
            <a:r>
              <a:rPr lang="fr-BE" dirty="0" smtClean="0">
                <a:hlinkClick r:id="rId4"/>
              </a:rPr>
              <a:t> </a:t>
            </a:r>
            <a:r>
              <a:rPr lang="fr-BE" u="sng" dirty="0">
                <a:sym typeface="Wingdings"/>
                <a:hlinkClick r:id="rId4"/>
              </a:rPr>
              <a:t> </a:t>
            </a:r>
            <a:r>
              <a:rPr lang="fr-BE" dirty="0" smtClean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1900" b="1" dirty="0" smtClean="0">
                <a:solidFill>
                  <a:schemeClr val="tx1"/>
                </a:solidFill>
              </a:rPr>
              <a:t>Directive </a:t>
            </a:r>
            <a:r>
              <a:rPr lang="fr-BE" sz="1900" b="1" dirty="0"/>
              <a:t>DGMR-SPS-DSINFR-IXXX-003</a:t>
            </a:r>
            <a:r>
              <a:rPr lang="fr-BE" sz="1900" dirty="0" smtClean="0"/>
              <a:t> - «</a:t>
            </a:r>
            <a:r>
              <a:rPr lang="fr-BE" sz="1900" dirty="0"/>
              <a:t> </a:t>
            </a:r>
            <a:r>
              <a:rPr lang="fr-BE" sz="1900" i="1" dirty="0" smtClean="0"/>
              <a:t>Infrastructure-Appui Territorial, Organisation et Fonctionnement</a:t>
            </a:r>
            <a:r>
              <a:rPr lang="fr-BE" sz="1900" dirty="0"/>
              <a:t> </a:t>
            </a:r>
            <a:r>
              <a:rPr lang="fr-BE" sz="1900" dirty="0" smtClean="0"/>
              <a:t>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3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6151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BE" b="1" dirty="0" smtClean="0"/>
              <a:t>Table des matières (1)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fr-BE" sz="1800" b="1" u="sng" dirty="0" smtClean="0">
                <a:solidFill>
                  <a:srgbClr val="94C600"/>
                </a:solidFill>
              </a:rPr>
              <a:t>Partie 1 - Travaux de désamiantage par du personnel </a:t>
            </a:r>
            <a:br>
              <a:rPr lang="fr-BE" sz="1800" b="1" u="sng" dirty="0" smtClean="0">
                <a:solidFill>
                  <a:srgbClr val="94C600"/>
                </a:solidFill>
              </a:rPr>
            </a:br>
            <a:r>
              <a:rPr lang="fr-BE" sz="1800" b="1" u="sng" dirty="0" smtClean="0">
                <a:solidFill>
                  <a:srgbClr val="94C600"/>
                </a:solidFill>
              </a:rPr>
              <a:t>2 Ech Infra</a:t>
            </a:r>
          </a:p>
          <a:p>
            <a:pPr marL="720725" indent="-361950">
              <a:buFont typeface="+mj-lt"/>
              <a:buAutoNum type="arabicPeriod"/>
            </a:pPr>
            <a:r>
              <a:rPr lang="fr-BE" sz="1600" b="1" dirty="0"/>
              <a:t>Quelle est actuellement la mission du 2 Ech Infra </a:t>
            </a:r>
            <a:r>
              <a:rPr lang="fr-BE" sz="1600" b="1" dirty="0" smtClean="0"/>
              <a:t>dans </a:t>
            </a:r>
            <a:r>
              <a:rPr lang="fr-BE" sz="1600" b="1" dirty="0"/>
              <a:t>le cadre de la gestion de l’amiante dans les infrastructures </a:t>
            </a:r>
            <a:r>
              <a:rPr lang="fr-BE" sz="1600" b="1" dirty="0" smtClean="0"/>
              <a:t>?</a:t>
            </a:r>
          </a:p>
          <a:p>
            <a:pPr marL="720725" indent="-361950">
              <a:buFont typeface="+mj-lt"/>
              <a:buAutoNum type="arabicPeriod"/>
            </a:pPr>
            <a:r>
              <a:rPr lang="fr-BE" sz="1600" b="1" dirty="0"/>
              <a:t>Quelles sont les limites imposées pour l’exécution de travaux de désamiantage </a:t>
            </a:r>
            <a:r>
              <a:rPr lang="fr-BE" sz="1600" b="1" dirty="0" smtClean="0"/>
              <a:t>par </a:t>
            </a:r>
            <a:r>
              <a:rPr lang="fr-BE" sz="1600" b="1" dirty="0"/>
              <a:t>le 2 Ech Infra </a:t>
            </a:r>
            <a:r>
              <a:rPr lang="fr-BE" sz="1600" b="1" dirty="0" smtClean="0"/>
              <a:t>?</a:t>
            </a:r>
          </a:p>
          <a:p>
            <a:pPr marL="720725" indent="-361950">
              <a:buFont typeface="+mj-lt"/>
              <a:buAutoNum type="arabicPeriod"/>
            </a:pPr>
            <a:r>
              <a:rPr lang="fr-BE" sz="1600" b="1" dirty="0"/>
              <a:t>Nombre d’interventions </a:t>
            </a:r>
            <a:r>
              <a:rPr lang="fr-BE" sz="1600" b="1" dirty="0" smtClean="0"/>
              <a:t>entre </a:t>
            </a:r>
            <a:r>
              <a:rPr lang="fr-BE" sz="1600" b="1" dirty="0"/>
              <a:t>2009 et </a:t>
            </a:r>
            <a:r>
              <a:rPr lang="fr-BE" sz="1600" b="1" dirty="0" smtClean="0"/>
              <a:t>2014</a:t>
            </a:r>
          </a:p>
          <a:p>
            <a:pPr marL="720725" indent="-361950">
              <a:buFont typeface="+mj-lt"/>
              <a:buAutoNum type="arabicPeriod"/>
            </a:pPr>
            <a:r>
              <a:rPr lang="fr-BE" sz="1600" b="1" dirty="0"/>
              <a:t>Contraintes et difficultés rencontrées dans l’exercice de la gestion de l’amiante </a:t>
            </a:r>
            <a:r>
              <a:rPr lang="fr-BE" sz="1600" b="1" dirty="0" smtClean="0"/>
              <a:t>Infra</a:t>
            </a:r>
          </a:p>
          <a:p>
            <a:pPr marL="720725" indent="-361950">
              <a:buFont typeface="+mj-lt"/>
              <a:buAutoNum type="arabicPeriod"/>
            </a:pPr>
            <a:r>
              <a:rPr lang="fr-BE" sz="1600" b="1" dirty="0"/>
              <a:t>Que peut-on en déduire </a:t>
            </a:r>
            <a:r>
              <a:rPr lang="fr-BE" sz="1600" b="1" dirty="0" smtClean="0"/>
              <a:t>?</a:t>
            </a:r>
          </a:p>
          <a:p>
            <a:pPr marL="720725" indent="-361950">
              <a:buFont typeface="+mj-lt"/>
              <a:buAutoNum type="arabicPeriod"/>
            </a:pPr>
            <a:r>
              <a:rPr lang="fr-BE" sz="1600" b="1" dirty="0" smtClean="0"/>
              <a:t>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4</a:t>
            </a:fld>
            <a:endParaRPr lang="fr-B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79496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BE" b="1" dirty="0" smtClean="0"/>
              <a:t>Table des matières (2)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charset="2"/>
              <a:buChar char="q"/>
            </a:pPr>
            <a:r>
              <a:rPr lang="fr-BE" sz="1900" b="1" u="sng" dirty="0" smtClean="0">
                <a:solidFill>
                  <a:srgbClr val="94C600"/>
                </a:solidFill>
              </a:rPr>
              <a:t>Partie 2 - La gestion de l’amiante Infra dans les quartiers – Propositions</a:t>
            </a:r>
          </a:p>
          <a:p>
            <a:pPr marL="717550" indent="-358775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BE" sz="1600" b="1" dirty="0" smtClean="0"/>
              <a:t>Cadre d’application</a:t>
            </a:r>
          </a:p>
          <a:p>
            <a:pPr marL="717550" indent="-358775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BE" sz="1600" b="1" dirty="0" smtClean="0"/>
              <a:t>Procédures de gestion</a:t>
            </a:r>
          </a:p>
          <a:p>
            <a:pPr marL="717550" indent="-358775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BE" sz="1600" b="1" dirty="0" smtClean="0"/>
              <a:t>Travaux « à proximité » de matériaux contenant de l’amiante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charset="2"/>
              <a:buChar char="q"/>
            </a:pPr>
            <a:r>
              <a:rPr lang="fr-BE" sz="1900" b="1" u="sng" dirty="0">
                <a:solidFill>
                  <a:srgbClr val="94C600"/>
                </a:solidFill>
              </a:rPr>
              <a:t>Partie </a:t>
            </a:r>
            <a:r>
              <a:rPr lang="fr-BE" sz="1900" b="1" u="sng" dirty="0" smtClean="0">
                <a:solidFill>
                  <a:srgbClr val="94C600"/>
                </a:solidFill>
              </a:rPr>
              <a:t>3 - Concertation</a:t>
            </a:r>
            <a:endParaRPr lang="fr-BE" sz="1900" b="1" u="sng" dirty="0">
              <a:solidFill>
                <a:srgbClr val="94C600"/>
              </a:solidFill>
            </a:endParaRPr>
          </a:p>
          <a:p>
            <a:pPr marL="720725" indent="-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BE" sz="1600" b="1" dirty="0" smtClean="0"/>
              <a:t>Assistances SLPPT aux 2 </a:t>
            </a:r>
            <a:r>
              <a:rPr lang="fr-BE" sz="1600" b="1" dirty="0"/>
              <a:t>Ech Infra </a:t>
            </a:r>
            <a:r>
              <a:rPr lang="fr-BE" sz="1600" b="1" dirty="0" smtClean="0"/>
              <a:t>: Dans quelles limites ?</a:t>
            </a:r>
          </a:p>
          <a:p>
            <a:pPr marL="720725" indent="-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BE" sz="1600" b="1" dirty="0" smtClean="0"/>
              <a:t>Création d’une ou plusieurs équipes d’intervention 2 Ech Infra dans le cadre de certaines interventions sur des matériaux contenant de l’amiante</a:t>
            </a:r>
          </a:p>
          <a:p>
            <a:pPr marL="720725" indent="-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BE" sz="1600" b="1" dirty="0" smtClean="0"/>
              <a:t>Le SLPPT : Que peut-on en attendre ?</a:t>
            </a:r>
          </a:p>
          <a:p>
            <a:pPr marL="720725" indent="-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BE" sz="1600" b="1" dirty="0" smtClean="0"/>
              <a:t>Le CCB : « Pour avis » ou « pour info » en cas d’urgence ?</a:t>
            </a:r>
            <a:endParaRPr lang="fr-BE" sz="1600" b="1" u="sng" dirty="0" smtClean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charset="2"/>
              <a:buChar char="q"/>
            </a:pPr>
            <a:r>
              <a:rPr lang="fr-BE" sz="1900" b="1" u="sng" dirty="0" smtClean="0">
                <a:solidFill>
                  <a:schemeClr val="accent1"/>
                </a:solidFill>
              </a:rPr>
              <a:t>Q&amp;R - Des </a:t>
            </a:r>
            <a:r>
              <a:rPr lang="fr-BE" sz="1900" b="1" u="sng" dirty="0">
                <a:solidFill>
                  <a:schemeClr val="accent1"/>
                </a:solidFill>
              </a:rPr>
              <a:t>questions, un problème, un doute ?</a:t>
            </a:r>
          </a:p>
          <a:p>
            <a:pPr marL="68580" indent="0">
              <a:buNone/>
            </a:pPr>
            <a:endParaRPr lang="fr-BE" sz="1600" b="1" u="sng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5</a:t>
            </a:fld>
            <a:endParaRPr lang="fr-B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42684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b="1" dirty="0" smtClean="0"/>
              <a:t>Partie 1</a:t>
            </a:r>
            <a:endParaRPr lang="fr-B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8580" indent="0">
              <a:buNone/>
            </a:pPr>
            <a:endParaRPr lang="fr-BE" dirty="0" smtClean="0"/>
          </a:p>
          <a:p>
            <a:pPr marL="68580" indent="0">
              <a:buNone/>
            </a:pPr>
            <a:endParaRPr lang="fr-BE" dirty="0"/>
          </a:p>
          <a:p>
            <a:pPr marL="68580" indent="0" algn="ctr">
              <a:buNone/>
            </a:pPr>
            <a:r>
              <a:rPr lang="fr-BE" sz="2800" b="1" dirty="0" smtClean="0">
                <a:solidFill>
                  <a:srgbClr val="94C600"/>
                </a:solidFill>
              </a:rPr>
              <a:t>Travaux de désamiantage</a:t>
            </a:r>
            <a:br>
              <a:rPr lang="fr-BE" sz="2800" b="1" dirty="0" smtClean="0">
                <a:solidFill>
                  <a:srgbClr val="94C600"/>
                </a:solidFill>
              </a:rPr>
            </a:br>
            <a:r>
              <a:rPr lang="fr-BE" sz="2800" b="1" dirty="0" smtClean="0">
                <a:solidFill>
                  <a:srgbClr val="94C600"/>
                </a:solidFill>
              </a:rPr>
              <a:t>par le personnel 2 Ech Infra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6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04227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BE" sz="2100" b="1" dirty="0" smtClean="0"/>
              <a:t>Quelle est actuellement la mission </a:t>
            </a:r>
            <a:br>
              <a:rPr lang="fr-BE" sz="2100" b="1" dirty="0" smtClean="0"/>
            </a:br>
            <a:r>
              <a:rPr lang="fr-BE" sz="2100" b="1" dirty="0" smtClean="0"/>
              <a:t>du 2 Ech Infra dans le cadre de la gestion de l’amiante dans les infrastructures ?</a:t>
            </a:r>
            <a:endParaRPr lang="fr-BE" sz="2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22313" indent="-273050">
              <a:buFont typeface="Wingdings" panose="05000000000000000000" pitchFamily="2" charset="2"/>
              <a:buChar char="q"/>
            </a:pPr>
            <a:r>
              <a:rPr lang="fr-BE" sz="1800" dirty="0" smtClean="0"/>
              <a:t>Assurer l</a:t>
            </a:r>
            <a:r>
              <a:rPr lang="fr-FR" sz="1800" dirty="0" smtClean="0"/>
              <a:t>’appui en matière de travaux d’entretien du domaine militaire et des infrastructures</a:t>
            </a:r>
            <a:endParaRPr lang="fr-BE" sz="1800" dirty="0" smtClean="0"/>
          </a:p>
          <a:p>
            <a:pPr marL="722313" indent="-273050">
              <a:buFont typeface="Wingdings" panose="05000000000000000000" pitchFamily="2" charset="2"/>
              <a:buChar char="q"/>
            </a:pPr>
            <a:r>
              <a:rPr lang="fr-BE" sz="1800" dirty="0" smtClean="0"/>
              <a:t>Enlever </a:t>
            </a:r>
            <a:r>
              <a:rPr lang="fr-BE" sz="1800" dirty="0"/>
              <a:t>des éléments structurels contenant de l’amiante dans les limites autorisées dans la </a:t>
            </a:r>
            <a:r>
              <a:rPr lang="fr-BE" sz="1800" dirty="0" smtClean="0"/>
              <a:t>directive en </a:t>
            </a:r>
            <a:r>
              <a:rPr lang="fr-BE" sz="1800" dirty="0" err="1" smtClean="0"/>
              <a:t>Ref</a:t>
            </a:r>
            <a:r>
              <a:rPr lang="fr-BE" sz="1800" dirty="0" smtClean="0"/>
              <a:t> 1, </a:t>
            </a:r>
            <a:r>
              <a:rPr lang="fr-BE" sz="1800" b="1" dirty="0"/>
              <a:t>UNIQUEMENT dans le cadre de l’exécution de ces travaux </a:t>
            </a:r>
            <a:r>
              <a:rPr lang="fr-BE" sz="1800" b="1" dirty="0" smtClean="0"/>
              <a:t>d’entretien</a:t>
            </a:r>
            <a:r>
              <a:rPr lang="fr-BE" sz="1800" dirty="0"/>
              <a:t> </a:t>
            </a:r>
            <a:endParaRPr lang="fr-BE" sz="1800" dirty="0" smtClean="0"/>
          </a:p>
          <a:p>
            <a:pPr marL="717550" indent="0">
              <a:buNone/>
            </a:pPr>
            <a:r>
              <a:rPr lang="fr-BE" sz="1800" b="1" dirty="0" smtClean="0"/>
              <a:t>N’a </a:t>
            </a:r>
            <a:r>
              <a:rPr lang="fr-BE" sz="1800" b="1" dirty="0"/>
              <a:t>donc PAS pour mission le retrait systématique de l’amiante </a:t>
            </a:r>
            <a:r>
              <a:rPr lang="fr-BE" sz="1800" b="1" dirty="0" smtClean="0"/>
              <a:t>:</a:t>
            </a:r>
          </a:p>
          <a:p>
            <a:pPr marL="1063625" lvl="2" indent="-342900">
              <a:buFont typeface="Wingdings" panose="05000000000000000000" pitchFamily="2" charset="2"/>
              <a:buChar char="Ø"/>
            </a:pPr>
            <a:r>
              <a:rPr lang="fr-BE" sz="1600" dirty="0"/>
              <a:t>S</a:t>
            </a:r>
            <a:r>
              <a:rPr lang="fr-BE" sz="1600" dirty="0" smtClean="0"/>
              <a:t>uivant </a:t>
            </a:r>
            <a:r>
              <a:rPr lang="fr-BE" sz="1600" dirty="0"/>
              <a:t>un listing et un planning </a:t>
            </a:r>
            <a:r>
              <a:rPr lang="fr-BE" sz="1600" dirty="0" smtClean="0"/>
              <a:t>préétablis</a:t>
            </a:r>
          </a:p>
          <a:p>
            <a:pPr marL="1063625" lvl="2" indent="-342900">
              <a:buFont typeface="Wingdings" panose="05000000000000000000" pitchFamily="2" charset="2"/>
              <a:buChar char="Ø"/>
            </a:pPr>
            <a:r>
              <a:rPr lang="fr-BE" sz="1600" dirty="0" smtClean="0"/>
              <a:t>Dans le cadre de travaux de rénovation/démolition par une firme civile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7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72244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fr-BE" sz="2400" b="1" dirty="0" smtClean="0"/>
              <a:t>Quelles sont les limites imposées pour l’exécution de travaux de désamiantage </a:t>
            </a:r>
            <a:br>
              <a:rPr lang="fr-BE" sz="2400" b="1" dirty="0" smtClean="0"/>
            </a:br>
            <a:r>
              <a:rPr lang="fr-BE" sz="2400" b="1" dirty="0" smtClean="0"/>
              <a:t>par le 2 Ech Infra ?</a:t>
            </a:r>
            <a:endParaRPr lang="fr-BE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722313" indent="-2794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BE" sz="2600" u="sng" dirty="0"/>
              <a:t>S</a:t>
            </a:r>
            <a:r>
              <a:rPr lang="fr-BE" sz="2600" u="sng" dirty="0" smtClean="0"/>
              <a:t>euls</a:t>
            </a:r>
            <a:r>
              <a:rPr lang="fr-BE" sz="2600" dirty="0" smtClean="0"/>
              <a:t> </a:t>
            </a:r>
            <a:r>
              <a:rPr lang="fr-BE" sz="2600" dirty="0"/>
              <a:t>les travaux de désamiantage repris ci-après peuvent être exécutés par du Pers Infra de la Défense </a:t>
            </a:r>
            <a:r>
              <a:rPr lang="fr-BE" sz="2600" dirty="0" smtClean="0"/>
              <a:t>:</a:t>
            </a:r>
          </a:p>
          <a:p>
            <a:pPr marL="898525" lvl="1" indent="-2730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BE" sz="2300" dirty="0" smtClean="0"/>
              <a:t>Les </a:t>
            </a:r>
            <a:r>
              <a:rPr lang="fr-BE" sz="2300" dirty="0"/>
              <a:t>travaux de démolition et de retrait d’amiante par la technique des traitements simples (voir Art. 56 de </a:t>
            </a:r>
            <a:r>
              <a:rPr lang="fr-BE" sz="2300" dirty="0" smtClean="0"/>
              <a:t/>
            </a:r>
            <a:br>
              <a:rPr lang="fr-BE" sz="2300" dirty="0" smtClean="0"/>
            </a:br>
            <a:r>
              <a:rPr lang="fr-BE" sz="2300" dirty="0" smtClean="0"/>
              <a:t>la </a:t>
            </a:r>
            <a:r>
              <a:rPr lang="fr-BE" sz="2300" dirty="0" err="1" smtClean="0"/>
              <a:t>Ref</a:t>
            </a:r>
            <a:r>
              <a:rPr lang="fr-BE" sz="2300" dirty="0" smtClean="0"/>
              <a:t> 1)</a:t>
            </a:r>
            <a:endParaRPr lang="fr-BE" sz="2300" dirty="0"/>
          </a:p>
          <a:p>
            <a:pPr marL="898525" lvl="1" indent="-2730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BE" sz="2300" dirty="0"/>
              <a:t>L</a:t>
            </a:r>
            <a:r>
              <a:rPr lang="fr-FR" sz="2300" dirty="0"/>
              <a:t>e retrait sans détérioration d’éléments structurels non dégradés dans lesquels les fibres d'amiante ne sont pas friables et sont dans une matrice (voir Section VIII de </a:t>
            </a:r>
            <a:r>
              <a:rPr lang="fr-FR" sz="2300" dirty="0" smtClean="0"/>
              <a:t/>
            </a:r>
            <a:br>
              <a:rPr lang="fr-FR" sz="2300" dirty="0" smtClean="0"/>
            </a:br>
            <a:r>
              <a:rPr lang="fr-FR" sz="2300" dirty="0" smtClean="0"/>
              <a:t>la </a:t>
            </a:r>
            <a:r>
              <a:rPr lang="fr-FR" sz="2300" dirty="0" err="1" smtClean="0"/>
              <a:t>Ref</a:t>
            </a:r>
            <a:r>
              <a:rPr lang="fr-FR" sz="2300" dirty="0" smtClean="0"/>
              <a:t> 1)</a:t>
            </a:r>
          </a:p>
          <a:p>
            <a:pPr marL="722313" indent="-2730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BE" sz="2600" dirty="0"/>
              <a:t>De manière générale, les travaux de désamiantage par le 2 Ech Infra </a:t>
            </a:r>
            <a:r>
              <a:rPr lang="fr-BE" sz="2600" b="1" dirty="0"/>
              <a:t>doivent être limités au strict minimum en faveur des contrats de travaux de désamiantage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8</a:t>
            </a:fld>
            <a:endParaRPr lang="fr-BE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93247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fr-BE" sz="3200" b="1" dirty="0" smtClean="0"/>
              <a:t>Nombre d’interventions </a:t>
            </a:r>
            <a:br>
              <a:rPr lang="fr-BE" sz="3200" b="1" dirty="0" smtClean="0"/>
            </a:br>
            <a:r>
              <a:rPr lang="fr-BE" sz="3200" b="1" dirty="0" smtClean="0"/>
              <a:t>entre 2009 et 2014</a:t>
            </a:r>
            <a:endParaRPr lang="fr-BE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92696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788474"/>
              </p:ext>
            </p:extLst>
          </p:nvPr>
        </p:nvGraphicFramePr>
        <p:xfrm>
          <a:off x="1403648" y="2276872"/>
          <a:ext cx="4752529" cy="360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8536"/>
                <a:gridCol w="2637930"/>
                <a:gridCol w="664015"/>
                <a:gridCol w="672048"/>
              </a:tblGrid>
              <a:tr h="540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Années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Plateaux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Nbre d’interv.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Total/an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</a:tr>
              <a:tr h="18002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2009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BERLAAR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1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3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PEUTIE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2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2010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BERLAAR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1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3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IEPER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2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18002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2011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EVERE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3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15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BEAUVECHAIN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1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IEPER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3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PEUTIE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8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2012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MARCHE-EN-FAMENNE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11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13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LEOPOLDSBURG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1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18002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2013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EVERE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1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17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BEAUVECHAIN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4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>
                          <a:effectLst/>
                          <a:latin typeface="+mn-lt"/>
                        </a:rPr>
                        <a:t>IEPER</a:t>
                      </a:r>
                      <a:endParaRPr lang="fr-BE" sz="1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3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 smtClean="0">
                          <a:effectLst/>
                          <a:latin typeface="+mn-lt"/>
                        </a:rPr>
                        <a:t>123PEUTIE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>
                          <a:effectLst/>
                          <a:latin typeface="+mn-lt"/>
                        </a:rPr>
                        <a:t>9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18002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2014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BERLAAR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ROCOURT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IEPER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BE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fr-BE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B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79" marR="61779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88224" y="2636912"/>
            <a:ext cx="1656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 smtClean="0"/>
              <a:t>Soit 10 interventions/an</a:t>
            </a:r>
          </a:p>
          <a:p>
            <a:endParaRPr lang="fr-BE" sz="1200" dirty="0"/>
          </a:p>
          <a:p>
            <a:r>
              <a:rPr lang="fr-BE" sz="1200" dirty="0" smtClean="0"/>
              <a:t>Coût des formations : 4.000,00 €/an</a:t>
            </a:r>
          </a:p>
          <a:p>
            <a:endParaRPr lang="fr-BE" sz="1200" dirty="0"/>
          </a:p>
          <a:p>
            <a:r>
              <a:rPr lang="fr-BE" sz="1200" dirty="0" smtClean="0"/>
              <a:t>Soit actuellement,</a:t>
            </a:r>
          </a:p>
          <a:p>
            <a:r>
              <a:rPr lang="fr-BE" sz="1200" dirty="0"/>
              <a:t>c</a:t>
            </a:r>
            <a:r>
              <a:rPr lang="fr-BE" sz="1200" dirty="0" smtClean="0"/>
              <a:t>oût moyen d’une intervention 2 Ech :</a:t>
            </a:r>
          </a:p>
          <a:p>
            <a:r>
              <a:rPr lang="fr-BE" sz="1200" smtClean="0"/>
              <a:t>400,00 €</a:t>
            </a:r>
            <a:endParaRPr lang="fr-BE" sz="1200" dirty="0" smtClean="0"/>
          </a:p>
          <a:p>
            <a:endParaRPr lang="fr-BE" sz="12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8144" y="5834005"/>
            <a:ext cx="2275456" cy="365125"/>
          </a:xfrm>
        </p:spPr>
        <p:txBody>
          <a:bodyPr/>
          <a:lstStyle/>
          <a:p>
            <a:r>
              <a:rPr lang="fr-BE" dirty="0" smtClean="0"/>
              <a:t>MRC&amp;I-I/S/E - </a:t>
            </a:r>
            <a:fld id="{3856901C-4AD2-4B05-9961-30C5D6D9FB09}" type="slidenum">
              <a:rPr lang="fr-BE" smtClean="0"/>
              <a:t>9</a:t>
            </a:fld>
            <a:endParaRPr lang="fr-BE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971600" y="5834005"/>
            <a:ext cx="288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 smtClean="0"/>
              <a:t>Réunion technique – 11 février 2015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41556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4111</TotalTime>
  <Words>1298</Words>
  <Application>Microsoft Office PowerPoint</Application>
  <PresentationFormat>On-screen Show (4:3)</PresentationFormat>
  <Paragraphs>241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Austin</vt:lpstr>
      <vt:lpstr>Gestion de l’amiante présent dans  les infrastructures  de la Défense</vt:lpstr>
      <vt:lpstr>Objet de la réunion</vt:lpstr>
      <vt:lpstr>Références</vt:lpstr>
      <vt:lpstr>Table des matières (1)</vt:lpstr>
      <vt:lpstr>Table des matières (2)</vt:lpstr>
      <vt:lpstr>Partie 1</vt:lpstr>
      <vt:lpstr>Quelle est actuellement la mission  du 2 Ech Infra dans le cadre de la gestion de l’amiante dans les infrastructures ?</vt:lpstr>
      <vt:lpstr>Quelles sont les limites imposées pour l’exécution de travaux de désamiantage  par le 2 Ech Infra ?</vt:lpstr>
      <vt:lpstr>Nombre d’interventions  entre 2009 et 2014</vt:lpstr>
      <vt:lpstr>Contraintes et difficultés rencontrées  dans l’exercice de la gestion  de l’amiante Infra</vt:lpstr>
      <vt:lpstr>Que peut-on en déduire ?</vt:lpstr>
      <vt:lpstr>Conclusions</vt:lpstr>
      <vt:lpstr>Partie 2</vt:lpstr>
      <vt:lpstr>Cadre d’application</vt:lpstr>
      <vt:lpstr>Procédures de gestion (1)</vt:lpstr>
      <vt:lpstr>Procédures de gestion (2)</vt:lpstr>
      <vt:lpstr>Travaux « à proximité » de matériaux contenant de l’amiante</vt:lpstr>
      <vt:lpstr>Partie 3</vt:lpstr>
      <vt:lpstr>Assistances SLPPT aux 2 Ech Infra : Dans quelles limites ?</vt:lpstr>
      <vt:lpstr>Q&amp;R - Des questions,  un problème, un doute ?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INFRA DAY 26 mars 2014</dc:title>
  <dc:creator>Kubes Patrick</dc:creator>
  <cp:lastModifiedBy>Willems Cindy</cp:lastModifiedBy>
  <cp:revision>396</cp:revision>
  <cp:lastPrinted>2015-02-03T06:25:02Z</cp:lastPrinted>
  <dcterms:created xsi:type="dcterms:W3CDTF">2014-01-29T13:28:27Z</dcterms:created>
  <dcterms:modified xsi:type="dcterms:W3CDTF">2015-02-04T06:09:44Z</dcterms:modified>
</cp:coreProperties>
</file>