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6" r:id="rId2"/>
    <p:sldId id="291" r:id="rId3"/>
    <p:sldId id="258" r:id="rId4"/>
    <p:sldId id="289" r:id="rId5"/>
    <p:sldId id="290" r:id="rId6"/>
    <p:sldId id="281" r:id="rId7"/>
    <p:sldId id="274" r:id="rId8"/>
    <p:sldId id="276" r:id="rId9"/>
    <p:sldId id="288" r:id="rId10"/>
    <p:sldId id="277" r:id="rId11"/>
    <p:sldId id="278" r:id="rId12"/>
    <p:sldId id="292" r:id="rId13"/>
    <p:sldId id="282" r:id="rId14"/>
    <p:sldId id="280" r:id="rId15"/>
    <p:sldId id="283" r:id="rId16"/>
    <p:sldId id="284" r:id="rId17"/>
    <p:sldId id="293" r:id="rId18"/>
    <p:sldId id="294" r:id="rId19"/>
    <p:sldId id="295" r:id="rId20"/>
    <p:sldId id="269" r:id="rId21"/>
  </p:sldIdLst>
  <p:sldSz cx="9144000" cy="6858000" type="screen4x3"/>
  <p:notesSz cx="9926638"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4" d="100"/>
          <a:sy n="104" d="100"/>
        </p:scale>
        <p:origin x="-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1CD104CA-18E1-4D6D-BE52-18007146F451}" type="datetimeFigureOut">
              <a:rPr lang="fr-BE" smtClean="0"/>
              <a:t>4/02/2015</a:t>
            </a:fld>
            <a:endParaRPr lang="fr-BE"/>
          </a:p>
        </p:txBody>
      </p:sp>
      <p:sp>
        <p:nvSpPr>
          <p:cNvPr id="4" name="Footer Placehold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6EFCFDD5-99C0-4890-85CA-ABA2A2ED0C89}" type="slidenum">
              <a:rPr lang="fr-BE" smtClean="0"/>
              <a:t>‹#›</a:t>
            </a:fld>
            <a:endParaRPr lang="fr-BE"/>
          </a:p>
        </p:txBody>
      </p:sp>
    </p:spTree>
    <p:extLst>
      <p:ext uri="{BB962C8B-B14F-4D97-AF65-F5344CB8AC3E}">
        <p14:creationId xmlns:p14="http://schemas.microsoft.com/office/powerpoint/2010/main" val="7052244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073C99F3-12A2-4AF7-8F82-F6037FA070A0}" type="datetimeFigureOut">
              <a:rPr lang="fr-BE" smtClean="0"/>
              <a:t>4/02/2015</a:t>
            </a:fld>
            <a:endParaRPr lang="fr-BE"/>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071EE5B0-AA4A-4E6B-BB04-154288E1680A}" type="slidenum">
              <a:rPr lang="fr-BE" smtClean="0"/>
              <a:t>‹#›</a:t>
            </a:fld>
            <a:endParaRPr lang="fr-BE"/>
          </a:p>
        </p:txBody>
      </p:sp>
    </p:spTree>
    <p:extLst>
      <p:ext uri="{BB962C8B-B14F-4D97-AF65-F5344CB8AC3E}">
        <p14:creationId xmlns:p14="http://schemas.microsoft.com/office/powerpoint/2010/main" val="20547754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71EE5B0-AA4A-4E6B-BB04-154288E1680A}" type="slidenum">
              <a:rPr lang="fr-BE" smtClean="0"/>
              <a:t>20</a:t>
            </a:fld>
            <a:endParaRPr lang="fr-BE"/>
          </a:p>
        </p:txBody>
      </p:sp>
    </p:spTree>
    <p:extLst>
      <p:ext uri="{BB962C8B-B14F-4D97-AF65-F5344CB8AC3E}">
        <p14:creationId xmlns:p14="http://schemas.microsoft.com/office/powerpoint/2010/main" val="320133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3924000" y="-21511"/>
            <a:ext cx="4316400"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3995936" y="-21511"/>
            <a:ext cx="415836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995937" y="2708476"/>
            <a:ext cx="4157464" cy="1702160"/>
          </a:xfrm>
        </p:spPr>
        <p:txBody>
          <a:bodyPr>
            <a:normAutofit/>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3995937" y="4421080"/>
            <a:ext cx="4160152"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0" name="Rectangle 49"/>
          <p:cNvSpPr/>
          <p:nvPr/>
        </p:nvSpPr>
        <p:spPr>
          <a:xfrm>
            <a:off x="3995936" y="6088284"/>
            <a:ext cx="4160153"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fr-BE" smtClean="0"/>
              <a:t>MRC&amp;I-I/S/E - </a:t>
            </a:r>
            <a:endParaRPr lang="fr-B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9FE4E8C-E620-4DC6-A630-D27C82E7D795}" type="slidenum">
              <a:rPr lang="fr-BE" smtClean="0"/>
              <a:t>‹#›</a:t>
            </a:fld>
            <a:endParaRPr lang="fr-B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AFF789-A89C-4BC4-9845-11F249DC534D}" type="datetime1">
              <a:rPr lang="fr-BE" smtClean="0"/>
              <a:t>4/02/2015</a:t>
            </a:fld>
            <a:endParaRPr lang="fr-BE"/>
          </a:p>
        </p:txBody>
      </p:sp>
      <p:sp>
        <p:nvSpPr>
          <p:cNvPr id="5" name="Footer Placeholder 4"/>
          <p:cNvSpPr>
            <a:spLocks noGrp="1"/>
          </p:cNvSpPr>
          <p:nvPr>
            <p:ph type="ftr" sz="quarter" idx="11"/>
          </p:nvPr>
        </p:nvSpPr>
        <p:spPr/>
        <p:txBody>
          <a:bodyPr/>
          <a:lstStyle/>
          <a:p>
            <a:r>
              <a:rPr lang="fr-BE" smtClean="0"/>
              <a:t>MRC&amp;I-I/S/E - </a:t>
            </a:r>
            <a:endParaRPr lang="fr-BE"/>
          </a:p>
        </p:txBody>
      </p:sp>
      <p:sp>
        <p:nvSpPr>
          <p:cNvPr id="6" name="Slide Number Placeholder 5"/>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B420E-3ADF-43A5-B1B4-78F14685A74D}" type="datetime1">
              <a:rPr lang="fr-BE" smtClean="0"/>
              <a:t>4/02/2015</a:t>
            </a:fld>
            <a:endParaRPr lang="fr-BE"/>
          </a:p>
        </p:txBody>
      </p:sp>
      <p:sp>
        <p:nvSpPr>
          <p:cNvPr id="5" name="Footer Placeholder 4"/>
          <p:cNvSpPr>
            <a:spLocks noGrp="1"/>
          </p:cNvSpPr>
          <p:nvPr>
            <p:ph type="ftr" sz="quarter" idx="11"/>
          </p:nvPr>
        </p:nvSpPr>
        <p:spPr/>
        <p:txBody>
          <a:bodyPr/>
          <a:lstStyle/>
          <a:p>
            <a:r>
              <a:rPr lang="fr-BE" smtClean="0"/>
              <a:t>MRC&amp;I-I/S/E - </a:t>
            </a:r>
            <a:endParaRPr lang="fr-BE"/>
          </a:p>
        </p:txBody>
      </p:sp>
      <p:sp>
        <p:nvSpPr>
          <p:cNvPr id="6" name="Slide Number Placeholder 5"/>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D66F7C2-840A-4E89-A9F1-D6DADD2F1852}" type="datetime1">
              <a:rPr lang="fr-BE" smtClean="0"/>
              <a:t>4/02/2015</a:t>
            </a:fld>
            <a:endParaRPr lang="fr-BE"/>
          </a:p>
        </p:txBody>
      </p:sp>
      <p:sp>
        <p:nvSpPr>
          <p:cNvPr id="5" name="Footer Placeholder 4"/>
          <p:cNvSpPr>
            <a:spLocks noGrp="1"/>
          </p:cNvSpPr>
          <p:nvPr>
            <p:ph type="ftr" sz="quarter" idx="11"/>
          </p:nvPr>
        </p:nvSpPr>
        <p:spPr/>
        <p:txBody>
          <a:bodyPr/>
          <a:lstStyle/>
          <a:p>
            <a:r>
              <a:rPr lang="fr-BE" smtClean="0"/>
              <a:t>MRC&amp;I-I/S/E - </a:t>
            </a:r>
            <a:endParaRPr lang="fr-BE"/>
          </a:p>
        </p:txBody>
      </p:sp>
      <p:sp>
        <p:nvSpPr>
          <p:cNvPr id="6" name="Slide Number Placeholder 5"/>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9366B-A85C-4D7F-BA1A-CB1E366E466C}" type="datetime1">
              <a:rPr lang="fr-BE" smtClean="0"/>
              <a:t>4/02/2015</a:t>
            </a:fld>
            <a:endParaRPr lang="fr-BE"/>
          </a:p>
        </p:txBody>
      </p:sp>
      <p:sp>
        <p:nvSpPr>
          <p:cNvPr id="5" name="Footer Placeholder 4"/>
          <p:cNvSpPr>
            <a:spLocks noGrp="1"/>
          </p:cNvSpPr>
          <p:nvPr>
            <p:ph type="ftr" sz="quarter" idx="11"/>
          </p:nvPr>
        </p:nvSpPr>
        <p:spPr/>
        <p:txBody>
          <a:bodyPr/>
          <a:lstStyle/>
          <a:p>
            <a:r>
              <a:rPr lang="fr-BE" smtClean="0"/>
              <a:t>MRC&amp;I-I/S/E - </a:t>
            </a:r>
            <a:endParaRPr lang="fr-BE"/>
          </a:p>
        </p:txBody>
      </p:sp>
      <p:sp>
        <p:nvSpPr>
          <p:cNvPr id="6" name="Slide Number Placeholder 5"/>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11A8805-CACB-402F-99D6-3A550A6FCF12}" type="datetime1">
              <a:rPr lang="fr-BE" smtClean="0"/>
              <a:t>4/02/2015</a:t>
            </a:fld>
            <a:endParaRPr lang="fr-BE"/>
          </a:p>
        </p:txBody>
      </p:sp>
      <p:sp>
        <p:nvSpPr>
          <p:cNvPr id="6" name="Footer Placeholder 5"/>
          <p:cNvSpPr>
            <a:spLocks noGrp="1"/>
          </p:cNvSpPr>
          <p:nvPr>
            <p:ph type="ftr" sz="quarter" idx="11"/>
          </p:nvPr>
        </p:nvSpPr>
        <p:spPr/>
        <p:txBody>
          <a:bodyPr/>
          <a:lstStyle/>
          <a:p>
            <a:r>
              <a:rPr lang="fr-BE" smtClean="0"/>
              <a:t>MRC&amp;I-I/S/E - </a:t>
            </a:r>
            <a:endParaRPr lang="fr-BE"/>
          </a:p>
        </p:txBody>
      </p:sp>
      <p:sp>
        <p:nvSpPr>
          <p:cNvPr id="7" name="Slide Number Placeholder 6"/>
          <p:cNvSpPr>
            <a:spLocks noGrp="1"/>
          </p:cNvSpPr>
          <p:nvPr>
            <p:ph type="sldNum" sz="quarter" idx="12"/>
          </p:nvPr>
        </p:nvSpPr>
        <p:spPr/>
        <p:txBody>
          <a:bodyPr/>
          <a:lstStyle/>
          <a:p>
            <a:fld id="{29FE4E8C-E620-4DC6-A630-D27C82E7D795}" type="slidenum">
              <a:rPr lang="fr-BE" smtClean="0"/>
              <a:t>‹#›</a:t>
            </a:fld>
            <a:endParaRPr lang="fr-BE"/>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54FF4A-FB11-4D33-BD25-D92100EB8B19}" type="datetime1">
              <a:rPr lang="fr-BE" smtClean="0"/>
              <a:t>4/02/2015</a:t>
            </a:fld>
            <a:endParaRPr lang="fr-BE"/>
          </a:p>
        </p:txBody>
      </p:sp>
      <p:sp>
        <p:nvSpPr>
          <p:cNvPr id="8" name="Footer Placeholder 7"/>
          <p:cNvSpPr>
            <a:spLocks noGrp="1"/>
          </p:cNvSpPr>
          <p:nvPr>
            <p:ph type="ftr" sz="quarter" idx="11"/>
          </p:nvPr>
        </p:nvSpPr>
        <p:spPr/>
        <p:txBody>
          <a:bodyPr/>
          <a:lstStyle/>
          <a:p>
            <a:r>
              <a:rPr lang="fr-BE" smtClean="0"/>
              <a:t>MRC&amp;I-I/S/E - </a:t>
            </a:r>
            <a:endParaRPr lang="fr-BE"/>
          </a:p>
        </p:txBody>
      </p:sp>
      <p:sp>
        <p:nvSpPr>
          <p:cNvPr id="9" name="Slide Number Placeholder 8"/>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E43591-E598-4B04-8134-68834AC56D2A}" type="datetime1">
              <a:rPr lang="fr-BE" smtClean="0"/>
              <a:t>4/02/2015</a:t>
            </a:fld>
            <a:endParaRPr lang="fr-BE"/>
          </a:p>
        </p:txBody>
      </p:sp>
      <p:sp>
        <p:nvSpPr>
          <p:cNvPr id="4" name="Footer Placeholder 3"/>
          <p:cNvSpPr>
            <a:spLocks noGrp="1"/>
          </p:cNvSpPr>
          <p:nvPr>
            <p:ph type="ftr" sz="quarter" idx="11"/>
          </p:nvPr>
        </p:nvSpPr>
        <p:spPr/>
        <p:txBody>
          <a:bodyPr/>
          <a:lstStyle/>
          <a:p>
            <a:r>
              <a:rPr lang="fr-BE" smtClean="0"/>
              <a:t>MRC&amp;I-I/S/E - </a:t>
            </a:r>
            <a:endParaRPr lang="fr-BE"/>
          </a:p>
        </p:txBody>
      </p:sp>
      <p:sp>
        <p:nvSpPr>
          <p:cNvPr id="5" name="Slide Number Placeholder 4"/>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7FB460-DE0C-45EC-AB1B-D6FE84B556DF}" type="datetime1">
              <a:rPr lang="fr-BE" smtClean="0"/>
              <a:t>4/02/2015</a:t>
            </a:fld>
            <a:endParaRPr lang="fr-BE"/>
          </a:p>
        </p:txBody>
      </p:sp>
      <p:sp>
        <p:nvSpPr>
          <p:cNvPr id="3" name="Footer Placeholder 2"/>
          <p:cNvSpPr>
            <a:spLocks noGrp="1"/>
          </p:cNvSpPr>
          <p:nvPr>
            <p:ph type="ftr" sz="quarter" idx="11"/>
          </p:nvPr>
        </p:nvSpPr>
        <p:spPr/>
        <p:txBody>
          <a:bodyPr/>
          <a:lstStyle/>
          <a:p>
            <a:r>
              <a:rPr lang="fr-BE" smtClean="0"/>
              <a:t>MRC&amp;I-I/S/E - </a:t>
            </a:r>
            <a:endParaRPr lang="fr-BE"/>
          </a:p>
        </p:txBody>
      </p:sp>
      <p:sp>
        <p:nvSpPr>
          <p:cNvPr id="4" name="Slide Number Placeholder 3"/>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4CF9F57-F00D-4206-8253-A3784ED2208B}" type="datetime1">
              <a:rPr lang="fr-BE" smtClean="0"/>
              <a:t>4/02/2015</a:t>
            </a:fld>
            <a:endParaRPr lang="fr-BE"/>
          </a:p>
        </p:txBody>
      </p:sp>
      <p:sp>
        <p:nvSpPr>
          <p:cNvPr id="7" name="Slide Number Placeholder 6"/>
          <p:cNvSpPr>
            <a:spLocks noGrp="1"/>
          </p:cNvSpPr>
          <p:nvPr>
            <p:ph type="sldNum" sz="quarter" idx="12"/>
          </p:nvPr>
        </p:nvSpPr>
        <p:spPr/>
        <p:txBody>
          <a:bodyPr/>
          <a:lstStyle/>
          <a:p>
            <a:fld id="{29FE4E8C-E620-4DC6-A630-D27C82E7D795}" type="slidenum">
              <a:rPr lang="fr-BE" smtClean="0"/>
              <a:t>‹#›</a:t>
            </a:fld>
            <a:endParaRPr lang="fr-B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fr-BE" smtClean="0"/>
              <a:t>MRC&amp;I-I/S/E - </a:t>
            </a:r>
            <a:endParaRPr lang="fr-B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EF2CA0-1B52-4237-B23F-754E9B4636AF}" type="datetime1">
              <a:rPr lang="fr-BE" smtClean="0"/>
              <a:t>4/02/2015</a:t>
            </a:fld>
            <a:endParaRPr lang="fr-BE"/>
          </a:p>
        </p:txBody>
      </p:sp>
      <p:sp>
        <p:nvSpPr>
          <p:cNvPr id="6" name="Footer Placeholder 5"/>
          <p:cNvSpPr>
            <a:spLocks noGrp="1"/>
          </p:cNvSpPr>
          <p:nvPr>
            <p:ph type="ftr" sz="quarter" idx="11"/>
          </p:nvPr>
        </p:nvSpPr>
        <p:spPr>
          <a:xfrm>
            <a:off x="4641448" y="5724835"/>
            <a:ext cx="3493664" cy="365125"/>
          </a:xfrm>
        </p:spPr>
        <p:txBody>
          <a:bodyPr>
            <a:normAutofit/>
          </a:bodyPr>
          <a:lstStyle/>
          <a:p>
            <a:r>
              <a:rPr lang="fr-BE" smtClean="0"/>
              <a:t>MRC&amp;I-I/S/E - </a:t>
            </a:r>
            <a:endParaRPr lang="fr-BE"/>
          </a:p>
        </p:txBody>
      </p:sp>
      <p:sp>
        <p:nvSpPr>
          <p:cNvPr id="7" name="Slide Number Placeholder 6"/>
          <p:cNvSpPr>
            <a:spLocks noGrp="1"/>
          </p:cNvSpPr>
          <p:nvPr>
            <p:ph type="sldNum" sz="quarter" idx="12"/>
          </p:nvPr>
        </p:nvSpPr>
        <p:spPr/>
        <p:txBody>
          <a:bodyPr/>
          <a:lstStyle/>
          <a:p>
            <a:fld id="{29FE4E8C-E620-4DC6-A630-D27C82E7D795}" type="slidenum">
              <a:rPr lang="fr-BE" smtClean="0"/>
              <a:t>‹#›</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8C34A4F-FF33-4547-A302-7B510F0176F1}" type="datetime1">
              <a:rPr lang="fr-BE" smtClean="0"/>
              <a:t>4/02/2015</a:t>
            </a:fld>
            <a:endParaRPr lang="fr-B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fr-BE" smtClean="0"/>
              <a:t>MRC&amp;I-I/S/E - </a:t>
            </a:r>
            <a:endParaRPr lang="fr-B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9FE4E8C-E620-4DC6-A630-D27C82E7D795}" type="slidenum">
              <a:rPr lang="fr-BE" smtClean="0"/>
              <a:t>‹#›</a:t>
            </a:fld>
            <a:endParaRPr lang="fr-B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philippe.melange@mil.b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intranet.mil.intra/sites/Mat/Infra/MRCI/AgrEnv/Pages/Asbestos.aspx" TargetMode="External"/><Relationship Id="rId4" Type="http://schemas.openxmlformats.org/officeDocument/2006/relationships/hyperlink" Target="mailto:patrick.kubes@mil.b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intranet.mil.intra/sites/EDir/Pages/Reference.aspx?ref=DGMR-SPS-PRMIL-ITLX-007" TargetMode="External"/><Relationship Id="rId2" Type="http://schemas.openxmlformats.org/officeDocument/2006/relationships/hyperlink" Target="http://www.werk.belgie.be/moduleDefault.aspx?id=1958"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intranet.mil.intra/sites/EDir/Pages/Reference.aspx?ref=DGMR-SPS-DSINFR-IXXX-003"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313355" cy="1584620"/>
          </a:xfrm>
        </p:spPr>
        <p:txBody>
          <a:bodyPr>
            <a:noAutofit/>
          </a:bodyPr>
          <a:lstStyle/>
          <a:p>
            <a:pPr algn="r"/>
            <a:r>
              <a:rPr lang="nl-BE" sz="2400" b="1" dirty="0" smtClean="0"/>
              <a:t>Beheer van asbest aanwezig </a:t>
            </a:r>
            <a:br>
              <a:rPr lang="nl-BE" sz="2400" b="1" dirty="0" smtClean="0"/>
            </a:br>
            <a:r>
              <a:rPr lang="nl-BE" sz="2400" b="1" dirty="0" smtClean="0"/>
              <a:t>in de Infrastructuur </a:t>
            </a:r>
            <a:br>
              <a:rPr lang="nl-BE" sz="2400" b="1" dirty="0" smtClean="0"/>
            </a:br>
            <a:r>
              <a:rPr lang="nl-BE" sz="2400" b="1" dirty="0" smtClean="0"/>
              <a:t>van Defensie</a:t>
            </a:r>
            <a:endParaRPr lang="nl-BE" sz="2400" b="1" dirty="0"/>
          </a:p>
        </p:txBody>
      </p:sp>
      <p:sp>
        <p:nvSpPr>
          <p:cNvPr id="3" name="Subtitle 2"/>
          <p:cNvSpPr>
            <a:spLocks noGrp="1"/>
          </p:cNvSpPr>
          <p:nvPr>
            <p:ph type="subTitle" idx="1"/>
          </p:nvPr>
        </p:nvSpPr>
        <p:spPr>
          <a:xfrm>
            <a:off x="3923928" y="4365104"/>
            <a:ext cx="4320480" cy="1728192"/>
          </a:xfrm>
        </p:spPr>
        <p:txBody>
          <a:bodyPr>
            <a:noAutofit/>
          </a:bodyPr>
          <a:lstStyle/>
          <a:p>
            <a:pPr algn="ctr">
              <a:spcAft>
                <a:spcPts val="1200"/>
              </a:spcAft>
            </a:pPr>
            <a:r>
              <a:rPr lang="nl-BE" b="1" dirty="0" smtClean="0"/>
              <a:t>Beheer van asbest Infra</a:t>
            </a:r>
            <a:br>
              <a:rPr lang="nl-BE" b="1" dirty="0" smtClean="0"/>
            </a:br>
            <a:r>
              <a:rPr lang="nl-BE" b="1" dirty="0" smtClean="0"/>
              <a:t>in het kader </a:t>
            </a:r>
            <a:br>
              <a:rPr lang="nl-BE" b="1" dirty="0" smtClean="0"/>
            </a:br>
            <a:r>
              <a:rPr lang="nl-BE" b="1" dirty="0" smtClean="0"/>
              <a:t>van onderhoudswerken </a:t>
            </a:r>
            <a:br>
              <a:rPr lang="nl-BE" b="1" dirty="0" smtClean="0"/>
            </a:br>
            <a:r>
              <a:rPr lang="nl-BE" b="1" dirty="0" smtClean="0"/>
              <a:t>in de Kwartieren</a:t>
            </a:r>
          </a:p>
          <a:p>
            <a:pPr algn="ctr">
              <a:spcAft>
                <a:spcPts val="1200"/>
              </a:spcAft>
            </a:pPr>
            <a:r>
              <a:rPr lang="nl-BE" sz="1100" b="1" dirty="0" smtClean="0"/>
              <a:t>Technische vergadering - 11 februari 2015</a:t>
            </a:r>
            <a:br>
              <a:rPr lang="nl-BE" sz="1100" b="1" dirty="0" smtClean="0"/>
            </a:br>
            <a:r>
              <a:rPr lang="nl-BE" sz="1100" b="1" dirty="0" smtClean="0"/>
              <a:t>Piloot : Patrick KUBES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134076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932476" y="6229321"/>
            <a:ext cx="3005951" cy="646331"/>
          </a:xfrm>
          <a:prstGeom prst="rect">
            <a:avLst/>
          </a:prstGeom>
          <a:noFill/>
        </p:spPr>
        <p:txBody>
          <a:bodyPr wrap="none" rtlCol="0">
            <a:spAutoFit/>
          </a:bodyPr>
          <a:lstStyle/>
          <a:p>
            <a:r>
              <a:rPr lang="fr-BE" sz="3600" b="1" i="1" dirty="0" smtClean="0">
                <a:solidFill>
                  <a:schemeClr val="bg1">
                    <a:alpha val="31000"/>
                  </a:schemeClr>
                </a:solidFill>
                <a:latin typeface="Times New Roman" panose="02020603050405020304" pitchFamily="18" charset="0"/>
                <a:cs typeface="Times New Roman" panose="02020603050405020304" pitchFamily="18" charset="0"/>
              </a:rPr>
              <a:t>MRC&amp;I-I/S/E</a:t>
            </a:r>
            <a:endParaRPr lang="fr-BE" sz="3600" b="1" i="1" dirty="0">
              <a:solidFill>
                <a:schemeClr val="bg1">
                  <a:alpha val="31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1944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57200" indent="-457200">
              <a:buFont typeface="+mj-lt"/>
              <a:buAutoNum type="arabicPeriod" startAt="4"/>
            </a:pPr>
            <a:r>
              <a:rPr lang="nl-BE" sz="2400" b="1" dirty="0"/>
              <a:t>Verplichtingen en moeilijkheden </a:t>
            </a:r>
            <a:r>
              <a:rPr lang="nl-BE" sz="2400" b="1" dirty="0" smtClean="0"/>
              <a:t/>
            </a:r>
            <a:br>
              <a:rPr lang="nl-BE" sz="2400" b="1" dirty="0" smtClean="0"/>
            </a:br>
            <a:r>
              <a:rPr lang="nl-BE" sz="2400" b="1" dirty="0" smtClean="0"/>
              <a:t>die </a:t>
            </a:r>
            <a:r>
              <a:rPr lang="nl-BE" sz="2400" b="1" dirty="0"/>
              <a:t>in de uitoefening van het beheer </a:t>
            </a:r>
            <a:r>
              <a:rPr lang="nl-BE" sz="2400" b="1" dirty="0" smtClean="0"/>
              <a:t/>
            </a:r>
            <a:br>
              <a:rPr lang="nl-BE" sz="2400" b="1" dirty="0" smtClean="0"/>
            </a:br>
            <a:r>
              <a:rPr lang="nl-BE" sz="2400" b="1" dirty="0" smtClean="0"/>
              <a:t>van infra asbest </a:t>
            </a:r>
            <a:r>
              <a:rPr lang="nl-BE" sz="2400" b="1" dirty="0"/>
              <a:t>worden ondervonden</a:t>
            </a:r>
            <a:endParaRPr lang="fr-BE" sz="2400" b="1" dirty="0"/>
          </a:p>
        </p:txBody>
      </p:sp>
      <p:sp>
        <p:nvSpPr>
          <p:cNvPr id="3" name="Content Placeholder 2"/>
          <p:cNvSpPr>
            <a:spLocks noGrp="1"/>
          </p:cNvSpPr>
          <p:nvPr>
            <p:ph idx="1"/>
          </p:nvPr>
        </p:nvSpPr>
        <p:spPr/>
        <p:txBody>
          <a:bodyPr>
            <a:normAutofit fontScale="92500" lnSpcReduction="20000"/>
          </a:bodyPr>
          <a:lstStyle/>
          <a:p>
            <a:pPr marL="722313" indent="-273050">
              <a:buFont typeface="Wingdings" panose="05000000000000000000" pitchFamily="2" charset="2"/>
              <a:buChar char="q"/>
            </a:pPr>
            <a:r>
              <a:rPr lang="nl-BE" sz="2000" b="1" dirty="0" smtClean="0"/>
              <a:t>Wat betekent “</a:t>
            </a:r>
            <a:r>
              <a:rPr lang="nl-BE" sz="2000" b="1" i="1" dirty="0" smtClean="0"/>
              <a:t>Tussenkomsten 2Ech Infra tot </a:t>
            </a:r>
            <a:r>
              <a:rPr lang="nl-BE" sz="2000" b="1" i="1" dirty="0"/>
              <a:t>een strikte minimum </a:t>
            </a:r>
            <a:r>
              <a:rPr lang="nl-BE" sz="2000" b="1" i="1" dirty="0" smtClean="0"/>
              <a:t>beperkt</a:t>
            </a:r>
            <a:r>
              <a:rPr lang="nl-BE" sz="2000" b="1" dirty="0" smtClean="0"/>
              <a:t>”? </a:t>
            </a:r>
            <a:r>
              <a:rPr lang="nl-NL" sz="2000" b="1" dirty="0"/>
              <a:t>Waar bevindt dit minimum zich? </a:t>
            </a:r>
            <a:r>
              <a:rPr lang="nl-BE" sz="2000" b="1" dirty="0" smtClean="0">
                <a:sym typeface="Wingdings" panose="05000000000000000000" pitchFamily="2" charset="2"/>
              </a:rPr>
              <a:t> Volkomen vaag</a:t>
            </a:r>
          </a:p>
          <a:p>
            <a:pPr marL="992188" lvl="1" indent="-273050">
              <a:buFont typeface="Wingdings" panose="05000000000000000000" pitchFamily="2" charset="2"/>
              <a:buChar char="Ø"/>
            </a:pPr>
            <a:r>
              <a:rPr lang="nl-BE" sz="1600" i="1" dirty="0" smtClean="0">
                <a:sym typeface="Wingdings" panose="05000000000000000000" pitchFamily="2" charset="2"/>
              </a:rPr>
              <a:t>De neiging bestaat om alles door burgerfirma’s te laten uitvoeren</a:t>
            </a:r>
          </a:p>
          <a:p>
            <a:pPr marL="722313" indent="-273050">
              <a:buFont typeface="Wingdings" panose="05000000000000000000" pitchFamily="2" charset="2"/>
              <a:buChar char="q"/>
            </a:pPr>
            <a:r>
              <a:rPr lang="nl-BE" sz="2000" b="1" dirty="0"/>
              <a:t>Verplichting van Defensie: de wettelijke preventiemaatregelen scrupuleus </a:t>
            </a:r>
            <a:r>
              <a:rPr lang="nl-BE" sz="2000" b="1" dirty="0" smtClean="0"/>
              <a:t>respecteren </a:t>
            </a:r>
            <a:r>
              <a:rPr lang="nl-BE" sz="2000" b="1" dirty="0"/>
              <a:t>(Opleiding, melding, gezondheidstoezicht, technische maatregelen, verschillende overeenkomsten, visa, </a:t>
            </a:r>
            <a:r>
              <a:rPr lang="nl-BE" sz="2000" b="1" dirty="0" smtClean="0"/>
              <a:t>enz.)</a:t>
            </a:r>
            <a:endParaRPr lang="fr-FR" sz="2000" b="1" dirty="0" smtClean="0"/>
          </a:p>
          <a:p>
            <a:pPr marL="989013" lvl="1" indent="-268288">
              <a:buFont typeface="Wingdings" panose="05000000000000000000" pitchFamily="2" charset="2"/>
              <a:buChar char="Ø"/>
            </a:pPr>
            <a:r>
              <a:rPr lang="nl-NL" sz="1600" i="1" dirty="0"/>
              <a:t>Vrij zware procedure </a:t>
            </a:r>
            <a:r>
              <a:rPr lang="nl-NL" sz="1600" i="1" dirty="0" smtClean="0"/>
              <a:t>(veel tussenkomsten) in ieder geval voor de eenvoudige handelingen</a:t>
            </a:r>
          </a:p>
          <a:p>
            <a:pPr marL="989013" lvl="1" indent="-268288">
              <a:buFont typeface="Wingdings" panose="05000000000000000000" pitchFamily="2" charset="2"/>
              <a:buChar char="Ø"/>
            </a:pPr>
            <a:r>
              <a:rPr lang="nl-NL" sz="1600" i="1" dirty="0"/>
              <a:t>D</a:t>
            </a:r>
            <a:r>
              <a:rPr lang="nl-NL" sz="1600" i="1" dirty="0" smtClean="0"/>
              <a:t>eze </a:t>
            </a:r>
            <a:r>
              <a:rPr lang="nl-NL" sz="1600" i="1" dirty="0"/>
              <a:t>maatregelen </a:t>
            </a:r>
            <a:r>
              <a:rPr lang="nl-NL" sz="1600" i="1" dirty="0" smtClean="0"/>
              <a:t>worden niet </a:t>
            </a:r>
            <a:r>
              <a:rPr lang="nl-NL" sz="1600" i="1" dirty="0"/>
              <a:t>systematisch gevolgd </a:t>
            </a:r>
            <a:r>
              <a:rPr lang="nl-NL" sz="1600" i="1" dirty="0" smtClean="0"/>
              <a:t>en de </a:t>
            </a:r>
            <a:r>
              <a:rPr lang="nl-NL" sz="1600" i="1" dirty="0"/>
              <a:t>werkwijzen worden </a:t>
            </a:r>
            <a:r>
              <a:rPr lang="nl-NL" sz="1600" i="1" dirty="0" smtClean="0"/>
              <a:t>niet dezelfde van een Plateau aan een andere</a:t>
            </a:r>
            <a:endParaRPr lang="fr-FR" sz="1800" i="1" dirty="0" smtClean="0"/>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10</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248827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42913" indent="-442913">
              <a:buFont typeface="+mj-lt"/>
              <a:buAutoNum type="arabicPeriod" startAt="5"/>
            </a:pPr>
            <a:r>
              <a:rPr lang="nl-NL" sz="3600" b="1" dirty="0"/>
              <a:t>Wat </a:t>
            </a:r>
            <a:r>
              <a:rPr lang="nl-NL" sz="3600" b="1" dirty="0" smtClean="0"/>
              <a:t>ervan kan </a:t>
            </a:r>
            <a:r>
              <a:rPr lang="nl-NL" sz="3600" b="1" dirty="0"/>
              <a:t>men </a:t>
            </a:r>
            <a:r>
              <a:rPr lang="nl-NL" sz="3600" b="1" dirty="0" smtClean="0"/>
              <a:t>afleiden</a:t>
            </a:r>
            <a:r>
              <a:rPr lang="nl-NL" sz="3600" b="1" dirty="0"/>
              <a:t>?</a:t>
            </a:r>
            <a:endParaRPr lang="fr-BE" sz="3600" b="1" dirty="0"/>
          </a:p>
        </p:txBody>
      </p:sp>
      <p:sp>
        <p:nvSpPr>
          <p:cNvPr id="3" name="Content Placeholder 2"/>
          <p:cNvSpPr>
            <a:spLocks noGrp="1"/>
          </p:cNvSpPr>
          <p:nvPr>
            <p:ph idx="1"/>
          </p:nvPr>
        </p:nvSpPr>
        <p:spPr/>
        <p:txBody>
          <a:bodyPr>
            <a:noAutofit/>
          </a:bodyPr>
          <a:lstStyle/>
          <a:p>
            <a:pPr marL="720725" lvl="0" indent="-277813">
              <a:spcBef>
                <a:spcPts val="0"/>
              </a:spcBef>
              <a:spcAft>
                <a:spcPts val="600"/>
              </a:spcAft>
              <a:buFont typeface="Wingdings" panose="05000000000000000000" pitchFamily="2" charset="2"/>
              <a:buChar char="q"/>
            </a:pPr>
            <a:r>
              <a:rPr lang="nl-BE" sz="1400" b="1" dirty="0"/>
              <a:t>Het risico om niet gevolgde preventiemaatregelen te </a:t>
            </a:r>
            <a:r>
              <a:rPr lang="nl-BE" sz="1400" b="1" dirty="0" smtClean="0"/>
              <a:t>hebben </a:t>
            </a:r>
            <a:r>
              <a:rPr lang="nl-BE" sz="1400" b="1" dirty="0"/>
              <a:t>kan voor </a:t>
            </a:r>
            <a:r>
              <a:rPr lang="nl-BE" sz="1400" b="1" dirty="0" smtClean="0"/>
              <a:t>Defensie gevolgen hebben op </a:t>
            </a:r>
            <a:r>
              <a:rPr lang="nl-BE" sz="1400" b="1" dirty="0"/>
              <a:t>lange </a:t>
            </a:r>
            <a:r>
              <a:rPr lang="nl-BE" sz="1400" b="1" dirty="0" smtClean="0"/>
              <a:t>termijn</a:t>
            </a:r>
          </a:p>
          <a:p>
            <a:pPr marL="987425" lvl="0" indent="-266700">
              <a:spcBef>
                <a:spcPts val="0"/>
              </a:spcBef>
              <a:spcAft>
                <a:spcPts val="600"/>
              </a:spcAft>
              <a:buFont typeface="Wingdings" panose="05000000000000000000" pitchFamily="2" charset="2"/>
              <a:buChar char="Ø"/>
            </a:pPr>
            <a:r>
              <a:rPr lang="nl-BE" sz="1200" i="1" dirty="0" smtClean="0"/>
              <a:t>Klachten </a:t>
            </a:r>
            <a:r>
              <a:rPr lang="nl-BE" sz="1200" i="1" dirty="0"/>
              <a:t>d</a:t>
            </a:r>
            <a:r>
              <a:rPr lang="nl-BE" sz="1200" i="1" dirty="0" smtClean="0"/>
              <a:t>oor </a:t>
            </a:r>
            <a:r>
              <a:rPr lang="nl-BE" sz="1200" i="1" dirty="0"/>
              <a:t>ziekte</a:t>
            </a:r>
            <a:endParaRPr lang="fr-BE" sz="1200" dirty="0"/>
          </a:p>
          <a:p>
            <a:pPr marL="720725" indent="-277813">
              <a:spcBef>
                <a:spcPts val="0"/>
              </a:spcBef>
              <a:spcAft>
                <a:spcPts val="600"/>
              </a:spcAft>
              <a:buFont typeface="Wingdings" panose="05000000000000000000" pitchFamily="2" charset="2"/>
              <a:buChar char="q"/>
            </a:pPr>
            <a:r>
              <a:rPr lang="fr-FR" sz="1200" b="1" dirty="0"/>
              <a:t>Gering </a:t>
            </a:r>
            <a:r>
              <a:rPr lang="fr-FR" sz="1200" b="1" dirty="0" err="1"/>
              <a:t>gemiddelde</a:t>
            </a:r>
            <a:r>
              <a:rPr lang="fr-FR" sz="1200" b="1" dirty="0"/>
              <a:t> van </a:t>
            </a:r>
            <a:r>
              <a:rPr lang="fr-FR" sz="1200" b="1" dirty="0" err="1"/>
              <a:t>jaarlijkse</a:t>
            </a:r>
            <a:r>
              <a:rPr lang="fr-FR" sz="1200" b="1" dirty="0"/>
              <a:t> </a:t>
            </a:r>
            <a:r>
              <a:rPr lang="fr-FR" sz="1200" b="1" dirty="0" err="1" smtClean="0"/>
              <a:t>tussenkomsten</a:t>
            </a:r>
            <a:r>
              <a:rPr lang="fr-FR" sz="1200" b="1" dirty="0" smtClean="0"/>
              <a:t> </a:t>
            </a:r>
            <a:r>
              <a:rPr lang="fr-FR" sz="1200" b="1" dirty="0" err="1"/>
              <a:t>opzichte</a:t>
            </a:r>
            <a:r>
              <a:rPr lang="fr-FR" sz="1200" b="1" dirty="0"/>
              <a:t> van </a:t>
            </a:r>
            <a:r>
              <a:rPr lang="fr-FR" sz="1200" b="1" dirty="0" err="1"/>
              <a:t>het</a:t>
            </a:r>
            <a:r>
              <a:rPr lang="fr-FR" sz="1200" b="1" dirty="0"/>
              <a:t> </a:t>
            </a:r>
            <a:r>
              <a:rPr lang="fr-FR" sz="1200" b="1" dirty="0" err="1"/>
              <a:t>aantal</a:t>
            </a:r>
            <a:r>
              <a:rPr lang="fr-FR" sz="1200" b="1" dirty="0"/>
              <a:t> </a:t>
            </a:r>
            <a:r>
              <a:rPr lang="fr-FR" sz="1200" b="1" dirty="0" err="1"/>
              <a:t>personen</a:t>
            </a:r>
            <a:r>
              <a:rPr lang="fr-FR" sz="1200" b="1" dirty="0"/>
              <a:t> die </a:t>
            </a:r>
            <a:r>
              <a:rPr lang="fr-FR" sz="1200" b="1" dirty="0" smtClean="0"/>
              <a:t>« </a:t>
            </a:r>
            <a:r>
              <a:rPr lang="fr-FR" sz="1200" b="1" dirty="0" err="1" smtClean="0"/>
              <a:t>eenvoudige</a:t>
            </a:r>
            <a:r>
              <a:rPr lang="fr-FR" sz="1200" b="1" dirty="0"/>
              <a:t> </a:t>
            </a:r>
            <a:r>
              <a:rPr lang="fr-FR" sz="1200" b="1" dirty="0" err="1" smtClean="0"/>
              <a:t>behandelingen</a:t>
            </a:r>
            <a:r>
              <a:rPr lang="fr-FR" sz="1200" b="1" dirty="0" smtClean="0"/>
              <a:t> » </a:t>
            </a:r>
            <a:r>
              <a:rPr lang="fr-FR" sz="1200" b="1" dirty="0" err="1"/>
              <a:t>worden</a:t>
            </a:r>
            <a:r>
              <a:rPr lang="fr-FR" sz="1200" b="1" dirty="0"/>
              <a:t> </a:t>
            </a:r>
            <a:r>
              <a:rPr lang="fr-FR" sz="1200" b="1" dirty="0" err="1" smtClean="0"/>
              <a:t>gevormd</a:t>
            </a:r>
            <a:endParaRPr lang="fr-FR" sz="1200" b="1" dirty="0" smtClean="0"/>
          </a:p>
          <a:p>
            <a:pPr marL="720725" lvl="0" indent="-277813">
              <a:spcBef>
                <a:spcPts val="0"/>
              </a:spcBef>
              <a:spcAft>
                <a:spcPts val="600"/>
              </a:spcAft>
              <a:buFont typeface="Wingdings" panose="05000000000000000000" pitchFamily="2" charset="2"/>
              <a:buChar char="q"/>
            </a:pPr>
            <a:r>
              <a:rPr lang="nl-BE" sz="1200" b="1" dirty="0" smtClean="0"/>
              <a:t>Gebrek </a:t>
            </a:r>
            <a:r>
              <a:rPr lang="nl-BE" sz="1200" b="1" dirty="0"/>
              <a:t>aan </a:t>
            </a:r>
            <a:r>
              <a:rPr lang="nl-BE" sz="1200" b="1" dirty="0" smtClean="0"/>
              <a:t>uniformering in de werkwijze op lokale niveau</a:t>
            </a:r>
          </a:p>
          <a:p>
            <a:pPr marL="989013" lvl="0" indent="-268288">
              <a:spcBef>
                <a:spcPts val="0"/>
              </a:spcBef>
              <a:spcAft>
                <a:spcPts val="600"/>
              </a:spcAft>
              <a:buFont typeface="Wingdings" panose="05000000000000000000" pitchFamily="2" charset="2"/>
              <a:buChar char="Ø"/>
            </a:pPr>
            <a:r>
              <a:rPr lang="nl-NL" sz="1200" dirty="0"/>
              <a:t>Moeilijkheid en zelfs onmogelijkheid </a:t>
            </a:r>
            <a:r>
              <a:rPr lang="nl-NL" sz="1200" dirty="0" smtClean="0"/>
              <a:t>om een controle van de kwaliteit te kunnen uitvoeren op basis van de controlepunten en de evaluatiecriteria (processen van de kwartieren)</a:t>
            </a:r>
            <a:endParaRPr lang="nl-BE" sz="1200" dirty="0"/>
          </a:p>
          <a:p>
            <a:pPr marL="720725" lvl="0" indent="-277813">
              <a:spcBef>
                <a:spcPts val="0"/>
              </a:spcBef>
              <a:spcAft>
                <a:spcPts val="600"/>
              </a:spcAft>
              <a:buFont typeface="Wingdings" panose="05000000000000000000" pitchFamily="2" charset="2"/>
              <a:buChar char="q"/>
            </a:pPr>
            <a:r>
              <a:rPr lang="nl-BE" sz="1200" b="1" dirty="0" smtClean="0"/>
              <a:t>De </a:t>
            </a:r>
            <a:r>
              <a:rPr lang="nl-BE" sz="1200" b="1" dirty="0"/>
              <a:t>tussenkomsten 2Ech Infra tot een </a:t>
            </a:r>
            <a:r>
              <a:rPr lang="nl-BE" sz="1200" b="1" u="sng" dirty="0"/>
              <a:t>minimum</a:t>
            </a:r>
            <a:r>
              <a:rPr lang="nl-BE" sz="1200" b="1" dirty="0"/>
              <a:t> beperken getuigt van een wil om niet van 2Ech Infra gewone asbestverwijderingsaannemers te </a:t>
            </a:r>
            <a:r>
              <a:rPr lang="nl-BE" sz="1200" b="1" dirty="0" smtClean="0"/>
              <a:t>maken</a:t>
            </a:r>
          </a:p>
          <a:p>
            <a:pPr marL="985838" lvl="0" indent="-265113">
              <a:spcBef>
                <a:spcPts val="0"/>
              </a:spcBef>
              <a:spcAft>
                <a:spcPts val="600"/>
              </a:spcAft>
              <a:buFont typeface="Wingdings" panose="05000000000000000000" pitchFamily="2" charset="2"/>
              <a:buChar char="Ø"/>
            </a:pPr>
            <a:r>
              <a:rPr lang="nl-BE" sz="1200" i="1" dirty="0" smtClean="0"/>
              <a:t>Men streeft naar een systematische </a:t>
            </a:r>
            <a:r>
              <a:rPr lang="nl-BE" sz="1200" i="1" dirty="0"/>
              <a:t>tussenkomst van </a:t>
            </a:r>
            <a:r>
              <a:rPr lang="nl-BE" sz="1200" i="1" dirty="0" smtClean="0"/>
              <a:t>burgerfirma’s </a:t>
            </a:r>
          </a:p>
          <a:p>
            <a:pPr marL="717550" lvl="0" indent="-265113">
              <a:spcBef>
                <a:spcPts val="0"/>
              </a:spcBef>
              <a:spcAft>
                <a:spcPts val="600"/>
              </a:spcAft>
              <a:buFont typeface="Wingdings" panose="05000000000000000000" pitchFamily="2" charset="2"/>
              <a:buChar char="q"/>
            </a:pPr>
            <a:r>
              <a:rPr lang="nl-BE" sz="1200" b="1" dirty="0" smtClean="0"/>
              <a:t>Laten systematisch een burger firma tussenkomen</a:t>
            </a:r>
          </a:p>
          <a:p>
            <a:pPr marL="984250" lvl="0" indent="-265113">
              <a:spcBef>
                <a:spcPts val="0"/>
              </a:spcBef>
              <a:spcAft>
                <a:spcPts val="600"/>
              </a:spcAft>
              <a:buFont typeface="Wingdings" charset="2"/>
              <a:buChar char="Ø"/>
            </a:pPr>
            <a:r>
              <a:rPr lang="nl-BE" sz="1200" i="1" dirty="0" smtClean="0"/>
              <a:t>Kan erg duur blijken in het kader van kleine tussenkomsten voor de verwijdering van asbesthoudende materialen</a:t>
            </a:r>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11</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3239317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39738" indent="-439738">
              <a:buFont typeface="+mj-lt"/>
              <a:buAutoNum type="arabicPeriod" startAt="6"/>
            </a:pPr>
            <a:r>
              <a:rPr lang="nl-BE" sz="2800" b="1" dirty="0" smtClean="0"/>
              <a:t>Conclusies</a:t>
            </a:r>
            <a:endParaRPr lang="nl-BE" sz="2800" dirty="0"/>
          </a:p>
        </p:txBody>
      </p:sp>
      <p:sp>
        <p:nvSpPr>
          <p:cNvPr id="3" name="Content Placeholder 2"/>
          <p:cNvSpPr>
            <a:spLocks noGrp="1"/>
          </p:cNvSpPr>
          <p:nvPr>
            <p:ph idx="1"/>
          </p:nvPr>
        </p:nvSpPr>
        <p:spPr/>
        <p:txBody>
          <a:bodyPr>
            <a:noAutofit/>
          </a:bodyPr>
          <a:lstStyle/>
          <a:p>
            <a:pPr marL="717550" lvl="2" indent="-285750">
              <a:buFont typeface="Wingdings" panose="05000000000000000000" pitchFamily="2" charset="2"/>
              <a:buChar char="q"/>
            </a:pPr>
            <a:r>
              <a:rPr lang="nl-BE" sz="1800" b="1" dirty="0" smtClean="0"/>
              <a:t>Men kan de volgende oplossingen voorzien:</a:t>
            </a:r>
          </a:p>
          <a:p>
            <a:pPr marL="927862" lvl="3" indent="-285750">
              <a:buFont typeface="Wingdings" panose="05000000000000000000" pitchFamily="2" charset="2"/>
              <a:buChar char="Ø"/>
            </a:pPr>
            <a:r>
              <a:rPr lang="nl-BE" sz="1400" dirty="0" smtClean="0"/>
              <a:t>Bepalen, </a:t>
            </a:r>
            <a:r>
              <a:rPr lang="nl-BE" sz="1400" u="sng" dirty="0" smtClean="0"/>
              <a:t>voor het plaatselijk niveau</a:t>
            </a:r>
            <a:r>
              <a:rPr lang="nl-BE" sz="1400" dirty="0" smtClean="0"/>
              <a:t>, duidelijke en homogene  werkwijzen (deel 2 - flowcharts)</a:t>
            </a:r>
          </a:p>
          <a:p>
            <a:pPr marL="927862" lvl="3" indent="-285750">
              <a:buFont typeface="Wingdings" panose="05000000000000000000" pitchFamily="2" charset="2"/>
              <a:buChar char="Ø"/>
            </a:pPr>
            <a:r>
              <a:rPr lang="nl-NL" sz="1400" dirty="0" smtClean="0"/>
              <a:t>in </a:t>
            </a:r>
            <a:r>
              <a:rPr lang="nl-NL" sz="1400" dirty="0"/>
              <a:t>plaats stellen van één of meer ploegen om bepaalde taken uit te voeren waarin het gevormd personeel infra van de kwartieren loopt de risico om aan het asbest blootgesteld te worden bij zijn </a:t>
            </a:r>
            <a:r>
              <a:rPr lang="nl-NL" sz="1400" dirty="0" smtClean="0"/>
              <a:t>werk</a:t>
            </a:r>
            <a:endParaRPr lang="fr-BE" sz="1400" dirty="0" smtClean="0"/>
          </a:p>
          <a:p>
            <a:pPr marL="1129030" lvl="4" indent="-285750">
              <a:buFont typeface="Arial" panose="020B0604020202020204" pitchFamily="34" charset="0"/>
              <a:buChar char="•"/>
            </a:pPr>
            <a:r>
              <a:rPr lang="nl-NL" sz="1200" dirty="0"/>
              <a:t>Voor een duur die 4 uur niet overschrijdt </a:t>
            </a:r>
            <a:r>
              <a:rPr lang="nl-NL" sz="1200" dirty="0" smtClean="0"/>
              <a:t>(illegale afvalstoffen </a:t>
            </a:r>
            <a:r>
              <a:rPr lang="nl-NL" sz="1200" dirty="0"/>
              <a:t>van bouwmaterialen + </a:t>
            </a:r>
            <a:r>
              <a:rPr lang="nl-NL" sz="1200" dirty="0" smtClean="0"/>
              <a:t>asbeststukken op </a:t>
            </a:r>
            <a:r>
              <a:rPr lang="nl-NL" sz="1200" dirty="0"/>
              <a:t>de bodem ten gevolge van een incident + gebroken </a:t>
            </a:r>
            <a:r>
              <a:rPr lang="nl-NL" sz="1200" dirty="0" smtClean="0"/>
              <a:t>golfplaat, </a:t>
            </a:r>
            <a:r>
              <a:rPr lang="nl-NL" sz="1200" dirty="0"/>
              <a:t>bemonsteringen op verdachte </a:t>
            </a:r>
            <a:r>
              <a:rPr lang="nl-NL" sz="1200" dirty="0" smtClean="0"/>
              <a:t>materialen)</a:t>
            </a:r>
          </a:p>
          <a:p>
            <a:pPr marL="1129030" lvl="4" indent="-285750">
              <a:buFont typeface="Arial" panose="020B0604020202020204" pitchFamily="34" charset="0"/>
              <a:buChar char="•"/>
            </a:pPr>
            <a:r>
              <a:rPr lang="nl-BE" sz="1200" b="1" dirty="0" smtClean="0"/>
              <a:t>Interventieploeg 2 Ech alleen na de GO van de LDPBW en na ontvangst van de werkplan</a:t>
            </a:r>
            <a:endParaRPr lang="nl-BE" sz="1200" dirty="0" smtClean="0"/>
          </a:p>
          <a:p>
            <a:pPr marL="927862" lvl="3" indent="-285750">
              <a:buFont typeface="Wingdings" panose="05000000000000000000" pitchFamily="2" charset="2"/>
              <a:buChar char="Ø"/>
            </a:pPr>
            <a:r>
              <a:rPr lang="nl-BE" sz="1400" dirty="0" smtClean="0"/>
              <a:t>Elk andere asbestverwijderingswerken uitgevoerd door de meerjarige contracten. </a:t>
            </a:r>
            <a:r>
              <a:rPr lang="nl-BE" sz="1400" b="1" dirty="0" smtClean="0"/>
              <a:t>Het is hun </a:t>
            </a:r>
            <a:r>
              <a:rPr lang="nl-BE" sz="1400" b="1" dirty="0" err="1" smtClean="0"/>
              <a:t>core</a:t>
            </a:r>
            <a:r>
              <a:rPr lang="nl-BE" sz="1400" b="1" dirty="0" smtClean="0"/>
              <a:t> business </a:t>
            </a:r>
            <a:r>
              <a:rPr lang="nl-BE" sz="1400" dirty="0" smtClean="0"/>
              <a:t>!</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12</a:t>
            </a:fld>
            <a:endParaRPr lang="fr-BE" dirty="0"/>
          </a:p>
        </p:txBody>
      </p:sp>
      <p:sp>
        <p:nvSpPr>
          <p:cNvPr id="9"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3047469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b="1" dirty="0" err="1" smtClean="0"/>
              <a:t>Deel</a:t>
            </a:r>
            <a:r>
              <a:rPr lang="fr-BE" b="1" dirty="0" smtClean="0"/>
              <a:t> 2</a:t>
            </a:r>
            <a:endParaRPr lang="fr-BE" b="1" dirty="0"/>
          </a:p>
        </p:txBody>
      </p:sp>
      <p:sp>
        <p:nvSpPr>
          <p:cNvPr id="3" name="Content Placeholder 2"/>
          <p:cNvSpPr>
            <a:spLocks noGrp="1"/>
          </p:cNvSpPr>
          <p:nvPr>
            <p:ph idx="1"/>
          </p:nvPr>
        </p:nvSpPr>
        <p:spPr>
          <a:ln>
            <a:solidFill>
              <a:schemeClr val="tx1"/>
            </a:solidFill>
          </a:ln>
        </p:spPr>
        <p:txBody>
          <a:bodyPr>
            <a:normAutofit/>
          </a:bodyPr>
          <a:lstStyle/>
          <a:p>
            <a:pPr marL="68580" indent="0">
              <a:buNone/>
            </a:pPr>
            <a:endParaRPr lang="fr-BE" dirty="0" smtClean="0"/>
          </a:p>
          <a:p>
            <a:pPr marL="68580" indent="0">
              <a:buNone/>
            </a:pPr>
            <a:endParaRPr lang="fr-BE" dirty="0"/>
          </a:p>
          <a:p>
            <a:pPr marL="68580" indent="0" algn="ctr">
              <a:buNone/>
            </a:pPr>
            <a:r>
              <a:rPr lang="nl-BE" sz="2800" b="1" dirty="0" smtClean="0">
                <a:solidFill>
                  <a:srgbClr val="94C600"/>
                </a:solidFill>
              </a:rPr>
              <a:t>Het beheer van Infra asbest</a:t>
            </a:r>
            <a:br>
              <a:rPr lang="nl-BE" sz="2800" b="1" dirty="0" smtClean="0">
                <a:solidFill>
                  <a:srgbClr val="94C600"/>
                </a:solidFill>
              </a:rPr>
            </a:br>
            <a:r>
              <a:rPr lang="nl-BE" sz="2800" b="1" dirty="0" smtClean="0">
                <a:solidFill>
                  <a:srgbClr val="94C600"/>
                </a:solidFill>
              </a:rPr>
              <a:t>in de Kwartieren</a:t>
            </a:r>
          </a:p>
          <a:p>
            <a:pPr marL="68580" indent="0" algn="ctr">
              <a:buNone/>
            </a:pPr>
            <a:r>
              <a:rPr lang="nl-BE" sz="2800" b="1" dirty="0" smtClean="0">
                <a:solidFill>
                  <a:srgbClr val="94C600"/>
                </a:solidFill>
              </a:rPr>
              <a:t>Voorstellen</a:t>
            </a:r>
          </a:p>
        </p:txBody>
      </p:sp>
      <p:sp>
        <p:nvSpPr>
          <p:cNvPr id="4" name="Footer Placeholder 3"/>
          <p:cNvSpPr>
            <a:spLocks noGrp="1"/>
          </p:cNvSpPr>
          <p:nvPr>
            <p:ph type="ftr" sz="quarter" idx="11"/>
          </p:nvPr>
        </p:nvSpPr>
        <p:spPr/>
        <p:txBody>
          <a:bodyPr/>
          <a:lstStyle/>
          <a:p>
            <a:r>
              <a:rPr lang="fr-BE" dirty="0" smtClean="0"/>
              <a:t>MRC&amp;I-I/S/E - </a:t>
            </a:r>
            <a:fld id="{3856901C-4AD2-4B05-9961-30C5D6D9FB09}" type="slidenum">
              <a:rPr lang="fr-BE" smtClean="0"/>
              <a:t>13</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788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14350" indent="-514350">
              <a:buFont typeface="+mj-lt"/>
              <a:buAutoNum type="arabicPeriod"/>
            </a:pPr>
            <a:r>
              <a:rPr lang="nl-BE" sz="3200" b="1" dirty="0">
                <a:sym typeface="Wingdings" panose="05000000000000000000" pitchFamily="2" charset="2"/>
              </a:rPr>
              <a:t>Toepassingskader</a:t>
            </a:r>
          </a:p>
        </p:txBody>
      </p:sp>
      <p:sp>
        <p:nvSpPr>
          <p:cNvPr id="3" name="Content Placeholder 2"/>
          <p:cNvSpPr>
            <a:spLocks noGrp="1"/>
          </p:cNvSpPr>
          <p:nvPr>
            <p:ph idx="1"/>
          </p:nvPr>
        </p:nvSpPr>
        <p:spPr>
          <a:xfrm>
            <a:off x="1043492" y="2440303"/>
            <a:ext cx="7272924" cy="3508977"/>
          </a:xfrm>
        </p:spPr>
        <p:txBody>
          <a:bodyPr>
            <a:normAutofit fontScale="92500"/>
          </a:bodyPr>
          <a:lstStyle/>
          <a:p>
            <a:pPr lvl="1">
              <a:buFont typeface="Wingdings" charset="2"/>
              <a:buChar char="q"/>
            </a:pPr>
            <a:r>
              <a:rPr lang="nl-BE" sz="1600" b="1" dirty="0" smtClean="0">
                <a:sym typeface="Wingdings" panose="05000000000000000000" pitchFamily="2" charset="2"/>
              </a:rPr>
              <a:t>Integratie van het beheer van Infra asbest </a:t>
            </a:r>
            <a:r>
              <a:rPr lang="nl-BE" sz="1600" b="1" dirty="0">
                <a:sym typeface="Wingdings" panose="05000000000000000000" pitchFamily="2" charset="2"/>
              </a:rPr>
              <a:t>in </a:t>
            </a:r>
            <a:r>
              <a:rPr lang="nl-BE" sz="1600" b="1" dirty="0" smtClean="0">
                <a:sym typeface="Wingdings" panose="05000000000000000000" pitchFamily="2" charset="2"/>
              </a:rPr>
              <a:t>het kader van de uitvoering van het onderhoud van de Infrastructuur  Ref3:</a:t>
            </a:r>
          </a:p>
          <a:p>
            <a:pPr marL="625475" lvl="1" indent="0">
              <a:buNone/>
            </a:pPr>
            <a:r>
              <a:rPr lang="nl-BE" sz="1200" dirty="0" smtClean="0">
                <a:solidFill>
                  <a:schemeClr val="tx1"/>
                </a:solidFill>
              </a:rPr>
              <a:t>Dat wil zeggen alle werken en uitgaven om </a:t>
            </a:r>
            <a:r>
              <a:rPr lang="nl-BE" sz="1200" b="1" dirty="0" smtClean="0">
                <a:solidFill>
                  <a:schemeClr val="tx1"/>
                </a:solidFill>
              </a:rPr>
              <a:t>de waarde van het patrimonium van Defensie </a:t>
            </a:r>
            <a:r>
              <a:rPr lang="nl-BE" sz="1200" b="1" dirty="0">
                <a:solidFill>
                  <a:schemeClr val="tx1"/>
                </a:solidFill>
              </a:rPr>
              <a:t>te bewaren</a:t>
            </a:r>
            <a:r>
              <a:rPr lang="nl-BE" sz="1200" dirty="0">
                <a:solidFill>
                  <a:schemeClr val="tx1"/>
                </a:solidFill>
              </a:rPr>
              <a:t> (</a:t>
            </a:r>
            <a:r>
              <a:rPr lang="nl-BE" sz="1200" dirty="0" smtClean="0">
                <a:solidFill>
                  <a:schemeClr val="tx1"/>
                </a:solidFill>
              </a:rPr>
              <a:t>de handhaving in goede staat van een bestaande infrastructuur). Met inbegrip van eveneens </a:t>
            </a:r>
            <a:r>
              <a:rPr lang="nl-BE" sz="1200" b="1" dirty="0" smtClean="0">
                <a:solidFill>
                  <a:schemeClr val="tx1"/>
                </a:solidFill>
              </a:rPr>
              <a:t>de preventieve werken</a:t>
            </a:r>
            <a:r>
              <a:rPr lang="nl-BE" sz="1200" dirty="0" smtClean="0">
                <a:solidFill>
                  <a:schemeClr val="tx1"/>
                </a:solidFill>
              </a:rPr>
              <a:t> evenals de renovaties en de herstellingen</a:t>
            </a:r>
            <a:endParaRPr lang="nl-BE" sz="1200" dirty="0" smtClean="0">
              <a:solidFill>
                <a:schemeClr val="tx1"/>
              </a:solidFill>
              <a:sym typeface="Wingdings" panose="05000000000000000000" pitchFamily="2" charset="2"/>
            </a:endParaRPr>
          </a:p>
          <a:p>
            <a:pPr marL="642938" lvl="1" indent="-285750">
              <a:buFont typeface="Wingdings" charset="2"/>
              <a:buChar char="q"/>
            </a:pPr>
            <a:r>
              <a:rPr lang="nl-BE" sz="1600" b="1" dirty="0" smtClean="0">
                <a:solidFill>
                  <a:srgbClr val="000000"/>
                </a:solidFill>
                <a:sym typeface="Wingdings" panose="05000000000000000000" pitchFamily="2" charset="2"/>
              </a:rPr>
              <a:t>Beperkingen van de tussenkomsten op het asbest door Pers van Defensie </a:t>
            </a:r>
            <a:r>
              <a:rPr lang="nl-BE" sz="1600" b="1" dirty="0" smtClean="0">
                <a:solidFill>
                  <a:srgbClr val="000000"/>
                </a:solidFill>
                <a:sym typeface="Wingdings"/>
              </a:rPr>
              <a:t> </a:t>
            </a:r>
            <a:r>
              <a:rPr lang="nl-BE" sz="1600" b="1" dirty="0" smtClean="0">
                <a:solidFill>
                  <a:srgbClr val="000000"/>
                </a:solidFill>
                <a:sym typeface="Wingdings" panose="05000000000000000000" pitchFamily="2" charset="2"/>
              </a:rPr>
              <a:t>Interventieploeg(en) 2 Ech Infra</a:t>
            </a:r>
          </a:p>
          <a:p>
            <a:pPr marL="631825" indent="0">
              <a:buNone/>
            </a:pPr>
            <a:r>
              <a:rPr lang="nl-BE" sz="1200" dirty="0" smtClean="0">
                <a:solidFill>
                  <a:srgbClr val="000000"/>
                </a:solidFill>
              </a:rPr>
              <a:t>In het kader van kleine tussenkomsten voor de vervijdering van </a:t>
            </a:r>
            <a:r>
              <a:rPr lang="nl-NL" sz="1200" dirty="0" smtClean="0">
                <a:solidFill>
                  <a:srgbClr val="000000"/>
                </a:solidFill>
              </a:rPr>
              <a:t>illegale </a:t>
            </a:r>
            <a:r>
              <a:rPr lang="nl-NL" sz="1200" dirty="0">
                <a:solidFill>
                  <a:srgbClr val="000000"/>
                </a:solidFill>
              </a:rPr>
              <a:t>afvalstoffen van </a:t>
            </a:r>
            <a:r>
              <a:rPr lang="nl-NL" sz="1200" dirty="0" smtClean="0">
                <a:solidFill>
                  <a:srgbClr val="000000"/>
                </a:solidFill>
              </a:rPr>
              <a:t>bouwmaterialen, van asbeststukken </a:t>
            </a:r>
            <a:r>
              <a:rPr lang="nl-NL" sz="1200" dirty="0">
                <a:solidFill>
                  <a:srgbClr val="000000"/>
                </a:solidFill>
              </a:rPr>
              <a:t>op de bodem ten gevolge van een </a:t>
            </a:r>
            <a:r>
              <a:rPr lang="nl-NL" sz="1200" dirty="0" smtClean="0">
                <a:solidFill>
                  <a:srgbClr val="000000"/>
                </a:solidFill>
              </a:rPr>
              <a:t>incident, van gebroken golfplaat</a:t>
            </a:r>
            <a:r>
              <a:rPr lang="nl-NL" sz="1200" dirty="0">
                <a:solidFill>
                  <a:srgbClr val="000000"/>
                </a:solidFill>
              </a:rPr>
              <a:t> </a:t>
            </a:r>
            <a:r>
              <a:rPr lang="nl-NL" sz="1200" dirty="0" smtClean="0">
                <a:solidFill>
                  <a:srgbClr val="000000"/>
                </a:solidFill>
              </a:rPr>
              <a:t>en voor bemonsteringen </a:t>
            </a:r>
            <a:r>
              <a:rPr lang="nl-NL" sz="1200" dirty="0">
                <a:solidFill>
                  <a:srgbClr val="000000"/>
                </a:solidFill>
              </a:rPr>
              <a:t>op verdachte </a:t>
            </a:r>
            <a:r>
              <a:rPr lang="nl-NL" sz="1200" dirty="0" smtClean="0">
                <a:solidFill>
                  <a:srgbClr val="000000"/>
                </a:solidFill>
              </a:rPr>
              <a:t>materialen, enz.:</a:t>
            </a:r>
            <a:endParaRPr lang="nl-BE" sz="1200" dirty="0" smtClean="0">
              <a:solidFill>
                <a:srgbClr val="000000"/>
              </a:solidFill>
            </a:endParaRPr>
          </a:p>
          <a:p>
            <a:pPr marL="803275" indent="-171450">
              <a:buFont typeface="Wingdings" panose="05000000000000000000" pitchFamily="2" charset="2"/>
              <a:buChar char="Ø"/>
            </a:pPr>
            <a:r>
              <a:rPr lang="nl-BE" sz="1100" dirty="0" smtClean="0">
                <a:solidFill>
                  <a:srgbClr val="000000"/>
                </a:solidFill>
              </a:rPr>
              <a:t>Werken met een beperkte blootstelling en eenvoudige handelingen, voor een duur </a:t>
            </a:r>
            <a:r>
              <a:rPr lang="nl-NL" sz="1100" dirty="0">
                <a:solidFill>
                  <a:srgbClr val="000000"/>
                </a:solidFill>
              </a:rPr>
              <a:t>die 4 uur niet </a:t>
            </a:r>
            <a:r>
              <a:rPr lang="nl-NL" sz="1100" dirty="0" smtClean="0">
                <a:solidFill>
                  <a:srgbClr val="000000"/>
                </a:solidFill>
              </a:rPr>
              <a:t>overschrijdt</a:t>
            </a:r>
          </a:p>
          <a:p>
            <a:pPr marL="803275" indent="-171450">
              <a:buFont typeface="Wingdings" panose="05000000000000000000" pitchFamily="2" charset="2"/>
              <a:buChar char="Ø"/>
            </a:pPr>
            <a:r>
              <a:rPr lang="nl-NL" sz="1100" dirty="0" smtClean="0">
                <a:solidFill>
                  <a:srgbClr val="000000"/>
                </a:solidFill>
              </a:rPr>
              <a:t>Elk andere asbestverwijderingswerken via open contracten (Beheer I/S/E en I/D)</a:t>
            </a:r>
            <a:endParaRPr lang="nl-BE" sz="1100" dirty="0" smtClean="0">
              <a:solidFill>
                <a:srgbClr val="000000"/>
              </a:solidFill>
            </a:endParaRPr>
          </a:p>
          <a:p>
            <a:pPr marL="628650" indent="-269875">
              <a:buFont typeface="Wingdings" charset="2"/>
              <a:buChar char="q"/>
            </a:pPr>
            <a:r>
              <a:rPr lang="nl-BE" sz="1500" b="1" dirty="0" smtClean="0">
                <a:solidFill>
                  <a:srgbClr val="000000"/>
                </a:solidFill>
              </a:rPr>
              <a:t>De onderhoudswerken door Pers van Defensie vlakbij asbesthoudende materialen (of verdacht om er te bevatten):</a:t>
            </a:r>
          </a:p>
          <a:p>
            <a:pPr marL="803275" indent="-171450">
              <a:buFont typeface="Wingdings" panose="05000000000000000000" pitchFamily="2" charset="2"/>
              <a:buChar char="Ø"/>
            </a:pPr>
            <a:r>
              <a:rPr lang="nl-BE" sz="1100" dirty="0" smtClean="0"/>
              <a:t>Moeten door middel van de naleving van de betrokken instructiefiche uitgevoerd worden</a:t>
            </a:r>
          </a:p>
          <a:p>
            <a:pPr marL="803275" indent="-171450">
              <a:buFont typeface="Wingdings" panose="05000000000000000000" pitchFamily="2" charset="2"/>
              <a:buChar char="Ø"/>
            </a:pPr>
            <a:r>
              <a:rPr lang="nl-BE" sz="1100" dirty="0" smtClean="0">
                <a:solidFill>
                  <a:srgbClr val="000000"/>
                </a:solidFill>
              </a:rPr>
              <a:t>M.a.w. : </a:t>
            </a:r>
            <a:r>
              <a:rPr lang="nl-BE" sz="1100" b="1" dirty="0" smtClean="0">
                <a:solidFill>
                  <a:srgbClr val="000000"/>
                </a:solidFill>
              </a:rPr>
              <a:t>het Pers moet de basisopleiding</a:t>
            </a:r>
            <a:r>
              <a:rPr lang="nl-BE" sz="1100" dirty="0" smtClean="0">
                <a:solidFill>
                  <a:srgbClr val="000000"/>
                </a:solidFill>
              </a:rPr>
              <a:t> </a:t>
            </a:r>
            <a:r>
              <a:rPr lang="nl-BE" sz="1100" b="1" dirty="0" smtClean="0">
                <a:solidFill>
                  <a:srgbClr val="000000"/>
                </a:solidFill>
              </a:rPr>
              <a:t>9303 / 08 gevolgd hebben </a:t>
            </a:r>
            <a:r>
              <a:rPr lang="nl-BE" sz="1100" dirty="0" smtClean="0">
                <a:solidFill>
                  <a:srgbClr val="000000"/>
                </a:solidFill>
              </a:rPr>
              <a:t>te DOORNIK</a:t>
            </a:r>
            <a:endParaRPr lang="nl-BE" sz="1100" dirty="0">
              <a:solidFill>
                <a:srgbClr val="000000"/>
              </a:solidFill>
            </a:endParaRPr>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14</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1415562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14350" indent="-514350">
              <a:buFont typeface="+mj-lt"/>
              <a:buAutoNum type="arabicPeriod" startAt="2"/>
            </a:pPr>
            <a:r>
              <a:rPr lang="nl-BE" sz="3200" b="1" dirty="0" smtClean="0">
                <a:sym typeface="Wingdings" panose="05000000000000000000" pitchFamily="2" charset="2"/>
              </a:rPr>
              <a:t>Beheersprocedure (1)</a:t>
            </a:r>
            <a:endParaRPr lang="nl-BE" sz="3200" b="1" dirty="0">
              <a:sym typeface="Wingdings" panose="05000000000000000000" pitchFamily="2" charset="2"/>
            </a:endParaRPr>
          </a:p>
        </p:txBody>
      </p:sp>
      <p:sp>
        <p:nvSpPr>
          <p:cNvPr id="3" name="Content Placeholder 2"/>
          <p:cNvSpPr>
            <a:spLocks noGrp="1"/>
          </p:cNvSpPr>
          <p:nvPr>
            <p:ph idx="1"/>
          </p:nvPr>
        </p:nvSpPr>
        <p:spPr/>
        <p:txBody>
          <a:bodyPr>
            <a:normAutofit fontScale="92500" lnSpcReduction="10000"/>
          </a:bodyPr>
          <a:lstStyle/>
          <a:p>
            <a:pPr marL="365760" lvl="1" indent="0">
              <a:buNone/>
            </a:pPr>
            <a:r>
              <a:rPr lang="nl-BE" sz="2000" dirty="0" smtClean="0">
                <a:sym typeface="Wingdings" panose="05000000000000000000" pitchFamily="2" charset="2"/>
              </a:rPr>
              <a:t>Uitgewerkt op drie flowcharts:</a:t>
            </a:r>
          </a:p>
          <a:p>
            <a:pPr lvl="1">
              <a:buFont typeface="Wingdings" panose="05000000000000000000" pitchFamily="2" charset="2"/>
              <a:buChar char="q"/>
            </a:pPr>
            <a:r>
              <a:rPr lang="nl-BE" sz="1800" b="1" dirty="0" smtClean="0">
                <a:sym typeface="Wingdings" panose="05000000000000000000" pitchFamily="2" charset="2"/>
              </a:rPr>
              <a:t>ORG 1 – Onderhoudswerken Infra</a:t>
            </a:r>
          </a:p>
          <a:p>
            <a:pPr marL="911225" lvl="1" indent="-285750">
              <a:buFont typeface="Wingdings" panose="05000000000000000000" pitchFamily="2" charset="2"/>
              <a:buChar char="Ø"/>
            </a:pPr>
            <a:r>
              <a:rPr lang="nl-BE" sz="1300" dirty="0" smtClean="0">
                <a:sym typeface="Wingdings" panose="05000000000000000000" pitchFamily="2" charset="2"/>
              </a:rPr>
              <a:t>De rode draad van het beheer</a:t>
            </a:r>
          </a:p>
          <a:p>
            <a:pPr marL="911225" lvl="1" indent="-285750">
              <a:buFont typeface="Wingdings" panose="05000000000000000000" pitchFamily="2" charset="2"/>
              <a:buChar char="Ø"/>
            </a:pPr>
            <a:r>
              <a:rPr lang="nl-BE" sz="1300" dirty="0" smtClean="0">
                <a:sym typeface="Wingdings" panose="05000000000000000000" pitchFamily="2" charset="2"/>
              </a:rPr>
              <a:t>De onderhoudswerken van de Infrastructuur kunnen aanleiding geven tot het verwijderen van materialen en het opstellen van (bijkomende) asbestinventarissen</a:t>
            </a:r>
          </a:p>
          <a:p>
            <a:pPr marL="911225" lvl="1" indent="-285750">
              <a:buFont typeface="Wingdings" panose="05000000000000000000" pitchFamily="2" charset="2"/>
              <a:buChar char="Ø"/>
            </a:pPr>
            <a:r>
              <a:rPr lang="nl-NL" sz="1300" dirty="0"/>
              <a:t>Men onderscheidt drie interventietypes waarvoor een specifieke procedure voor elk van hen </a:t>
            </a:r>
            <a:r>
              <a:rPr lang="nl-NL" sz="1300" dirty="0" smtClean="0"/>
              <a:t>werd bepaald</a:t>
            </a:r>
            <a:endParaRPr lang="fr-BE" sz="1300" dirty="0" smtClean="0">
              <a:sym typeface="Wingdings" panose="05000000000000000000" pitchFamily="2" charset="2"/>
            </a:endParaRPr>
          </a:p>
          <a:p>
            <a:pPr lvl="1">
              <a:buFont typeface="Wingdings" panose="05000000000000000000" pitchFamily="2" charset="2"/>
              <a:buChar char="q"/>
            </a:pPr>
            <a:r>
              <a:rPr lang="nl-BE" sz="1800" b="1" dirty="0" smtClean="0">
                <a:sym typeface="Wingdings" panose="05000000000000000000" pitchFamily="2" charset="2"/>
              </a:rPr>
              <a:t>ORG 2 – Verwijderen van materialen</a:t>
            </a:r>
          </a:p>
          <a:p>
            <a:pPr marL="914400" lvl="1" indent="-285750">
              <a:buFont typeface="Wingdings" panose="05000000000000000000" pitchFamily="2" charset="2"/>
              <a:buChar char="Ø"/>
            </a:pPr>
            <a:r>
              <a:rPr lang="nl-BE" sz="1300" dirty="0" smtClean="0">
                <a:solidFill>
                  <a:schemeClr val="tx1"/>
                </a:solidFill>
              </a:rPr>
              <a:t>GEVAL </a:t>
            </a:r>
            <a:r>
              <a:rPr lang="nl-BE" sz="1300" dirty="0">
                <a:solidFill>
                  <a:schemeClr val="tx1"/>
                </a:solidFill>
              </a:rPr>
              <a:t>1: Verwijderen van </a:t>
            </a:r>
            <a:r>
              <a:rPr lang="nl-BE" sz="1300" dirty="0" smtClean="0">
                <a:solidFill>
                  <a:schemeClr val="tx1"/>
                </a:solidFill>
              </a:rPr>
              <a:t>asbesthoudende materialen </a:t>
            </a:r>
            <a:r>
              <a:rPr lang="nl-BE" sz="1300" dirty="0">
                <a:solidFill>
                  <a:schemeClr val="tx1"/>
                </a:solidFill>
              </a:rPr>
              <a:t>via een open </a:t>
            </a:r>
            <a:r>
              <a:rPr lang="nl-BE" sz="1300" dirty="0" smtClean="0">
                <a:solidFill>
                  <a:schemeClr val="tx1"/>
                </a:solidFill>
              </a:rPr>
              <a:t>contract met betrekking tot onderhoudswerken </a:t>
            </a:r>
            <a:r>
              <a:rPr lang="fr-FR" sz="1400" dirty="0">
                <a:solidFill>
                  <a:schemeClr val="tx1"/>
                </a:solidFill>
              </a:rPr>
              <a:t>=&gt; </a:t>
            </a:r>
            <a:r>
              <a:rPr lang="fr-FR" sz="1400" b="1" dirty="0" smtClean="0">
                <a:solidFill>
                  <a:schemeClr val="tx1"/>
                </a:solidFill>
              </a:rPr>
              <a:t>MRC&amp;I-I/D</a:t>
            </a:r>
            <a:endParaRPr lang="fr-BE" sz="1300" dirty="0">
              <a:solidFill>
                <a:schemeClr val="tx1"/>
              </a:solidFill>
            </a:endParaRPr>
          </a:p>
          <a:p>
            <a:pPr marL="914400" lvl="1" indent="-285750">
              <a:buFont typeface="Wingdings" panose="05000000000000000000" pitchFamily="2" charset="2"/>
              <a:buChar char="Ø"/>
            </a:pPr>
            <a:r>
              <a:rPr lang="nl-BE" sz="1300" dirty="0" smtClean="0">
                <a:solidFill>
                  <a:schemeClr val="tx1"/>
                </a:solidFill>
              </a:rPr>
              <a:t>GEVAL </a:t>
            </a:r>
            <a:r>
              <a:rPr lang="nl-BE" sz="1300" dirty="0">
                <a:solidFill>
                  <a:schemeClr val="tx1"/>
                </a:solidFill>
              </a:rPr>
              <a:t>2: Verwijderen van </a:t>
            </a:r>
            <a:r>
              <a:rPr lang="nl-BE" sz="1300" dirty="0" smtClean="0">
                <a:solidFill>
                  <a:schemeClr val="tx1"/>
                </a:solidFill>
              </a:rPr>
              <a:t>beschadigde </a:t>
            </a:r>
            <a:r>
              <a:rPr lang="nl-BE" sz="1300" dirty="0">
                <a:solidFill>
                  <a:schemeClr val="tx1"/>
                </a:solidFill>
              </a:rPr>
              <a:t>asbesthoudende </a:t>
            </a:r>
            <a:r>
              <a:rPr lang="nl-BE" sz="1300" dirty="0" smtClean="0">
                <a:solidFill>
                  <a:schemeClr val="tx1"/>
                </a:solidFill>
              </a:rPr>
              <a:t>materialen zonder vervangen via open contract “asbestverwijderingswerken” (volgens werkprogramma </a:t>
            </a:r>
            <a:r>
              <a:rPr lang="nl-BE" sz="1300" dirty="0">
                <a:solidFill>
                  <a:schemeClr val="tx1"/>
                </a:solidFill>
              </a:rPr>
              <a:t>I/S/E en onvoorziene </a:t>
            </a:r>
            <a:r>
              <a:rPr lang="nl-BE" sz="1300" dirty="0" smtClean="0">
                <a:solidFill>
                  <a:schemeClr val="tx1"/>
                </a:solidFill>
              </a:rPr>
              <a:t>gebeurtenissen)</a:t>
            </a:r>
            <a:r>
              <a:rPr lang="fr-FR" sz="1400" dirty="0">
                <a:solidFill>
                  <a:schemeClr val="tx1"/>
                </a:solidFill>
              </a:rPr>
              <a:t> =&gt; </a:t>
            </a:r>
            <a:r>
              <a:rPr lang="fr-FR" sz="1400" b="1" dirty="0" smtClean="0">
                <a:solidFill>
                  <a:schemeClr val="tx1"/>
                </a:solidFill>
              </a:rPr>
              <a:t>MRC&amp;I-I/S/E</a:t>
            </a:r>
            <a:endParaRPr lang="fr-BE" sz="1300" dirty="0">
              <a:solidFill>
                <a:schemeClr val="tx1"/>
              </a:solidFill>
            </a:endParaRPr>
          </a:p>
          <a:p>
            <a:pPr marL="914400" indent="-285750">
              <a:buFont typeface="Wingdings" panose="05000000000000000000" pitchFamily="2" charset="2"/>
              <a:buChar char="Ø"/>
            </a:pPr>
            <a:r>
              <a:rPr lang="nl-BE" sz="1300" dirty="0" smtClean="0">
                <a:solidFill>
                  <a:schemeClr val="tx1"/>
                </a:solidFill>
              </a:rPr>
              <a:t>GEVAL </a:t>
            </a:r>
            <a:r>
              <a:rPr lang="nl-BE" sz="1300" dirty="0">
                <a:solidFill>
                  <a:schemeClr val="tx1"/>
                </a:solidFill>
              </a:rPr>
              <a:t>3: Verwijderen van asbesthoudende materialen </a:t>
            </a:r>
            <a:r>
              <a:rPr lang="nl-BE" sz="1300" dirty="0" smtClean="0">
                <a:solidFill>
                  <a:schemeClr val="tx1"/>
                </a:solidFill>
              </a:rPr>
              <a:t>bij de techniek van de eenvoudige handelingen voor een duur die niet meer dan 4 uur </a:t>
            </a:r>
            <a:r>
              <a:rPr lang="nl-NL" sz="1400" dirty="0"/>
              <a:t>overschrijdt </a:t>
            </a:r>
            <a:r>
              <a:rPr lang="nl-NL" sz="1400" dirty="0" smtClean="0"/>
              <a:t>=&gt; </a:t>
            </a:r>
            <a:r>
              <a:rPr lang="nl-NL" sz="1400" b="1" dirty="0" smtClean="0"/>
              <a:t>Interventieploeg(en) 2 Ech</a:t>
            </a:r>
            <a:endParaRPr lang="fr-BE" sz="1300" b="1" dirty="0">
              <a:solidFill>
                <a:schemeClr val="tx1"/>
              </a:solidFill>
            </a:endParaRPr>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15</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944693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14350" indent="-514350">
              <a:buFont typeface="+mj-lt"/>
              <a:buAutoNum type="arabicPeriod" startAt="2"/>
            </a:pPr>
            <a:r>
              <a:rPr lang="nl-BE" sz="3200" b="1" dirty="0" smtClean="0">
                <a:sym typeface="Wingdings" panose="05000000000000000000" pitchFamily="2" charset="2"/>
              </a:rPr>
              <a:t>Beheersprocedure (2)</a:t>
            </a:r>
            <a:endParaRPr lang="fr-BE" sz="3200" dirty="0"/>
          </a:p>
        </p:txBody>
      </p:sp>
      <p:sp>
        <p:nvSpPr>
          <p:cNvPr id="3" name="Content Placeholder 2"/>
          <p:cNvSpPr>
            <a:spLocks noGrp="1"/>
          </p:cNvSpPr>
          <p:nvPr>
            <p:ph idx="1"/>
          </p:nvPr>
        </p:nvSpPr>
        <p:spPr/>
        <p:txBody>
          <a:bodyPr>
            <a:normAutofit lnSpcReduction="10000"/>
          </a:bodyPr>
          <a:lstStyle/>
          <a:p>
            <a:pPr marL="646113" lvl="1" indent="-285750">
              <a:buFont typeface="Wingdings" panose="05000000000000000000" pitchFamily="2" charset="2"/>
              <a:buChar char="q"/>
            </a:pPr>
            <a:r>
              <a:rPr lang="nl-BE" sz="1800" b="1" dirty="0" smtClean="0">
                <a:sym typeface="Wingdings" panose="05000000000000000000" pitchFamily="2" charset="2"/>
              </a:rPr>
              <a:t>ORG 3 – Opstellen van (bijkomende)asbestinventarissen</a:t>
            </a:r>
          </a:p>
          <a:p>
            <a:pPr marL="914400" indent="-285750">
              <a:buFont typeface="Wingdings" panose="05000000000000000000" pitchFamily="2" charset="2"/>
              <a:buChar char="Ø"/>
            </a:pPr>
            <a:r>
              <a:rPr lang="nl-BE" sz="1400" dirty="0"/>
              <a:t>Indien noodzakelijk in het kader van de verwijdering van materialen of op verzoek van HL ten gevolge van de controles van de staat van het asbest.</a:t>
            </a:r>
            <a:endParaRPr lang="fr-BE" sz="1400" dirty="0"/>
          </a:p>
          <a:p>
            <a:pPr marL="914400" indent="-285750">
              <a:buFont typeface="Wingdings" panose="05000000000000000000" pitchFamily="2" charset="2"/>
              <a:buChar char="Ø"/>
            </a:pPr>
            <a:r>
              <a:rPr lang="nl-BE" sz="1400" dirty="0"/>
              <a:t>De </a:t>
            </a:r>
            <a:r>
              <a:rPr lang="nl-BE" sz="1400" dirty="0" smtClean="0"/>
              <a:t>procedure </a:t>
            </a:r>
            <a:r>
              <a:rPr lang="nl-BE" sz="1400" dirty="0"/>
              <a:t>betreft:</a:t>
            </a:r>
            <a:endParaRPr lang="fr-BE" sz="1400" dirty="0"/>
          </a:p>
          <a:p>
            <a:pPr marL="1095375" indent="-285750">
              <a:buFont typeface="Arial" panose="020B0604020202020204" pitchFamily="34" charset="0"/>
              <a:buChar char="•"/>
            </a:pPr>
            <a:r>
              <a:rPr lang="nl-BE" sz="1200" dirty="0">
                <a:solidFill>
                  <a:schemeClr val="tx1"/>
                </a:solidFill>
              </a:rPr>
              <a:t>Bijkomende inventarissen op materialen die </a:t>
            </a:r>
            <a:r>
              <a:rPr lang="nl-BE" sz="1200" dirty="0" smtClean="0">
                <a:solidFill>
                  <a:schemeClr val="tx1"/>
                </a:solidFill>
              </a:rPr>
              <a:t>ervan verdacht worden  asbest te bevatten</a:t>
            </a:r>
            <a:endParaRPr lang="fr-BE" sz="1200" dirty="0">
              <a:solidFill>
                <a:schemeClr val="tx1"/>
              </a:solidFill>
            </a:endParaRPr>
          </a:p>
          <a:p>
            <a:pPr marL="1095375" indent="-285750">
              <a:buFont typeface="Arial" panose="020B0604020202020204" pitchFamily="34" charset="0"/>
              <a:buChar char="•"/>
            </a:pPr>
            <a:r>
              <a:rPr lang="nl-BE" sz="1200" dirty="0">
                <a:solidFill>
                  <a:schemeClr val="tx1"/>
                </a:solidFill>
              </a:rPr>
              <a:t>Materialen die op de inventaris niet worden vermeld (a priori, in onzekerheid, als verdacht te beschouwen)</a:t>
            </a:r>
            <a:endParaRPr lang="fr-BE" sz="1200" dirty="0">
              <a:solidFill>
                <a:schemeClr val="tx1"/>
              </a:solidFill>
            </a:endParaRPr>
          </a:p>
          <a:p>
            <a:pPr marL="1095375" indent="-285750">
              <a:buFont typeface="Arial" panose="020B0604020202020204" pitchFamily="34" charset="0"/>
              <a:buChar char="•"/>
            </a:pPr>
            <a:r>
              <a:rPr lang="nl-BE" sz="1200" dirty="0">
                <a:solidFill>
                  <a:schemeClr val="tx1"/>
                </a:solidFill>
              </a:rPr>
              <a:t>Tijdens de controles van de staat van het asbest, stelt de HL tegenstrijdigheden </a:t>
            </a:r>
            <a:r>
              <a:rPr lang="nl-BE" sz="1200" dirty="0" smtClean="0">
                <a:solidFill>
                  <a:schemeClr val="tx1"/>
                </a:solidFill>
              </a:rPr>
              <a:t>vast tussen </a:t>
            </a:r>
            <a:r>
              <a:rPr lang="nl-BE" sz="1200" dirty="0">
                <a:solidFill>
                  <a:schemeClr val="tx1"/>
                </a:solidFill>
              </a:rPr>
              <a:t>de bestaande situatie en de inventaris of wijzigingen van de staat van de gecontroleerde </a:t>
            </a:r>
            <a:r>
              <a:rPr lang="nl-BE" sz="1200" dirty="0" smtClean="0">
                <a:solidFill>
                  <a:schemeClr val="tx1"/>
                </a:solidFill>
              </a:rPr>
              <a:t>materialen</a:t>
            </a:r>
            <a:endParaRPr lang="fr-BE" sz="1200" dirty="0">
              <a:solidFill>
                <a:schemeClr val="tx1"/>
              </a:solidFill>
            </a:endParaRPr>
          </a:p>
          <a:p>
            <a:pPr marL="68580" indent="0">
              <a:buNone/>
            </a:pPr>
            <a:endParaRPr lang="fr-FR" sz="800" dirty="0"/>
          </a:p>
          <a:p>
            <a:pPr marL="630238" lvl="1" indent="-285750">
              <a:buFont typeface="Wingdings" panose="05000000000000000000" pitchFamily="2" charset="2"/>
              <a:buChar char="q"/>
            </a:pPr>
            <a:r>
              <a:rPr lang="nl-BE" sz="1800" b="1" dirty="0" smtClean="0">
                <a:solidFill>
                  <a:schemeClr val="accent1"/>
                </a:solidFill>
                <a:sym typeface="Wingdings" panose="05000000000000000000" pitchFamily="2" charset="2"/>
              </a:rPr>
              <a:t>De flowcharts zullen aan de </a:t>
            </a:r>
            <a:r>
              <a:rPr lang="nl-BE" sz="1800" b="1" dirty="0" err="1" smtClean="0">
                <a:solidFill>
                  <a:schemeClr val="accent1"/>
                </a:solidFill>
                <a:sym typeface="Wingdings" panose="05000000000000000000" pitchFamily="2" charset="2"/>
              </a:rPr>
              <a:t>BOC’s</a:t>
            </a:r>
            <a:r>
              <a:rPr lang="nl-BE" sz="1800" b="1" dirty="0" smtClean="0">
                <a:solidFill>
                  <a:schemeClr val="accent1"/>
                </a:solidFill>
                <a:sym typeface="Wingdings" panose="05000000000000000000" pitchFamily="2" charset="2"/>
              </a:rPr>
              <a:t> overgemaakt worden voor advies</a:t>
            </a:r>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16</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24865374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14350" indent="-514350">
              <a:buFont typeface="+mj-lt"/>
              <a:buAutoNum type="arabicPeriod" startAt="3"/>
            </a:pPr>
            <a:r>
              <a:rPr lang="nl-BE" sz="2800" b="1" dirty="0" smtClean="0"/>
              <a:t>Werken “in de nabijheid” van asbesthoudende materialen</a:t>
            </a:r>
            <a:endParaRPr lang="nl-BE" sz="2800" dirty="0"/>
          </a:p>
        </p:txBody>
      </p:sp>
      <p:sp>
        <p:nvSpPr>
          <p:cNvPr id="3" name="Content Placeholder 2"/>
          <p:cNvSpPr>
            <a:spLocks noGrp="1"/>
          </p:cNvSpPr>
          <p:nvPr>
            <p:ph idx="1"/>
          </p:nvPr>
        </p:nvSpPr>
        <p:spPr/>
        <p:txBody>
          <a:bodyPr>
            <a:normAutofit/>
          </a:bodyPr>
          <a:lstStyle/>
          <a:p>
            <a:pPr marL="723900" lvl="1" indent="-273050">
              <a:buFont typeface="Wingdings" panose="05000000000000000000" pitchFamily="2" charset="2"/>
              <a:buChar char="q"/>
            </a:pPr>
            <a:r>
              <a:rPr lang="nl-BE" sz="2000" b="1" dirty="0" smtClean="0">
                <a:solidFill>
                  <a:schemeClr val="dk1"/>
                </a:solidFill>
              </a:rPr>
              <a:t>Opstellen van een instructiefiche ter attentie van 2 Ech Infra:</a:t>
            </a:r>
          </a:p>
          <a:p>
            <a:pPr marL="925830" lvl="2" indent="-285750">
              <a:buFont typeface="Wingdings" panose="05000000000000000000" pitchFamily="2" charset="2"/>
              <a:buChar char="Ø"/>
            </a:pPr>
            <a:r>
              <a:rPr lang="nl-BE" sz="1600" dirty="0" smtClean="0">
                <a:solidFill>
                  <a:schemeClr val="dk1"/>
                </a:solidFill>
              </a:rPr>
              <a:t>Definitie van de nabijheid</a:t>
            </a:r>
          </a:p>
          <a:p>
            <a:pPr marL="925830" lvl="2" indent="-285750">
              <a:buFont typeface="Wingdings" panose="05000000000000000000" pitchFamily="2" charset="2"/>
              <a:buChar char="Ø"/>
            </a:pPr>
            <a:r>
              <a:rPr lang="nl-BE" sz="1600" dirty="0" smtClean="0">
                <a:solidFill>
                  <a:schemeClr val="dk1"/>
                </a:solidFill>
              </a:rPr>
              <a:t>Modus operandi in de situatie zelfs</a:t>
            </a:r>
          </a:p>
          <a:p>
            <a:pPr marL="723900" lvl="1" indent="-273050">
              <a:buFont typeface="Wingdings" panose="05000000000000000000" pitchFamily="2" charset="2"/>
              <a:buChar char="q"/>
            </a:pPr>
            <a:r>
              <a:rPr lang="nl-BE" sz="2000" b="1" dirty="0" smtClean="0">
                <a:solidFill>
                  <a:schemeClr val="accent1"/>
                </a:solidFill>
              </a:rPr>
              <a:t>De instructie fiche zal aan de </a:t>
            </a:r>
            <a:r>
              <a:rPr lang="nl-BE" sz="2000" b="1" dirty="0" err="1" smtClean="0">
                <a:solidFill>
                  <a:schemeClr val="accent1"/>
                </a:solidFill>
              </a:rPr>
              <a:t>BOC’s</a:t>
            </a:r>
            <a:r>
              <a:rPr lang="nl-BE" sz="2000" b="1" dirty="0" smtClean="0">
                <a:solidFill>
                  <a:schemeClr val="accent1"/>
                </a:solidFill>
              </a:rPr>
              <a:t> overgemaakt worden voor advies</a:t>
            </a:r>
            <a:endParaRPr lang="nl-BE" sz="2000" b="1" dirty="0">
              <a:solidFill>
                <a:schemeClr val="accent1"/>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17</a:t>
            </a:fld>
            <a:endParaRPr lang="fr-BE" dirty="0"/>
          </a:p>
        </p:txBody>
      </p:sp>
      <p:sp>
        <p:nvSpPr>
          <p:cNvPr id="8"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2745305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b="1" dirty="0" smtClean="0"/>
              <a:t>Deel 3</a:t>
            </a:r>
            <a:endParaRPr lang="fr-BE" b="1" dirty="0"/>
          </a:p>
        </p:txBody>
      </p:sp>
      <p:sp>
        <p:nvSpPr>
          <p:cNvPr id="3" name="Content Placeholder 2"/>
          <p:cNvSpPr>
            <a:spLocks noGrp="1"/>
          </p:cNvSpPr>
          <p:nvPr>
            <p:ph idx="1"/>
          </p:nvPr>
        </p:nvSpPr>
        <p:spPr>
          <a:ln>
            <a:solidFill>
              <a:schemeClr val="tx1"/>
            </a:solidFill>
          </a:ln>
        </p:spPr>
        <p:txBody>
          <a:bodyPr>
            <a:normAutofit/>
          </a:bodyPr>
          <a:lstStyle/>
          <a:p>
            <a:pPr marL="68580" indent="0">
              <a:buNone/>
            </a:pPr>
            <a:endParaRPr lang="fr-BE" dirty="0" smtClean="0"/>
          </a:p>
          <a:p>
            <a:pPr marL="68580" indent="0">
              <a:buNone/>
            </a:pPr>
            <a:endParaRPr lang="fr-BE" dirty="0"/>
          </a:p>
          <a:p>
            <a:pPr marL="68580" indent="0" algn="ctr">
              <a:buNone/>
            </a:pPr>
            <a:r>
              <a:rPr lang="fr-BE" sz="2800" b="1" dirty="0" smtClean="0">
                <a:solidFill>
                  <a:schemeClr val="accent1"/>
                </a:solidFill>
              </a:rPr>
              <a:t>Overleg</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18</a:t>
            </a:fld>
            <a:endParaRPr lang="fr-BE" dirty="0"/>
          </a:p>
        </p:txBody>
      </p:sp>
    </p:spTree>
    <p:extLst>
      <p:ext uri="{BB962C8B-B14F-4D97-AF65-F5344CB8AC3E}">
        <p14:creationId xmlns:p14="http://schemas.microsoft.com/office/powerpoint/2010/main" val="4264165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654" y="1027664"/>
            <a:ext cx="7024744" cy="1033184"/>
          </a:xfrm>
        </p:spPr>
        <p:txBody>
          <a:bodyPr>
            <a:noAutofit/>
          </a:bodyPr>
          <a:lstStyle/>
          <a:p>
            <a:pPr marL="815975" indent="-457200">
              <a:spcBef>
                <a:spcPts val="0"/>
              </a:spcBef>
              <a:spcAft>
                <a:spcPts val="600"/>
              </a:spcAft>
              <a:buFont typeface="Wingdings" charset="2"/>
              <a:buAutoNum type="arabicPlain"/>
            </a:pPr>
            <a:r>
              <a:rPr lang="nl-BE" sz="2000" b="1" dirty="0"/>
              <a:t>Bijstand </a:t>
            </a:r>
            <a:r>
              <a:rPr lang="nl-BE" sz="2000" b="1" dirty="0" smtClean="0"/>
              <a:t>LDPBW aan </a:t>
            </a:r>
            <a:r>
              <a:rPr lang="nl-BE" sz="2000" b="1" dirty="0"/>
              <a:t>de 2 Ech Infra: In welken maten?</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19</a:t>
            </a:fld>
            <a:endParaRPr lang="fr-BE" dirty="0"/>
          </a:p>
        </p:txBody>
      </p:sp>
      <p:sp>
        <p:nvSpPr>
          <p:cNvPr id="8" name="Title 1"/>
          <p:cNvSpPr txBox="1">
            <a:spLocks/>
          </p:cNvSpPr>
          <p:nvPr/>
        </p:nvSpPr>
        <p:spPr>
          <a:xfrm>
            <a:off x="932654" y="3317344"/>
            <a:ext cx="7024744" cy="54370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815975" indent="-457200">
              <a:spcBef>
                <a:spcPts val="0"/>
              </a:spcBef>
              <a:spcAft>
                <a:spcPts val="600"/>
              </a:spcAft>
              <a:buFont typeface="+mj-lt"/>
              <a:buAutoNum type="arabicPeriod" startAt="3"/>
            </a:pPr>
            <a:r>
              <a:rPr lang="nl-BE" sz="2000" b="1" dirty="0"/>
              <a:t>De LDPBW: Wat kan men ervan verwachten?</a:t>
            </a:r>
          </a:p>
        </p:txBody>
      </p:sp>
      <p:sp>
        <p:nvSpPr>
          <p:cNvPr id="9" name="Title 1"/>
          <p:cNvSpPr txBox="1">
            <a:spLocks/>
          </p:cNvSpPr>
          <p:nvPr/>
        </p:nvSpPr>
        <p:spPr>
          <a:xfrm>
            <a:off x="932654" y="4077072"/>
            <a:ext cx="7024744" cy="828092"/>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815975" indent="-457200">
              <a:spcBef>
                <a:spcPts val="0"/>
              </a:spcBef>
              <a:spcAft>
                <a:spcPts val="600"/>
              </a:spcAft>
              <a:buFont typeface="Wingdings" charset="2"/>
              <a:buAutoNum type="arabicPlain" startAt="4"/>
            </a:pPr>
            <a:r>
              <a:rPr lang="nl-BE" sz="2000" b="1" dirty="0"/>
              <a:t>Het BOC: “Voor advies” of “ter info” in spoedgevallen?</a:t>
            </a:r>
            <a:endParaRPr lang="nl-BE" sz="2000" b="1" u="sng" dirty="0"/>
          </a:p>
        </p:txBody>
      </p:sp>
      <p:sp>
        <p:nvSpPr>
          <p:cNvPr id="10" name="Title 1"/>
          <p:cNvSpPr txBox="1">
            <a:spLocks/>
          </p:cNvSpPr>
          <p:nvPr/>
        </p:nvSpPr>
        <p:spPr>
          <a:xfrm>
            <a:off x="932654" y="2172504"/>
            <a:ext cx="7024744" cy="103318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815975" indent="-457200">
              <a:spcBef>
                <a:spcPts val="0"/>
              </a:spcBef>
              <a:spcAft>
                <a:spcPts val="600"/>
              </a:spcAft>
              <a:buFont typeface="+mj-lt"/>
              <a:buAutoNum type="arabicPeriod" startAt="2"/>
            </a:pPr>
            <a:r>
              <a:rPr lang="nl-NL" sz="2000" b="1" dirty="0"/>
              <a:t>Ter plaats stellen van één of meer ploegen 2 </a:t>
            </a:r>
            <a:r>
              <a:rPr lang="nl-NL" sz="2000" b="1" dirty="0" err="1"/>
              <a:t>Ech</a:t>
            </a:r>
            <a:r>
              <a:rPr lang="nl-NL" sz="2000" b="1" dirty="0"/>
              <a:t> Infra in het kader van sommige tussenkomsten op asbesthoudende materialen</a:t>
            </a:r>
            <a:endParaRPr lang="nl-BE" sz="2000" b="1" dirty="0"/>
          </a:p>
        </p:txBody>
      </p:sp>
      <p:sp>
        <p:nvSpPr>
          <p:cNvPr id="11"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1926808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nl-BE" b="1" dirty="0" smtClean="0"/>
              <a:t>Doel van de vergadering</a:t>
            </a:r>
            <a:endParaRPr lang="nl-BE" b="1" dirty="0"/>
          </a:p>
        </p:txBody>
      </p:sp>
      <p:sp>
        <p:nvSpPr>
          <p:cNvPr id="3" name="Content Placeholder 2"/>
          <p:cNvSpPr>
            <a:spLocks noGrp="1"/>
          </p:cNvSpPr>
          <p:nvPr>
            <p:ph idx="1"/>
          </p:nvPr>
        </p:nvSpPr>
        <p:spPr>
          <a:xfrm>
            <a:off x="1043492" y="2323652"/>
            <a:ext cx="7120152" cy="3553620"/>
          </a:xfrm>
        </p:spPr>
        <p:txBody>
          <a:bodyPr>
            <a:noAutofit/>
          </a:bodyPr>
          <a:lstStyle/>
          <a:p>
            <a:pPr marL="68580" indent="0">
              <a:buNone/>
            </a:pPr>
            <a:r>
              <a:rPr lang="nl-BE" sz="1400" b="1" dirty="0" smtClean="0"/>
              <a:t>In het kader van het beheer van asbest Infra tijdens de onderhoudswerken van de kwartieren:</a:t>
            </a:r>
          </a:p>
          <a:p>
            <a:pPr marL="411163" indent="-342900">
              <a:buFont typeface="Wingdings" charset="2"/>
              <a:buChar char="q"/>
            </a:pPr>
            <a:r>
              <a:rPr lang="nl-BE" sz="1300" b="1" dirty="0" smtClean="0"/>
              <a:t>Presentatie van een gemeenschappelijke, duidelijke en nauwkeurige gedragslijn in aanwezigheid van asbest bij de onderhoudswerken:</a:t>
            </a:r>
          </a:p>
          <a:p>
            <a:pPr marL="630238" indent="-187325">
              <a:buFont typeface="Wingdings" panose="05000000000000000000" pitchFamily="2" charset="2"/>
              <a:buChar char="Ø"/>
            </a:pPr>
            <a:r>
              <a:rPr lang="nl-BE" sz="1200" dirty="0" smtClean="0"/>
              <a:t>Presentatie van flowcharts</a:t>
            </a:r>
          </a:p>
          <a:p>
            <a:pPr marL="630238" indent="-187325">
              <a:buFont typeface="Wingdings" panose="05000000000000000000" pitchFamily="2" charset="2"/>
              <a:buChar char="Ø"/>
            </a:pPr>
            <a:r>
              <a:rPr lang="nl-BE" sz="1200" dirty="0" smtClean="0"/>
              <a:t>Presentatie van een instructiefiche in verband met de werken « in de nabijheid » van asbesthoudende materialen</a:t>
            </a:r>
          </a:p>
          <a:p>
            <a:pPr>
              <a:buFont typeface="Wingdings" charset="2"/>
              <a:buChar char="q"/>
            </a:pPr>
            <a:r>
              <a:rPr lang="nl-BE" sz="1300" b="1" dirty="0" smtClean="0"/>
              <a:t>Een overleg beginnen op:</a:t>
            </a:r>
          </a:p>
          <a:p>
            <a:pPr marL="630238" indent="-187325">
              <a:buFont typeface="Wingdings" panose="05000000000000000000" pitchFamily="2" charset="2"/>
              <a:buChar char="Ø"/>
            </a:pPr>
            <a:r>
              <a:rPr lang="nl-NL" sz="1200" dirty="0" smtClean="0"/>
              <a:t>De beperkingen van de bijstand van de LDPBW aan de 2 Ech Infra</a:t>
            </a:r>
            <a:endParaRPr lang="nl-NL" sz="1200" dirty="0"/>
          </a:p>
          <a:p>
            <a:pPr marL="630238" indent="-187325">
              <a:buFont typeface="Wingdings" panose="05000000000000000000" pitchFamily="2" charset="2"/>
              <a:buChar char="Ø"/>
            </a:pPr>
            <a:r>
              <a:rPr lang="nl-NL" sz="1200" dirty="0" smtClean="0"/>
              <a:t>Het in plaats stellen van </a:t>
            </a:r>
            <a:r>
              <a:rPr lang="nl-NL" sz="1200" dirty="0"/>
              <a:t>één of meer </a:t>
            </a:r>
            <a:r>
              <a:rPr lang="nl-NL" sz="1200" dirty="0" smtClean="0"/>
              <a:t>ploegen 2 </a:t>
            </a:r>
            <a:r>
              <a:rPr lang="nl-NL" sz="1200" dirty="0" err="1" smtClean="0"/>
              <a:t>Ech</a:t>
            </a:r>
            <a:r>
              <a:rPr lang="nl-NL" sz="1200" dirty="0" smtClean="0"/>
              <a:t> Infra om </a:t>
            </a:r>
            <a:r>
              <a:rPr lang="nl-NL" sz="1200" dirty="0"/>
              <a:t>bepaalde taken uit te voeren waarin het </a:t>
            </a:r>
            <a:r>
              <a:rPr lang="nl-NL" sz="1200" dirty="0" smtClean="0"/>
              <a:t>gevormd personeel infra van </a:t>
            </a:r>
            <a:r>
              <a:rPr lang="nl-NL" sz="1200" dirty="0"/>
              <a:t>de </a:t>
            </a:r>
            <a:r>
              <a:rPr lang="nl-NL" sz="1200" dirty="0" smtClean="0"/>
              <a:t>kwartieren loopt de risico om </a:t>
            </a:r>
            <a:r>
              <a:rPr lang="nl-NL" sz="1200" dirty="0"/>
              <a:t>aan het asbest </a:t>
            </a:r>
            <a:r>
              <a:rPr lang="nl-NL" sz="1200" dirty="0" smtClean="0"/>
              <a:t>blootgesteld te </a:t>
            </a:r>
            <a:r>
              <a:rPr lang="nl-NL" sz="1200" dirty="0"/>
              <a:t>worden </a:t>
            </a:r>
            <a:r>
              <a:rPr lang="nl-NL" sz="1200" dirty="0" smtClean="0"/>
              <a:t>bij </a:t>
            </a:r>
            <a:r>
              <a:rPr lang="nl-NL" sz="1200" dirty="0"/>
              <a:t>zijn </a:t>
            </a:r>
            <a:r>
              <a:rPr lang="nl-NL" sz="1200" dirty="0" smtClean="0"/>
              <a:t>werk</a:t>
            </a:r>
          </a:p>
          <a:p>
            <a:pPr marL="630238" indent="-187325">
              <a:buFont typeface="Wingdings" panose="05000000000000000000" pitchFamily="2" charset="2"/>
              <a:buChar char="Ø"/>
            </a:pPr>
            <a:r>
              <a:rPr lang="nl-NL" sz="1200" dirty="0"/>
              <a:t>De rol van SLPPT en in het bijzonder welk zijn de </a:t>
            </a:r>
            <a:r>
              <a:rPr lang="nl-NL" sz="1200" dirty="0" smtClean="0"/>
              <a:t>limieten </a:t>
            </a:r>
            <a:r>
              <a:rPr lang="nl-NL" sz="1200" dirty="0"/>
              <a:t>van hun </a:t>
            </a:r>
            <a:r>
              <a:rPr lang="nl-NL" sz="1200" dirty="0" smtClean="0"/>
              <a:t>tussenkomsten </a:t>
            </a:r>
            <a:r>
              <a:rPr lang="nl-NL" sz="1200" dirty="0"/>
              <a:t>inzake </a:t>
            </a:r>
            <a:r>
              <a:rPr lang="nl-NL" sz="1200" dirty="0" smtClean="0"/>
              <a:t>asbest</a:t>
            </a:r>
          </a:p>
          <a:p>
            <a:pPr marL="630238" indent="-187325">
              <a:buFont typeface="Wingdings" panose="05000000000000000000" pitchFamily="2" charset="2"/>
              <a:buChar char="Ø"/>
            </a:pPr>
            <a:r>
              <a:rPr lang="nl-NL" sz="1200" dirty="0"/>
              <a:t>Een mogelijke versoepeling van de </a:t>
            </a:r>
            <a:r>
              <a:rPr lang="nl-NL" sz="1200" dirty="0" smtClean="0"/>
              <a:t>tussenkomsten van het BOC </a:t>
            </a:r>
            <a:r>
              <a:rPr lang="nl-NL" sz="1200" dirty="0" smtClean="0">
                <a:sym typeface="Wingdings" panose="05000000000000000000" pitchFamily="2" charset="2"/>
              </a:rPr>
              <a:t></a:t>
            </a:r>
            <a:r>
              <a:rPr lang="nl-NL" sz="1200" dirty="0" smtClean="0"/>
              <a:t> In spoedgevallen, BOC ter info </a:t>
            </a:r>
            <a:r>
              <a:rPr lang="nl-NL" sz="1200" dirty="0"/>
              <a:t>zetten in plaats van het advies van </a:t>
            </a:r>
            <a:r>
              <a:rPr lang="nl-NL" sz="1200" dirty="0" smtClean="0"/>
              <a:t>het BOC </a:t>
            </a:r>
            <a:r>
              <a:rPr lang="nl-NL" sz="1200" dirty="0"/>
              <a:t>te </a:t>
            </a:r>
            <a:r>
              <a:rPr lang="nl-NL" sz="1200" dirty="0" smtClean="0"/>
              <a:t>vragen</a:t>
            </a:r>
            <a:endParaRPr lang="fr-BE" sz="1600" b="1" dirty="0" smtClean="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2</a:t>
            </a:fld>
            <a:endParaRPr lang="fr-BE" dirty="0"/>
          </a:p>
        </p:txBody>
      </p:sp>
      <p:sp>
        <p:nvSpPr>
          <p:cNvPr id="7"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3464754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sz="3200" b="1" dirty="0" smtClean="0"/>
              <a:t>Q&amp;A - Vragen, een probleem, </a:t>
            </a:r>
            <a:br>
              <a:rPr lang="nl-BE" sz="3200" b="1" dirty="0" smtClean="0"/>
            </a:br>
            <a:r>
              <a:rPr lang="nl-BE" sz="3200" b="1" dirty="0" smtClean="0"/>
              <a:t>een twijfel?</a:t>
            </a:r>
            <a:endParaRPr lang="nl-BE" sz="3200" b="1" dirty="0"/>
          </a:p>
        </p:txBody>
      </p:sp>
      <p:sp>
        <p:nvSpPr>
          <p:cNvPr id="3" name="Content Placeholder 2"/>
          <p:cNvSpPr>
            <a:spLocks noGrp="1"/>
          </p:cNvSpPr>
          <p:nvPr>
            <p:ph idx="1"/>
          </p:nvPr>
        </p:nvSpPr>
        <p:spPr>
          <a:xfrm>
            <a:off x="1043492" y="2323652"/>
            <a:ext cx="6777317" cy="3553620"/>
          </a:xfrm>
        </p:spPr>
        <p:txBody>
          <a:bodyPr>
            <a:normAutofit lnSpcReduction="10000"/>
          </a:bodyPr>
          <a:lstStyle/>
          <a:p>
            <a:pPr>
              <a:buFont typeface="Wingdings" panose="05000000000000000000" pitchFamily="2" charset="2"/>
              <a:buChar char="q"/>
            </a:pPr>
            <a:r>
              <a:rPr lang="nl-BE" sz="1300" dirty="0" smtClean="0"/>
              <a:t>Bedankt om uw vragen te stellen en om uw opmerkingen en suggesties te laten kennen</a:t>
            </a:r>
          </a:p>
          <a:p>
            <a:pPr>
              <a:buFont typeface="Wingdings" panose="05000000000000000000" pitchFamily="2" charset="2"/>
              <a:buChar char="q"/>
            </a:pPr>
            <a:r>
              <a:rPr lang="nl-BE" sz="1300" dirty="0" smtClean="0"/>
              <a:t>Aarzel niet:</a:t>
            </a:r>
          </a:p>
          <a:p>
            <a:pPr lvl="1">
              <a:buFont typeface="Wingdings" panose="05000000000000000000" pitchFamily="2" charset="2"/>
              <a:buChar char="Ø"/>
            </a:pPr>
            <a:r>
              <a:rPr lang="nl-BE" sz="1300" dirty="0" smtClean="0"/>
              <a:t>Om met ons contact te nemen:</a:t>
            </a:r>
          </a:p>
          <a:p>
            <a:pPr lvl="2" indent="-193675">
              <a:buFont typeface="Arial" panose="020B0604020202020204" pitchFamily="34" charset="0"/>
              <a:buChar char="•"/>
            </a:pPr>
            <a:r>
              <a:rPr lang="fr-BE" sz="1300" u="sng" dirty="0" err="1" smtClean="0"/>
              <a:t>Bureel</a:t>
            </a:r>
            <a:r>
              <a:rPr lang="fr-BE" sz="1300" u="sng" dirty="0" smtClean="0"/>
              <a:t> Chef </a:t>
            </a:r>
            <a:endParaRPr lang="fr-BE" sz="1300" dirty="0"/>
          </a:p>
          <a:p>
            <a:pPr marL="898525" indent="0">
              <a:buNone/>
            </a:pPr>
            <a:r>
              <a:rPr lang="fr-BE" sz="1300" dirty="0" err="1"/>
              <a:t>Maj</a:t>
            </a:r>
            <a:r>
              <a:rPr lang="fr-BE" sz="1300" dirty="0"/>
              <a:t> Philippe MELANGE, </a:t>
            </a:r>
            <a:r>
              <a:rPr lang="fr-BE" sz="1300" dirty="0" err="1"/>
              <a:t>Ing</a:t>
            </a:r>
            <a:r>
              <a:rPr lang="fr-BE" sz="1300" dirty="0"/>
              <a:t> </a:t>
            </a:r>
          </a:p>
          <a:p>
            <a:pPr marL="898525" indent="0">
              <a:buNone/>
            </a:pPr>
            <a:r>
              <a:rPr lang="fr-BE" sz="1300" u="sng" dirty="0">
                <a:hlinkClick r:id="rId3"/>
              </a:rPr>
              <a:t>philippe.melange@mil.be</a:t>
            </a:r>
            <a:endParaRPr lang="fr-BE" sz="1300" dirty="0"/>
          </a:p>
          <a:p>
            <a:pPr marL="898525" indent="0">
              <a:buNone/>
            </a:pPr>
            <a:r>
              <a:rPr lang="fr-BE" sz="1300" dirty="0"/>
              <a:t>9-2400-4556 – </a:t>
            </a:r>
            <a:r>
              <a:rPr lang="fr-BE" sz="1300" dirty="0" smtClean="0"/>
              <a:t>02 </a:t>
            </a:r>
            <a:r>
              <a:rPr lang="fr-BE" sz="1300" dirty="0"/>
              <a:t>701 45 </a:t>
            </a:r>
            <a:r>
              <a:rPr lang="fr-BE" sz="1300" dirty="0" smtClean="0"/>
              <a:t>56</a:t>
            </a:r>
          </a:p>
          <a:p>
            <a:pPr marL="895350" lvl="1" indent="-174625">
              <a:buFont typeface="Arial" panose="020B0604020202020204" pitchFamily="34" charset="0"/>
              <a:buChar char="•"/>
            </a:pPr>
            <a:r>
              <a:rPr lang="fr-BE" sz="1300" u="sng" dirty="0" err="1" smtClean="0"/>
              <a:t>MatMan</a:t>
            </a:r>
            <a:r>
              <a:rPr lang="fr-BE" sz="1300" u="sng" dirty="0" smtClean="0"/>
              <a:t> </a:t>
            </a:r>
            <a:r>
              <a:rPr lang="fr-BE" sz="1300" u="sng" dirty="0" err="1" smtClean="0"/>
              <a:t>asbestInfra</a:t>
            </a:r>
            <a:endParaRPr lang="fr-BE" sz="1300" dirty="0"/>
          </a:p>
          <a:p>
            <a:pPr marL="898525" indent="0">
              <a:buNone/>
            </a:pPr>
            <a:r>
              <a:rPr lang="fr-BE" sz="1300" dirty="0"/>
              <a:t>Patrick KUBES, Attaché</a:t>
            </a:r>
          </a:p>
          <a:p>
            <a:pPr marL="898525" indent="0">
              <a:buNone/>
            </a:pPr>
            <a:r>
              <a:rPr lang="fr-BE" sz="1300" u="sng" dirty="0">
                <a:hlinkClick r:id="rId4"/>
              </a:rPr>
              <a:t>p</a:t>
            </a:r>
            <a:r>
              <a:rPr lang="fr-BE" sz="1300" u="sng" dirty="0" smtClean="0">
                <a:hlinkClick r:id="rId4"/>
              </a:rPr>
              <a:t>atrick.kubes@mil.be</a:t>
            </a:r>
            <a:endParaRPr lang="fr-BE" sz="1300" dirty="0"/>
          </a:p>
          <a:p>
            <a:pPr marL="898525" indent="0">
              <a:buNone/>
            </a:pPr>
            <a:r>
              <a:rPr lang="fr-BE" sz="1300" dirty="0" smtClean="0"/>
              <a:t>9-2400-6289 </a:t>
            </a:r>
            <a:r>
              <a:rPr lang="fr-BE" sz="1300" dirty="0"/>
              <a:t>– 02 701 62 </a:t>
            </a:r>
            <a:r>
              <a:rPr lang="fr-BE" sz="1300" dirty="0" smtClean="0"/>
              <a:t>89</a:t>
            </a:r>
          </a:p>
          <a:p>
            <a:pPr marL="649288" indent="-285750">
              <a:buFont typeface="Wingdings" panose="05000000000000000000" pitchFamily="2" charset="2"/>
              <a:buChar char="Ø"/>
            </a:pPr>
            <a:r>
              <a:rPr lang="nl-BE" sz="1300" dirty="0" smtClean="0"/>
              <a:t>Om onze SharePoint te consulteren via de link:</a:t>
            </a:r>
          </a:p>
          <a:p>
            <a:pPr marL="628650" indent="0">
              <a:buNone/>
            </a:pPr>
            <a:r>
              <a:rPr lang="fr-BE" sz="1300" u="sng" dirty="0" smtClean="0">
                <a:hlinkClick r:id="rId5"/>
              </a:rPr>
              <a:t>http</a:t>
            </a:r>
            <a:r>
              <a:rPr lang="fr-BE" sz="1300" u="sng" dirty="0">
                <a:hlinkClick r:id="rId5"/>
              </a:rPr>
              <a:t>://</a:t>
            </a:r>
            <a:r>
              <a:rPr lang="fr-BE" sz="1300" u="sng" dirty="0" smtClean="0">
                <a:hlinkClick r:id="rId5"/>
              </a:rPr>
              <a:t>intranet.mil.intra/sites/Mat/Infra/MRCI/AgrEnv/Pages/Asbestos.aspx</a:t>
            </a:r>
            <a:endParaRPr lang="fr-BE" sz="1300" u="sng" dirty="0" smtClean="0"/>
          </a:p>
          <a:p>
            <a:pPr marL="631825" indent="0" defTabSz="628650">
              <a:buNone/>
            </a:pPr>
            <a:endParaRPr lang="fr-BE" sz="1300" dirty="0" smtClean="0"/>
          </a:p>
          <a:p>
            <a:pPr marL="631825" indent="0" algn="ctr" defTabSz="628650">
              <a:buNone/>
            </a:pPr>
            <a:r>
              <a:rPr lang="nl-BE" sz="1400" b="1" dirty="0" smtClean="0"/>
              <a:t>De huidige Slide Show is op onze SharePoint terug te vinden!</a:t>
            </a:r>
            <a:endParaRPr lang="nl-BE" sz="1400" b="1" dirty="0"/>
          </a:p>
        </p:txBody>
      </p:sp>
      <p:sp>
        <p:nvSpPr>
          <p:cNvPr id="4" name="Footer Placeholder 3"/>
          <p:cNvSpPr>
            <a:spLocks noGrp="1"/>
          </p:cNvSpPr>
          <p:nvPr>
            <p:ph type="ftr" sz="quarter" idx="11"/>
          </p:nvPr>
        </p:nvSpPr>
        <p:spPr/>
        <p:txBody>
          <a:bodyPr/>
          <a:lstStyle/>
          <a:p>
            <a:r>
              <a:rPr lang="fr-BE" dirty="0" smtClean="0"/>
              <a:t>MRC&amp;I-I/S/E - </a:t>
            </a:r>
            <a:fld id="{24EF1F71-04D2-40D9-965B-70E93D163603}" type="slidenum">
              <a:rPr lang="fr-BE" smtClean="0"/>
              <a:t>20</a:t>
            </a:fld>
            <a:r>
              <a:rPr lang="fr-BE" dirty="0" smtClean="0"/>
              <a:t> </a:t>
            </a:r>
            <a:endParaRPr lang="fr-BE" dirty="0"/>
          </a:p>
        </p:txBody>
      </p:sp>
      <p:pic>
        <p:nvPicPr>
          <p:cNvPr id="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868144" y="2708920"/>
            <a:ext cx="1368152" cy="1862048"/>
          </a:xfrm>
          <a:prstGeom prst="rect">
            <a:avLst/>
          </a:prstGeom>
          <a:noFill/>
        </p:spPr>
        <p:txBody>
          <a:bodyPr wrap="square" rtlCol="0">
            <a:spAutoFit/>
          </a:bodyPr>
          <a:lstStyle/>
          <a:p>
            <a:pPr algn="ctr"/>
            <a:r>
              <a:rPr lang="fr-BE" sz="11500" dirty="0" smtClean="0">
                <a:sym typeface="Wingdings"/>
              </a:rPr>
              <a:t></a:t>
            </a:r>
            <a:endParaRPr lang="fr-BE" sz="11500" dirty="0"/>
          </a:p>
        </p:txBody>
      </p:sp>
      <p:sp>
        <p:nvSpPr>
          <p:cNvPr id="7"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1937144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b="1" dirty="0" err="1" smtClean="0"/>
              <a:t>Refertes</a:t>
            </a:r>
            <a:endParaRPr lang="fr-BE" b="1"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q"/>
            </a:pPr>
            <a:r>
              <a:rPr lang="nl-BE" u="sng" dirty="0" smtClean="0">
                <a:hlinkClick r:id="rId2"/>
              </a:rPr>
              <a:t>Ref 1</a:t>
            </a:r>
            <a:r>
              <a:rPr lang="nl-BE" u="sng" dirty="0" smtClean="0">
                <a:sym typeface="Wingdings"/>
                <a:hlinkClick r:id="rId2"/>
              </a:rPr>
              <a:t></a:t>
            </a:r>
            <a:r>
              <a:rPr lang="nl-BE" dirty="0" smtClean="0">
                <a:hlinkClick r:id="rId2"/>
              </a:rPr>
              <a:t> </a:t>
            </a:r>
            <a:r>
              <a:rPr lang="nl-BE" dirty="0" smtClean="0"/>
              <a:t>:</a:t>
            </a:r>
          </a:p>
          <a:p>
            <a:pPr lvl="1">
              <a:buFont typeface="Wingdings" panose="05000000000000000000" pitchFamily="2" charset="2"/>
              <a:buChar char="Ø"/>
            </a:pPr>
            <a:r>
              <a:rPr lang="nl-BE" sz="1800" b="1" dirty="0"/>
              <a:t>Koninklijk besluit van 16 maart 2006 </a:t>
            </a:r>
            <a:r>
              <a:rPr lang="nl-BE" sz="1800" dirty="0"/>
              <a:t>betreffende de bescherming van de werknemers tegen de risico’s van blootstelling aan </a:t>
            </a:r>
            <a:r>
              <a:rPr lang="nl-BE" sz="1800" dirty="0" smtClean="0"/>
              <a:t>asbest</a:t>
            </a:r>
            <a:endParaRPr lang="nl-BE" sz="1900" dirty="0" smtClean="0"/>
          </a:p>
          <a:p>
            <a:pPr>
              <a:buFont typeface="Wingdings" panose="05000000000000000000" pitchFamily="2" charset="2"/>
              <a:buChar char="q"/>
            </a:pPr>
            <a:r>
              <a:rPr lang="nl-BE" u="sng" dirty="0" smtClean="0">
                <a:hlinkClick r:id="rId3"/>
              </a:rPr>
              <a:t>Ref 2</a:t>
            </a:r>
            <a:r>
              <a:rPr lang="nl-BE" dirty="0" smtClean="0">
                <a:hlinkClick r:id="rId3"/>
              </a:rPr>
              <a:t> </a:t>
            </a:r>
            <a:r>
              <a:rPr lang="nl-BE" u="sng" dirty="0" smtClean="0">
                <a:sym typeface="Wingdings"/>
                <a:hlinkClick r:id="rId3"/>
              </a:rPr>
              <a:t> </a:t>
            </a:r>
            <a:r>
              <a:rPr lang="nl-BE" dirty="0" smtClean="0"/>
              <a:t>:</a:t>
            </a:r>
          </a:p>
          <a:p>
            <a:pPr lvl="1">
              <a:buFont typeface="Wingdings" panose="05000000000000000000" pitchFamily="2" charset="2"/>
              <a:buChar char="Ø"/>
            </a:pPr>
            <a:r>
              <a:rPr lang="nl-BE" sz="1900" b="1" dirty="0" smtClean="0"/>
              <a:t>Richtlijn DGMR-SPS-PRMIL-ITLX-007 </a:t>
            </a:r>
            <a:r>
              <a:rPr lang="nl-BE" sz="1900" dirty="0" smtClean="0"/>
              <a:t>(Ed. 003/</a:t>
            </a:r>
            <a:r>
              <a:rPr lang="nl-BE" sz="1900" dirty="0" err="1" smtClean="0"/>
              <a:t>Rév</a:t>
            </a:r>
            <a:r>
              <a:rPr lang="nl-BE" sz="1900" dirty="0" smtClean="0"/>
              <a:t>. 002) – “</a:t>
            </a:r>
            <a:r>
              <a:rPr lang="nl-BE" sz="1900" i="1" dirty="0" smtClean="0"/>
              <a:t>Beheer van asbest aanwezig in de Infrastructuur van Defensie</a:t>
            </a:r>
            <a:r>
              <a:rPr lang="nl-BE" sz="1900" dirty="0" smtClean="0"/>
              <a:t>”</a:t>
            </a:r>
          </a:p>
          <a:p>
            <a:pPr>
              <a:buFont typeface="Wingdings" panose="05000000000000000000" pitchFamily="2" charset="2"/>
              <a:buChar char="q"/>
            </a:pPr>
            <a:r>
              <a:rPr lang="nl-BE" u="sng" dirty="0" smtClean="0">
                <a:hlinkClick r:id="rId4"/>
              </a:rPr>
              <a:t>Ref 3</a:t>
            </a:r>
            <a:r>
              <a:rPr lang="nl-BE" dirty="0" smtClean="0">
                <a:hlinkClick r:id="rId4"/>
              </a:rPr>
              <a:t> </a:t>
            </a:r>
            <a:r>
              <a:rPr lang="nl-BE" u="sng" dirty="0" smtClean="0">
                <a:sym typeface="Wingdings"/>
                <a:hlinkClick r:id="rId4"/>
              </a:rPr>
              <a:t> </a:t>
            </a:r>
            <a:r>
              <a:rPr lang="nl-BE" dirty="0" smtClean="0"/>
              <a:t>:</a:t>
            </a:r>
          </a:p>
          <a:p>
            <a:pPr lvl="1">
              <a:buFont typeface="Wingdings" panose="05000000000000000000" pitchFamily="2" charset="2"/>
              <a:buChar char="Ø"/>
            </a:pPr>
            <a:r>
              <a:rPr lang="nl-BE" sz="1900" b="1" dirty="0"/>
              <a:t>Richtlijn </a:t>
            </a:r>
            <a:r>
              <a:rPr lang="fr-BE" sz="1900" b="1" dirty="0" smtClean="0"/>
              <a:t>DGMR-SPS-DSINFR-IXXX-003</a:t>
            </a:r>
            <a:r>
              <a:rPr lang="nl-BE" sz="1900" dirty="0" smtClean="0"/>
              <a:t> – “</a:t>
            </a:r>
            <a:r>
              <a:rPr lang="nl-NL" sz="2000" i="1" dirty="0"/>
              <a:t>Territoriale steun Infrastructuur Organisatie en </a:t>
            </a:r>
            <a:r>
              <a:rPr lang="nl-NL" sz="2000" i="1" dirty="0" smtClean="0"/>
              <a:t>werking</a:t>
            </a:r>
            <a:r>
              <a:rPr lang="nl-NL" sz="2000" dirty="0" smtClean="0"/>
              <a:t>”</a:t>
            </a:r>
            <a:endParaRPr lang="nl-BE" sz="1900" dirty="0" smtClean="0"/>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r>
              <a:rPr lang="fr-BE" dirty="0" smtClean="0"/>
              <a:t>MRC&amp;I-I/S/E - </a:t>
            </a:r>
            <a:fld id="{FDB382B5-8FBD-4559-9817-660E339AE172}" type="slidenum">
              <a:rPr lang="fr-BE" smtClean="0"/>
              <a:t>3</a:t>
            </a:fld>
            <a:r>
              <a:rPr lang="fr-BE" dirty="0" smtClean="0"/>
              <a:t> </a:t>
            </a:r>
            <a:endParaRPr lang="fr-BE" dirty="0"/>
          </a:p>
        </p:txBody>
      </p:sp>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161516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nl-BE" b="1" dirty="0" smtClean="0"/>
              <a:t>Inhoudstafel (1)</a:t>
            </a:r>
            <a:endParaRPr lang="nl-BE" b="1" dirty="0"/>
          </a:p>
        </p:txBody>
      </p:sp>
      <p:sp>
        <p:nvSpPr>
          <p:cNvPr id="3" name="Content Placeholder 2"/>
          <p:cNvSpPr>
            <a:spLocks noGrp="1"/>
          </p:cNvSpPr>
          <p:nvPr>
            <p:ph idx="1"/>
          </p:nvPr>
        </p:nvSpPr>
        <p:spPr/>
        <p:txBody>
          <a:bodyPr>
            <a:normAutofit lnSpcReduction="10000"/>
          </a:bodyPr>
          <a:lstStyle/>
          <a:p>
            <a:pPr>
              <a:buFont typeface="Wingdings" charset="2"/>
              <a:buChar char="q"/>
            </a:pPr>
            <a:r>
              <a:rPr lang="fr-BE" sz="1800" b="1" u="sng" dirty="0" err="1" smtClean="0">
                <a:solidFill>
                  <a:schemeClr val="accent1"/>
                </a:solidFill>
              </a:rPr>
              <a:t>Deel</a:t>
            </a:r>
            <a:r>
              <a:rPr lang="fr-BE" sz="1800" b="1" u="sng" dirty="0" smtClean="0">
                <a:solidFill>
                  <a:schemeClr val="accent1"/>
                </a:solidFill>
              </a:rPr>
              <a:t> 1 - </a:t>
            </a:r>
            <a:r>
              <a:rPr lang="nl-BE" sz="1800" b="1" u="sng" dirty="0">
                <a:solidFill>
                  <a:schemeClr val="accent1"/>
                </a:solidFill>
              </a:rPr>
              <a:t>Asbestverwijderingswerken </a:t>
            </a:r>
            <a:r>
              <a:rPr lang="nl-BE" sz="1800" b="1" u="sng" dirty="0" smtClean="0">
                <a:solidFill>
                  <a:schemeClr val="accent1"/>
                </a:solidFill>
              </a:rPr>
              <a:t>door </a:t>
            </a:r>
            <a:r>
              <a:rPr lang="nl-BE" sz="1800" b="1" u="sng" dirty="0">
                <a:solidFill>
                  <a:schemeClr val="accent1"/>
                </a:solidFill>
              </a:rPr>
              <a:t>het personeel 2 Ech Infra</a:t>
            </a:r>
          </a:p>
          <a:p>
            <a:pPr marL="720725" indent="-342900">
              <a:buFont typeface="+mj-lt"/>
              <a:buAutoNum type="arabicPeriod"/>
            </a:pPr>
            <a:r>
              <a:rPr lang="nl-BE" sz="1600" b="1" dirty="0"/>
              <a:t>Wat is de huidige taak van het 2 Ech Infra </a:t>
            </a:r>
            <a:r>
              <a:rPr lang="nl-BE" sz="1600" b="1" dirty="0" smtClean="0"/>
              <a:t>in </a:t>
            </a:r>
            <a:r>
              <a:rPr lang="nl-BE" sz="1600" b="1" dirty="0"/>
              <a:t>het kader van het beheer van asbest </a:t>
            </a:r>
            <a:r>
              <a:rPr lang="nl-BE" sz="1600" b="1" dirty="0" smtClean="0"/>
              <a:t>Infra?</a:t>
            </a:r>
            <a:endParaRPr lang="fr-BE" sz="1600" b="1" dirty="0"/>
          </a:p>
          <a:p>
            <a:pPr marL="720725" indent="-342900">
              <a:buFont typeface="+mj-lt"/>
              <a:buAutoNum type="arabicPeriod"/>
            </a:pPr>
            <a:r>
              <a:rPr lang="nl-NL" sz="1600" b="1" dirty="0"/>
              <a:t>Wat zijn de </a:t>
            </a:r>
            <a:r>
              <a:rPr lang="nl-NL" sz="1600" b="1" dirty="0" smtClean="0"/>
              <a:t>beperkingen </a:t>
            </a:r>
            <a:r>
              <a:rPr lang="nl-NL" sz="1600" b="1" dirty="0"/>
              <a:t>die voor de uitvoering van </a:t>
            </a:r>
            <a:r>
              <a:rPr lang="nl-NL" sz="1600" b="1" dirty="0" smtClean="0"/>
              <a:t>asbestverwijderingswerken door </a:t>
            </a:r>
            <a:r>
              <a:rPr lang="nl-NL" sz="1600" b="1" dirty="0"/>
              <a:t>2 Ech </a:t>
            </a:r>
            <a:r>
              <a:rPr lang="nl-NL" sz="1600" b="1" dirty="0" smtClean="0"/>
              <a:t>Infra worden opgelegd?</a:t>
            </a:r>
          </a:p>
          <a:p>
            <a:pPr marL="720725" indent="-342900">
              <a:buFont typeface="+mj-lt"/>
              <a:buAutoNum type="arabicPeriod"/>
            </a:pPr>
            <a:r>
              <a:rPr lang="nl-BE" sz="1600" b="1" dirty="0"/>
              <a:t>Aantal </a:t>
            </a:r>
            <a:r>
              <a:rPr lang="nl-BE" sz="1600" b="1" dirty="0" smtClean="0"/>
              <a:t>tussenkomsten tussen </a:t>
            </a:r>
            <a:r>
              <a:rPr lang="nl-BE" sz="1600" b="1" dirty="0"/>
              <a:t>2009 en </a:t>
            </a:r>
            <a:r>
              <a:rPr lang="fr-BE" sz="1600" b="1" dirty="0" smtClean="0"/>
              <a:t>2014</a:t>
            </a:r>
          </a:p>
          <a:p>
            <a:pPr marL="720725" indent="-342900">
              <a:buFont typeface="+mj-lt"/>
              <a:buAutoNum type="arabicPeriod"/>
            </a:pPr>
            <a:r>
              <a:rPr lang="nl-BE" sz="1600" b="1" dirty="0"/>
              <a:t>Verplichtingen en moeilijkheden </a:t>
            </a:r>
            <a:r>
              <a:rPr lang="nl-BE" sz="1600" b="1" dirty="0" smtClean="0"/>
              <a:t>die </a:t>
            </a:r>
            <a:r>
              <a:rPr lang="nl-BE" sz="1600" b="1" dirty="0"/>
              <a:t>in de uitoefening van het beheer </a:t>
            </a:r>
            <a:br>
              <a:rPr lang="nl-BE" sz="1600" b="1" dirty="0"/>
            </a:br>
            <a:r>
              <a:rPr lang="nl-BE" sz="1600" b="1" dirty="0"/>
              <a:t>van infra asbest worden </a:t>
            </a:r>
            <a:r>
              <a:rPr lang="nl-BE" sz="1600" b="1" dirty="0" smtClean="0"/>
              <a:t>ondervonden</a:t>
            </a:r>
          </a:p>
          <a:p>
            <a:pPr marL="720725" indent="-342900">
              <a:buFont typeface="+mj-lt"/>
              <a:buAutoNum type="arabicPeriod"/>
            </a:pPr>
            <a:r>
              <a:rPr lang="nl-NL" sz="1600" b="1" dirty="0"/>
              <a:t>Wat ervan kan men afleiden</a:t>
            </a:r>
            <a:r>
              <a:rPr lang="nl-NL" sz="1600" b="1" dirty="0" smtClean="0"/>
              <a:t>?</a:t>
            </a:r>
          </a:p>
          <a:p>
            <a:pPr marL="720725" indent="-342900">
              <a:buFont typeface="+mj-lt"/>
              <a:buAutoNum type="arabicPeriod"/>
            </a:pPr>
            <a:r>
              <a:rPr lang="nl-NL" sz="1600" b="1" dirty="0" smtClean="0"/>
              <a:t>Conclusies</a:t>
            </a:r>
            <a:endParaRPr lang="fr-BE" sz="1600" b="1" dirty="0" smtClean="0"/>
          </a:p>
        </p:txBody>
      </p:sp>
      <p:sp>
        <p:nvSpPr>
          <p:cNvPr id="4"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4</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3949411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nl-BE" b="1" dirty="0" smtClean="0"/>
              <a:t>Inhoudstafel (2)</a:t>
            </a:r>
            <a:endParaRPr lang="nl-BE" b="1" dirty="0"/>
          </a:p>
        </p:txBody>
      </p:sp>
      <p:sp>
        <p:nvSpPr>
          <p:cNvPr id="3" name="Content Placeholder 2"/>
          <p:cNvSpPr>
            <a:spLocks noGrp="1"/>
          </p:cNvSpPr>
          <p:nvPr>
            <p:ph idx="1"/>
          </p:nvPr>
        </p:nvSpPr>
        <p:spPr/>
        <p:txBody>
          <a:bodyPr>
            <a:normAutofit fontScale="92500" lnSpcReduction="20000"/>
          </a:bodyPr>
          <a:lstStyle/>
          <a:p>
            <a:pPr>
              <a:spcBef>
                <a:spcPts val="0"/>
              </a:spcBef>
              <a:spcAft>
                <a:spcPts val="600"/>
              </a:spcAft>
              <a:buFont typeface="Wingdings" charset="2"/>
              <a:buChar char="q"/>
            </a:pPr>
            <a:r>
              <a:rPr lang="nl-BE" sz="1900" b="1" u="sng" dirty="0" smtClean="0">
                <a:solidFill>
                  <a:srgbClr val="94C600"/>
                </a:solidFill>
              </a:rPr>
              <a:t>Deel 2 - Het beheer van asbest Infra in de Kwartieren - Voorstellen</a:t>
            </a:r>
          </a:p>
          <a:p>
            <a:pPr marL="717550" indent="-358775">
              <a:spcBef>
                <a:spcPts val="0"/>
              </a:spcBef>
              <a:spcAft>
                <a:spcPts val="600"/>
              </a:spcAft>
              <a:buFont typeface="+mj-lt"/>
              <a:buAutoNum type="arabicPeriod"/>
            </a:pPr>
            <a:r>
              <a:rPr lang="nl-BE" sz="1600" b="1" dirty="0" smtClean="0">
                <a:sym typeface="Wingdings" panose="05000000000000000000" pitchFamily="2" charset="2"/>
              </a:rPr>
              <a:t>Toepassingskader</a:t>
            </a:r>
            <a:endParaRPr lang="nl-BE" sz="1600" b="1" dirty="0" smtClean="0"/>
          </a:p>
          <a:p>
            <a:pPr marL="717550" indent="-358775">
              <a:spcBef>
                <a:spcPts val="0"/>
              </a:spcBef>
              <a:spcAft>
                <a:spcPts val="600"/>
              </a:spcAft>
              <a:buFont typeface="+mj-lt"/>
              <a:buAutoNum type="arabicPeriod"/>
            </a:pPr>
            <a:r>
              <a:rPr lang="nl-BE" sz="1600" b="1" dirty="0" smtClean="0"/>
              <a:t>Beheersprocedure</a:t>
            </a:r>
          </a:p>
          <a:p>
            <a:pPr marL="717550" indent="-358775">
              <a:spcBef>
                <a:spcPts val="0"/>
              </a:spcBef>
              <a:spcAft>
                <a:spcPts val="600"/>
              </a:spcAft>
              <a:buFont typeface="+mj-lt"/>
              <a:buAutoNum type="arabicPeriod"/>
            </a:pPr>
            <a:r>
              <a:rPr lang="nl-BE" sz="1600" b="1" dirty="0" smtClean="0"/>
              <a:t>Werken “in de nabijheid” van asbesthoudende materialen</a:t>
            </a:r>
          </a:p>
          <a:p>
            <a:pPr>
              <a:spcBef>
                <a:spcPts val="0"/>
              </a:spcBef>
              <a:spcAft>
                <a:spcPts val="600"/>
              </a:spcAft>
              <a:buFont typeface="Wingdings" charset="2"/>
              <a:buChar char="q"/>
            </a:pPr>
            <a:r>
              <a:rPr lang="nl-BE" sz="1900" b="1" u="sng" dirty="0" smtClean="0">
                <a:solidFill>
                  <a:srgbClr val="94C600"/>
                </a:solidFill>
              </a:rPr>
              <a:t>Deel 3 - Overleg</a:t>
            </a:r>
          </a:p>
          <a:p>
            <a:pPr marL="720725" indent="-361950">
              <a:spcBef>
                <a:spcPts val="0"/>
              </a:spcBef>
              <a:spcAft>
                <a:spcPts val="600"/>
              </a:spcAft>
              <a:buFont typeface="+mj-lt"/>
              <a:buAutoNum type="arabicPeriod"/>
            </a:pPr>
            <a:r>
              <a:rPr lang="nl-BE" sz="1600" b="1" dirty="0" smtClean="0"/>
              <a:t>Bijstand LDPBW aan de 2 Ech Infra: In welken maten?</a:t>
            </a:r>
          </a:p>
          <a:p>
            <a:pPr marL="720725" indent="-361950">
              <a:spcBef>
                <a:spcPts val="0"/>
              </a:spcBef>
              <a:spcAft>
                <a:spcPts val="600"/>
              </a:spcAft>
              <a:buFont typeface="+mj-lt"/>
              <a:buAutoNum type="arabicPeriod"/>
            </a:pPr>
            <a:r>
              <a:rPr lang="nl-NL" sz="1600" b="1" dirty="0"/>
              <a:t>T</a:t>
            </a:r>
            <a:r>
              <a:rPr lang="nl-NL" sz="1600" b="1" dirty="0" smtClean="0"/>
              <a:t>er </a:t>
            </a:r>
            <a:r>
              <a:rPr lang="nl-NL" sz="1600" b="1" dirty="0"/>
              <a:t>plaats stellen van één of meer ploegen </a:t>
            </a:r>
            <a:r>
              <a:rPr lang="nl-NL" sz="1600" b="1" dirty="0" smtClean="0"/>
              <a:t>2 Ech Infra in het kader van sommige tussenkomsten op asbesthoudende materialen</a:t>
            </a:r>
            <a:endParaRPr lang="nl-BE" sz="1600" b="1" dirty="0" smtClean="0"/>
          </a:p>
          <a:p>
            <a:pPr marL="720725" indent="-361950">
              <a:spcBef>
                <a:spcPts val="0"/>
              </a:spcBef>
              <a:spcAft>
                <a:spcPts val="600"/>
              </a:spcAft>
              <a:buFont typeface="+mj-lt"/>
              <a:buAutoNum type="arabicPeriod"/>
            </a:pPr>
            <a:r>
              <a:rPr lang="nl-BE" sz="1600" b="1" dirty="0" smtClean="0"/>
              <a:t>De LDPBW: Wat kan men ervan verwachten?</a:t>
            </a:r>
          </a:p>
          <a:p>
            <a:pPr marL="720725" indent="-361950">
              <a:spcBef>
                <a:spcPts val="0"/>
              </a:spcBef>
              <a:spcAft>
                <a:spcPts val="600"/>
              </a:spcAft>
              <a:buFont typeface="+mj-lt"/>
              <a:buAutoNum type="arabicPeriod"/>
            </a:pPr>
            <a:r>
              <a:rPr lang="nl-BE" sz="1600" b="1" dirty="0" smtClean="0"/>
              <a:t>Het BOC: “Voor advies” of “ter info” in spoedgevallen?</a:t>
            </a:r>
            <a:endParaRPr lang="nl-BE" sz="1600" b="1" u="sng" dirty="0" smtClean="0"/>
          </a:p>
          <a:p>
            <a:pPr indent="-273050">
              <a:spcBef>
                <a:spcPts val="0"/>
              </a:spcBef>
              <a:spcAft>
                <a:spcPts val="600"/>
              </a:spcAft>
              <a:buFont typeface="Wingdings" charset="2"/>
              <a:buChar char="q"/>
            </a:pPr>
            <a:r>
              <a:rPr lang="nl-BE" sz="1900" b="1" u="sng" dirty="0" smtClean="0">
                <a:solidFill>
                  <a:schemeClr val="accent1"/>
                </a:solidFill>
              </a:rPr>
              <a:t>Q&amp;A - Vragen</a:t>
            </a:r>
            <a:r>
              <a:rPr lang="nl-BE" sz="1900" b="1" u="sng" dirty="0">
                <a:solidFill>
                  <a:schemeClr val="accent1"/>
                </a:solidFill>
              </a:rPr>
              <a:t>, een probleem, </a:t>
            </a:r>
            <a:r>
              <a:rPr lang="nl-BE" sz="1900" b="1" u="sng" dirty="0" smtClean="0">
                <a:solidFill>
                  <a:schemeClr val="accent1"/>
                </a:solidFill>
              </a:rPr>
              <a:t>een twijfel?</a:t>
            </a:r>
          </a:p>
          <a:p>
            <a:pPr marL="68580" indent="0">
              <a:buNone/>
            </a:pPr>
            <a:endParaRPr lang="nl-BE" sz="1600" b="1" u="sng" dirty="0" smtClean="0"/>
          </a:p>
        </p:txBody>
      </p:sp>
      <p:sp>
        <p:nvSpPr>
          <p:cNvPr id="4" name="Footer Placeholder 3"/>
          <p:cNvSpPr>
            <a:spLocks noGrp="1"/>
          </p:cNvSpPr>
          <p:nvPr>
            <p:ph type="ftr" sz="quarter" idx="11"/>
          </p:nvPr>
        </p:nvSpPr>
        <p:spPr>
          <a:xfrm>
            <a:off x="5868144" y="5834005"/>
            <a:ext cx="2275456" cy="365125"/>
          </a:xfrm>
        </p:spPr>
        <p:txBody>
          <a:bodyPr/>
          <a:lstStyle/>
          <a:p>
            <a:r>
              <a:rPr lang="fr-BE" dirty="0" smtClean="0"/>
              <a:t>MRC&amp;I-I/S/E - </a:t>
            </a:r>
            <a:fld id="{3856901C-4AD2-4B05-9961-30C5D6D9FB09}" type="slidenum">
              <a:rPr lang="fr-BE" smtClean="0"/>
              <a:t>5</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280453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b="1" dirty="0" err="1" smtClean="0"/>
              <a:t>Deel</a:t>
            </a:r>
            <a:r>
              <a:rPr lang="fr-BE" b="1" dirty="0" smtClean="0"/>
              <a:t> 1</a:t>
            </a:r>
            <a:endParaRPr lang="fr-BE" b="1" dirty="0"/>
          </a:p>
        </p:txBody>
      </p:sp>
      <p:sp>
        <p:nvSpPr>
          <p:cNvPr id="3" name="Content Placeholder 2"/>
          <p:cNvSpPr>
            <a:spLocks noGrp="1"/>
          </p:cNvSpPr>
          <p:nvPr>
            <p:ph idx="1"/>
          </p:nvPr>
        </p:nvSpPr>
        <p:spPr>
          <a:ln>
            <a:solidFill>
              <a:schemeClr val="tx1"/>
            </a:solidFill>
          </a:ln>
        </p:spPr>
        <p:txBody>
          <a:bodyPr>
            <a:normAutofit/>
          </a:bodyPr>
          <a:lstStyle/>
          <a:p>
            <a:pPr marL="68580" indent="0">
              <a:buNone/>
            </a:pPr>
            <a:endParaRPr lang="fr-BE" dirty="0" smtClean="0"/>
          </a:p>
          <a:p>
            <a:pPr marL="68580" indent="0">
              <a:buNone/>
            </a:pPr>
            <a:endParaRPr lang="fr-BE" dirty="0"/>
          </a:p>
          <a:p>
            <a:pPr marL="68580" indent="0" algn="ctr">
              <a:buNone/>
            </a:pPr>
            <a:r>
              <a:rPr lang="nl-BE" sz="2800" b="1" dirty="0" smtClean="0">
                <a:solidFill>
                  <a:srgbClr val="94C600"/>
                </a:solidFill>
              </a:rPr>
              <a:t>Asbestverwijderingswerken </a:t>
            </a:r>
            <a:br>
              <a:rPr lang="nl-BE" sz="2800" b="1" dirty="0" smtClean="0">
                <a:solidFill>
                  <a:srgbClr val="94C600"/>
                </a:solidFill>
              </a:rPr>
            </a:br>
            <a:r>
              <a:rPr lang="nl-BE" sz="2800" b="1" dirty="0" smtClean="0">
                <a:solidFill>
                  <a:srgbClr val="94C600"/>
                </a:solidFill>
              </a:rPr>
              <a:t>door het personeel 2 Ech Infra</a:t>
            </a:r>
          </a:p>
        </p:txBody>
      </p:sp>
      <p:sp>
        <p:nvSpPr>
          <p:cNvPr id="4" name="Footer Placeholder 3"/>
          <p:cNvSpPr>
            <a:spLocks noGrp="1"/>
          </p:cNvSpPr>
          <p:nvPr>
            <p:ph type="ftr" sz="quarter" idx="11"/>
          </p:nvPr>
        </p:nvSpPr>
        <p:spPr/>
        <p:txBody>
          <a:bodyPr/>
          <a:lstStyle/>
          <a:p>
            <a:r>
              <a:rPr lang="fr-BE" dirty="0" smtClean="0"/>
              <a:t>MRC&amp;I-I/S/E - </a:t>
            </a:r>
            <a:fld id="{3856901C-4AD2-4B05-9961-30C5D6D9FB09}" type="slidenum">
              <a:rPr lang="fr-BE" smtClean="0"/>
              <a:t>6</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2278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57200" indent="-457200">
              <a:buFont typeface="+mj-lt"/>
              <a:buAutoNum type="arabicPeriod"/>
            </a:pPr>
            <a:r>
              <a:rPr lang="nl-BE" sz="2400" b="1" dirty="0"/>
              <a:t>Wat is de huidige taak van </a:t>
            </a:r>
            <a:r>
              <a:rPr lang="nl-BE" sz="2400" b="1" dirty="0" smtClean="0"/>
              <a:t/>
            </a:r>
            <a:br>
              <a:rPr lang="nl-BE" sz="2400" b="1" dirty="0" smtClean="0"/>
            </a:br>
            <a:r>
              <a:rPr lang="nl-BE" sz="2400" b="1" dirty="0" smtClean="0"/>
              <a:t>het </a:t>
            </a:r>
            <a:r>
              <a:rPr lang="nl-BE" sz="2400" b="1" dirty="0"/>
              <a:t>2 Ech Infra </a:t>
            </a:r>
            <a:r>
              <a:rPr lang="nl-BE" sz="2400" b="1" dirty="0" smtClean="0"/>
              <a:t>in </a:t>
            </a:r>
            <a:r>
              <a:rPr lang="nl-BE" sz="2400" b="1" dirty="0"/>
              <a:t>het kader van het beheer van asbest </a:t>
            </a:r>
            <a:r>
              <a:rPr lang="nl-BE" sz="2400" b="1" dirty="0" smtClean="0"/>
              <a:t>in </a:t>
            </a:r>
            <a:r>
              <a:rPr lang="nl-BE" sz="2400" b="1" dirty="0"/>
              <a:t>de Infrastructuur?</a:t>
            </a:r>
            <a:endParaRPr lang="fr-BE" sz="2400" b="1" dirty="0"/>
          </a:p>
        </p:txBody>
      </p:sp>
      <p:sp>
        <p:nvSpPr>
          <p:cNvPr id="3" name="Content Placeholder 2"/>
          <p:cNvSpPr>
            <a:spLocks noGrp="1"/>
          </p:cNvSpPr>
          <p:nvPr>
            <p:ph idx="1"/>
          </p:nvPr>
        </p:nvSpPr>
        <p:spPr/>
        <p:txBody>
          <a:bodyPr>
            <a:normAutofit fontScale="70000" lnSpcReduction="20000"/>
          </a:bodyPr>
          <a:lstStyle/>
          <a:p>
            <a:pPr marL="720725" indent="-271463">
              <a:buFont typeface="Wingdings" panose="05000000000000000000" pitchFamily="2" charset="2"/>
              <a:buChar char="q"/>
            </a:pPr>
            <a:r>
              <a:rPr lang="nl-BE" sz="3100" dirty="0" smtClean="0"/>
              <a:t>Zorgt voor ondersteuning bij onderhoudswerken van het militair domein en de infrastructuur</a:t>
            </a:r>
          </a:p>
          <a:p>
            <a:pPr marL="720725" indent="-271463">
              <a:buFont typeface="Wingdings" panose="05000000000000000000" pitchFamily="2" charset="2"/>
              <a:buChar char="q"/>
            </a:pPr>
            <a:r>
              <a:rPr lang="nl-BE" sz="3100" dirty="0" smtClean="0"/>
              <a:t>Verwijdert asbesthoudende structuurelementen binnen de limieten die zijn toegestaan door de Ref 2,</a:t>
            </a:r>
            <a:r>
              <a:rPr lang="nl-BE" sz="3100" b="1" dirty="0" smtClean="0"/>
              <a:t> UITSLUITEND in het kader van de uitvoering van deze onderhoudswerken</a:t>
            </a:r>
            <a:endParaRPr lang="nl-BE" sz="3100" dirty="0" smtClean="0"/>
          </a:p>
          <a:p>
            <a:pPr marL="723900" indent="0">
              <a:buNone/>
            </a:pPr>
            <a:r>
              <a:rPr lang="nl-BE" sz="2600" b="1" dirty="0" smtClean="0"/>
              <a:t>Heeft dus NIET tot taak om het asbest systematisch te verwijderen:</a:t>
            </a:r>
          </a:p>
          <a:p>
            <a:pPr marL="1077913" indent="-342900">
              <a:buFont typeface="Wingdings" panose="05000000000000000000" pitchFamily="2" charset="2"/>
              <a:buChar char="Ø"/>
            </a:pPr>
            <a:r>
              <a:rPr lang="nl-BE" sz="2300" dirty="0" smtClean="0"/>
              <a:t>Volgens een vooraf opgestelde </a:t>
            </a:r>
            <a:r>
              <a:rPr lang="nl-BE" sz="2300" dirty="0" err="1" smtClean="0"/>
              <a:t>listing</a:t>
            </a:r>
            <a:r>
              <a:rPr lang="nl-BE" sz="2300" dirty="0" smtClean="0"/>
              <a:t> en planning</a:t>
            </a:r>
          </a:p>
          <a:p>
            <a:pPr marL="1077913" indent="-342900">
              <a:buFont typeface="Wingdings" panose="05000000000000000000" pitchFamily="2" charset="2"/>
              <a:buChar char="Ø"/>
            </a:pPr>
            <a:r>
              <a:rPr lang="nl-BE" sz="2300" dirty="0" smtClean="0"/>
              <a:t>In het kader van sloop- en renovatiewerken door een burger firma</a:t>
            </a:r>
            <a:endParaRPr lang="nl-BE" sz="2300" dirty="0"/>
          </a:p>
        </p:txBody>
      </p:sp>
      <p:sp>
        <p:nvSpPr>
          <p:cNvPr id="4" name="Footer Placeholder 3"/>
          <p:cNvSpPr>
            <a:spLocks noGrp="1"/>
          </p:cNvSpPr>
          <p:nvPr>
            <p:ph type="ftr" sz="quarter" idx="11"/>
          </p:nvPr>
        </p:nvSpPr>
        <p:spPr/>
        <p:txBody>
          <a:bodyPr/>
          <a:lstStyle/>
          <a:p>
            <a:r>
              <a:rPr lang="fr-BE" dirty="0" smtClean="0"/>
              <a:t>MRC&amp;I-I/S/E - </a:t>
            </a:r>
            <a:fld id="{3856901C-4AD2-4B05-9961-30C5D6D9FB09}" type="slidenum">
              <a:rPr lang="fr-BE" smtClean="0"/>
              <a:t>7</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2722442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457200" indent="-457200">
              <a:buFont typeface="+mj-lt"/>
              <a:buAutoNum type="arabicPeriod" startAt="2"/>
            </a:pPr>
            <a:r>
              <a:rPr lang="nl-NL" sz="2300" b="1" dirty="0"/>
              <a:t>Wat zijn de beperkingen die voor de uitvoering van asbestverwijderingswerken door 2 Ech Infra worden opgelegd</a:t>
            </a:r>
            <a:r>
              <a:rPr lang="nl-BE" sz="2300" b="1" dirty="0" smtClean="0"/>
              <a:t>?</a:t>
            </a:r>
            <a:endParaRPr lang="fr-BE" sz="2300" dirty="0"/>
          </a:p>
        </p:txBody>
      </p:sp>
      <p:sp>
        <p:nvSpPr>
          <p:cNvPr id="3" name="Content Placeholder 2"/>
          <p:cNvSpPr>
            <a:spLocks noGrp="1"/>
          </p:cNvSpPr>
          <p:nvPr>
            <p:ph idx="1"/>
          </p:nvPr>
        </p:nvSpPr>
        <p:spPr/>
        <p:txBody>
          <a:bodyPr>
            <a:normAutofit fontScale="62500" lnSpcReduction="20000"/>
          </a:bodyPr>
          <a:lstStyle/>
          <a:p>
            <a:pPr marL="722313" indent="-273050">
              <a:buFont typeface="Wingdings" panose="05000000000000000000" pitchFamily="2" charset="2"/>
              <a:buChar char="q"/>
            </a:pPr>
            <a:r>
              <a:rPr lang="nl-BE" sz="3000" dirty="0"/>
              <a:t>Binnen Defensie, mogen alleen de asbestverwijderingswerken die hieronder opgenomen zijn, worden uitgevoerd door Infrapersoneel van Defensie:</a:t>
            </a:r>
            <a:endParaRPr lang="fr-BE" sz="3000" dirty="0"/>
          </a:p>
          <a:p>
            <a:pPr marL="990600" indent="-269875">
              <a:buFont typeface="Wingdings" panose="05000000000000000000" pitchFamily="2" charset="2"/>
              <a:buChar char="Ø"/>
            </a:pPr>
            <a:r>
              <a:rPr lang="nl-BE" sz="2600" dirty="0"/>
              <a:t>Sloop- en verwijderingswerken volgens de techniek van de eenvoudige behandelingen (zie Art. 56 van Ref 1)</a:t>
            </a:r>
            <a:endParaRPr lang="fr-BE" sz="2600" dirty="0"/>
          </a:p>
          <a:p>
            <a:pPr marL="990600" indent="-269875">
              <a:buFont typeface="Wingdings" panose="05000000000000000000" pitchFamily="2" charset="2"/>
              <a:buChar char="Ø"/>
            </a:pPr>
            <a:r>
              <a:rPr lang="nl-BE" sz="2600" dirty="0"/>
              <a:t>Verwijdering van niet-beschadigde structuurelementen, zonder deze stuk te maken, waarin de asbestvezels stevig in een matrix zijn gebonden (zie Afdeling VIII van het KB van ref 1)</a:t>
            </a:r>
            <a:endParaRPr lang="fr-BE" sz="2600" dirty="0"/>
          </a:p>
          <a:p>
            <a:pPr marL="720725" indent="-277813">
              <a:buFont typeface="Wingdings" panose="05000000000000000000" pitchFamily="2" charset="2"/>
              <a:buChar char="q"/>
            </a:pPr>
            <a:r>
              <a:rPr lang="nl-BE" sz="3000" dirty="0"/>
              <a:t>In het algemeen moeten de door 2 Ech Infra </a:t>
            </a:r>
            <a:r>
              <a:rPr lang="nl-BE" sz="3000" dirty="0" smtClean="0"/>
              <a:t>uitgevoerde asbestverwijderingswerken </a:t>
            </a:r>
            <a:r>
              <a:rPr lang="nl-BE" sz="3000" b="1" dirty="0"/>
              <a:t>tot een </a:t>
            </a:r>
            <a:r>
              <a:rPr lang="nl-BE" sz="3000" b="1" dirty="0" smtClean="0"/>
              <a:t>strikt </a:t>
            </a:r>
            <a:r>
              <a:rPr lang="nl-BE" sz="3000" b="1" dirty="0"/>
              <a:t>minimum beperkt worden en moeten </a:t>
            </a:r>
            <a:r>
              <a:rPr lang="nl-BE" sz="3000" b="1" dirty="0" smtClean="0"/>
              <a:t>ze maximaal </a:t>
            </a:r>
            <a:r>
              <a:rPr lang="nl-BE" sz="3000" b="1" dirty="0"/>
              <a:t>door de contracten met betrekking </a:t>
            </a:r>
            <a:r>
              <a:rPr lang="nl-BE" sz="3000" b="1" dirty="0" smtClean="0"/>
              <a:t> tot </a:t>
            </a:r>
            <a:r>
              <a:rPr lang="nl-BE" sz="3000" b="1" dirty="0"/>
              <a:t>asbestverwijderingswerken</a:t>
            </a:r>
            <a:r>
              <a:rPr lang="nl-BE" sz="3000" dirty="0"/>
              <a:t> uitgevoerd </a:t>
            </a:r>
            <a:r>
              <a:rPr lang="nl-BE" sz="3000" dirty="0" smtClean="0"/>
              <a:t>worden</a:t>
            </a:r>
            <a:endParaRPr lang="fr-BE" sz="3000" dirty="0"/>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8</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932477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14350" indent="-514350">
              <a:buFont typeface="+mj-lt"/>
              <a:buAutoNum type="arabicPeriod" startAt="3"/>
            </a:pPr>
            <a:r>
              <a:rPr lang="nl-BE" sz="3200" b="1" dirty="0" smtClean="0"/>
              <a:t>Aantal tussenkomsten</a:t>
            </a:r>
            <a:br>
              <a:rPr lang="nl-BE" sz="3200" b="1" dirty="0" smtClean="0"/>
            </a:br>
            <a:r>
              <a:rPr lang="nl-BE" sz="3200" b="1" dirty="0" smtClean="0"/>
              <a:t>tussen 2009 en 2014</a:t>
            </a:r>
            <a:endParaRPr lang="nl-BE" sz="3200" dirty="0"/>
          </a:p>
        </p:txBody>
      </p:sp>
      <p:sp>
        <p:nvSpPr>
          <p:cNvPr id="4" name="Footer Placeholder 3"/>
          <p:cNvSpPr>
            <a:spLocks noGrp="1"/>
          </p:cNvSpPr>
          <p:nvPr>
            <p:ph type="ftr" sz="quarter" idx="11"/>
          </p:nvPr>
        </p:nvSpPr>
        <p:spPr/>
        <p:txBody>
          <a:bodyPr/>
          <a:lstStyle/>
          <a:p>
            <a:r>
              <a:rPr lang="fr-BE" dirty="0" smtClean="0"/>
              <a:t>MRC&amp;I-I/S/E - </a:t>
            </a:r>
            <a:fld id="{786F815F-A968-49DB-B0A2-8613A4E48BFF}" type="slidenum">
              <a:rPr lang="fr-BE" smtClean="0"/>
              <a:t>9</a:t>
            </a:fld>
            <a:endParaRPr lang="fr-BE"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692696"/>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3399782881"/>
              </p:ext>
            </p:extLst>
          </p:nvPr>
        </p:nvGraphicFramePr>
        <p:xfrm>
          <a:off x="1547664" y="2204865"/>
          <a:ext cx="4940548" cy="3600396"/>
        </p:xfrm>
        <a:graphic>
          <a:graphicData uri="http://schemas.openxmlformats.org/drawingml/2006/table">
            <a:tbl>
              <a:tblPr firstRow="1" firstCol="1" bandRow="1">
                <a:tableStyleId>{5C22544A-7EE6-4342-B048-85BDC9FD1C3A}</a:tableStyleId>
              </a:tblPr>
              <a:tblGrid>
                <a:gridCol w="809336"/>
                <a:gridCol w="2742292"/>
                <a:gridCol w="690285"/>
                <a:gridCol w="698635"/>
              </a:tblGrid>
              <a:tr h="384509">
                <a:tc>
                  <a:txBody>
                    <a:bodyPr/>
                    <a:lstStyle/>
                    <a:p>
                      <a:pPr algn="ctr">
                        <a:lnSpc>
                          <a:spcPct val="115000"/>
                        </a:lnSpc>
                        <a:spcAft>
                          <a:spcPts val="0"/>
                        </a:spcAft>
                      </a:pPr>
                      <a:r>
                        <a:rPr lang="nl-BE" sz="1000" noProof="0" dirty="0" smtClean="0">
                          <a:effectLst/>
                        </a:rPr>
                        <a:t>Jaren</a:t>
                      </a:r>
                      <a:endParaRPr lang="nl-BE" sz="1000" noProof="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nl-BE" sz="1000" noProof="0" dirty="0" smtClean="0">
                          <a:effectLst/>
                        </a:rPr>
                        <a:t>Plateaus</a:t>
                      </a:r>
                      <a:endParaRPr lang="nl-BE" sz="1000" noProof="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nl-BE" sz="1000" noProof="0" dirty="0" smtClean="0">
                          <a:effectLst/>
                          <a:latin typeface="+mn-lt"/>
                          <a:ea typeface="+mn-ea"/>
                          <a:cs typeface="+mn-cs"/>
                        </a:rPr>
                        <a:t>Aantal</a:t>
                      </a:r>
                      <a:r>
                        <a:rPr lang="nl-BE" sz="1000" baseline="0" noProof="0" dirty="0" smtClean="0">
                          <a:effectLst/>
                          <a:latin typeface="+mn-lt"/>
                          <a:ea typeface="+mn-ea"/>
                          <a:cs typeface="+mn-cs"/>
                        </a:rPr>
                        <a:t> </a:t>
                      </a:r>
                      <a:r>
                        <a:rPr lang="nl-BE" sz="1000" baseline="0" noProof="0" dirty="0" err="1" smtClean="0">
                          <a:effectLst/>
                          <a:latin typeface="+mn-lt"/>
                          <a:ea typeface="+mn-ea"/>
                          <a:cs typeface="+mn-cs"/>
                        </a:rPr>
                        <a:t>tussenk</a:t>
                      </a:r>
                      <a:r>
                        <a:rPr lang="nl-BE" sz="1000" baseline="0" noProof="0" dirty="0" smtClean="0">
                          <a:effectLst/>
                          <a:latin typeface="+mn-lt"/>
                          <a:ea typeface="+mn-ea"/>
                          <a:cs typeface="+mn-cs"/>
                        </a:rPr>
                        <a:t>.</a:t>
                      </a:r>
                      <a:endParaRPr lang="nl-BE" sz="1000" noProof="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nl-BE" sz="1000" noProof="0" dirty="0" smtClean="0">
                          <a:effectLst/>
                        </a:rPr>
                        <a:t>Totaal/</a:t>
                      </a:r>
                      <a:br>
                        <a:rPr lang="nl-BE" sz="1000" noProof="0" dirty="0" smtClean="0">
                          <a:effectLst/>
                        </a:rPr>
                      </a:br>
                      <a:r>
                        <a:rPr lang="nl-BE" sz="1000" noProof="0" dirty="0" smtClean="0">
                          <a:effectLst/>
                        </a:rPr>
                        <a:t>jaar</a:t>
                      </a:r>
                      <a:endParaRPr lang="nl-BE" sz="1000" noProof="0" dirty="0">
                        <a:effectLst/>
                        <a:latin typeface="Calibri"/>
                        <a:ea typeface="Calibri"/>
                        <a:cs typeface="Times New Roman"/>
                      </a:endParaRPr>
                    </a:p>
                  </a:txBody>
                  <a:tcPr marL="68580" marR="68580" marT="0" marB="0" anchor="ctr"/>
                </a:tc>
              </a:tr>
              <a:tr h="192254">
                <a:tc rowSpan="2">
                  <a:txBody>
                    <a:bodyPr/>
                    <a:lstStyle/>
                    <a:p>
                      <a:pPr algn="ctr">
                        <a:lnSpc>
                          <a:spcPct val="115000"/>
                        </a:lnSpc>
                        <a:spcAft>
                          <a:spcPts val="0"/>
                        </a:spcAft>
                      </a:pPr>
                      <a:r>
                        <a:rPr lang="fr-BE" sz="1000" dirty="0">
                          <a:effectLst/>
                        </a:rPr>
                        <a:t>2009</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dirty="0">
                          <a:effectLst/>
                        </a:rPr>
                        <a:t>BERLAAR</a:t>
                      </a:r>
                      <a:endParaRPr lang="fr-BE" sz="10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a:t>
                      </a:r>
                      <a:endParaRPr lang="fr-BE" sz="1000" dirty="0">
                        <a:effectLst/>
                        <a:latin typeface="Calibri"/>
                        <a:ea typeface="Calibri"/>
                        <a:cs typeface="Times New Roman"/>
                      </a:endParaRPr>
                    </a:p>
                  </a:txBody>
                  <a:tcPr marL="68580" marR="68580" marT="0" marB="0" anchor="ctr"/>
                </a:tc>
                <a:tc rowSpan="2">
                  <a:txBody>
                    <a:bodyPr/>
                    <a:lstStyle/>
                    <a:p>
                      <a:pPr algn="ctr">
                        <a:lnSpc>
                          <a:spcPct val="115000"/>
                        </a:lnSpc>
                        <a:spcAft>
                          <a:spcPts val="0"/>
                        </a:spcAft>
                      </a:pPr>
                      <a:r>
                        <a:rPr lang="fr-BE" sz="1000">
                          <a:effectLst/>
                        </a:rPr>
                        <a:t>3</a:t>
                      </a:r>
                      <a:endParaRPr lang="fr-BE" sz="1000">
                        <a:effectLst/>
                        <a:latin typeface="Calibri"/>
                        <a:ea typeface="Calibri"/>
                        <a:cs typeface="Times New Roman"/>
                      </a:endParaRPr>
                    </a:p>
                  </a:txBody>
                  <a:tcPr marL="68580" marR="68580" marT="0" marB="0" anchor="ctr"/>
                </a:tc>
              </a:tr>
              <a:tr h="192254">
                <a:tc vMerge="1">
                  <a:txBody>
                    <a:bodyPr/>
                    <a:lstStyle/>
                    <a:p>
                      <a:endParaRPr lang="fr-BE"/>
                    </a:p>
                  </a:txBody>
                  <a:tcPr/>
                </a:tc>
                <a:tc>
                  <a:txBody>
                    <a:bodyPr/>
                    <a:lstStyle/>
                    <a:p>
                      <a:pPr>
                        <a:lnSpc>
                          <a:spcPct val="115000"/>
                        </a:lnSpc>
                        <a:spcAft>
                          <a:spcPts val="0"/>
                        </a:spcAft>
                      </a:pPr>
                      <a:r>
                        <a:rPr lang="fr-BE" sz="1000">
                          <a:effectLst/>
                        </a:rPr>
                        <a:t>PEUTIE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2</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rowSpan="2">
                  <a:txBody>
                    <a:bodyPr/>
                    <a:lstStyle/>
                    <a:p>
                      <a:pPr algn="ctr">
                        <a:lnSpc>
                          <a:spcPct val="115000"/>
                        </a:lnSpc>
                        <a:spcAft>
                          <a:spcPts val="0"/>
                        </a:spcAft>
                      </a:pPr>
                      <a:r>
                        <a:rPr lang="fr-BE" sz="1000" dirty="0">
                          <a:effectLst/>
                        </a:rPr>
                        <a:t>2010</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a:effectLst/>
                        </a:rPr>
                        <a:t>BERLAAR</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a:t>
                      </a:r>
                      <a:endParaRPr lang="fr-BE" sz="1000" dirty="0">
                        <a:effectLst/>
                        <a:latin typeface="Calibri"/>
                        <a:ea typeface="Calibri"/>
                        <a:cs typeface="Times New Roman"/>
                      </a:endParaRPr>
                    </a:p>
                  </a:txBody>
                  <a:tcPr marL="68580" marR="68580" marT="0" marB="0" anchor="ctr"/>
                </a:tc>
                <a:tc rowSpan="2">
                  <a:txBody>
                    <a:bodyPr/>
                    <a:lstStyle/>
                    <a:p>
                      <a:pPr algn="ctr">
                        <a:lnSpc>
                          <a:spcPct val="115000"/>
                        </a:lnSpc>
                        <a:spcAft>
                          <a:spcPts val="0"/>
                        </a:spcAft>
                      </a:pPr>
                      <a:r>
                        <a:rPr lang="fr-BE" sz="1000">
                          <a:effectLst/>
                        </a:rPr>
                        <a:t>3</a:t>
                      </a:r>
                      <a:endParaRPr lang="fr-BE" sz="1000">
                        <a:effectLst/>
                        <a:latin typeface="Calibri"/>
                        <a:ea typeface="Calibri"/>
                        <a:cs typeface="Times New Roman"/>
                      </a:endParaRPr>
                    </a:p>
                  </a:txBody>
                  <a:tcPr marL="68580" marR="68580" marT="0" marB="0" anchor="ctr"/>
                </a:tc>
              </a:tr>
              <a:tr h="192254">
                <a:tc vMerge="1">
                  <a:txBody>
                    <a:bodyPr/>
                    <a:lstStyle/>
                    <a:p>
                      <a:endParaRPr lang="fr-BE"/>
                    </a:p>
                  </a:txBody>
                  <a:tcPr/>
                </a:tc>
                <a:tc>
                  <a:txBody>
                    <a:bodyPr/>
                    <a:lstStyle/>
                    <a:p>
                      <a:pPr>
                        <a:lnSpc>
                          <a:spcPct val="115000"/>
                        </a:lnSpc>
                        <a:spcAft>
                          <a:spcPts val="0"/>
                        </a:spcAft>
                      </a:pPr>
                      <a:r>
                        <a:rPr lang="fr-BE" sz="1000">
                          <a:effectLst/>
                        </a:rPr>
                        <a:t>IEPER</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2</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rowSpan="4">
                  <a:txBody>
                    <a:bodyPr/>
                    <a:lstStyle/>
                    <a:p>
                      <a:pPr algn="ctr">
                        <a:lnSpc>
                          <a:spcPct val="115000"/>
                        </a:lnSpc>
                        <a:spcAft>
                          <a:spcPts val="0"/>
                        </a:spcAft>
                      </a:pPr>
                      <a:r>
                        <a:rPr lang="fr-BE" sz="1000" dirty="0">
                          <a:effectLst/>
                        </a:rPr>
                        <a:t>2011</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a:effectLst/>
                        </a:rPr>
                        <a:t>EVERE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3</a:t>
                      </a:r>
                      <a:endParaRPr lang="fr-BE" sz="1000" dirty="0">
                        <a:effectLst/>
                        <a:latin typeface="Calibri"/>
                        <a:ea typeface="Calibri"/>
                        <a:cs typeface="Times New Roman"/>
                      </a:endParaRPr>
                    </a:p>
                  </a:txBody>
                  <a:tcPr marL="68580" marR="68580" marT="0" marB="0" anchor="ctr"/>
                </a:tc>
                <a:tc rowSpan="4">
                  <a:txBody>
                    <a:bodyPr/>
                    <a:lstStyle/>
                    <a:p>
                      <a:pPr algn="ctr">
                        <a:lnSpc>
                          <a:spcPct val="115000"/>
                        </a:lnSpc>
                        <a:spcAft>
                          <a:spcPts val="0"/>
                        </a:spcAft>
                      </a:pPr>
                      <a:r>
                        <a:rPr lang="fr-BE" sz="1000">
                          <a:effectLst/>
                        </a:rPr>
                        <a:t>15</a:t>
                      </a:r>
                      <a:endParaRPr lang="fr-BE" sz="1000">
                        <a:effectLst/>
                        <a:latin typeface="Calibri"/>
                        <a:ea typeface="Calibri"/>
                        <a:cs typeface="Times New Roman"/>
                      </a:endParaRPr>
                    </a:p>
                  </a:txBody>
                  <a:tcPr marL="68580" marR="68580" marT="0" marB="0" anchor="ctr"/>
                </a:tc>
              </a:tr>
              <a:tr h="192254">
                <a:tc vMerge="1">
                  <a:txBody>
                    <a:bodyPr/>
                    <a:lstStyle/>
                    <a:p>
                      <a:endParaRPr lang="fr-BE"/>
                    </a:p>
                  </a:txBody>
                  <a:tcPr/>
                </a:tc>
                <a:tc>
                  <a:txBody>
                    <a:bodyPr/>
                    <a:lstStyle/>
                    <a:p>
                      <a:pPr>
                        <a:lnSpc>
                          <a:spcPct val="115000"/>
                        </a:lnSpc>
                        <a:spcAft>
                          <a:spcPts val="0"/>
                        </a:spcAft>
                      </a:pPr>
                      <a:r>
                        <a:rPr lang="fr-BE" sz="1000" dirty="0">
                          <a:effectLst/>
                        </a:rPr>
                        <a:t>BEAUVECHAIN</a:t>
                      </a:r>
                      <a:endParaRPr lang="fr-BE" sz="10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vMerge="1">
                  <a:txBody>
                    <a:bodyPr/>
                    <a:lstStyle/>
                    <a:p>
                      <a:endParaRPr lang="fr-BE"/>
                    </a:p>
                  </a:txBody>
                  <a:tcPr/>
                </a:tc>
                <a:tc>
                  <a:txBody>
                    <a:bodyPr/>
                    <a:lstStyle/>
                    <a:p>
                      <a:pPr>
                        <a:lnSpc>
                          <a:spcPct val="115000"/>
                        </a:lnSpc>
                        <a:spcAft>
                          <a:spcPts val="0"/>
                        </a:spcAft>
                      </a:pPr>
                      <a:r>
                        <a:rPr lang="fr-BE" sz="1000">
                          <a:effectLst/>
                        </a:rPr>
                        <a:t>IEPER</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3</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vMerge="1">
                  <a:txBody>
                    <a:bodyPr/>
                    <a:lstStyle/>
                    <a:p>
                      <a:endParaRPr lang="fr-BE"/>
                    </a:p>
                  </a:txBody>
                  <a:tcPr/>
                </a:tc>
                <a:tc>
                  <a:txBody>
                    <a:bodyPr/>
                    <a:lstStyle/>
                    <a:p>
                      <a:pPr>
                        <a:lnSpc>
                          <a:spcPct val="115000"/>
                        </a:lnSpc>
                        <a:spcAft>
                          <a:spcPts val="0"/>
                        </a:spcAft>
                      </a:pPr>
                      <a:r>
                        <a:rPr lang="fr-BE" sz="1000">
                          <a:effectLst/>
                        </a:rPr>
                        <a:t>PEUTIE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8</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rowSpan="2">
                  <a:txBody>
                    <a:bodyPr/>
                    <a:lstStyle/>
                    <a:p>
                      <a:pPr algn="ctr">
                        <a:lnSpc>
                          <a:spcPct val="115000"/>
                        </a:lnSpc>
                        <a:spcAft>
                          <a:spcPts val="0"/>
                        </a:spcAft>
                      </a:pPr>
                      <a:r>
                        <a:rPr lang="fr-BE" sz="1000" dirty="0">
                          <a:effectLst/>
                        </a:rPr>
                        <a:t>2012</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a:effectLst/>
                        </a:rPr>
                        <a:t>MARCHE-EN-FAMENNE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11</a:t>
                      </a:r>
                      <a:endParaRPr lang="fr-BE" sz="1000" dirty="0">
                        <a:effectLst/>
                        <a:latin typeface="Calibri"/>
                        <a:ea typeface="Calibri"/>
                        <a:cs typeface="Times New Roman"/>
                      </a:endParaRPr>
                    </a:p>
                  </a:txBody>
                  <a:tcPr marL="68580" marR="68580" marT="0" marB="0" anchor="ctr"/>
                </a:tc>
                <a:tc rowSpan="2">
                  <a:txBody>
                    <a:bodyPr/>
                    <a:lstStyle/>
                    <a:p>
                      <a:pPr algn="ctr">
                        <a:lnSpc>
                          <a:spcPct val="115000"/>
                        </a:lnSpc>
                        <a:spcAft>
                          <a:spcPts val="0"/>
                        </a:spcAft>
                      </a:pPr>
                      <a:r>
                        <a:rPr lang="fr-BE" sz="1000">
                          <a:effectLst/>
                        </a:rPr>
                        <a:t>13</a:t>
                      </a:r>
                      <a:endParaRPr lang="fr-BE" sz="1000">
                        <a:effectLst/>
                        <a:latin typeface="Calibri"/>
                        <a:ea typeface="Calibri"/>
                        <a:cs typeface="Times New Roman"/>
                      </a:endParaRPr>
                    </a:p>
                  </a:txBody>
                  <a:tcPr marL="68580" marR="68580" marT="0" marB="0" anchor="ctr"/>
                </a:tc>
              </a:tr>
              <a:tr h="192254">
                <a:tc vMerge="1">
                  <a:txBody>
                    <a:bodyPr/>
                    <a:lstStyle/>
                    <a:p>
                      <a:endParaRPr lang="fr-BE"/>
                    </a:p>
                  </a:txBody>
                  <a:tcPr/>
                </a:tc>
                <a:tc>
                  <a:txBody>
                    <a:bodyPr/>
                    <a:lstStyle/>
                    <a:p>
                      <a:pPr>
                        <a:lnSpc>
                          <a:spcPct val="115000"/>
                        </a:lnSpc>
                        <a:spcAft>
                          <a:spcPts val="0"/>
                        </a:spcAft>
                      </a:pPr>
                      <a:r>
                        <a:rPr lang="fr-BE" sz="1000">
                          <a:effectLst/>
                        </a:rPr>
                        <a:t>LEOPOLDSBURG</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rowSpan="4">
                  <a:txBody>
                    <a:bodyPr/>
                    <a:lstStyle/>
                    <a:p>
                      <a:pPr algn="ctr">
                        <a:lnSpc>
                          <a:spcPct val="115000"/>
                        </a:lnSpc>
                        <a:spcAft>
                          <a:spcPts val="0"/>
                        </a:spcAft>
                      </a:pPr>
                      <a:r>
                        <a:rPr lang="fr-BE" sz="1000" dirty="0">
                          <a:effectLst/>
                        </a:rPr>
                        <a:t>2013</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a:effectLst/>
                        </a:rPr>
                        <a:t>EVERE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1</a:t>
                      </a:r>
                      <a:endParaRPr lang="fr-BE" sz="1000" dirty="0">
                        <a:effectLst/>
                        <a:latin typeface="Calibri"/>
                        <a:ea typeface="Calibri"/>
                        <a:cs typeface="Times New Roman"/>
                      </a:endParaRPr>
                    </a:p>
                  </a:txBody>
                  <a:tcPr marL="68580" marR="68580" marT="0" marB="0" anchor="ctr"/>
                </a:tc>
                <a:tc rowSpan="4">
                  <a:txBody>
                    <a:bodyPr/>
                    <a:lstStyle/>
                    <a:p>
                      <a:pPr algn="ctr">
                        <a:lnSpc>
                          <a:spcPct val="115000"/>
                        </a:lnSpc>
                        <a:spcAft>
                          <a:spcPts val="0"/>
                        </a:spcAft>
                      </a:pPr>
                      <a:r>
                        <a:rPr lang="fr-BE" sz="1000">
                          <a:effectLst/>
                        </a:rPr>
                        <a:t>17</a:t>
                      </a:r>
                      <a:endParaRPr lang="fr-BE" sz="1000">
                        <a:effectLst/>
                        <a:latin typeface="Calibri"/>
                        <a:ea typeface="Calibri"/>
                        <a:cs typeface="Times New Roman"/>
                      </a:endParaRPr>
                    </a:p>
                  </a:txBody>
                  <a:tcPr marL="68580" marR="68580" marT="0" marB="0" anchor="ctr"/>
                </a:tc>
              </a:tr>
              <a:tr h="192254">
                <a:tc vMerge="1">
                  <a:txBody>
                    <a:bodyPr/>
                    <a:lstStyle/>
                    <a:p>
                      <a:endParaRPr lang="fr-BE"/>
                    </a:p>
                  </a:txBody>
                  <a:tcPr/>
                </a:tc>
                <a:tc>
                  <a:txBody>
                    <a:bodyPr/>
                    <a:lstStyle/>
                    <a:p>
                      <a:pPr>
                        <a:lnSpc>
                          <a:spcPct val="115000"/>
                        </a:lnSpc>
                        <a:spcAft>
                          <a:spcPts val="0"/>
                        </a:spcAft>
                      </a:pPr>
                      <a:r>
                        <a:rPr lang="fr-BE" sz="1000">
                          <a:effectLst/>
                        </a:rPr>
                        <a:t>BEAUVECHAIN</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4</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vMerge="1">
                  <a:txBody>
                    <a:bodyPr/>
                    <a:lstStyle/>
                    <a:p>
                      <a:endParaRPr lang="fr-BE"/>
                    </a:p>
                  </a:txBody>
                  <a:tcPr/>
                </a:tc>
                <a:tc>
                  <a:txBody>
                    <a:bodyPr/>
                    <a:lstStyle/>
                    <a:p>
                      <a:pPr>
                        <a:lnSpc>
                          <a:spcPct val="115000"/>
                        </a:lnSpc>
                        <a:spcAft>
                          <a:spcPts val="0"/>
                        </a:spcAft>
                      </a:pPr>
                      <a:r>
                        <a:rPr lang="fr-BE" sz="1000">
                          <a:effectLst/>
                        </a:rPr>
                        <a:t>IEPER</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3</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92254">
                <a:tc vMerge="1">
                  <a:txBody>
                    <a:bodyPr/>
                    <a:lstStyle/>
                    <a:p>
                      <a:endParaRPr lang="fr-BE"/>
                    </a:p>
                  </a:txBody>
                  <a:tcPr/>
                </a:tc>
                <a:tc>
                  <a:txBody>
                    <a:bodyPr/>
                    <a:lstStyle/>
                    <a:p>
                      <a:pPr>
                        <a:lnSpc>
                          <a:spcPct val="115000"/>
                        </a:lnSpc>
                        <a:spcAft>
                          <a:spcPts val="0"/>
                        </a:spcAft>
                      </a:pPr>
                      <a:r>
                        <a:rPr lang="fr-BE" sz="1000">
                          <a:effectLst/>
                        </a:rPr>
                        <a:t>PEUTIE</a:t>
                      </a:r>
                      <a:endParaRPr lang="fr-BE" sz="10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BE" sz="1000" dirty="0">
                          <a:effectLst/>
                        </a:rPr>
                        <a:t>9</a:t>
                      </a:r>
                      <a:endParaRPr lang="fr-BE" sz="1000" dirty="0">
                        <a:effectLst/>
                        <a:latin typeface="Calibri"/>
                        <a:ea typeface="Calibri"/>
                        <a:cs typeface="Times New Roman"/>
                      </a:endParaRPr>
                    </a:p>
                  </a:txBody>
                  <a:tcPr marL="68580" marR="68580" marT="0" marB="0" anchor="ctr"/>
                </a:tc>
                <a:tc vMerge="1">
                  <a:txBody>
                    <a:bodyPr/>
                    <a:lstStyle/>
                    <a:p>
                      <a:endParaRPr lang="fr-BE"/>
                    </a:p>
                  </a:txBody>
                  <a:tcPr/>
                </a:tc>
              </a:tr>
              <a:tr h="174777">
                <a:tc rowSpan="3">
                  <a:txBody>
                    <a:bodyPr/>
                    <a:lstStyle/>
                    <a:p>
                      <a:pPr algn="ctr">
                        <a:lnSpc>
                          <a:spcPct val="115000"/>
                        </a:lnSpc>
                        <a:spcAft>
                          <a:spcPts val="0"/>
                        </a:spcAft>
                      </a:pPr>
                      <a:r>
                        <a:rPr lang="fr-BE" sz="1000" dirty="0" smtClean="0">
                          <a:effectLst/>
                          <a:latin typeface="Calibri"/>
                          <a:ea typeface="Calibri"/>
                          <a:cs typeface="Times New Roman"/>
                        </a:rPr>
                        <a:t>2014</a:t>
                      </a:r>
                      <a:endParaRPr lang="fr-BE" sz="10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dirty="0" smtClean="0">
                          <a:effectLst/>
                          <a:latin typeface="+mn-lt"/>
                          <a:ea typeface="Calibri"/>
                          <a:cs typeface="Times New Roman"/>
                        </a:rPr>
                        <a:t>BERLAAR</a:t>
                      </a:r>
                      <a:endParaRPr lang="fr-BE" sz="1000" dirty="0">
                        <a:effectLst/>
                        <a:latin typeface="+mn-lt"/>
                        <a:ea typeface="Calibri"/>
                        <a:cs typeface="Times New Roman"/>
                      </a:endParaRPr>
                    </a:p>
                  </a:txBody>
                  <a:tcPr marL="61779" marR="61779" marT="0" marB="0" anchor="ctr"/>
                </a:tc>
                <a:tc>
                  <a:txBody>
                    <a:bodyPr/>
                    <a:lstStyle/>
                    <a:p>
                      <a:pPr algn="ctr">
                        <a:lnSpc>
                          <a:spcPct val="115000"/>
                        </a:lnSpc>
                        <a:spcAft>
                          <a:spcPts val="0"/>
                        </a:spcAft>
                      </a:pPr>
                      <a:r>
                        <a:rPr lang="fr-BE" sz="1000" dirty="0" smtClean="0">
                          <a:effectLst/>
                          <a:latin typeface="+mn-lt"/>
                          <a:ea typeface="Calibri"/>
                          <a:cs typeface="Times New Roman"/>
                        </a:rPr>
                        <a:t>1</a:t>
                      </a:r>
                      <a:endParaRPr lang="fr-BE" sz="1000" dirty="0">
                        <a:effectLst/>
                        <a:latin typeface="+mn-lt"/>
                        <a:ea typeface="Calibri"/>
                        <a:cs typeface="Times New Roman"/>
                      </a:endParaRPr>
                    </a:p>
                  </a:txBody>
                  <a:tcPr marL="61779" marR="61779" marT="0" marB="0" anchor="ctr"/>
                </a:tc>
                <a:tc rowSpan="3">
                  <a:txBody>
                    <a:bodyPr/>
                    <a:lstStyle/>
                    <a:p>
                      <a:pPr algn="ctr">
                        <a:lnSpc>
                          <a:spcPct val="115000"/>
                        </a:lnSpc>
                        <a:spcAft>
                          <a:spcPts val="0"/>
                        </a:spcAft>
                      </a:pPr>
                      <a:r>
                        <a:rPr lang="fr-BE" sz="1000" dirty="0" smtClean="0">
                          <a:effectLst/>
                          <a:latin typeface="Calibri"/>
                          <a:ea typeface="Calibri"/>
                          <a:cs typeface="Times New Roman"/>
                        </a:rPr>
                        <a:t>7</a:t>
                      </a:r>
                      <a:endParaRPr lang="fr-BE" sz="1000" dirty="0">
                        <a:effectLst/>
                        <a:latin typeface="Calibri"/>
                        <a:ea typeface="Calibri"/>
                        <a:cs typeface="Times New Roman"/>
                      </a:endParaRPr>
                    </a:p>
                  </a:txBody>
                  <a:tcPr marL="68580" marR="68580" marT="0" marB="0" anchor="ctr"/>
                </a:tc>
              </a:tr>
              <a:tr h="174777">
                <a:tc vMerge="1">
                  <a:txBody>
                    <a:bodyPr/>
                    <a:lstStyle/>
                    <a:p>
                      <a:pPr>
                        <a:lnSpc>
                          <a:spcPct val="115000"/>
                        </a:lnSpc>
                        <a:spcAft>
                          <a:spcPts val="0"/>
                        </a:spcAft>
                      </a:pPr>
                      <a:endParaRPr lang="fr-BE"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dirty="0" smtClean="0">
                          <a:effectLst/>
                          <a:latin typeface="+mn-lt"/>
                          <a:ea typeface="Calibri"/>
                          <a:cs typeface="Times New Roman"/>
                        </a:rPr>
                        <a:t>ROCOURT</a:t>
                      </a:r>
                      <a:endParaRPr lang="fr-BE" sz="1000" dirty="0">
                        <a:effectLst/>
                        <a:latin typeface="+mn-lt"/>
                        <a:ea typeface="Calibri"/>
                        <a:cs typeface="Times New Roman"/>
                      </a:endParaRPr>
                    </a:p>
                  </a:txBody>
                  <a:tcPr marL="61779" marR="61779" marT="0" marB="0" anchor="ctr"/>
                </a:tc>
                <a:tc>
                  <a:txBody>
                    <a:bodyPr/>
                    <a:lstStyle/>
                    <a:p>
                      <a:pPr algn="ctr">
                        <a:lnSpc>
                          <a:spcPct val="115000"/>
                        </a:lnSpc>
                        <a:spcAft>
                          <a:spcPts val="0"/>
                        </a:spcAft>
                      </a:pPr>
                      <a:r>
                        <a:rPr lang="fr-BE" sz="1000" dirty="0" smtClean="0">
                          <a:effectLst/>
                          <a:latin typeface="+mn-lt"/>
                          <a:ea typeface="Calibri"/>
                          <a:cs typeface="Times New Roman"/>
                        </a:rPr>
                        <a:t>1</a:t>
                      </a:r>
                      <a:endParaRPr lang="fr-BE" sz="1000" dirty="0">
                        <a:effectLst/>
                        <a:latin typeface="+mn-lt"/>
                        <a:ea typeface="Calibri"/>
                        <a:cs typeface="Times New Roman"/>
                      </a:endParaRPr>
                    </a:p>
                  </a:txBody>
                  <a:tcPr marL="61779" marR="61779" marT="0" marB="0" anchor="ctr"/>
                </a:tc>
                <a:tc vMerge="1">
                  <a:txBody>
                    <a:bodyPr/>
                    <a:lstStyle/>
                    <a:p>
                      <a:pPr algn="ctr">
                        <a:lnSpc>
                          <a:spcPct val="115000"/>
                        </a:lnSpc>
                        <a:spcAft>
                          <a:spcPts val="0"/>
                        </a:spcAft>
                      </a:pPr>
                      <a:endParaRPr lang="fr-BE" sz="1100" dirty="0">
                        <a:effectLst/>
                        <a:latin typeface="Calibri"/>
                        <a:ea typeface="Calibri"/>
                        <a:cs typeface="Times New Roman"/>
                      </a:endParaRPr>
                    </a:p>
                  </a:txBody>
                  <a:tcPr marL="68580" marR="68580" marT="0" marB="0" anchor="ctr"/>
                </a:tc>
              </a:tr>
              <a:tr h="174777">
                <a:tc vMerge="1">
                  <a:txBody>
                    <a:bodyPr/>
                    <a:lstStyle/>
                    <a:p>
                      <a:pPr>
                        <a:lnSpc>
                          <a:spcPct val="115000"/>
                        </a:lnSpc>
                        <a:spcAft>
                          <a:spcPts val="0"/>
                        </a:spcAft>
                      </a:pPr>
                      <a:endParaRPr lang="fr-BE"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fr-BE" sz="1000" dirty="0" smtClean="0">
                          <a:effectLst/>
                          <a:latin typeface="+mn-lt"/>
                          <a:ea typeface="Calibri"/>
                          <a:cs typeface="Times New Roman"/>
                        </a:rPr>
                        <a:t>IEPER</a:t>
                      </a:r>
                      <a:endParaRPr lang="fr-BE" sz="1000" dirty="0">
                        <a:effectLst/>
                        <a:latin typeface="+mn-lt"/>
                        <a:ea typeface="Calibri"/>
                        <a:cs typeface="Times New Roman"/>
                      </a:endParaRPr>
                    </a:p>
                  </a:txBody>
                  <a:tcPr marL="61779" marR="61779" marT="0" marB="0" anchor="ctr"/>
                </a:tc>
                <a:tc>
                  <a:txBody>
                    <a:bodyPr/>
                    <a:lstStyle/>
                    <a:p>
                      <a:pPr algn="ctr">
                        <a:lnSpc>
                          <a:spcPct val="115000"/>
                        </a:lnSpc>
                        <a:spcAft>
                          <a:spcPts val="0"/>
                        </a:spcAft>
                      </a:pPr>
                      <a:r>
                        <a:rPr lang="fr-BE" sz="1000" dirty="0" smtClean="0">
                          <a:effectLst/>
                          <a:latin typeface="+mn-lt"/>
                          <a:ea typeface="Calibri"/>
                          <a:cs typeface="Times New Roman"/>
                        </a:rPr>
                        <a:t>5</a:t>
                      </a:r>
                      <a:endParaRPr lang="fr-BE" sz="1000" dirty="0">
                        <a:effectLst/>
                        <a:latin typeface="+mn-lt"/>
                        <a:ea typeface="Calibri"/>
                        <a:cs typeface="Times New Roman"/>
                      </a:endParaRPr>
                    </a:p>
                  </a:txBody>
                  <a:tcPr marL="61779" marR="61779" marT="0" marB="0" anchor="ctr"/>
                </a:tc>
                <a:tc vMerge="1">
                  <a:txBody>
                    <a:bodyPr/>
                    <a:lstStyle/>
                    <a:p>
                      <a:pPr algn="ctr">
                        <a:lnSpc>
                          <a:spcPct val="115000"/>
                        </a:lnSpc>
                        <a:spcAft>
                          <a:spcPts val="0"/>
                        </a:spcAft>
                      </a:pPr>
                      <a:endParaRPr lang="fr-BE" sz="1100" dirty="0">
                        <a:effectLst/>
                        <a:latin typeface="Calibri"/>
                        <a:ea typeface="Calibri"/>
                        <a:cs typeface="Times New Roman"/>
                      </a:endParaRPr>
                    </a:p>
                  </a:txBody>
                  <a:tcPr marL="68580" marR="68580" marT="0" marB="0" anchor="ctr"/>
                </a:tc>
              </a:tr>
            </a:tbl>
          </a:graphicData>
        </a:graphic>
      </p:graphicFrame>
      <p:sp>
        <p:nvSpPr>
          <p:cNvPr id="6" name="TextBox 5"/>
          <p:cNvSpPr txBox="1"/>
          <p:nvPr/>
        </p:nvSpPr>
        <p:spPr>
          <a:xfrm>
            <a:off x="6588224" y="2636912"/>
            <a:ext cx="1656184" cy="2308324"/>
          </a:xfrm>
          <a:prstGeom prst="rect">
            <a:avLst/>
          </a:prstGeom>
          <a:noFill/>
        </p:spPr>
        <p:txBody>
          <a:bodyPr wrap="square" rtlCol="0">
            <a:spAutoFit/>
          </a:bodyPr>
          <a:lstStyle/>
          <a:p>
            <a:r>
              <a:rPr lang="nl-BE" sz="1200" dirty="0" smtClean="0"/>
              <a:t>D.w.z. 10 tussenkomsten/jaar</a:t>
            </a:r>
          </a:p>
          <a:p>
            <a:endParaRPr lang="nl-BE" sz="1200" dirty="0" smtClean="0"/>
          </a:p>
          <a:p>
            <a:r>
              <a:rPr lang="nl-BE" sz="1200" dirty="0" smtClean="0"/>
              <a:t>Kost van de vormingen: </a:t>
            </a:r>
            <a:br>
              <a:rPr lang="nl-BE" sz="1200" dirty="0" smtClean="0"/>
            </a:br>
            <a:r>
              <a:rPr lang="nl-BE" sz="1200" dirty="0" smtClean="0"/>
              <a:t>4.000,00 €/jaar</a:t>
            </a:r>
          </a:p>
          <a:p>
            <a:endParaRPr lang="nl-BE" sz="1200" dirty="0" smtClean="0"/>
          </a:p>
          <a:p>
            <a:r>
              <a:rPr lang="nl-BE" sz="1200" dirty="0" smtClean="0"/>
              <a:t>D.w.z. vandaag,</a:t>
            </a:r>
          </a:p>
          <a:p>
            <a:r>
              <a:rPr lang="nl-BE" sz="1200" dirty="0" smtClean="0"/>
              <a:t>Midden kost van een tussenkomst </a:t>
            </a:r>
            <a:br>
              <a:rPr lang="nl-BE" sz="1200" dirty="0" smtClean="0"/>
            </a:br>
            <a:r>
              <a:rPr lang="nl-BE" sz="1200" dirty="0" smtClean="0"/>
              <a:t>2 Ech: 400,00 €</a:t>
            </a:r>
          </a:p>
          <a:p>
            <a:endParaRPr lang="fr-BE" sz="1200" dirty="0"/>
          </a:p>
        </p:txBody>
      </p:sp>
      <p:sp>
        <p:nvSpPr>
          <p:cNvPr id="7" name="Footer Placeholder 3"/>
          <p:cNvSpPr txBox="1">
            <a:spLocks/>
          </p:cNvSpPr>
          <p:nvPr/>
        </p:nvSpPr>
        <p:spPr>
          <a:xfrm>
            <a:off x="971600" y="5834005"/>
            <a:ext cx="324036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BE" b="1" dirty="0" smtClean="0"/>
              <a:t>Technische vrgadering – 11 februari 2015</a:t>
            </a:r>
            <a:endParaRPr lang="fr-BE" b="1" dirty="0"/>
          </a:p>
        </p:txBody>
      </p:sp>
    </p:spTree>
    <p:extLst>
      <p:ext uri="{BB962C8B-B14F-4D97-AF65-F5344CB8AC3E}">
        <p14:creationId xmlns:p14="http://schemas.microsoft.com/office/powerpoint/2010/main" val="415561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3987</TotalTime>
  <Words>1579</Words>
  <Application>Microsoft Office PowerPoint</Application>
  <PresentationFormat>On-screen Show (4:3)</PresentationFormat>
  <Paragraphs>235</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Austin</vt:lpstr>
      <vt:lpstr>Beheer van asbest aanwezig  in de Infrastructuur  van Defensie</vt:lpstr>
      <vt:lpstr>Doel van de vergadering</vt:lpstr>
      <vt:lpstr>Refertes</vt:lpstr>
      <vt:lpstr>Inhoudstafel (1)</vt:lpstr>
      <vt:lpstr>Inhoudstafel (2)</vt:lpstr>
      <vt:lpstr>Deel 1</vt:lpstr>
      <vt:lpstr>Wat is de huidige taak van  het 2 Ech Infra in het kader van het beheer van asbest in de Infrastructuur?</vt:lpstr>
      <vt:lpstr>Wat zijn de beperkingen die voor de uitvoering van asbestverwijderingswerken door 2 Ech Infra worden opgelegd?</vt:lpstr>
      <vt:lpstr>Aantal tussenkomsten tussen 2009 en 2014</vt:lpstr>
      <vt:lpstr>Verplichtingen en moeilijkheden  die in de uitoefening van het beheer  van infra asbest worden ondervonden</vt:lpstr>
      <vt:lpstr>Wat ervan kan men afleiden?</vt:lpstr>
      <vt:lpstr>Conclusies</vt:lpstr>
      <vt:lpstr>Deel 2</vt:lpstr>
      <vt:lpstr>Toepassingskader</vt:lpstr>
      <vt:lpstr>Beheersprocedure (1)</vt:lpstr>
      <vt:lpstr>Beheersprocedure (2)</vt:lpstr>
      <vt:lpstr>Werken “in de nabijheid” van asbesthoudende materialen</vt:lpstr>
      <vt:lpstr>Deel 3</vt:lpstr>
      <vt:lpstr>Bijstand LDPBW aan de 2 Ech Infra: In welken maten?</vt:lpstr>
      <vt:lpstr>Q&amp;A - Vragen, een probleem,  een twijfel?</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INFRA DAY 26 mars 2014</dc:title>
  <dc:creator>Kubes Patrick</dc:creator>
  <cp:lastModifiedBy>Willems Cindy</cp:lastModifiedBy>
  <cp:revision>414</cp:revision>
  <cp:lastPrinted>2015-02-03T06:24:46Z</cp:lastPrinted>
  <dcterms:created xsi:type="dcterms:W3CDTF">2014-01-29T13:28:27Z</dcterms:created>
  <dcterms:modified xsi:type="dcterms:W3CDTF">2015-02-04T06:10:12Z</dcterms:modified>
</cp:coreProperties>
</file>