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732" r:id="rId5"/>
  </p:sldMasterIdLst>
  <p:notesMasterIdLst>
    <p:notesMasterId r:id="rId21"/>
  </p:notesMasterIdLst>
  <p:handoutMasterIdLst>
    <p:handoutMasterId r:id="rId22"/>
  </p:handoutMasterIdLst>
  <p:sldIdLst>
    <p:sldId id="256" r:id="rId6"/>
    <p:sldId id="266" r:id="rId7"/>
    <p:sldId id="309" r:id="rId8"/>
    <p:sldId id="334" r:id="rId9"/>
    <p:sldId id="335" r:id="rId10"/>
    <p:sldId id="336" r:id="rId11"/>
    <p:sldId id="337" r:id="rId12"/>
    <p:sldId id="343" r:id="rId13"/>
    <p:sldId id="344" r:id="rId14"/>
    <p:sldId id="345" r:id="rId15"/>
    <p:sldId id="346" r:id="rId16"/>
    <p:sldId id="347" r:id="rId17"/>
    <p:sldId id="342" r:id="rId18"/>
    <p:sldId id="315" r:id="rId19"/>
    <p:sldId id="316" r:id="rId20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DAE6"/>
    <a:srgbClr val="9FD3E1"/>
    <a:srgbClr val="93CDDD"/>
    <a:srgbClr val="BD9B53"/>
    <a:srgbClr val="006600"/>
    <a:srgbClr val="85A7D1"/>
    <a:srgbClr val="C8D7EA"/>
    <a:srgbClr val="0000FF"/>
    <a:srgbClr val="5F5F5F"/>
    <a:srgbClr val="E2E2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5" autoAdjust="0"/>
    <p:restoredTop sz="95382" autoAdjust="0"/>
  </p:normalViewPr>
  <p:slideViewPr>
    <p:cSldViewPr>
      <p:cViewPr>
        <p:scale>
          <a:sx n="50" d="100"/>
          <a:sy n="50" d="100"/>
        </p:scale>
        <p:origin x="-1908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9E80F-B4A2-4B04-89BE-B70F1A793CDC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97249774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B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AEA48F-9DB4-4940-AA83-E674F7AD5E9E}" type="slidenum">
              <a:rPr lang="fr-BE" smtClean="0"/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09091550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/>
              <a:t>1</a:t>
            </a:fld>
            <a:endParaRPr lang="fr-BE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43468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11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12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13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14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15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3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4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5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6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7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8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9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sz="10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AEA48F-9DB4-4940-AA83-E674F7AD5E9E}" type="slidenum">
              <a:rPr lang="fr-BE" smtClean="0">
                <a:solidFill>
                  <a:prstClr val="black"/>
                </a:solidFill>
              </a:rPr>
              <a:pPr/>
              <a:t>10</a:t>
            </a:fld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988098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0215-BE06-4174-8BCA-277AEFE069B4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2D9F-0287-4CE3-A146-5930A4EFA0B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F351-AC5C-414F-B0DB-FE8C6C143A65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218F-93F7-4D0A-802D-BE328D25581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8948-80F2-4BC1-8C6A-AB975393ABC8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0A39-642F-4E84-BCD1-6180B6349F1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0215-BE06-4174-8BCA-277AEFE069B4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2D9F-0287-4CE3-A146-5930A4EFA0B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696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AA94-F10E-46B8-8E8E-44D26B8E988C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47A6-58D2-4E91-83E2-2C05780A49C0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416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856D-B162-44EE-A987-6F407BABDB8B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C2C0-6AB5-4366-A65A-A925FB6706A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5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C9AA-95C9-4A03-A4EC-0C9608252EFE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96CB-E1E9-477E-980C-72A463CDC03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8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3AAA-AE85-4316-9737-A8CF1F3509E0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2FBF-99BD-4B3B-9EC1-D28C7BF2D9C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18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78EAA-5EB2-47FB-8E1B-34B5C7C8BFD0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BD02-7300-4845-866A-924D051E4A0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37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C14-D486-4551-99F6-F3C7C4742C4B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6CCF-25E8-4C40-B6E1-8B8FC48C9BA7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24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7D1D4-20B0-4882-AC93-6B9CDBCE93A3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A75F-A576-4358-8A35-507E93DDCB0A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1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6AA94-F10E-46B8-8E8E-44D26B8E988C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047A6-58D2-4E91-83E2-2C05780A49C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nl-BE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DCDF-E61A-4E15-A059-955203CDAD7F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D8380-7FA4-453C-9DEF-961BFBD3529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AF351-AC5C-414F-B0DB-FE8C6C143A65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A218F-93F7-4D0A-802D-BE328D25581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46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58948-80F2-4BC1-8C6A-AB975393ABC8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F0A39-642F-4E84-BCD1-6180B6349F1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18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8856D-B162-44EE-A987-6F407BABDB8B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5C2C0-6AB5-4366-A65A-A925FB6706AD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0C9AA-95C9-4A03-A4EC-0C9608252EFE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696CB-E1E9-477E-980C-72A463CDC03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93AAA-AE85-4316-9737-A8CF1F3509E0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12FBF-99BD-4B3B-9EC1-D28C7BF2D9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78EAA-5EB2-47FB-8E1B-34B5C7C8BFD0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DBD02-7300-4845-866A-924D051E4A01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C14-D486-4551-99F6-F3C7C4742C4B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16CCF-25E8-4C40-B6E1-8B8FC48C9BA7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7D1D4-20B0-4882-AC93-6B9CDBCE93A3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DA75F-A576-4358-8A35-507E93DDCB0A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nl-BE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6DCDF-E61A-4E15-A059-955203CDAD7F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D8380-7FA4-453C-9DEF-961BFBD3529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CACF6C-40F0-4BF2-9B17-707814F120CE}" type="datetime1">
              <a:rPr lang="nl-BE" smtClean="0"/>
              <a:t>24/06/2015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EA181B-0FC8-4FF9-B0EF-BBD4E5AB292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CACF6C-40F0-4BF2-9B17-707814F120CE}" type="datetime1">
              <a:rPr lang="nl-B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24/06/2015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EA181B-0FC8-4FF9-B0EF-BBD4E5AB292E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129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microsoft.com/office/2007/relationships/hdphoto" Target="../media/hdphoto2.wdp"/><Relationship Id="rId11" Type="http://schemas.openxmlformats.org/officeDocument/2006/relationships/image" Target="../media/image12.png"/><Relationship Id="rId5" Type="http://schemas.openxmlformats.org/officeDocument/2006/relationships/image" Target="../media/image8.jpeg"/><Relationship Id="rId10" Type="http://schemas.openxmlformats.org/officeDocument/2006/relationships/image" Target="../media/image11.png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hyperlink" Target="http://www.ervaringsfonds.be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g"/><Relationship Id="rId4" Type="http://schemas.openxmlformats.org/officeDocument/2006/relationships/hyperlink" Target="http://www.respectophetwerk.b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124075" y="1557338"/>
            <a:ext cx="5688013" cy="935037"/>
          </a:xfrm>
        </p:spPr>
        <p:txBody>
          <a:bodyPr/>
          <a:lstStyle/>
          <a:p>
            <a:r>
              <a:rPr lang="nl-BE" sz="2800" b="1" dirty="0" smtClean="0"/>
              <a:t>Psychosociale tools</a:t>
            </a:r>
            <a:endParaRPr lang="nl-BE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4075" y="2565400"/>
            <a:ext cx="4176713" cy="863600"/>
          </a:xfrm>
        </p:spPr>
        <p:txBody>
          <a:bodyPr anchor="ctr"/>
          <a:lstStyle/>
          <a:p>
            <a:pPr>
              <a:spcBef>
                <a:spcPct val="0"/>
              </a:spcBef>
            </a:pP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Cdt-Psy </a:t>
            </a:r>
            <a:r>
              <a:rPr lang="en-GB" sz="1800" b="1" dirty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Michel </a:t>
            </a:r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  <a:cs typeface="Calibri" pitchFamily="34" charset="0"/>
              </a:rPr>
              <a:t>REMACLE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36936"/>
            <a:ext cx="854006" cy="111600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 bwMode="auto">
          <a:xfrm>
            <a:off x="2123479" y="3465140"/>
            <a:ext cx="4176713" cy="3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fr-BE" sz="1800" dirty="0" smtClean="0">
                <a:solidFill>
                  <a:schemeClr val="tx1"/>
                </a:solidFill>
              </a:rPr>
              <a:t>24 Juni 2015</a:t>
            </a:r>
          </a:p>
        </p:txBody>
      </p:sp>
      <p:pic>
        <p:nvPicPr>
          <p:cNvPr id="1027" name="Picture 3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4864" y="2637032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8</a:t>
            </a:r>
            <a:r>
              <a:rPr lang="nl-BE" sz="3600" b="1" dirty="0" smtClean="0">
                <a:solidFill>
                  <a:prstClr val="black"/>
                </a:solidFill>
              </a:rPr>
              <a:t>. JCQ (Karasek)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ym typeface="Wingdings"/>
              </a:rPr>
              <a:t>	</a:t>
            </a:r>
            <a:r>
              <a:rPr lang="nl-BE" sz="2400" b="1" dirty="0" smtClean="0"/>
              <a:t>Punctuele </a:t>
            </a:r>
            <a:r>
              <a:rPr lang="nl-BE" sz="2400" b="1" dirty="0"/>
              <a:t>RIA PsySoc : a priori/a </a:t>
            </a:r>
            <a:r>
              <a:rPr lang="nl-BE" sz="2400" b="1" dirty="0" smtClean="0"/>
              <a:t>posteriori 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Analysetool / Formele interventie collectief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>
                <a:solidFill>
                  <a:prstClr val="black"/>
                </a:solidFill>
                <a:sym typeface="Wingdings"/>
              </a:rPr>
              <a:t>J</a:t>
            </a: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ob </a:t>
            </a:r>
            <a:r>
              <a:rPr lang="nl-BE" sz="2400" b="1" u="sng" dirty="0" smtClean="0">
                <a:solidFill>
                  <a:prstClr val="black"/>
                </a:solidFill>
                <a:sym typeface="Wingdings"/>
              </a:rPr>
              <a:t>C</a:t>
            </a: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ontent </a:t>
            </a:r>
            <a:r>
              <a:rPr lang="nl-BE" sz="2400" b="1" u="sng" dirty="0" smtClean="0">
                <a:solidFill>
                  <a:prstClr val="black"/>
                </a:solidFill>
                <a:sym typeface="Wingdings"/>
              </a:rPr>
              <a:t>Q</a:t>
            </a: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uestionnaire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Vragenlijst : 26 vragen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Regelmogelijkheden </a:t>
            </a:r>
            <a:r>
              <a:rPr lang="nl-BE" sz="2400" b="1" dirty="0" err="1" smtClean="0"/>
              <a:t>vs</a:t>
            </a:r>
            <a:r>
              <a:rPr lang="nl-BE" sz="2400" b="1" dirty="0" smtClean="0"/>
              <a:t> taakvereisten in combinatie 	met sociale steun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</a:t>
            </a:r>
            <a:r>
              <a:rPr lang="nl-BE" sz="2600" b="1" dirty="0" smtClean="0">
                <a:solidFill>
                  <a:prstClr val="black"/>
                </a:solidFill>
                <a:sym typeface="Wingdings"/>
              </a:rPr>
              <a:t>	</a:t>
            </a:r>
            <a:r>
              <a:rPr lang="nl-BE" sz="2400" b="1" dirty="0" smtClean="0"/>
              <a:t>VP/VP+ en/of PA LDPBW en/of PA PsySoc</a:t>
            </a:r>
            <a:endParaRPr lang="fr-BE" sz="2400" b="1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10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458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9. COPSOQ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Kort : 40-tal vragen : punctuele </a:t>
            </a:r>
            <a:r>
              <a:rPr lang="nl-BE" sz="2400" b="1" dirty="0"/>
              <a:t>RIA PsySoc : a priori/a </a:t>
            </a:r>
            <a:r>
              <a:rPr lang="nl-BE" sz="2400" b="1" dirty="0" smtClean="0"/>
              <a:t>	posteriori </a:t>
            </a:r>
            <a:r>
              <a:rPr lang="nl-BE" sz="2400" b="1" dirty="0"/>
              <a:t>/</a:t>
            </a:r>
            <a:r>
              <a:rPr lang="nl-BE" sz="2400" b="1" dirty="0" smtClean="0"/>
              <a:t> formele interventie collectief / WPF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Medium : 80-tal vragen : Analysetool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Uitgebreid : 120-tal vragen : Expertisetool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 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Co</a:t>
            </a:r>
            <a:r>
              <a:rPr lang="nl-BE" sz="2400" b="1" dirty="0" smtClean="0"/>
              <a:t>penhagen </a:t>
            </a:r>
            <a:r>
              <a:rPr lang="nl-BE" sz="2400" b="1" u="sng" dirty="0" smtClean="0"/>
              <a:t>P</a:t>
            </a:r>
            <a:r>
              <a:rPr lang="nl-BE" sz="2400" b="1" dirty="0" smtClean="0"/>
              <a:t>sycho</a:t>
            </a:r>
            <a:r>
              <a:rPr lang="nl-BE" sz="2400" b="1" u="sng" dirty="0" smtClean="0"/>
              <a:t>so</a:t>
            </a:r>
            <a:r>
              <a:rPr lang="nl-BE" sz="2400" b="1" dirty="0" smtClean="0"/>
              <a:t>cial </a:t>
            </a:r>
            <a:r>
              <a:rPr lang="nl-BE" sz="2400" b="1" u="sng" dirty="0" smtClean="0"/>
              <a:t>Q</a:t>
            </a:r>
            <a:r>
              <a:rPr lang="nl-BE" sz="2400" b="1" dirty="0" smtClean="0"/>
              <a:t>uestionnaire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Vragenlijst voor evaluatie PsySoc werkomstandigheden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Kort : VP/VP+ en/of PA LDPBW en/of PA PsySoc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Medium : PA PsySoc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Uitgebreid : PA PsySoc en/of experten</a:t>
            </a:r>
            <a:endParaRPr lang="nl-BE" sz="24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11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64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10. AO-vragenlijst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/>
          <a:lstStyle/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bij onderzoek Arbeidsongevallen</a:t>
            </a:r>
          </a:p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 </a:t>
            </a:r>
          </a:p>
          <a:p>
            <a:pPr marL="361950" indent="0">
              <a:lnSpc>
                <a:spcPts val="2600"/>
              </a:lnSpc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Checklist met als doel aanwezigheid van psychosociale 	aspecten te verifiëren en te objectiveren</a:t>
            </a:r>
          </a:p>
          <a:p>
            <a:pPr marL="361950" indent="0">
              <a:lnSpc>
                <a:spcPts val="2600"/>
              </a:lnSpc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Indien mogelijk, te gebruiken tijdens gesprek met 	slachtoffer, zoniet met getuigen of andere personen met 	info over het ongeval</a:t>
            </a:r>
          </a:p>
          <a:p>
            <a:pPr marL="361950" indent="0">
              <a:lnSpc>
                <a:spcPts val="2600"/>
              </a:lnSpc>
              <a:spcBef>
                <a:spcPts val="0"/>
              </a:spcBef>
              <a:buNone/>
            </a:pPr>
            <a:r>
              <a:rPr lang="nl-BE" sz="2400" b="1" dirty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7 rubrieken : competentie om de taak uit te voeren, 	werklast, werkonzekerheid, recente veranderingen in 	het werk, werkrelaties, veiligheidsklimaat, andere 	PsySoc aspecten verbonden met het ongeval</a:t>
            </a:r>
          </a:p>
          <a:p>
            <a:pPr marL="361950" indent="-3619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200" b="1" dirty="0" smtClean="0"/>
              <a:t>PA LDPBW</a:t>
            </a:r>
            <a:endParaRPr lang="fr-BE" sz="22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12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545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11. SYNTHESE</a:t>
            </a:r>
            <a:endParaRPr lang="nl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13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557332" y="1580400"/>
            <a:ext cx="7920880" cy="4967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nl-NL" sz="2800" b="1" dirty="0" smtClean="0">
                <a:solidFill>
                  <a:prstClr val="black"/>
                </a:solidFill>
                <a:cs typeface="Calibri" pitchFamily="34" charset="0"/>
              </a:rPr>
              <a:t>Handbook 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NL" sz="2400" b="1" dirty="0" smtClean="0">
                <a:solidFill>
                  <a:prstClr val="black"/>
                </a:solidFill>
                <a:cs typeface="Calibri" pitchFamily="34" charset="0"/>
              </a:rPr>
              <a:t>Tools voor PsySoc RIA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NL" sz="2400" b="1" dirty="0" smtClean="0">
                <a:solidFill>
                  <a:prstClr val="black"/>
                </a:solidFill>
                <a:cs typeface="Calibri" pitchFamily="34" charset="0"/>
              </a:rPr>
              <a:t>Tools voor WPF</a:t>
            </a:r>
          </a:p>
          <a:p>
            <a:pPr marL="857250" lvl="1" indent="-400050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nl-NL" sz="2400" b="1" dirty="0" smtClean="0">
                <a:solidFill>
                  <a:prstClr val="black"/>
                </a:solidFill>
                <a:cs typeface="Calibri" pitchFamily="34" charset="0"/>
              </a:rPr>
              <a:t>Tool voor AO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nl-NL" sz="2800" b="1" dirty="0" smtClean="0">
                <a:solidFill>
                  <a:prstClr val="black"/>
                </a:solidFill>
                <a:cs typeface="Calibri" pitchFamily="34" charset="0"/>
              </a:rPr>
              <a:t>Workshop LDPBW’s (Maart 2015)</a:t>
            </a:r>
          </a:p>
          <a:p>
            <a:pPr marL="457200" indent="-4572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nl-NL" sz="2800" b="1" dirty="0" smtClean="0">
                <a:solidFill>
                  <a:prstClr val="black"/>
                </a:solidFill>
                <a:cs typeface="Calibri" pitchFamily="34" charset="0"/>
              </a:rPr>
              <a:t>Bijscholing VP’s</a:t>
            </a:r>
          </a:p>
          <a:p>
            <a:pPr marL="0" indent="0">
              <a:spcBef>
                <a:spcPts val="600"/>
              </a:spcBef>
              <a:buNone/>
            </a:pPr>
            <a:endParaRPr lang="nl-NL" sz="28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734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12. </a:t>
            </a:r>
            <a:r>
              <a:rPr lang="nl-BE" sz="3600" b="1" dirty="0" smtClean="0">
                <a:solidFill>
                  <a:prstClr val="black"/>
                </a:solidFill>
              </a:rPr>
              <a:t>VRAGEN</a:t>
            </a:r>
            <a:endParaRPr lang="nl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14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35696" y="2060848"/>
            <a:ext cx="4752528" cy="3672408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t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32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 rot="20003663">
            <a:off x="4230006" y="4873766"/>
            <a:ext cx="828000" cy="828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chemeClr val="accent3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 rot="20954199">
            <a:off x="4744488" y="4138196"/>
            <a:ext cx="1188000" cy="1188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rgbClr val="F79646">
                <a:lumMod val="7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23728" y="2349000"/>
            <a:ext cx="1080120" cy="108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91880" y="2349000"/>
            <a:ext cx="720000" cy="72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499992" y="2349000"/>
            <a:ext cx="360000" cy="36000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905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B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652120" y="3393176"/>
            <a:ext cx="1620000" cy="1620000"/>
          </a:xfrm>
          <a:prstGeom prst="rect">
            <a:avLst/>
          </a:prstGeom>
          <a:solidFill>
            <a:sysClr val="window" lastClr="FFFFFF"/>
          </a:solidFill>
          <a:ln w="76200" cap="flat" cmpd="sng" algn="ctr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BE" sz="96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kumimoji="0" lang="fr-BE" sz="9600" b="1" i="0" u="none" strike="noStrike" kern="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3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smtClean="0">
                <a:solidFill>
                  <a:prstClr val="black"/>
                </a:solidFill>
              </a:rPr>
              <a:t>13. </a:t>
            </a:r>
            <a:r>
              <a:rPr lang="nl-BE" sz="3600" b="1" dirty="0" smtClean="0">
                <a:solidFill>
                  <a:prstClr val="black"/>
                </a:solidFill>
              </a:rPr>
              <a:t>CONTACTEN</a:t>
            </a:r>
            <a:endParaRPr lang="nl-BE" sz="28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15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20" y="2348880"/>
            <a:ext cx="8640960" cy="37080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0" algn="l"/>
                <a:tab pos="450850" algn="l"/>
                <a:tab pos="1528763" algn="l"/>
              </a:tabLst>
            </a:pPr>
            <a:r>
              <a:rPr lang="fr-BE" sz="2400" dirty="0" smtClean="0">
                <a:solidFill>
                  <a:prstClr val="black"/>
                </a:solidFill>
                <a:cs typeface="Arial" panose="020B0604020202020204" pitchFamily="34" charset="0"/>
              </a:rPr>
              <a:t>	</a:t>
            </a:r>
            <a:endParaRPr lang="fr-BE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611560" y="1600200"/>
            <a:ext cx="7920880" cy="5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BE" sz="2800" b="1" dirty="0">
                <a:solidFill>
                  <a:prstClr val="black"/>
                </a:solidFill>
                <a:cs typeface="Calibri" pitchFamily="34" charset="0"/>
              </a:rPr>
              <a:t>ACOSWB-SPPT-DPBW-PSYSOC@mil.be</a:t>
            </a:r>
          </a:p>
          <a:p>
            <a:pPr marL="0" indent="0">
              <a:spcBef>
                <a:spcPct val="0"/>
              </a:spcBef>
              <a:buFont typeface="Arial" charset="0"/>
              <a:buNone/>
              <a:tabLst>
                <a:tab pos="360363" algn="l"/>
              </a:tabLst>
            </a:pPr>
            <a:endParaRPr lang="fr-BE" sz="2400" dirty="0">
              <a:solidFill>
                <a:prstClr val="black"/>
              </a:solidFill>
              <a:cs typeface="Calibri" pitchFamily="34" charset="0"/>
              <a:sym typeface="Wingdings"/>
            </a:endParaRPr>
          </a:p>
          <a:p>
            <a:pPr marL="0" indent="0">
              <a:buFont typeface="Arial" charset="0"/>
              <a:buNone/>
              <a:tabLst>
                <a:tab pos="360363" algn="l"/>
              </a:tabLst>
            </a:pPr>
            <a:endParaRPr lang="fr-BE" sz="28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9" name="Picture 8"/>
          <p:cNvPicPr>
            <a:picLocks noGrp="1" noChangeAspect="1"/>
          </p:cNvPicPr>
          <p:nvPr isPhoto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2636912"/>
            <a:ext cx="1512000" cy="2014969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0" name="Picture 9"/>
          <p:cNvPicPr>
            <a:picLocks noGrp="1" noChangeAspect="1"/>
          </p:cNvPicPr>
          <p:nvPr isPhoto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4"/>
          <a:stretch/>
        </p:blipFill>
        <p:spPr>
          <a:xfrm>
            <a:off x="2123888" y="2619486"/>
            <a:ext cx="1512000" cy="2030958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1" name="Picture 10" descr="Dany 22"/>
          <p:cNvPicPr>
            <a:picLocks noGrp="1" noChangeAspect="1"/>
          </p:cNvPicPr>
          <p:nvPr isPhoto="1"/>
        </p:nvPicPr>
        <p:blipFill>
          <a:blip r:embed="rId8" cstate="print">
            <a:lum/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000" y="2637350"/>
            <a:ext cx="1512000" cy="2014509"/>
          </a:xfrm>
          <a:prstGeom prst="rect">
            <a:avLst/>
          </a:prstGeom>
          <a:ln w="25400">
            <a:solidFill>
              <a:schemeClr val="accent6">
                <a:lumMod val="75000"/>
              </a:schemeClr>
            </a:solidFill>
            <a:miter lim="800000"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9"/>
          <a:stretch/>
        </p:blipFill>
        <p:spPr bwMode="auto">
          <a:xfrm>
            <a:off x="5508104" y="2629077"/>
            <a:ext cx="1512000" cy="2010815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2" t="4750" r="5650" b="8268"/>
          <a:stretch/>
        </p:blipFill>
        <p:spPr bwMode="auto">
          <a:xfrm>
            <a:off x="7200000" y="2629078"/>
            <a:ext cx="1512000" cy="2023194"/>
          </a:xfrm>
          <a:prstGeom prst="rect">
            <a:avLst/>
          </a:prstGeom>
          <a:noFill/>
          <a:ln w="2540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32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Michel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REMACLE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123888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Laurence GASTOUT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816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Danny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STEVENS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08104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Marcel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VAN BRITSOM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00000" y="4797152"/>
            <a:ext cx="1512000" cy="5760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Luc</a:t>
            </a:r>
          </a:p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VANCOPPENOLLE</a:t>
            </a:r>
            <a:endParaRPr lang="fr-BE" sz="1600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32000" y="5445224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9-2820-4368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124788" y="5445222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9-2820-4373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6000" y="5445223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9-2820-5386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508104" y="5445221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9-2820-4042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200000" y="5445224"/>
            <a:ext cx="1512000" cy="30063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600" dirty="0" smtClean="0">
                <a:solidFill>
                  <a:prstClr val="white"/>
                </a:solidFill>
              </a:rPr>
              <a:t>9-2820-5378</a:t>
            </a:r>
          </a:p>
        </p:txBody>
      </p:sp>
    </p:spTree>
    <p:extLst>
      <p:ext uri="{BB962C8B-B14F-4D97-AF65-F5344CB8AC3E}">
        <p14:creationId xmlns:p14="http://schemas.microsoft.com/office/powerpoint/2010/main" val="295938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22748" y="1484784"/>
            <a:ext cx="77551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Inleiding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SOBANE-Observatie</a:t>
            </a:r>
            <a:endParaRPr lang="nl-BE" sz="2400" dirty="0">
              <a:solidFill>
                <a:prstClr val="black"/>
              </a:solidFill>
            </a:endParaRP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SDRPI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DIP-methode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VOW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IVOB 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MBI 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JCQ (Karasek)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COPSOQ 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Vragenlijst AO</a:t>
            </a: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Synthese</a:t>
            </a:r>
            <a:endParaRPr lang="nl-BE" sz="2400" dirty="0">
              <a:solidFill>
                <a:prstClr val="black"/>
              </a:solidFill>
            </a:endParaRP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Vragen </a:t>
            </a:r>
            <a:endParaRPr lang="nl-BE" sz="2400" dirty="0">
              <a:solidFill>
                <a:prstClr val="black"/>
              </a:solidFill>
            </a:endParaRPr>
          </a:p>
          <a:p>
            <a:pPr>
              <a:tabLst>
                <a:tab pos="723900" algn="l"/>
              </a:tabLst>
            </a:pPr>
            <a:r>
              <a:rPr lang="nl-BE" sz="2400" dirty="0" smtClean="0">
                <a:solidFill>
                  <a:prstClr val="black"/>
                </a:solidFill>
              </a:rPr>
              <a:t>Contacten</a:t>
            </a:r>
            <a:endParaRPr lang="nl-BE" sz="2400" dirty="0">
              <a:solidFill>
                <a:prstClr val="black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AGENDA</a:t>
            </a:r>
            <a:endParaRPr lang="nl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2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49" t="37500" r="63407" b="29741"/>
          <a:stretch/>
        </p:blipFill>
        <p:spPr bwMode="auto">
          <a:xfrm>
            <a:off x="6573263" y="3501008"/>
            <a:ext cx="1671145" cy="2396359"/>
          </a:xfrm>
          <a:prstGeom prst="rect">
            <a:avLst/>
          </a:prstGeom>
          <a:noFill/>
          <a:ln w="6350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64589" y="1484785"/>
            <a:ext cx="755083" cy="48936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1. 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2.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3.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4.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5.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6.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7.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8.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9.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10.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11.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12.</a:t>
            </a:r>
          </a:p>
          <a:p>
            <a:pPr marL="95250" algn="ctr">
              <a:tabLst>
                <a:tab pos="723900" algn="l"/>
              </a:tabLst>
            </a:pPr>
            <a:r>
              <a:rPr lang="nl-BE" sz="2400" b="1" dirty="0" smtClean="0">
                <a:solidFill>
                  <a:schemeClr val="bg1"/>
                </a:solidFill>
              </a:rPr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368356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>
          <a:xfrm>
            <a:off x="0" y="0"/>
            <a:ext cx="1201925" cy="1512000"/>
          </a:xfrm>
        </p:spPr>
      </p:pic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1. INLEIDING</a:t>
            </a:r>
            <a:endParaRPr lang="nl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3</a:t>
            </a:fld>
            <a:endParaRPr lang="nl-BE" sz="1400" b="1" dirty="0">
              <a:solidFill>
                <a:srgbClr val="5F5F5F"/>
              </a:solidFill>
            </a:endParaRPr>
          </a:p>
        </p:txBody>
      </p:sp>
      <p:sp>
        <p:nvSpPr>
          <p:cNvPr id="21" name="Content Placeholder 4"/>
          <p:cNvSpPr txBox="1">
            <a:spLocks/>
          </p:cNvSpPr>
          <p:nvPr/>
        </p:nvSpPr>
        <p:spPr bwMode="auto">
          <a:xfrm>
            <a:off x="576000" y="1580400"/>
            <a:ext cx="7920880" cy="285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nl-NL" sz="2800" b="1" dirty="0" smtClean="0">
                <a:solidFill>
                  <a:prstClr val="black"/>
                </a:solidFill>
                <a:cs typeface="Calibri" pitchFamily="34" charset="0"/>
              </a:rPr>
              <a:t>PsySoc RIA</a:t>
            </a:r>
          </a:p>
          <a:p>
            <a:pPr marL="895350" lvl="1" indent="-43815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nl-NL" sz="2400" b="1" dirty="0" smtClean="0">
                <a:solidFill>
                  <a:prstClr val="black"/>
                </a:solidFill>
                <a:cs typeface="Calibri" pitchFamily="34" charset="0"/>
              </a:rPr>
              <a:t>Geen standaard methodieken voor PsySoc RIA</a:t>
            </a:r>
          </a:p>
          <a:p>
            <a:pPr marL="895350" lvl="1" indent="-43815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nl-NL" sz="2400" b="1" dirty="0" smtClean="0">
                <a:solidFill>
                  <a:prstClr val="black"/>
                </a:solidFill>
                <a:cs typeface="Calibri" pitchFamily="34" charset="0"/>
              </a:rPr>
              <a:t>Tools moeten aangepast zijn aan de lokale context</a:t>
            </a:r>
          </a:p>
          <a:p>
            <a:pPr marL="895350" lvl="1" indent="-438150">
              <a:spcBef>
                <a:spcPts val="300"/>
              </a:spcBef>
              <a:buNone/>
              <a:tabLst>
                <a:tab pos="2419350" algn="l"/>
              </a:tabLst>
            </a:pPr>
            <a:endParaRPr lang="nl-NL" sz="2400" b="1" dirty="0">
              <a:solidFill>
                <a:prstClr val="black"/>
              </a:solidFill>
              <a:cs typeface="Calibri" pitchFamily="34" charset="0"/>
            </a:endParaRPr>
          </a:p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  <a:tabLst>
                <a:tab pos="2419350" algn="l"/>
              </a:tabLst>
            </a:pPr>
            <a:r>
              <a:rPr lang="nl-NL" sz="2800" b="1" dirty="0" smtClean="0">
                <a:solidFill>
                  <a:prstClr val="black"/>
                </a:solidFill>
                <a:cs typeface="Calibri" pitchFamily="34" charset="0"/>
              </a:rPr>
              <a:t>ALTIJD keuze tool/methodiek i.f.v. context/probleemsituatie/subcultuur</a:t>
            </a:r>
            <a:endParaRPr lang="nl-NL" sz="2800" b="1" dirty="0">
              <a:solidFill>
                <a:prstClr val="black"/>
              </a:solidFill>
              <a:cs typeface="Calibri" pitchFamily="34" charset="0"/>
            </a:endParaRPr>
          </a:p>
          <a:p>
            <a:pPr marL="457200" indent="-457200">
              <a:spcBef>
                <a:spcPts val="300"/>
              </a:spcBef>
              <a:buFont typeface="Wingdings" panose="05000000000000000000" pitchFamily="2" charset="2"/>
              <a:buChar char="§"/>
            </a:pPr>
            <a:endParaRPr lang="nl-NL" sz="2800" b="1" dirty="0" smtClean="0">
              <a:solidFill>
                <a:prstClr val="black"/>
              </a:solidFill>
              <a:cs typeface="Calibri" pitchFamily="34" charset="0"/>
            </a:endParaRPr>
          </a:p>
        </p:txBody>
      </p:sp>
      <p:pic>
        <p:nvPicPr>
          <p:cNvPr id="1026" name="Picture 2" descr="C:\Users\remacle.mi\Local Documents\7000 - BIBLIOTHEQUE\7500 - Divers\Bonhommes baton\bonhomme 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538775" y="4653136"/>
            <a:ext cx="1553505" cy="1689547"/>
          </a:xfrm>
          <a:prstGeom prst="rect">
            <a:avLst/>
          </a:prstGeom>
          <a:noFill/>
          <a:ln w="63500">
            <a:solidFill>
              <a:schemeClr val="accent3">
                <a:lumMod val="75000"/>
              </a:schemeClr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747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2. SOBANE Observatietool</a:t>
            </a:r>
            <a:endParaRPr lang="nl-BE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579296" cy="3845024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ym typeface="Wingdings"/>
              </a:rPr>
              <a:t>	B</a:t>
            </a:r>
            <a:r>
              <a:rPr lang="nl-BE" sz="2400" b="1" dirty="0" smtClean="0"/>
              <a:t>ij psychosociaal restprobleem na screening “Déparis”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Checklist “Observatiegids Psychosociale Aspecten” 	van FOD WASO (April 2008)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Vergadering zelfde werkgroep Déparis + discussie 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Coördinator: VP+ en/of PA LDPBW</a:t>
            </a:r>
            <a:endParaRPr lang="fr-BE" sz="2400" b="1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4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35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3. SDRPI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01008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Punctuele PsySoc RIA: a priori / a posteriori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Analysetool / Formele interventie collectief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Vragenlijst 25 vragen + interviews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S</a:t>
            </a:r>
            <a:r>
              <a:rPr lang="nl-BE" sz="2400" b="1" dirty="0" smtClean="0"/>
              <a:t>ysteem/</a:t>
            </a:r>
            <a:r>
              <a:rPr lang="nl-BE" sz="2400" b="1" u="sng" dirty="0" smtClean="0"/>
              <a:t>D</a:t>
            </a:r>
            <a:r>
              <a:rPr lang="nl-BE" sz="2400" b="1" dirty="0" smtClean="0"/>
              <a:t>oelen/</a:t>
            </a:r>
            <a:r>
              <a:rPr lang="nl-BE" sz="2400" b="1" u="sng" dirty="0" smtClean="0"/>
              <a:t>R</a:t>
            </a:r>
            <a:r>
              <a:rPr lang="nl-BE" sz="2400" b="1" dirty="0" smtClean="0"/>
              <a:t>ollen/</a:t>
            </a:r>
            <a:r>
              <a:rPr lang="nl-BE" sz="2400" b="1" u="sng" dirty="0" smtClean="0"/>
              <a:t>P</a:t>
            </a:r>
            <a:r>
              <a:rPr lang="nl-BE" sz="2400" b="1" dirty="0" smtClean="0"/>
              <a:t>rocedures/</a:t>
            </a:r>
            <a:r>
              <a:rPr lang="nl-BE" sz="2400" b="1" u="sng" dirty="0" smtClean="0"/>
              <a:t>I</a:t>
            </a:r>
            <a:r>
              <a:rPr lang="nl-BE" sz="2400" b="1" dirty="0" smtClean="0"/>
              <a:t>nterpers. relaties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Uitvoering : VP/VP+ en/of PA LDPBW en/of PA PsySoc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5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5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4</a:t>
            </a:r>
            <a:r>
              <a:rPr lang="nl-BE" sz="3600" b="1" dirty="0" smtClean="0">
                <a:solidFill>
                  <a:prstClr val="black"/>
                </a:solidFill>
              </a:rPr>
              <a:t>. DIP-methode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709120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Punctuele PsySoc RIA: a priori/a posteriori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Analysetool / Formele interventie collectief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lvl="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D</a:t>
            </a:r>
            <a:r>
              <a:rPr lang="nl-BE" sz="2400" b="1" dirty="0" smtClean="0"/>
              <a:t>oelgerichte </a:t>
            </a:r>
            <a:r>
              <a:rPr lang="nl-BE" sz="2400" b="1" u="sng" dirty="0" smtClean="0"/>
              <a:t>I</a:t>
            </a:r>
            <a:r>
              <a:rPr lang="nl-BE" sz="2400" b="1" dirty="0" smtClean="0"/>
              <a:t>nterventie </a:t>
            </a:r>
            <a:r>
              <a:rPr lang="nl-BE" sz="2400" b="1" u="sng" dirty="0" smtClean="0"/>
              <a:t>Planificatie</a:t>
            </a:r>
            <a:endParaRPr lang="nl-BE" sz="2400" b="1" dirty="0"/>
          </a:p>
          <a:p>
            <a:pPr marL="361950" lvl="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Participatieve sessie rond centrale vraag</a:t>
            </a:r>
          </a:p>
          <a:p>
            <a:pPr marL="361950" lv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Methode : Identificeren knelpunten (post-its) / 	Clusteren/labelen/prioritiseren </a:t>
            </a:r>
            <a:r>
              <a:rPr lang="nl-BE" sz="2400" b="1" dirty="0" smtClean="0">
                <a:sym typeface="Wingdings"/>
              </a:rPr>
              <a:t></a:t>
            </a:r>
            <a:r>
              <a:rPr lang="nl-BE" sz="2400" b="1" dirty="0" smtClean="0"/>
              <a:t> knelpuntenboom / 	Voorstellen oplossingen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DIP-begeleider : VP/VP+ en/of PA LDPBW en/of PA PsySoc</a:t>
            </a:r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6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6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>
                <a:solidFill>
                  <a:prstClr val="black"/>
                </a:solidFill>
              </a:rPr>
              <a:t>5</a:t>
            </a:r>
            <a:r>
              <a:rPr lang="nl-BE" sz="3600" b="1" dirty="0" smtClean="0">
                <a:solidFill>
                  <a:prstClr val="black"/>
                </a:solidFill>
              </a:rPr>
              <a:t>. VOW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997152"/>
          </a:xfrm>
        </p:spPr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Punctuele PsySoc RIA: a priori/a posteriori</a:t>
            </a:r>
            <a:endParaRPr lang="nl-BE" sz="2400" b="1" dirty="0"/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Analysetool / Formele interventie collectief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V</a:t>
            </a:r>
            <a:r>
              <a:rPr lang="nl-BE" sz="2400" b="1" dirty="0" smtClean="0"/>
              <a:t>ragenlijst </a:t>
            </a:r>
            <a:r>
              <a:rPr lang="nl-BE" sz="2400" b="1" u="sng" dirty="0" smtClean="0"/>
              <a:t>O</a:t>
            </a:r>
            <a:r>
              <a:rPr lang="nl-BE" sz="2400" b="1" dirty="0" smtClean="0"/>
              <a:t>ver </a:t>
            </a:r>
            <a:r>
              <a:rPr lang="nl-BE" sz="2400" b="1" u="sng" dirty="0" smtClean="0"/>
              <a:t>W</a:t>
            </a:r>
            <a:r>
              <a:rPr lang="nl-BE" sz="2400" b="1" dirty="0" smtClean="0"/>
              <a:t>erkbaarheid</a:t>
            </a:r>
            <a:endParaRPr lang="nl-BE" sz="2400" b="1" dirty="0"/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6 modules : </a:t>
            </a:r>
            <a:r>
              <a:rPr lang="nl-BE" sz="2000" b="1" dirty="0" smtClean="0"/>
              <a:t>PsySoc factoren / Fysieke arbeidsomstandigheden / 	Veiligheid / Gezondheid / Werkcapaciteit en Blijfintentie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Vragenlijst, gebruiksaanwijzing, gids voor elektronische 	verwerking (Excel) en type rapport (template) op : 	</a:t>
            </a:r>
            <a:r>
              <a:rPr lang="nl-BE" sz="2400" b="1" dirty="0" smtClean="0">
                <a:hlinkClick r:id="rId4"/>
              </a:rPr>
              <a:t>www.ervaringsfonds.be</a:t>
            </a:r>
            <a:endParaRPr lang="nl-BE" sz="2400" b="1" dirty="0" smtClean="0"/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VP/VP+ en/of PA LDPBW en/of PA PsySoc</a:t>
            </a:r>
            <a:endParaRPr lang="fr-BE" sz="24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7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77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6. IVOB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Punctuele PsySoc RIA: </a:t>
            </a:r>
            <a:r>
              <a:rPr lang="nl-BE" sz="2400" b="1" dirty="0"/>
              <a:t>a priori/a </a:t>
            </a:r>
            <a:r>
              <a:rPr lang="nl-BE" sz="2400" b="1" dirty="0" smtClean="0"/>
              <a:t>posteriori</a:t>
            </a:r>
            <a:endParaRPr lang="nl-BE" sz="2400" b="1" dirty="0"/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I</a:t>
            </a:r>
            <a:r>
              <a:rPr lang="nl-BE" sz="2400" b="1" dirty="0" smtClean="0"/>
              <a:t>nstrument voor </a:t>
            </a:r>
            <a:r>
              <a:rPr lang="nl-BE" sz="2400" b="1" u="sng" dirty="0"/>
              <a:t>V</a:t>
            </a:r>
            <a:r>
              <a:rPr lang="nl-BE" sz="2400" b="1" dirty="0" smtClean="0"/>
              <a:t>roegtijdige </a:t>
            </a:r>
            <a:r>
              <a:rPr lang="nl-BE" sz="2400" b="1" u="sng" dirty="0"/>
              <a:t>O</a:t>
            </a:r>
            <a:r>
              <a:rPr lang="nl-BE" sz="2400" b="1" dirty="0" smtClean="0"/>
              <a:t>psporing van </a:t>
            </a:r>
            <a:r>
              <a:rPr lang="nl-BE" sz="2400" b="1" u="sng" dirty="0" smtClean="0"/>
              <a:t>B</a:t>
            </a:r>
            <a:r>
              <a:rPr lang="nl-BE" sz="2400" b="1" dirty="0" smtClean="0"/>
              <a:t>urn-out</a:t>
            </a:r>
            <a:endParaRPr lang="nl-BE" sz="2400" b="1" dirty="0"/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Screeningsinstrument in te vullen tijdens gesprek met 	werknemer</a:t>
            </a:r>
            <a:endParaRPr lang="nl-BE" sz="2400" b="1" dirty="0"/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Beschikbaar op :  </a:t>
            </a:r>
            <a:r>
              <a:rPr lang="nl-BE" sz="2400" b="1" dirty="0" smtClean="0">
                <a:hlinkClick r:id="rId4"/>
              </a:rPr>
              <a:t>www.respectophetwerk.be</a:t>
            </a:r>
            <a:endParaRPr lang="nl-BE" sz="2400" b="1" dirty="0" smtClean="0"/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VP/VP+ en/of PA LDPBW en/of PA PsySoc</a:t>
            </a:r>
            <a:endParaRPr lang="fr-BE" sz="2400" b="1" dirty="0"/>
          </a:p>
        </p:txBody>
      </p:sp>
      <p:pic>
        <p:nvPicPr>
          <p:cNvPr id="10" name="Content Placeholder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8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187624" y="332656"/>
            <a:ext cx="6660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BE" sz="3600" b="1" dirty="0" smtClean="0">
                <a:solidFill>
                  <a:prstClr val="black"/>
                </a:solidFill>
              </a:rPr>
              <a:t>7. MBI</a:t>
            </a:r>
          </a:p>
        </p:txBody>
      </p:sp>
      <p:pic>
        <p:nvPicPr>
          <p:cNvPr id="2050" name="Picture 2" descr="C:\Users\remacle.mi\Local Documents\9000 - BIBLIOTHEQUE\9100 - Logos\Logo%20ACOS%20WB%202%20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5024" y="115821"/>
            <a:ext cx="1051472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Wanneer?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Punctuele </a:t>
            </a:r>
            <a:r>
              <a:rPr lang="nl-BE" sz="2400" b="1" dirty="0"/>
              <a:t>RIA PsySoc : a priori/a posteriori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Wat?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u="sng" dirty="0" smtClean="0"/>
              <a:t>M</a:t>
            </a:r>
            <a:r>
              <a:rPr lang="nl-BE" sz="2400" b="1" dirty="0" smtClean="0"/>
              <a:t>aslach </a:t>
            </a:r>
            <a:r>
              <a:rPr lang="nl-BE" sz="2400" b="1" u="sng" dirty="0" smtClean="0"/>
              <a:t>B</a:t>
            </a:r>
            <a:r>
              <a:rPr lang="nl-BE" sz="2400" b="1" dirty="0" smtClean="0"/>
              <a:t>urn-out </a:t>
            </a:r>
            <a:r>
              <a:rPr lang="nl-BE" sz="2400" b="1" u="sng" dirty="0" smtClean="0"/>
              <a:t>I</a:t>
            </a:r>
            <a:r>
              <a:rPr lang="nl-BE" sz="2400" b="1" dirty="0" smtClean="0"/>
              <a:t>nventory</a:t>
            </a:r>
          </a:p>
          <a:p>
            <a:pPr marL="36195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Vragenlijst 22 vragen</a:t>
            </a:r>
          </a:p>
          <a:p>
            <a:pPr marL="361950" indent="-361950">
              <a:buFont typeface="Wingdings" panose="05000000000000000000" pitchFamily="2" charset="2"/>
              <a:buChar char="§"/>
            </a:pPr>
            <a:r>
              <a:rPr lang="nl-BE" sz="2800" b="1" dirty="0" smtClean="0"/>
              <a:t>Wie?</a:t>
            </a:r>
          </a:p>
          <a:p>
            <a:pPr marL="361950" indent="0">
              <a:spcBef>
                <a:spcPts val="0"/>
              </a:spcBef>
              <a:buNone/>
            </a:pPr>
            <a:r>
              <a:rPr lang="nl-BE" sz="2400" b="1" dirty="0" smtClean="0">
                <a:solidFill>
                  <a:prstClr val="black"/>
                </a:solidFill>
                <a:sym typeface="Wingdings"/>
              </a:rPr>
              <a:t>	</a:t>
            </a:r>
            <a:r>
              <a:rPr lang="nl-BE" sz="2400" b="1" dirty="0" smtClean="0"/>
              <a:t>VP/VP</a:t>
            </a:r>
            <a:r>
              <a:rPr lang="nl-BE" sz="2400" b="1" dirty="0"/>
              <a:t>+ </a:t>
            </a:r>
            <a:r>
              <a:rPr lang="nl-BE" sz="2400" b="1" dirty="0" smtClean="0"/>
              <a:t>en/of </a:t>
            </a:r>
            <a:r>
              <a:rPr lang="nl-BE" sz="2400" b="1" dirty="0"/>
              <a:t>PA LDPBW </a:t>
            </a:r>
            <a:r>
              <a:rPr lang="nl-BE" sz="2400" b="1" dirty="0" smtClean="0"/>
              <a:t>en/of </a:t>
            </a:r>
            <a:r>
              <a:rPr lang="nl-BE" sz="2400" b="1" dirty="0"/>
              <a:t>PA </a:t>
            </a:r>
            <a:r>
              <a:rPr lang="nl-BE" sz="2400" b="1" dirty="0" smtClean="0"/>
              <a:t>PsySoc</a:t>
            </a:r>
            <a:endParaRPr lang="fr-BE" sz="2400" b="1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64" b="76378"/>
          <a:stretch/>
        </p:blipFill>
        <p:spPr bwMode="auto">
          <a:xfrm>
            <a:off x="0" y="0"/>
            <a:ext cx="1201925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552047A6-58D2-4E91-83E2-2C05780A49C0}" type="slidenum">
              <a:rPr lang="nl-BE" sz="1400" b="1" smtClean="0">
                <a:solidFill>
                  <a:srgbClr val="5F5F5F"/>
                </a:solidFill>
              </a:rPr>
              <a:pPr>
                <a:defRPr/>
              </a:pPr>
              <a:t>9</a:t>
            </a:fld>
            <a:endParaRPr lang="nl-BE" sz="1400" b="1" dirty="0">
              <a:solidFill>
                <a:srgbClr val="5F5F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97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A64D50C5DECF4D8BB281A5392D8429" ma:contentTypeVersion="27" ma:contentTypeDescription="Create a new document." ma:contentTypeScope="" ma:versionID="11b03f1f85f1aa2507ecdea36e37f16d">
  <xsd:schema xmlns:xsd="http://www.w3.org/2001/XMLSchema" xmlns:p="http://schemas.microsoft.com/office/2006/metadata/properties" xmlns:ns2="4932fe18-f108-43d0-a0bd-b97c0ab31c53" xmlns:ns3="32c10351-ed41-44e5-8a1a-bc95b11d4e1c" xmlns:ns4="e66657b6-6461-429a-9ff5-bc8a7e517a72" targetNamespace="http://schemas.microsoft.com/office/2006/metadata/properties" ma:root="true" ma:fieldsID="4eeb9bd48e9eb30485e8789d04bf9690" ns2:_="" ns3:_="" ns4:_="">
    <xsd:import namespace="4932fe18-f108-43d0-a0bd-b97c0ab31c53"/>
    <xsd:import namespace="32c10351-ed41-44e5-8a1a-bc95b11d4e1c"/>
    <xsd:import namespace="e66657b6-6461-429a-9ff5-bc8a7e517a72"/>
    <xsd:element name="properties">
      <xsd:complexType>
        <xsd:sequence>
          <xsd:element name="documentManagement">
            <xsd:complexType>
              <xsd:all>
                <xsd:element ref="ns2:Titre" minOccurs="0"/>
                <xsd:element ref="ns3:Lang"/>
                <xsd:element ref="ns4:Division" minOccurs="0"/>
                <xsd:element ref="ns4:Department" minOccurs="0"/>
                <xsd:element ref="ns3:Type_x0020_Doc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4932fe18-f108-43d0-a0bd-b97c0ab31c53" elementFormDefault="qualified">
    <xsd:import namespace="http://schemas.microsoft.com/office/2006/documentManagement/types"/>
    <xsd:element name="Titre" ma:index="2" nillable="true" ma:displayName="Titre" ma:description="Description française du document" ma:internalName="Titre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32c10351-ed41-44e5-8a1a-bc95b11d4e1c" elementFormDefault="qualified">
    <xsd:import namespace="http://schemas.microsoft.com/office/2006/documentManagement/types"/>
    <xsd:element name="Lang" ma:index="3" ma:displayName="Lang" ma:default="NF" ma:format="RadioButtons" ma:internalName="Lang" ma:readOnly="false">
      <xsd:simpleType>
        <xsd:restriction base="dms:Choice">
          <xsd:enumeration value="NF"/>
          <xsd:enumeration value="N"/>
          <xsd:enumeration value="F"/>
          <xsd:enumeration value="E"/>
        </xsd:restriction>
      </xsd:simpleType>
    </xsd:element>
    <xsd:element name="Type_x0020_Doc" ma:index="6" ma:displayName="Type Doc" ma:format="Dropdown" ma:internalName="Type_x0020_Doc">
      <xsd:simpleType>
        <xsd:restriction base="dms:Choice">
          <xsd:enumeration value="Nota | Note"/>
          <xsd:enumeration value="Temp | Temp"/>
          <xsd:enumeration value="Richtlijn | Directive"/>
          <xsd:enumeration value="Info | Info"/>
          <xsd:enumeration value="DO | OJ"/>
          <xsd:enumeration value="Ref Internationaal | Ref Internationale"/>
          <xsd:enumeration value="Other | Other"/>
        </xsd:restriction>
      </xsd:simpleType>
    </xsd:element>
  </xsd:schema>
  <xsd:schema xmlns:xsd="http://www.w3.org/2001/XMLSchema" xmlns:dms="http://schemas.microsoft.com/office/2006/documentManagement/types" targetNamespace="e66657b6-6461-429a-9ff5-bc8a7e517a72" elementFormDefault="qualified">
    <xsd:import namespace="http://schemas.microsoft.com/office/2006/documentManagement/types"/>
    <xsd:element name="Division" ma:index="4" nillable="true" ma:displayName="Division" ma:internalName="Division">
      <xsd:simpleType>
        <xsd:restriction base="dms:Unknown"/>
      </xsd:simpleType>
    </xsd:element>
    <xsd:element name="Department" ma:index="5" nillable="true" ma:displayName="Department" ma:internalName="Departme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itre xmlns="4932fe18-f108-43d0-a0bd-b97c0ab31c53">Power Point Presentation</Titre>
    <Lang xmlns="32c10351-ed41-44e5-8a1a-bc95b11d4e1c">NF</Lang>
    <Division xmlns="e66657b6-6461-429a-9ff5-bc8a7e517a72">Support</Division>
    <Department xmlns="e66657b6-6461-429a-9ff5-bc8a7e517a72">Srt Central</Department>
    <Type_x0020_Doc xmlns="32c10351-ed41-44e5-8a1a-bc95b11d4e1c">Temp | Temp</Type_x0020_Doc>
  </documentManagement>
</p:properties>
</file>

<file path=customXml/itemProps1.xml><?xml version="1.0" encoding="utf-8"?>
<ds:datastoreItem xmlns:ds="http://schemas.openxmlformats.org/officeDocument/2006/customXml" ds:itemID="{68708663-8883-4E1D-ADDE-17AD4FE89E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32fe18-f108-43d0-a0bd-b97c0ab31c53"/>
    <ds:schemaRef ds:uri="32c10351-ed41-44e5-8a1a-bc95b11d4e1c"/>
    <ds:schemaRef ds:uri="e66657b6-6461-429a-9ff5-bc8a7e517a72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EC9CEB3F-E8C9-4792-A426-D379625861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539F562-49FA-4DAD-AC89-6365CA9FB7ED}">
  <ds:schemaRefs>
    <ds:schemaRef ds:uri="4932fe18-f108-43d0-a0bd-b97c0ab31c53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openxmlformats.org/package/2006/metadata/core-properties"/>
    <ds:schemaRef ds:uri="32c10351-ed41-44e5-8a1a-bc95b11d4e1c"/>
    <ds:schemaRef ds:uri="e66657b6-6461-429a-9ff5-bc8a7e517a72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5549</TotalTime>
  <Words>209</Words>
  <Application>Microsoft Office PowerPoint</Application>
  <PresentationFormat>On-screen Show (4:3)</PresentationFormat>
  <Paragraphs>175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Presentation</vt:lpstr>
      <vt:lpstr>4_Presentation</vt:lpstr>
      <vt:lpstr>Psychosociale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 Point Presentation</dc:title>
  <dc:subject>Charge Psychosociale occasionnée par le travail</dc:subject>
  <dc:creator>Cdt-Psy Michel REMACLE</dc:creator>
  <dc:description>Bfg LH 2Cdo</dc:description>
  <cp:lastModifiedBy>Remacle Michel</cp:lastModifiedBy>
  <cp:revision>138</cp:revision>
  <cp:lastPrinted>2014-10-15T07:56:42Z</cp:lastPrinted>
  <dcterms:created xsi:type="dcterms:W3CDTF">2011-12-22T10:13:19Z</dcterms:created>
  <dcterms:modified xsi:type="dcterms:W3CDTF">2015-06-24T06:18:26Z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Picture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0x01010049A64D50C5DECF4D8BB281A5392D8429</vt:lpwstr>
  </property>
</Properties>
</file>