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5"/>
  </p:sldMasterIdLst>
  <p:notesMasterIdLst>
    <p:notesMasterId r:id="rId19"/>
  </p:notesMasterIdLst>
  <p:sldIdLst>
    <p:sldId id="260" r:id="rId6"/>
    <p:sldId id="257" r:id="rId7"/>
    <p:sldId id="261" r:id="rId8"/>
    <p:sldId id="274" r:id="rId9"/>
    <p:sldId id="277" r:id="rId10"/>
    <p:sldId id="275" r:id="rId11"/>
    <p:sldId id="276" r:id="rId12"/>
    <p:sldId id="280" r:id="rId13"/>
    <p:sldId id="281" r:id="rId14"/>
    <p:sldId id="278" r:id="rId15"/>
    <p:sldId id="279" r:id="rId16"/>
    <p:sldId id="282" r:id="rId17"/>
    <p:sldId id="273" r:id="rId18"/>
  </p:sldIdLst>
  <p:sldSz cx="9144000" cy="6858000" type="screen4x3"/>
  <p:notesSz cx="6797675" cy="9926638"/>
  <p:defaultTextStyle>
    <a:defPPr>
      <a:defRPr lang="nl-B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204" autoAdjust="0"/>
  </p:normalViewPr>
  <p:slideViewPr>
    <p:cSldViewPr>
      <p:cViewPr varScale="1">
        <p:scale>
          <a:sx n="66" d="100"/>
          <a:sy n="66" d="100"/>
        </p:scale>
        <p:origin x="-142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1E8961-BB08-455A-8DB8-EE7B157D8B59}" type="datetimeFigureOut">
              <a:rPr lang="fr-BE" smtClean="0"/>
              <a:t>26/08/2016</a:t>
            </a:fld>
            <a:endParaRPr lang="fr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B2280C-0141-42EE-B5E2-6E96F4793581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8605038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EFB61-1FC5-41D1-8DF4-90B2386CF663}" type="datetime1">
              <a:rPr lang="nl-BE" smtClean="0"/>
              <a:t>26/08/2016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DE9F56-C682-4543-88A7-25011D35B916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362171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E6FDA-6CD2-4267-8ACE-AAC7B182CF2B}" type="datetime1">
              <a:rPr lang="nl-BE" smtClean="0"/>
              <a:t>26/08/2016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54681E-600E-4967-B58C-AAF69CC6A53F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968315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F227ED-A7E7-4CE8-8D30-48498615DF32}" type="datetime1">
              <a:rPr lang="nl-BE" smtClean="0"/>
              <a:t>26/08/2016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E3DE7F-4690-4CF7-8DD5-E59233CDF405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145862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3D3691-DEEE-4053-B129-FE97EC5E57D4}" type="datetime1">
              <a:rPr lang="nl-BE" smtClean="0"/>
              <a:t>26/08/2016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81DE80-3048-4949-8221-DF876A14320D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5460109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388BA3-494B-4E1F-893C-A83FDD0C5B77}" type="datetime1">
              <a:rPr lang="nl-BE" smtClean="0"/>
              <a:t>26/08/2016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DBCBE3-D175-4772-92D9-962FE0CFAD0D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3017251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074B93-9FA7-43F9-A4DB-25DC14EC3345}" type="datetime1">
              <a:rPr lang="nl-BE" smtClean="0"/>
              <a:t>26/08/2016</a:t>
            </a:fld>
            <a:endParaRPr lang="nl-B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9874E3-AA40-4EB8-A4BA-F9A53226C505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3027259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F30097-03FB-4408-AF62-56D821319609}" type="datetime1">
              <a:rPr lang="nl-BE" smtClean="0"/>
              <a:t>26/08/2016</a:t>
            </a:fld>
            <a:endParaRPr lang="nl-BE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A26A76-DC35-4628-90BD-03BBEA9CD22F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534337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72B9FF-AE40-499B-B2F0-222DE18FCA02}" type="datetime1">
              <a:rPr lang="nl-BE" smtClean="0"/>
              <a:t>26/08/2016</a:t>
            </a:fld>
            <a:endParaRPr lang="nl-BE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E83BE1-7671-48B4-8241-AE2E371A6818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8246053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53376D-FA49-4AA0-9DAD-7BAAA02F8799}" type="datetime1">
              <a:rPr lang="nl-BE" smtClean="0"/>
              <a:t>26/08/2016</a:t>
            </a:fld>
            <a:endParaRPr lang="nl-BE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35F2C4-7187-4E5E-BDFE-9204600B396F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891208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24E847-7900-4F63-8266-EC73BE86B917}" type="datetime1">
              <a:rPr lang="nl-BE" smtClean="0"/>
              <a:t>26/08/2016</a:t>
            </a:fld>
            <a:endParaRPr lang="nl-B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D2BB3-7EC0-43B1-8D5A-4B6459D15FA2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4045649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nl-B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18C043-C3AD-4DA1-A625-8B183761426A}" type="datetime1">
              <a:rPr lang="nl-BE" smtClean="0"/>
              <a:t>26/08/2016</a:t>
            </a:fld>
            <a:endParaRPr lang="nl-B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8E2B1F-8A67-4028-9BA0-CDC07FAC81DC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787208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nl-BE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03D8F61-C29D-4B0D-9B27-D2B43147413B}" type="datetime1">
              <a:rPr lang="nl-BE" smtClean="0"/>
              <a:t>26/08/2016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16192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9AE53CE-AA14-44B9-9844-095BEA3FE290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intranet.mil.intra/sites/Mat/Infra/MRCI/3DLog/514%20Workshop%20Inventory/Cabines%20de%20peinture.xlsx" TargetMode="External"/><Relationship Id="rId2" Type="http://schemas.openxmlformats.org/officeDocument/2006/relationships/hyperlink" Target="http://intranet.mil.intra/sites/Mat/Infra/MRCI/3DLog/514%20Workshop%20Inventory/Werkplaatsen%20metaal.xlsx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hyperlink" Target="http://intranet.mil.intra/sites/Mat/Infra/MRCI/3DLog/Pages/Ateliers.aspx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 txBox="1">
            <a:spLocks/>
          </p:cNvSpPr>
          <p:nvPr/>
        </p:nvSpPr>
        <p:spPr bwMode="auto">
          <a:xfrm>
            <a:off x="2124075" y="1557338"/>
            <a:ext cx="5688013" cy="935037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nl-BE" sz="2800" b="1" dirty="0" smtClean="0">
                <a:latin typeface="+mn-lt"/>
                <a:cs typeface="Courier New" pitchFamily="49" charset="0"/>
              </a:rPr>
              <a:t>11-MR-01</a:t>
            </a:r>
          </a:p>
          <a:p>
            <a:pPr algn="ctr" eaLnBrk="1" hangingPunct="1"/>
            <a:r>
              <a:rPr lang="fr-FR" sz="2800" b="1" dirty="0" smtClean="0">
                <a:latin typeface="+mn-lt"/>
              </a:rPr>
              <a:t>Ateliers </a:t>
            </a:r>
            <a:r>
              <a:rPr lang="fr-FR" sz="2800" b="1" dirty="0">
                <a:latin typeface="+mn-lt"/>
              </a:rPr>
              <a:t>avec des risques spécifiques</a:t>
            </a:r>
            <a:endParaRPr lang="en-US" sz="2800" b="1" dirty="0">
              <a:latin typeface="+mn-lt"/>
              <a:cs typeface="Courier New" pitchFamily="49" charset="0"/>
            </a:endParaRPr>
          </a:p>
        </p:txBody>
      </p:sp>
      <p:sp>
        <p:nvSpPr>
          <p:cNvPr id="2051" name="Subtitle 2"/>
          <p:cNvSpPr txBox="1">
            <a:spLocks/>
          </p:cNvSpPr>
          <p:nvPr/>
        </p:nvSpPr>
        <p:spPr bwMode="auto">
          <a:xfrm>
            <a:off x="2124075" y="2565400"/>
            <a:ext cx="4176713" cy="8636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20000"/>
              </a:spcBef>
            </a:pPr>
            <a:r>
              <a:rPr lang="nl-BE" sz="2800" dirty="0" smtClean="0">
                <a:latin typeface="+mn-lt"/>
                <a:cs typeface="Courier New" pitchFamily="49" charset="0"/>
              </a:rPr>
              <a:t>Réunion </a:t>
            </a:r>
            <a:r>
              <a:rPr lang="nl-BE" sz="2800" dirty="0" err="1" smtClean="0">
                <a:latin typeface="+mn-lt"/>
                <a:cs typeface="Courier New" pitchFamily="49" charset="0"/>
              </a:rPr>
              <a:t>Technique</a:t>
            </a:r>
            <a:endParaRPr lang="en-US" sz="2800" dirty="0">
              <a:latin typeface="+mn-lt"/>
              <a:cs typeface="Courier New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23728" y="3481263"/>
            <a:ext cx="1655762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fr-BE" sz="1600" dirty="0" smtClean="0">
                <a:cs typeface="Courier New" pitchFamily="49" charset="0"/>
              </a:rPr>
              <a:t>26 </a:t>
            </a:r>
            <a:r>
              <a:rPr lang="fr-BE" sz="1600" dirty="0" err="1" smtClean="0">
                <a:cs typeface="Courier New" pitchFamily="49" charset="0"/>
              </a:rPr>
              <a:t>Aou</a:t>
            </a:r>
            <a:r>
              <a:rPr lang="fr-BE" sz="1600" dirty="0" smtClean="0">
                <a:cs typeface="Courier New" pitchFamily="49" charset="0"/>
              </a:rPr>
              <a:t> 16</a:t>
            </a:r>
            <a:endParaRPr lang="en-US" sz="1600" dirty="0">
              <a:cs typeface="Courier New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23928" y="3481065"/>
            <a:ext cx="2376488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r">
              <a:defRPr/>
            </a:pPr>
            <a:r>
              <a:rPr lang="fr-BE" sz="1600" dirty="0" smtClean="0">
                <a:cs typeface="Courier New" pitchFamily="49" charset="0"/>
              </a:rPr>
              <a:t>Cdt </a:t>
            </a:r>
            <a:r>
              <a:rPr lang="fr-BE" sz="1600" dirty="0">
                <a:cs typeface="Courier New" pitchFamily="49" charset="0"/>
              </a:rPr>
              <a:t>D</a:t>
            </a:r>
            <a:r>
              <a:rPr lang="fr-BE" sz="1600" dirty="0" smtClean="0">
                <a:cs typeface="Courier New" pitchFamily="49" charset="0"/>
              </a:rPr>
              <a:t>ABE, Ir</a:t>
            </a:r>
            <a:endParaRPr lang="en-US" sz="1600" dirty="0">
              <a:cs typeface="Courier New" pitchFamily="49" charset="0"/>
            </a:endParaRPr>
          </a:p>
        </p:txBody>
      </p:sp>
      <p:pic>
        <p:nvPicPr>
          <p:cNvPr id="2055" name="Picture 7" descr="C:\Users\Hilven.R\Pictures\LOGO DGMR\LOGODGMR200X20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8851" y="2617862"/>
            <a:ext cx="1080443" cy="1080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fr-BE" b="1" dirty="0" smtClean="0"/>
              <a:t>PAA 2016</a:t>
            </a:r>
            <a:endParaRPr lang="fr-BE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686800" cy="5445224"/>
          </a:xfrm>
        </p:spPr>
        <p:txBody>
          <a:bodyPr/>
          <a:lstStyle/>
          <a:p>
            <a:r>
              <a:rPr lang="fr-BE" dirty="0"/>
              <a:t>Objectifs </a:t>
            </a:r>
            <a:r>
              <a:rPr lang="fr-BE" dirty="0" smtClean="0"/>
              <a:t>prioritaires</a:t>
            </a:r>
          </a:p>
          <a:p>
            <a:endParaRPr lang="fr-BE" dirty="0"/>
          </a:p>
          <a:p>
            <a:endParaRPr lang="fr-BE" dirty="0" smtClean="0"/>
          </a:p>
          <a:p>
            <a:endParaRPr lang="nl-BE" dirty="0" smtClean="0"/>
          </a:p>
          <a:p>
            <a:r>
              <a:rPr lang="fr-BE" dirty="0"/>
              <a:t>Tâches des acteurs </a:t>
            </a:r>
            <a:r>
              <a:rPr lang="fr-BE" dirty="0" smtClean="0"/>
              <a:t>concernés</a:t>
            </a:r>
          </a:p>
          <a:p>
            <a:pPr marL="0" indent="0">
              <a:buNone/>
            </a:pPr>
            <a:endParaRPr lang="nl-BE" dirty="0" smtClean="0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293096"/>
            <a:ext cx="7858645" cy="2461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308" y="1916832"/>
            <a:ext cx="7862172" cy="1944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561262" y="6520259"/>
            <a:ext cx="1619250" cy="365125"/>
          </a:xfrm>
        </p:spPr>
        <p:txBody>
          <a:bodyPr/>
          <a:lstStyle/>
          <a:p>
            <a:pPr>
              <a:defRPr/>
            </a:pPr>
            <a:fld id="{CD81DE80-3048-4949-8221-DF876A14320D}" type="slidenum">
              <a:rPr lang="nl-BE" sz="1400" smtClean="0">
                <a:solidFill>
                  <a:schemeClr val="tx1"/>
                </a:solidFill>
              </a:rPr>
              <a:pPr>
                <a:defRPr/>
              </a:pPr>
              <a:t>10</a:t>
            </a:fld>
            <a:endParaRPr lang="nl-BE" sz="140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43608" y="2780928"/>
            <a:ext cx="7848872" cy="50405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043608" y="5589240"/>
            <a:ext cx="7848872" cy="46805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378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fr-BE" b="1" dirty="0" smtClean="0"/>
              <a:t>PAA 2016</a:t>
            </a:r>
            <a:endParaRPr lang="fr-BE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686800" cy="5445224"/>
          </a:xfrm>
        </p:spPr>
        <p:txBody>
          <a:bodyPr/>
          <a:lstStyle/>
          <a:p>
            <a:endParaRPr lang="fr-BE" dirty="0" smtClean="0"/>
          </a:p>
          <a:p>
            <a:r>
              <a:rPr lang="fr-BE" dirty="0" smtClean="0"/>
              <a:t>Directive ateliers bois en cours de finalisation</a:t>
            </a:r>
          </a:p>
          <a:p>
            <a:r>
              <a:rPr lang="fr-BE" dirty="0" smtClean="0"/>
              <a:t>Objectifs : Conformité/suivi des ateliers à risques</a:t>
            </a:r>
          </a:p>
          <a:p>
            <a:pPr marL="0" indent="0">
              <a:buNone/>
            </a:pPr>
            <a:r>
              <a:rPr lang="fr-BE" dirty="0"/>
              <a:t>	</a:t>
            </a:r>
            <a:r>
              <a:rPr lang="fr-BE" sz="2800" dirty="0" err="1" smtClean="0"/>
              <a:t>Gest</a:t>
            </a:r>
            <a:r>
              <a:rPr lang="fr-BE" sz="2800" dirty="0" smtClean="0"/>
              <a:t> Mat &gt;&lt; Utilisateurs</a:t>
            </a:r>
          </a:p>
          <a:p>
            <a:r>
              <a:rPr lang="fr-BE" dirty="0" smtClean="0"/>
              <a:t>Nécessité </a:t>
            </a:r>
            <a:r>
              <a:rPr lang="fr-BE" dirty="0"/>
              <a:t>WDA </a:t>
            </a:r>
            <a:r>
              <a:rPr lang="fr-BE" u="sng" dirty="0" smtClean="0"/>
              <a:t>uniforme</a:t>
            </a:r>
            <a:r>
              <a:rPr lang="fr-BE" dirty="0" smtClean="0"/>
              <a:t> pour tous les ateliers</a:t>
            </a:r>
          </a:p>
          <a:p>
            <a:pPr marL="0" indent="0">
              <a:buNone/>
            </a:pPr>
            <a:r>
              <a:rPr lang="fr-BE" sz="2800" dirty="0"/>
              <a:t>	</a:t>
            </a:r>
            <a:r>
              <a:rPr lang="fr-BE" sz="2800" dirty="0" smtClean="0"/>
              <a:t>(</a:t>
            </a:r>
            <a:r>
              <a:rPr lang="fr-BE" sz="2800" b="1" dirty="0" err="1" smtClean="0"/>
              <a:t>W</a:t>
            </a:r>
            <a:r>
              <a:rPr lang="fr-BE" sz="2800" dirty="0" err="1" smtClean="0"/>
              <a:t>erkplaats</a:t>
            </a:r>
            <a:r>
              <a:rPr lang="fr-BE" sz="2800" b="1" dirty="0" err="1" smtClean="0"/>
              <a:t>d</a:t>
            </a:r>
            <a:r>
              <a:rPr lang="fr-BE" sz="2800" dirty="0" err="1" smtClean="0"/>
              <a:t>ossier</a:t>
            </a:r>
            <a:r>
              <a:rPr lang="fr-BE" sz="2800" dirty="0" smtClean="0"/>
              <a:t> </a:t>
            </a:r>
            <a:r>
              <a:rPr lang="fr-BE" sz="2800" dirty="0"/>
              <a:t>/ </a:t>
            </a:r>
            <a:r>
              <a:rPr lang="fr-BE" sz="2800" b="1" dirty="0" smtClean="0"/>
              <a:t>D</a:t>
            </a:r>
            <a:r>
              <a:rPr lang="fr-BE" sz="2800" dirty="0" smtClean="0"/>
              <a:t>ossier d’</a:t>
            </a:r>
            <a:r>
              <a:rPr lang="fr-BE" sz="2800" b="1" dirty="0" smtClean="0"/>
              <a:t>a</a:t>
            </a:r>
            <a:r>
              <a:rPr lang="fr-BE" sz="2800" dirty="0" smtClean="0"/>
              <a:t>telier)</a:t>
            </a:r>
          </a:p>
          <a:p>
            <a:r>
              <a:rPr lang="fr-BE" dirty="0" smtClean="0"/>
              <a:t>WDA : Aide pour les utilisateurs </a:t>
            </a:r>
          </a:p>
          <a:p>
            <a:pPr marL="0" indent="0">
              <a:buNone/>
            </a:pPr>
            <a:r>
              <a:rPr lang="fr-BE" sz="2800" dirty="0"/>
              <a:t>	</a:t>
            </a:r>
            <a:r>
              <a:rPr lang="fr-BE" sz="2800" dirty="0" smtClean="0"/>
              <a:t>Simple mais complet</a:t>
            </a:r>
          </a:p>
          <a:p>
            <a:pPr marL="0" indent="0">
              <a:buNone/>
            </a:pPr>
            <a:r>
              <a:rPr lang="fr-BE" dirty="0" smtClean="0">
                <a:sym typeface="Wingdings" panose="05000000000000000000" pitchFamily="2" charset="2"/>
              </a:rPr>
              <a:t>	 </a:t>
            </a:r>
            <a:r>
              <a:rPr lang="fr-BE" dirty="0" smtClean="0"/>
              <a:t>Directive </a:t>
            </a:r>
            <a:r>
              <a:rPr lang="fr-BE" dirty="0" smtClean="0"/>
              <a:t>WDA à développer</a:t>
            </a:r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647" b="28342"/>
          <a:stretch/>
        </p:blipFill>
        <p:spPr bwMode="auto">
          <a:xfrm>
            <a:off x="1043608" y="1412776"/>
            <a:ext cx="7858645" cy="4680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561262" y="6520259"/>
            <a:ext cx="1619250" cy="365125"/>
          </a:xfrm>
        </p:spPr>
        <p:txBody>
          <a:bodyPr/>
          <a:lstStyle/>
          <a:p>
            <a:pPr>
              <a:defRPr/>
            </a:pPr>
            <a:fld id="{CD81DE80-3048-4949-8221-DF876A14320D}" type="slidenum">
              <a:rPr lang="nl-BE" sz="1400" smtClean="0">
                <a:solidFill>
                  <a:schemeClr val="tx1"/>
                </a:solidFill>
              </a:rPr>
              <a:pPr>
                <a:defRPr/>
              </a:pPr>
              <a:t>11</a:t>
            </a:fld>
            <a:endParaRPr lang="nl-BE" sz="140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43608" y="1412776"/>
            <a:ext cx="7848872" cy="46805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254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fr-BE" b="1" dirty="0" smtClean="0"/>
              <a:t>PAA 2017</a:t>
            </a:r>
            <a:endParaRPr lang="fr-BE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686800" cy="5445224"/>
          </a:xfrm>
        </p:spPr>
        <p:txBody>
          <a:bodyPr/>
          <a:lstStyle/>
          <a:p>
            <a:pPr marL="0" indent="0">
              <a:buNone/>
            </a:pPr>
            <a:r>
              <a:rPr lang="fr-BE" dirty="0" smtClean="0"/>
              <a:t>Nouveaux objectifs à atteindre</a:t>
            </a:r>
          </a:p>
        </p:txBody>
      </p:sp>
      <p:sp>
        <p:nvSpPr>
          <p:cNvPr id="15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561262" y="6520259"/>
            <a:ext cx="1619250" cy="365125"/>
          </a:xfrm>
        </p:spPr>
        <p:txBody>
          <a:bodyPr/>
          <a:lstStyle/>
          <a:p>
            <a:pPr>
              <a:defRPr/>
            </a:pPr>
            <a:fld id="{CD81DE80-3048-4949-8221-DF876A14320D}" type="slidenum">
              <a:rPr lang="nl-BE" sz="1400" smtClean="0">
                <a:solidFill>
                  <a:schemeClr val="tx1"/>
                </a:solidFill>
              </a:rPr>
              <a:pPr>
                <a:defRPr/>
              </a:pPr>
              <a:t>12</a:t>
            </a:fld>
            <a:endParaRPr lang="nl-BE" sz="1400">
              <a:solidFill>
                <a:schemeClr val="tx1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1873420"/>
              </p:ext>
            </p:extLst>
          </p:nvPr>
        </p:nvGraphicFramePr>
        <p:xfrm>
          <a:off x="467544" y="2132857"/>
          <a:ext cx="8352927" cy="22351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"/>
                <a:gridCol w="6768752"/>
                <a:gridCol w="1008111"/>
              </a:tblGrid>
              <a:tr h="245213">
                <a:tc>
                  <a:txBody>
                    <a:bodyPr/>
                    <a:lstStyle/>
                    <a:p>
                      <a:pPr algn="ctr"/>
                      <a:r>
                        <a:rPr lang="fr-BE" dirty="0" smtClean="0"/>
                        <a:t>Nr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dirty="0" smtClean="0"/>
                        <a:t>Objectif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dirty="0" smtClean="0"/>
                        <a:t>Priorité</a:t>
                      </a:r>
                      <a:endParaRPr lang="en-US" dirty="0"/>
                    </a:p>
                  </a:txBody>
                  <a:tcPr anchor="ctr"/>
                </a:tc>
              </a:tr>
              <a:tr h="672023">
                <a:tc>
                  <a:txBody>
                    <a:bodyPr/>
                    <a:lstStyle/>
                    <a:p>
                      <a:pPr algn="ctr"/>
                      <a:r>
                        <a:rPr lang="fr-BE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BE" dirty="0" smtClean="0"/>
                        <a:t>Déterminer l’opportunité et la faisabilité d’adapter les vecteurs contractuels existants dans le cadre de l’entretien de l’ensemble des ateliers à risques spécifiques.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</a:tr>
              <a:tr h="954972">
                <a:tc>
                  <a:txBody>
                    <a:bodyPr/>
                    <a:lstStyle/>
                    <a:p>
                      <a:pPr algn="ctr"/>
                      <a:r>
                        <a:rPr lang="fr-BE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BE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Développer et rédiger une directive concernant l’établissement d’un « Dossier d’atelier » avec une structure générique et uniforme</a:t>
                      </a:r>
                      <a:r>
                        <a:rPr lang="fr-BE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pour l’ensemble des ateliers à risques spécifiques.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07471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2492896"/>
            <a:ext cx="8229600" cy="2692896"/>
          </a:xfrm>
        </p:spPr>
        <p:txBody>
          <a:bodyPr/>
          <a:lstStyle/>
          <a:p>
            <a:pPr marL="0" indent="0" algn="ctr">
              <a:buNone/>
            </a:pPr>
            <a:r>
              <a:rPr lang="nl-BE" sz="6000" dirty="0"/>
              <a:t>QUESTIONS ?</a:t>
            </a:r>
            <a:endParaRPr lang="fr-BE" sz="6000" dirty="0"/>
          </a:p>
        </p:txBody>
      </p:sp>
      <p:sp>
        <p:nvSpPr>
          <p:cNvPr id="4" name="Slide Number Placeholder 1"/>
          <p:cNvSpPr txBox="1">
            <a:spLocks/>
          </p:cNvSpPr>
          <p:nvPr/>
        </p:nvSpPr>
        <p:spPr>
          <a:xfrm>
            <a:off x="7561262" y="6520259"/>
            <a:ext cx="16192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nl-BE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CD81DE80-3048-4949-8221-DF876A14320D}" type="slidenum">
              <a:rPr lang="nl-BE" sz="1400" smtClean="0">
                <a:solidFill>
                  <a:schemeClr val="tx1"/>
                </a:solidFill>
              </a:rPr>
              <a:pPr>
                <a:defRPr/>
              </a:pPr>
              <a:t>13</a:t>
            </a:fld>
            <a:endParaRPr lang="nl-BE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1719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800" b="1" dirty="0" smtClean="0"/>
              <a:t>Agenda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2195736" y="1600200"/>
            <a:ext cx="6491064" cy="4525963"/>
          </a:xfrm>
        </p:spPr>
        <p:txBody>
          <a:bodyPr/>
          <a:lstStyle/>
          <a:p>
            <a:r>
              <a:rPr lang="fr-BE" dirty="0" smtClean="0"/>
              <a:t>PAA 2016 : Point de situation</a:t>
            </a:r>
          </a:p>
          <a:p>
            <a:endParaRPr lang="fr-BE" dirty="0" smtClean="0"/>
          </a:p>
          <a:p>
            <a:r>
              <a:rPr lang="fr-BE" dirty="0"/>
              <a:t>PAA </a:t>
            </a:r>
            <a:r>
              <a:rPr lang="fr-BE" dirty="0" smtClean="0"/>
              <a:t>2017 : </a:t>
            </a:r>
            <a:r>
              <a:rPr lang="fr-BE" dirty="0" smtClean="0"/>
              <a:t>Objectifs / Actions</a:t>
            </a:r>
            <a:endParaRPr lang="fr-BE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561262" y="6520259"/>
            <a:ext cx="1619250" cy="365125"/>
          </a:xfrm>
        </p:spPr>
        <p:txBody>
          <a:bodyPr/>
          <a:lstStyle/>
          <a:p>
            <a:pPr>
              <a:defRPr/>
            </a:pPr>
            <a:fld id="{CD81DE80-3048-4949-8221-DF876A14320D}" type="slidenum">
              <a:rPr lang="nl-BE" sz="1400" smtClean="0">
                <a:solidFill>
                  <a:schemeClr val="tx1"/>
                </a:solidFill>
              </a:rPr>
              <a:pPr>
                <a:defRPr/>
              </a:pPr>
              <a:t>2</a:t>
            </a:fld>
            <a:endParaRPr lang="nl-BE" sz="140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fr-BE" b="1" dirty="0" smtClean="0"/>
              <a:t>PAA 2016</a:t>
            </a:r>
            <a:endParaRPr lang="fr-BE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686800" cy="5445224"/>
          </a:xfrm>
        </p:spPr>
        <p:txBody>
          <a:bodyPr/>
          <a:lstStyle/>
          <a:p>
            <a:r>
              <a:rPr lang="fr-BE" dirty="0"/>
              <a:t>Objectifs </a:t>
            </a:r>
            <a:r>
              <a:rPr lang="fr-BE" dirty="0" smtClean="0"/>
              <a:t>prioritaires</a:t>
            </a:r>
          </a:p>
          <a:p>
            <a:endParaRPr lang="fr-BE" dirty="0"/>
          </a:p>
          <a:p>
            <a:endParaRPr lang="fr-BE" dirty="0" smtClean="0"/>
          </a:p>
          <a:p>
            <a:endParaRPr lang="nl-BE" dirty="0" smtClean="0"/>
          </a:p>
          <a:p>
            <a:r>
              <a:rPr lang="fr-BE" dirty="0"/>
              <a:t>Tâches des acteurs </a:t>
            </a:r>
            <a:r>
              <a:rPr lang="fr-BE" dirty="0" smtClean="0"/>
              <a:t>concernés</a:t>
            </a:r>
          </a:p>
          <a:p>
            <a:pPr marL="0" indent="0">
              <a:buNone/>
            </a:pPr>
            <a:endParaRPr lang="nl-BE" dirty="0" smtClean="0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293096"/>
            <a:ext cx="7858645" cy="2461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308" y="1916832"/>
            <a:ext cx="7862172" cy="1944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561262" y="6520259"/>
            <a:ext cx="1619250" cy="365125"/>
          </a:xfrm>
        </p:spPr>
        <p:txBody>
          <a:bodyPr/>
          <a:lstStyle/>
          <a:p>
            <a:pPr>
              <a:defRPr/>
            </a:pPr>
            <a:fld id="{CD81DE80-3048-4949-8221-DF876A14320D}" type="slidenum">
              <a:rPr lang="nl-BE" sz="1400" smtClean="0">
                <a:solidFill>
                  <a:schemeClr val="tx1"/>
                </a:solidFill>
              </a:rPr>
              <a:pPr>
                <a:defRPr/>
              </a:pPr>
              <a:t>3</a:t>
            </a:fld>
            <a:endParaRPr lang="nl-BE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3416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fr-BE" b="1" dirty="0" smtClean="0"/>
              <a:t>PAA 2016</a:t>
            </a:r>
            <a:endParaRPr lang="fr-BE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686800" cy="5445224"/>
          </a:xfrm>
        </p:spPr>
        <p:txBody>
          <a:bodyPr/>
          <a:lstStyle/>
          <a:p>
            <a:r>
              <a:rPr lang="fr-BE" dirty="0"/>
              <a:t>Objectifs </a:t>
            </a:r>
            <a:r>
              <a:rPr lang="fr-BE" dirty="0" smtClean="0"/>
              <a:t>prioritaires</a:t>
            </a:r>
          </a:p>
          <a:p>
            <a:endParaRPr lang="fr-BE" dirty="0"/>
          </a:p>
          <a:p>
            <a:endParaRPr lang="fr-BE" dirty="0" smtClean="0"/>
          </a:p>
          <a:p>
            <a:endParaRPr lang="nl-BE" dirty="0" smtClean="0"/>
          </a:p>
          <a:p>
            <a:r>
              <a:rPr lang="fr-BE" dirty="0"/>
              <a:t>Tâches des acteurs </a:t>
            </a:r>
            <a:r>
              <a:rPr lang="fr-BE" dirty="0" smtClean="0"/>
              <a:t>concernés</a:t>
            </a:r>
          </a:p>
          <a:p>
            <a:pPr marL="0" indent="0">
              <a:buNone/>
            </a:pPr>
            <a:endParaRPr lang="nl-BE" dirty="0" smtClean="0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293096"/>
            <a:ext cx="7858645" cy="2461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308" y="1916832"/>
            <a:ext cx="7862172" cy="1944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561262" y="6520259"/>
            <a:ext cx="1619250" cy="365125"/>
          </a:xfrm>
        </p:spPr>
        <p:txBody>
          <a:bodyPr/>
          <a:lstStyle/>
          <a:p>
            <a:pPr>
              <a:defRPr/>
            </a:pPr>
            <a:fld id="{CD81DE80-3048-4949-8221-DF876A14320D}" type="slidenum">
              <a:rPr lang="nl-BE" sz="1400" smtClean="0">
                <a:solidFill>
                  <a:schemeClr val="tx1"/>
                </a:solidFill>
              </a:rPr>
              <a:pPr>
                <a:defRPr/>
              </a:pPr>
              <a:t>4</a:t>
            </a:fld>
            <a:endParaRPr lang="nl-BE" sz="140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43608" y="2276872"/>
            <a:ext cx="7848872" cy="50405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043608" y="4725144"/>
            <a:ext cx="7848872" cy="93610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210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fr-BE" b="1" dirty="0" smtClean="0"/>
              <a:t>PAA 2016</a:t>
            </a:r>
            <a:endParaRPr lang="fr-BE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686800" cy="5445224"/>
          </a:xfrm>
        </p:spPr>
        <p:txBody>
          <a:bodyPr/>
          <a:lstStyle/>
          <a:p>
            <a:endParaRPr lang="fr-BE" dirty="0" smtClean="0"/>
          </a:p>
          <a:p>
            <a:r>
              <a:rPr lang="fr-BE" dirty="0"/>
              <a:t>Mise à jour du cadastre des ateliers conformes et aux normes</a:t>
            </a:r>
            <a:endParaRPr lang="nl-BE" dirty="0"/>
          </a:p>
          <a:p>
            <a:r>
              <a:rPr lang="nl-BE" dirty="0" smtClean="0"/>
              <a:t>Ateliers </a:t>
            </a:r>
            <a:r>
              <a:rPr lang="nl-BE" dirty="0" err="1"/>
              <a:t>connus</a:t>
            </a:r>
            <a:r>
              <a:rPr lang="nl-BE" dirty="0"/>
              <a:t> et </a:t>
            </a:r>
            <a:r>
              <a:rPr lang="nl-BE" dirty="0" err="1" smtClean="0"/>
              <a:t>reconnus</a:t>
            </a:r>
            <a:r>
              <a:rPr lang="nl-BE" dirty="0" smtClean="0"/>
              <a:t> (</a:t>
            </a:r>
            <a:r>
              <a:rPr lang="nl-BE" dirty="0" err="1" smtClean="0"/>
              <a:t>Sharepoint</a:t>
            </a:r>
            <a:r>
              <a:rPr lang="nl-BE" dirty="0" smtClean="0"/>
              <a:t> Infra) 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BE" dirty="0" smtClean="0"/>
              <a:t> </a:t>
            </a:r>
            <a:r>
              <a:rPr lang="nl-BE" dirty="0" smtClean="0">
                <a:hlinkClick r:id="rId2"/>
              </a:rPr>
              <a:t>Ateliers </a:t>
            </a:r>
            <a:r>
              <a:rPr lang="nl-BE" dirty="0" err="1">
                <a:hlinkClick r:id="rId2"/>
              </a:rPr>
              <a:t>m</a:t>
            </a:r>
            <a:r>
              <a:rPr lang="nl-BE" dirty="0" err="1" smtClean="0">
                <a:hlinkClick r:id="rId2"/>
              </a:rPr>
              <a:t>étaux</a:t>
            </a:r>
            <a:endParaRPr lang="nl-BE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nl-BE" dirty="0" smtClean="0"/>
              <a:t> </a:t>
            </a:r>
            <a:r>
              <a:rPr lang="nl-BE" dirty="0" smtClean="0">
                <a:hlinkClick r:id="rId3"/>
              </a:rPr>
              <a:t>Cabines </a:t>
            </a:r>
            <a:r>
              <a:rPr lang="nl-BE" dirty="0">
                <a:hlinkClick r:id="rId3"/>
              </a:rPr>
              <a:t>de </a:t>
            </a:r>
            <a:r>
              <a:rPr lang="nl-BE" dirty="0" err="1">
                <a:hlinkClick r:id="rId3"/>
              </a:rPr>
              <a:t>peinture</a:t>
            </a:r>
            <a:endParaRPr lang="nl-BE" dirty="0">
              <a:hlinkClick r:id="rId4"/>
            </a:endParaRPr>
          </a:p>
          <a:p>
            <a:r>
              <a:rPr lang="fr-BE" dirty="0" smtClean="0"/>
              <a:t>Evolution et Rationalisation : </a:t>
            </a:r>
          </a:p>
          <a:p>
            <a:pPr marL="457200" lvl="1" indent="0">
              <a:buNone/>
            </a:pPr>
            <a:r>
              <a:rPr lang="fr-BE" dirty="0" smtClean="0">
                <a:sym typeface="Wingdings" panose="05000000000000000000" pitchFamily="2" charset="2"/>
              </a:rPr>
              <a:t> M</a:t>
            </a:r>
            <a:r>
              <a:rPr lang="nl-BE" dirty="0" err="1" smtClean="0"/>
              <a:t>ise</a:t>
            </a:r>
            <a:r>
              <a:rPr lang="nl-BE" dirty="0" smtClean="0"/>
              <a:t> </a:t>
            </a:r>
            <a:r>
              <a:rPr lang="fr-BE" dirty="0" smtClean="0"/>
              <a:t>en application Plan </a:t>
            </a:r>
            <a:r>
              <a:rPr lang="fr-BE" dirty="0" err="1" smtClean="0"/>
              <a:t>Strat</a:t>
            </a:r>
            <a:r>
              <a:rPr lang="fr-BE" dirty="0"/>
              <a:t> </a:t>
            </a:r>
            <a:r>
              <a:rPr lang="fr-BE" dirty="0" smtClean="0"/>
              <a:t>(Unités/Quartiers)</a:t>
            </a:r>
          </a:p>
          <a:p>
            <a:r>
              <a:rPr lang="fr-BE" dirty="0" smtClean="0"/>
              <a:t>Inventaires à maintenir à jour</a:t>
            </a:r>
            <a:endParaRPr lang="fr-BE" dirty="0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403" b="45045"/>
          <a:stretch/>
        </p:blipFill>
        <p:spPr bwMode="auto">
          <a:xfrm>
            <a:off x="1043608" y="1124744"/>
            <a:ext cx="7858645" cy="899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561262" y="6520259"/>
            <a:ext cx="1619250" cy="365125"/>
          </a:xfrm>
        </p:spPr>
        <p:txBody>
          <a:bodyPr/>
          <a:lstStyle/>
          <a:p>
            <a:pPr>
              <a:defRPr/>
            </a:pPr>
            <a:fld id="{CD81DE80-3048-4949-8221-DF876A14320D}" type="slidenum">
              <a:rPr lang="nl-BE" sz="1400" smtClean="0">
                <a:solidFill>
                  <a:schemeClr val="tx1"/>
                </a:solidFill>
              </a:rPr>
              <a:pPr>
                <a:defRPr/>
              </a:pPr>
              <a:t>5</a:t>
            </a:fld>
            <a:endParaRPr lang="nl-BE" sz="140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43608" y="1088526"/>
            <a:ext cx="7848872" cy="93610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8031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fr-BE" b="1" dirty="0" smtClean="0"/>
              <a:t>PAA 2016</a:t>
            </a:r>
            <a:endParaRPr lang="fr-BE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686800" cy="5445224"/>
          </a:xfrm>
        </p:spPr>
        <p:txBody>
          <a:bodyPr/>
          <a:lstStyle/>
          <a:p>
            <a:r>
              <a:rPr lang="fr-BE" dirty="0"/>
              <a:t>Objectifs </a:t>
            </a:r>
            <a:r>
              <a:rPr lang="fr-BE" dirty="0" smtClean="0"/>
              <a:t>prioritaires</a:t>
            </a:r>
          </a:p>
          <a:p>
            <a:endParaRPr lang="fr-BE" dirty="0"/>
          </a:p>
          <a:p>
            <a:endParaRPr lang="fr-BE" dirty="0" smtClean="0"/>
          </a:p>
          <a:p>
            <a:endParaRPr lang="nl-BE" dirty="0" smtClean="0"/>
          </a:p>
          <a:p>
            <a:r>
              <a:rPr lang="fr-BE" dirty="0"/>
              <a:t>Tâches des acteurs </a:t>
            </a:r>
            <a:r>
              <a:rPr lang="fr-BE" dirty="0" smtClean="0"/>
              <a:t>concernés</a:t>
            </a:r>
          </a:p>
          <a:p>
            <a:pPr marL="0" indent="0">
              <a:buNone/>
            </a:pPr>
            <a:endParaRPr lang="nl-BE" dirty="0" smtClean="0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293096"/>
            <a:ext cx="7858645" cy="2461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308" y="1916832"/>
            <a:ext cx="7862172" cy="1944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561262" y="6520259"/>
            <a:ext cx="1619250" cy="365125"/>
          </a:xfrm>
        </p:spPr>
        <p:txBody>
          <a:bodyPr/>
          <a:lstStyle/>
          <a:p>
            <a:pPr>
              <a:defRPr/>
            </a:pPr>
            <a:fld id="{CD81DE80-3048-4949-8221-DF876A14320D}" type="slidenum">
              <a:rPr lang="nl-BE" sz="1400" smtClean="0">
                <a:solidFill>
                  <a:schemeClr val="tx1"/>
                </a:solidFill>
              </a:rPr>
              <a:pPr>
                <a:defRPr/>
              </a:pPr>
              <a:t>6</a:t>
            </a:fld>
            <a:endParaRPr lang="nl-BE" sz="140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43608" y="3284984"/>
            <a:ext cx="7848872" cy="50405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043608" y="6057291"/>
            <a:ext cx="7848872" cy="69776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891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fr-BE" b="1" dirty="0" smtClean="0"/>
              <a:t>PAA 2016</a:t>
            </a:r>
            <a:endParaRPr lang="fr-BE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686800" cy="5445224"/>
          </a:xfrm>
        </p:spPr>
        <p:txBody>
          <a:bodyPr/>
          <a:lstStyle/>
          <a:p>
            <a:endParaRPr lang="fr-BE" dirty="0" smtClean="0"/>
          </a:p>
          <a:p>
            <a:r>
              <a:rPr lang="fr-BE" dirty="0" smtClean="0"/>
              <a:t>Cabines de sablage : Contrat existant 9SD070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fr-BE" dirty="0"/>
              <a:t> </a:t>
            </a:r>
            <a:r>
              <a:rPr lang="fr-BE" dirty="0" err="1" smtClean="0"/>
              <a:t>Rocourt</a:t>
            </a:r>
            <a:endParaRPr lang="fr-BE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fr-BE" dirty="0" smtClean="0"/>
              <a:t> Maintenance préventive/corrective/évolutive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fr-BE" dirty="0"/>
              <a:t> </a:t>
            </a:r>
            <a:r>
              <a:rPr lang="fr-BE" dirty="0" smtClean="0"/>
              <a:t>Evolutive : Mise en conformité électrique (en cours)</a:t>
            </a:r>
          </a:p>
          <a:p>
            <a:pPr marL="457200" lvl="1" indent="0">
              <a:buNone/>
            </a:pPr>
            <a:r>
              <a:rPr lang="fr-BE" dirty="0"/>
              <a:t>	</a:t>
            </a:r>
            <a:r>
              <a:rPr lang="fr-BE" dirty="0" smtClean="0">
                <a:sym typeface="Wingdings" panose="05000000000000000000" pitchFamily="2" charset="2"/>
              </a:rPr>
              <a:t> en sous-traitance… </a:t>
            </a:r>
          </a:p>
          <a:p>
            <a:pPr marL="457200" lvl="1" indent="0">
              <a:buNone/>
            </a:pPr>
            <a:r>
              <a:rPr lang="fr-BE" dirty="0">
                <a:sym typeface="Wingdings" panose="05000000000000000000" pitchFamily="2" charset="2"/>
              </a:rPr>
              <a:t>	</a:t>
            </a:r>
            <a:r>
              <a:rPr lang="fr-BE" dirty="0" smtClean="0">
                <a:sym typeface="Wingdings" panose="05000000000000000000" pitchFamily="2" charset="2"/>
              </a:rPr>
              <a:t>	(+ </a:t>
            </a:r>
            <a:r>
              <a:rPr lang="fr-BE" dirty="0"/>
              <a:t>systèmes PTI </a:t>
            </a:r>
            <a:r>
              <a:rPr lang="fr-BE" dirty="0" smtClean="0"/>
              <a:t>/ </a:t>
            </a:r>
            <a:r>
              <a:rPr lang="fr-BE" dirty="0" smtClean="0">
                <a:sym typeface="Wingdings" panose="05000000000000000000" pitchFamily="2" charset="2"/>
              </a:rPr>
              <a:t>incendie </a:t>
            </a:r>
            <a:r>
              <a:rPr lang="fr-BE" dirty="0" smtClean="0"/>
              <a:t>/ organisme agréé)</a:t>
            </a:r>
            <a:endParaRPr lang="fr-BE" dirty="0" smtClean="0">
              <a:sym typeface="Wingdings" panose="05000000000000000000" pitchFamily="2" charset="2"/>
            </a:endParaRPr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121"/>
          <a:stretch/>
        </p:blipFill>
        <p:spPr bwMode="auto">
          <a:xfrm>
            <a:off x="1043608" y="1255073"/>
            <a:ext cx="7858645" cy="661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561262" y="6520259"/>
            <a:ext cx="1619250" cy="365125"/>
          </a:xfrm>
        </p:spPr>
        <p:txBody>
          <a:bodyPr/>
          <a:lstStyle/>
          <a:p>
            <a:pPr>
              <a:defRPr/>
            </a:pPr>
            <a:fld id="{CD81DE80-3048-4949-8221-DF876A14320D}" type="slidenum">
              <a:rPr lang="nl-BE" sz="1400" smtClean="0">
                <a:solidFill>
                  <a:schemeClr val="tx1"/>
                </a:solidFill>
              </a:rPr>
              <a:pPr>
                <a:defRPr/>
              </a:pPr>
              <a:t>7</a:t>
            </a:fld>
            <a:endParaRPr lang="nl-BE" sz="140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43608" y="1255073"/>
            <a:ext cx="7848872" cy="64807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532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fr-BE" b="1" dirty="0" smtClean="0"/>
              <a:t>PAA 2016</a:t>
            </a:r>
            <a:endParaRPr lang="fr-BE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686800" cy="5445224"/>
          </a:xfrm>
        </p:spPr>
        <p:txBody>
          <a:bodyPr/>
          <a:lstStyle/>
          <a:p>
            <a:endParaRPr lang="fr-BE" dirty="0" smtClean="0"/>
          </a:p>
          <a:p>
            <a:r>
              <a:rPr lang="fr-BE" dirty="0" smtClean="0"/>
              <a:t>Cabines de peinture : prospection en cours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fr-BE" dirty="0"/>
              <a:t> </a:t>
            </a:r>
            <a:r>
              <a:rPr lang="fr-BE" dirty="0" smtClean="0"/>
              <a:t>Idéalement : prestataire unique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fr-BE" dirty="0" smtClean="0"/>
              <a:t> Réalité : 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fr-BE" dirty="0" smtClean="0"/>
              <a:t>Répartition géographique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fr-BE" dirty="0" smtClean="0"/>
              <a:t>Différents types (marques)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fr-BE" dirty="0" smtClean="0"/>
              <a:t>Cabine  &gt;&lt;  Equipements</a:t>
            </a:r>
          </a:p>
          <a:p>
            <a:pPr marL="457200" lvl="1" indent="0">
              <a:buNone/>
            </a:pPr>
            <a:r>
              <a:rPr lang="fr-BE" dirty="0" smtClean="0">
                <a:sym typeface="Wingdings" panose="05000000000000000000" pitchFamily="2" charset="2"/>
              </a:rPr>
              <a:t> Plusieurs prestataires (ou sous-traitance)</a:t>
            </a:r>
          </a:p>
          <a:p>
            <a:pPr lvl="1">
              <a:buFont typeface="Wingdings"/>
              <a:buChar char="è"/>
            </a:pPr>
            <a:r>
              <a:rPr lang="fr-BE" dirty="0" smtClean="0">
                <a:sym typeface="Wingdings" panose="05000000000000000000" pitchFamily="2" charset="2"/>
              </a:rPr>
              <a:t> Similitude contrats existants :</a:t>
            </a:r>
          </a:p>
          <a:p>
            <a:pPr marL="457200" lvl="1" indent="0">
              <a:buNone/>
            </a:pPr>
            <a:r>
              <a:rPr lang="fr-BE" dirty="0">
                <a:sym typeface="Wingdings" panose="05000000000000000000" pitchFamily="2" charset="2"/>
              </a:rPr>
              <a:t>	</a:t>
            </a:r>
            <a:r>
              <a:rPr lang="fr-BE" dirty="0" smtClean="0">
                <a:sym typeface="Wingdings" panose="05000000000000000000" pitchFamily="2" charset="2"/>
              </a:rPr>
              <a:t>	</a:t>
            </a:r>
            <a:r>
              <a:rPr lang="fr-FR" dirty="0" smtClean="0"/>
              <a:t>Exploitation &amp; Maintenance Technique</a:t>
            </a:r>
            <a:endParaRPr lang="fr-BE" dirty="0" smtClean="0">
              <a:sym typeface="Wingdings" panose="05000000000000000000" pitchFamily="2" charset="2"/>
            </a:endParaRPr>
          </a:p>
          <a:p>
            <a:pPr marL="457200" lvl="1" indent="0">
              <a:buNone/>
            </a:pPr>
            <a:endParaRPr lang="fr-BE" dirty="0" smtClean="0">
              <a:sym typeface="Wingdings" panose="05000000000000000000" pitchFamily="2" charset="2"/>
            </a:endParaRPr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121"/>
          <a:stretch/>
        </p:blipFill>
        <p:spPr bwMode="auto">
          <a:xfrm>
            <a:off x="1043608" y="1255073"/>
            <a:ext cx="7858645" cy="661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561262" y="6520259"/>
            <a:ext cx="1619250" cy="365125"/>
          </a:xfrm>
        </p:spPr>
        <p:txBody>
          <a:bodyPr/>
          <a:lstStyle/>
          <a:p>
            <a:pPr>
              <a:defRPr/>
            </a:pPr>
            <a:fld id="{CD81DE80-3048-4949-8221-DF876A14320D}" type="slidenum">
              <a:rPr lang="nl-BE" sz="1400" smtClean="0">
                <a:solidFill>
                  <a:schemeClr val="tx1"/>
                </a:solidFill>
              </a:rPr>
              <a:pPr>
                <a:defRPr/>
              </a:pPr>
              <a:t>8</a:t>
            </a:fld>
            <a:endParaRPr lang="nl-BE" sz="140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43608" y="1255073"/>
            <a:ext cx="7848872" cy="64807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552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fr-BE" b="1" dirty="0" smtClean="0"/>
              <a:t>PAA 2016</a:t>
            </a:r>
            <a:endParaRPr lang="fr-BE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686800" cy="5445224"/>
          </a:xfrm>
        </p:spPr>
        <p:txBody>
          <a:bodyPr/>
          <a:lstStyle/>
          <a:p>
            <a:endParaRPr lang="fr-BE" dirty="0" smtClean="0"/>
          </a:p>
          <a:p>
            <a:r>
              <a:rPr lang="fr-BE" dirty="0" smtClean="0"/>
              <a:t>Contrats EMT 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fr-BE" dirty="0"/>
              <a:t> </a:t>
            </a:r>
            <a:r>
              <a:rPr lang="fr-BE" dirty="0" smtClean="0"/>
              <a:t>Codes type : Prestations / Service </a:t>
            </a:r>
            <a:r>
              <a:rPr lang="fr-BE" dirty="0" err="1" smtClean="0"/>
              <a:t>Levels</a:t>
            </a:r>
            <a:r>
              <a:rPr lang="fr-BE" dirty="0" smtClean="0"/>
              <a:t> / Prix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fr-FR" dirty="0" smtClean="0"/>
              <a:t> Installations d’aspiration (§6) :</a:t>
            </a:r>
          </a:p>
          <a:p>
            <a:pPr marL="914400" lvl="2" indent="0">
              <a:buNone/>
            </a:pPr>
            <a:r>
              <a:rPr lang="fr-BE" dirty="0" smtClean="0"/>
              <a:t>Copeaux </a:t>
            </a:r>
            <a:r>
              <a:rPr lang="fr-BE" dirty="0"/>
              <a:t>de bois </a:t>
            </a:r>
            <a:r>
              <a:rPr lang="fr-BE" dirty="0" smtClean="0"/>
              <a:t>/ Vapeurs </a:t>
            </a:r>
            <a:r>
              <a:rPr lang="fr-BE" dirty="0"/>
              <a:t>de </a:t>
            </a:r>
            <a:r>
              <a:rPr lang="fr-BE" dirty="0" smtClean="0"/>
              <a:t>soudage / Fumées</a:t>
            </a:r>
            <a:r>
              <a:rPr lang="fr-BE" dirty="0"/>
              <a:t> </a:t>
            </a:r>
            <a:r>
              <a:rPr lang="fr-BE" dirty="0" smtClean="0"/>
              <a:t>/ Poussières</a:t>
            </a:r>
            <a:endParaRPr lang="en-US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fr-FR" dirty="0" smtClean="0"/>
              <a:t> Installations </a:t>
            </a:r>
            <a:r>
              <a:rPr lang="fr-FR" dirty="0"/>
              <a:t>de </a:t>
            </a:r>
            <a:r>
              <a:rPr lang="fr-FR" dirty="0" smtClean="0"/>
              <a:t>peinture (§16)</a:t>
            </a:r>
          </a:p>
          <a:p>
            <a:pPr marL="457200" lvl="1" indent="0">
              <a:buNone/>
            </a:pPr>
            <a:r>
              <a:rPr lang="fr-FR" sz="2400" dirty="0" smtClean="0"/>
              <a:t>	Cabines </a:t>
            </a:r>
            <a:r>
              <a:rPr lang="fr-FR" sz="2400" dirty="0"/>
              <a:t>/ Parois de peinture par </a:t>
            </a:r>
            <a:r>
              <a:rPr lang="fr-FR" sz="2400" dirty="0" smtClean="0"/>
              <a:t>pulvérisation</a:t>
            </a:r>
            <a:endParaRPr lang="fr-BE" sz="2400" dirty="0"/>
          </a:p>
          <a:p>
            <a:r>
              <a:rPr lang="fr-BE" dirty="0" smtClean="0"/>
              <a:t>Ateliers avec risques spécifiques (11-MR-01) : 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fr-FR" dirty="0" smtClean="0"/>
              <a:t>Menuiseries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fr-FR" dirty="0" smtClean="0"/>
              <a:t>Cabines </a:t>
            </a:r>
            <a:r>
              <a:rPr lang="fr-FR" dirty="0"/>
              <a:t>de </a:t>
            </a:r>
            <a:r>
              <a:rPr lang="fr-FR" dirty="0" smtClean="0"/>
              <a:t>peinture (et sablage)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fr-FR" dirty="0" smtClean="0"/>
              <a:t>Ateliers </a:t>
            </a:r>
            <a:r>
              <a:rPr lang="fr-FR" dirty="0"/>
              <a:t>de soudure </a:t>
            </a:r>
            <a:r>
              <a:rPr lang="fr-FR" dirty="0" smtClean="0"/>
              <a:t>et composite</a:t>
            </a:r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121"/>
          <a:stretch/>
        </p:blipFill>
        <p:spPr bwMode="auto">
          <a:xfrm>
            <a:off x="1043608" y="1255073"/>
            <a:ext cx="7858645" cy="661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561262" y="6520259"/>
            <a:ext cx="1619250" cy="365125"/>
          </a:xfrm>
        </p:spPr>
        <p:txBody>
          <a:bodyPr/>
          <a:lstStyle/>
          <a:p>
            <a:pPr>
              <a:defRPr/>
            </a:pPr>
            <a:fld id="{CD81DE80-3048-4949-8221-DF876A14320D}" type="slidenum">
              <a:rPr lang="nl-BE" sz="1400" smtClean="0">
                <a:solidFill>
                  <a:schemeClr val="tx1"/>
                </a:solidFill>
              </a:rPr>
              <a:pPr>
                <a:defRPr/>
              </a:pPr>
              <a:t>9</a:t>
            </a:fld>
            <a:endParaRPr lang="nl-BE" sz="140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43608" y="1255073"/>
            <a:ext cx="7848872" cy="64807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943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 Powerpoint_DGM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Order0 xmlns="39d2ce5f-ca0e-4789-a07b-eddc5a9e9228" xsi:nil="true"/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LongProperties xmlns="http://schemas.microsoft.com/office/2006/metadata/longProperties"/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5E4BDC83E04BA4CBC78C6D764BDC577" ma:contentTypeVersion="38" ma:contentTypeDescription="Create a new document." ma:contentTypeScope="" ma:versionID="02ce9b6027cf5a99350d1b8741dd35f8">
  <xsd:schema xmlns:xsd="http://www.w3.org/2001/XMLSchema" xmlns:xs="http://www.w3.org/2001/XMLSchema" xmlns:p="http://schemas.microsoft.com/office/2006/metadata/properties" xmlns:ns1="http://schemas.microsoft.com/sharepoint/v3" xmlns:ns2="39d2ce5f-ca0e-4789-a07b-eddc5a9e9228" targetNamespace="http://schemas.microsoft.com/office/2006/metadata/properties" ma:root="true" ma:fieldsID="973965b907f8ba05d8cf11709fe2d170" ns1:_="" ns2:_="">
    <xsd:import namespace="http://schemas.microsoft.com/sharepoint/v3"/>
    <xsd:import namespace="39d2ce5f-ca0e-4789-a07b-eddc5a9e9228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Order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9d2ce5f-ca0e-4789-a07b-eddc5a9e9228" elementFormDefault="qualified">
    <xsd:import namespace="http://schemas.microsoft.com/office/2006/documentManagement/types"/>
    <xsd:import namespace="http://schemas.microsoft.com/office/infopath/2007/PartnerControls"/>
    <xsd:element name="Order0" ma:index="10" nillable="true" ma:displayName="Order" ma:internalName="Order0">
      <xsd:simpleType>
        <xsd:restriction base="dms:Number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0756121-6E9C-4ED9-B27C-56FEAD8452DB}">
  <ds:schemaRefs>
    <ds:schemaRef ds:uri="http://purl.org/dc/terms/"/>
    <ds:schemaRef ds:uri="http://purl.org/dc/dcmitype/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39d2ce5f-ca0e-4789-a07b-eddc5a9e9228"/>
    <ds:schemaRef ds:uri="http://schemas.microsoft.com/sharepoint/v3"/>
  </ds:schemaRefs>
</ds:datastoreItem>
</file>

<file path=customXml/itemProps2.xml><?xml version="1.0" encoding="utf-8"?>
<ds:datastoreItem xmlns:ds="http://schemas.openxmlformats.org/officeDocument/2006/customXml" ds:itemID="{BDBBE817-97E2-4417-8C5A-A6C1BA3E368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DE95467-361F-4BA0-8894-20A51057ABCD}">
  <ds:schemaRefs>
    <ds:schemaRef ds:uri="http://schemas.microsoft.com/office/2006/metadata/longProperties"/>
  </ds:schemaRefs>
</ds:datastoreItem>
</file>

<file path=customXml/itemProps4.xml><?xml version="1.0" encoding="utf-8"?>
<ds:datastoreItem xmlns:ds="http://schemas.openxmlformats.org/officeDocument/2006/customXml" ds:itemID="{F3E96BBC-E562-493F-8803-FA75EF971F1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39d2ce5f-ca0e-4789-a07b-eddc5a9e922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Template Powerpoint_DGMR</Template>
  <TotalTime>1306</TotalTime>
  <Words>272</Words>
  <Application>Microsoft Office PowerPoint</Application>
  <PresentationFormat>On-screen Show (4:3)</PresentationFormat>
  <Paragraphs>107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Template Powerpoint_DGMR</vt:lpstr>
      <vt:lpstr>PowerPoint Presentation</vt:lpstr>
      <vt:lpstr>Agenda</vt:lpstr>
      <vt:lpstr>PAA 2016</vt:lpstr>
      <vt:lpstr>PAA 2016</vt:lpstr>
      <vt:lpstr>PAA 2016</vt:lpstr>
      <vt:lpstr>PAA 2016</vt:lpstr>
      <vt:lpstr>PAA 2016</vt:lpstr>
      <vt:lpstr>PAA 2016</vt:lpstr>
      <vt:lpstr>PAA 2016</vt:lpstr>
      <vt:lpstr>PAA 2016</vt:lpstr>
      <vt:lpstr>PAA 2016</vt:lpstr>
      <vt:lpstr>PAA 2017</vt:lpstr>
      <vt:lpstr>PowerPoint Presentation</vt:lpstr>
    </vt:vector>
  </TitlesOfParts>
  <Company>Belgian Defense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Schimek Erwin</dc:creator>
  <cp:lastModifiedBy>Dabe Amaury</cp:lastModifiedBy>
  <cp:revision>46</cp:revision>
  <cp:lastPrinted>2012-07-04T13:53:14Z</cp:lastPrinted>
  <dcterms:created xsi:type="dcterms:W3CDTF">2015-09-10T17:15:31Z</dcterms:created>
  <dcterms:modified xsi:type="dcterms:W3CDTF">2016-08-26T05:05:33Z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Picture</vt:lpwstr>
  </property>
  <property fmtid="{D5CDD505-2E9C-101B-9397-08002B2CF9AE}" pid="3" name="lang">
    <vt:lpwstr>NF</vt:lpwstr>
  </property>
  <property fmtid="{D5CDD505-2E9C-101B-9397-08002B2CF9AE}" pid="4" name="Beschrijving">
    <vt:lpwstr>Power Point Presentation (voorbeeld)</vt:lpwstr>
  </property>
  <property fmtid="{D5CDD505-2E9C-101B-9397-08002B2CF9AE}" pid="5" name="ContentTypeId">
    <vt:lpwstr>0x01010095E4BDC83E04BA4CBC78C6D764BDC577</vt:lpwstr>
  </property>
</Properties>
</file>