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76" r:id="rId3"/>
    <p:sldId id="342" r:id="rId4"/>
    <p:sldId id="291" r:id="rId5"/>
    <p:sldId id="279" r:id="rId6"/>
    <p:sldId id="316" r:id="rId7"/>
    <p:sldId id="317" r:id="rId8"/>
    <p:sldId id="318" r:id="rId9"/>
    <p:sldId id="319" r:id="rId10"/>
    <p:sldId id="320" r:id="rId11"/>
    <p:sldId id="321" r:id="rId12"/>
    <p:sldId id="322" r:id="rId13"/>
    <p:sldId id="323" r:id="rId14"/>
    <p:sldId id="324" r:id="rId15"/>
    <p:sldId id="325" r:id="rId16"/>
    <p:sldId id="326" r:id="rId17"/>
    <p:sldId id="341" r:id="rId18"/>
    <p:sldId id="330" r:id="rId19"/>
    <p:sldId id="333" r:id="rId20"/>
    <p:sldId id="334" r:id="rId21"/>
    <p:sldId id="335" r:id="rId22"/>
    <p:sldId id="336" r:id="rId23"/>
    <p:sldId id="337" r:id="rId24"/>
    <p:sldId id="338" r:id="rId25"/>
    <p:sldId id="339" r:id="rId26"/>
    <p:sldId id="268" r:id="rId27"/>
    <p:sldId id="294" r:id="rId28"/>
    <p:sldId id="327" r:id="rId29"/>
    <p:sldId id="328" r:id="rId30"/>
    <p:sldId id="329" r:id="rId31"/>
    <p:sldId id="331" r:id="rId32"/>
    <p:sldId id="332" r:id="rId33"/>
  </p:sldIdLst>
  <p:sldSz cx="9144000" cy="6858000" type="screen4x3"/>
  <p:notesSz cx="6797675" cy="9926638"/>
  <p:defaultTextStyle>
    <a:defPPr>
      <a:defRPr lang="nl-B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bes Patrick" initials="K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00CC"/>
    <a:srgbClr val="A133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67155" autoAdjust="0"/>
  </p:normalViewPr>
  <p:slideViewPr>
    <p:cSldViewPr>
      <p:cViewPr varScale="1">
        <p:scale>
          <a:sx n="105" d="100"/>
          <a:sy n="105" d="100"/>
        </p:scale>
        <p:origin x="-15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2187E0B3-DB3D-47CD-9281-AACB8CF70A6A}" type="datetimeFigureOut">
              <a:rPr lang="fr-BE" smtClean="0"/>
              <a:t>4/02/2016</a:t>
            </a:fld>
            <a:endParaRPr lang="fr-BE"/>
          </a:p>
        </p:txBody>
      </p:sp>
      <p:sp>
        <p:nvSpPr>
          <p:cNvPr id="4" name="Footer Placeholder 3"/>
          <p:cNvSpPr>
            <a:spLocks noGrp="1"/>
          </p:cNvSpPr>
          <p:nvPr>
            <p:ph type="ftr" sz="quarter" idx="2"/>
          </p:nvPr>
        </p:nvSpPr>
        <p:spPr>
          <a:xfrm>
            <a:off x="1" y="9428583"/>
            <a:ext cx="2945659" cy="496332"/>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0F92428D-9233-454A-A784-AA4292AE4ACA}" type="slidenum">
              <a:rPr lang="fr-BE" smtClean="0"/>
              <a:t>‹#›</a:t>
            </a:fld>
            <a:endParaRPr lang="fr-BE"/>
          </a:p>
        </p:txBody>
      </p:sp>
    </p:spTree>
    <p:extLst>
      <p:ext uri="{BB962C8B-B14F-4D97-AF65-F5344CB8AC3E}">
        <p14:creationId xmlns:p14="http://schemas.microsoft.com/office/powerpoint/2010/main" val="295730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7411" name="Rectangle 3"/>
          <p:cNvSpPr>
            <a:spLocks noGrp="1" noChangeArrowheads="1"/>
          </p:cNvSpPr>
          <p:nvPr>
            <p:ph type="dt" idx="1"/>
          </p:nvPr>
        </p:nvSpPr>
        <p:spPr bwMode="auto">
          <a:xfrm>
            <a:off x="3850444"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41D9C3CA-0013-4F9D-A2E8-EA04FBC7F323}" type="datetimeFigureOut">
              <a:rPr lang="en-US"/>
              <a:pPr>
                <a:defRPr/>
              </a:pPr>
              <a:t>2/4/2016</a:t>
            </a:fld>
            <a:endParaRPr 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79768" y="4715154"/>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7415" name="Rectangle 7"/>
          <p:cNvSpPr>
            <a:spLocks noGrp="1" noChangeArrowheads="1"/>
          </p:cNvSpPr>
          <p:nvPr>
            <p:ph type="sldNum" sz="quarter" idx="5"/>
          </p:nvPr>
        </p:nvSpPr>
        <p:spPr bwMode="auto">
          <a:xfrm>
            <a:off x="3850444"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C96CAA0-3EE2-4882-9ED5-5560C40544B4}" type="slidenum">
              <a:rPr lang="en-US"/>
              <a:pPr>
                <a:defRPr/>
              </a:pPr>
              <a:t>‹#›</a:t>
            </a:fld>
            <a:endParaRPr lang="en-US"/>
          </a:p>
        </p:txBody>
      </p:sp>
    </p:spTree>
    <p:extLst>
      <p:ext uri="{BB962C8B-B14F-4D97-AF65-F5344CB8AC3E}">
        <p14:creationId xmlns:p14="http://schemas.microsoft.com/office/powerpoint/2010/main" val="19729892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mailto:Danny.Vanpoucke@mil.b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9C96CAA0-3EE2-4882-9ED5-5560C40544B4}" type="slidenum">
              <a:rPr lang="en-US" smtClean="0"/>
              <a:pPr>
                <a:defRPr/>
              </a:pPr>
              <a:t>1</a:t>
            </a:fld>
            <a:endParaRPr lang="en-US"/>
          </a:p>
        </p:txBody>
      </p:sp>
    </p:spTree>
    <p:extLst>
      <p:ext uri="{BB962C8B-B14F-4D97-AF65-F5344CB8AC3E}">
        <p14:creationId xmlns:p14="http://schemas.microsoft.com/office/powerpoint/2010/main" val="1097569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10</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11</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16</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17</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18</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19</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20</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21</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22</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25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069B806E-29DD-4C79-89BC-88D5EFD350C4}" type="slidenum">
              <a:rPr lang="fr-FR" sz="1200">
                <a:latin typeface="Arial" charset="0"/>
              </a:rPr>
              <a:pPr algn="r" defTabSz="931863"/>
              <a:t>26</a:t>
            </a:fld>
            <a:endParaRPr lang="fr-FR" sz="1200">
              <a:latin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681343" y="4716879"/>
            <a:ext cx="5434993" cy="4465263"/>
          </a:xfrm>
          <a:noFill/>
          <a:ln/>
        </p:spPr>
        <p:txBody>
          <a:bodyPr lIns="93177" tIns="46589" rIns="93177" bIns="46589"/>
          <a:lstStyle/>
          <a:p>
            <a:pPr eaLnBrk="1" hangingPunct="1"/>
            <a:endParaRPr lang="en-US" sz="1800" dirty="0" smtClean="0"/>
          </a:p>
        </p:txBody>
      </p:sp>
      <p:sp>
        <p:nvSpPr>
          <p:cNvPr id="34820" name="Text Box 4"/>
          <p:cNvSpPr txBox="1">
            <a:spLocks noChangeArrowheads="1"/>
          </p:cNvSpPr>
          <p:nvPr/>
        </p:nvSpPr>
        <p:spPr bwMode="auto">
          <a:xfrm>
            <a:off x="4434226" y="5428632"/>
            <a:ext cx="4119517" cy="1200329"/>
          </a:xfrm>
          <a:prstGeom prst="rect">
            <a:avLst/>
          </a:prstGeom>
          <a:noFill/>
          <a:ln w="9525">
            <a:noFill/>
            <a:miter lim="800000"/>
            <a:headEnd/>
            <a:tailEnd/>
          </a:ln>
        </p:spPr>
        <p:txBody>
          <a:bodyPr>
            <a:spAutoFit/>
          </a:bodyPr>
          <a:lstStyle/>
          <a:p>
            <a:pPr>
              <a:spcBef>
                <a:spcPct val="50000"/>
              </a:spcBef>
            </a:pPr>
            <a:r>
              <a:rPr lang="fr-BE">
                <a:latin typeface="Arial" charset="0"/>
              </a:rPr>
              <a:t>Piloot : Cdt Ing D. VAN POUCKE</a:t>
            </a:r>
          </a:p>
          <a:p>
            <a:pPr>
              <a:spcBef>
                <a:spcPct val="50000"/>
              </a:spcBef>
              <a:buFont typeface="Wingdings" pitchFamily="2" charset="2"/>
              <a:buChar char="*"/>
            </a:pPr>
            <a:r>
              <a:rPr lang="fr-BE">
                <a:latin typeface="Arial" charset="0"/>
                <a:sym typeface="Wingdings" pitchFamily="2" charset="2"/>
              </a:rPr>
              <a:t>: </a:t>
            </a:r>
            <a:r>
              <a:rPr lang="fr-BE">
                <a:latin typeface="Arial" charset="0"/>
                <a:sym typeface="Wingdings" pitchFamily="2" charset="2"/>
                <a:hlinkClick r:id="rId3"/>
              </a:rPr>
              <a:t>Danny.Vanpoucke@mil.be</a:t>
            </a:r>
            <a:endParaRPr lang="fr-BE">
              <a:latin typeface="Arial" charset="0"/>
              <a:sym typeface="Wingdings" pitchFamily="2" charset="2"/>
            </a:endParaRPr>
          </a:p>
          <a:p>
            <a:pPr>
              <a:spcBef>
                <a:spcPct val="50000"/>
              </a:spcBef>
              <a:buFont typeface="Wingdings" pitchFamily="2" charset="2"/>
              <a:buNone/>
            </a:pPr>
            <a:r>
              <a:rPr lang="fr-BE">
                <a:latin typeface="Arial" charset="0"/>
                <a:sym typeface="Wingdings" pitchFamily="2" charset="2"/>
              </a:rPr>
              <a:t> : 9/2820/5079</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3</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4</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5</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6</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7</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8</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0444" y="9428583"/>
            <a:ext cx="2945659" cy="496332"/>
          </a:xfrm>
          <a:prstGeom prst="rect">
            <a:avLst/>
          </a:prstGeom>
          <a:noFill/>
          <a:ln w="9525">
            <a:noFill/>
            <a:miter lim="800000"/>
            <a:headEnd/>
            <a:tailEnd/>
          </a:ln>
        </p:spPr>
        <p:txBody>
          <a:bodyPr lIns="93177" tIns="46589" rIns="93177" bIns="46589" anchor="b"/>
          <a:lstStyle/>
          <a:p>
            <a:pPr algn="r" defTabSz="931863"/>
            <a:fld id="{756FB5B6-8D18-40C6-ACBB-F7D8CAAF41E3}" type="slidenum">
              <a:rPr lang="fr-FR" sz="1200">
                <a:latin typeface="Arial" charset="0"/>
              </a:rPr>
              <a:pPr algn="r" defTabSz="931863"/>
              <a:t>9</a:t>
            </a:fld>
            <a:endParaRPr lang="fr-FR" sz="1200">
              <a:latin typeface="Arial" charset="0"/>
            </a:endParaRPr>
          </a:p>
        </p:txBody>
      </p:sp>
      <p:sp>
        <p:nvSpPr>
          <p:cNvPr id="3277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06357" y="4716879"/>
            <a:ext cx="4984962" cy="4465263"/>
          </a:xfrm>
        </p:spPr>
        <p:txBody>
          <a:bodyPr lIns="93177" tIns="46589" rIns="93177" bIns="46589"/>
          <a:lstStyle/>
          <a:p>
            <a:pPr eaLnBrk="1" hangingPunct="1">
              <a:defRPr/>
            </a:pPr>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lvl1pPr>
              <a:defRPr/>
            </a:lvl1pPr>
          </a:lstStyle>
          <a:p>
            <a:pPr>
              <a:defRPr/>
            </a:pPr>
            <a:fld id="{C1FD498A-E943-4076-952C-1137EA1C89ED}"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59F92EEF-7329-4E30-B3D3-4A0F61DF8EF7}" type="slidenum">
              <a:rPr lang="nl-BE"/>
              <a:pPr>
                <a:defRPr/>
              </a:pPr>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66F047A4-2458-4AC2-B5E8-E97D71DEC74F}"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D02FE7CC-9E8C-4CCE-AFDF-4D3AE8088AAF}" type="slidenum">
              <a:rPr lang="nl-BE"/>
              <a:pPr>
                <a:defRPr/>
              </a:pPr>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8BC3BB7B-37D7-4F4A-95CF-D96D28413760}"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11C7FF4B-7DD0-4C26-AFDB-9A8C19B8FC6A}" type="slidenum">
              <a:rPr lang="nl-BE"/>
              <a:pPr>
                <a:defRPr/>
              </a:pPr>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13F266A4-D7FC-4B74-86CA-01B6C33F843A}"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25770BBE-B971-485F-89AF-1FAC531EF8F6}" type="slidenum">
              <a:rPr lang="nl-BE"/>
              <a:pPr>
                <a:defRPr/>
              </a:pPr>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C57F5ED-6505-48D2-A754-626103CF8EE6}" type="datetimeFigureOut">
              <a:rPr lang="nl-BE"/>
              <a:pPr>
                <a:defRPr/>
              </a:pPr>
              <a:t>4/02/2016</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63AA7C1D-46E4-4389-90DD-C9952B56F4C4}" type="slidenum">
              <a:rPr lang="nl-BE"/>
              <a:pPr>
                <a:defRPr/>
              </a:pPr>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3"/>
          <p:cNvSpPr>
            <a:spLocks noGrp="1"/>
          </p:cNvSpPr>
          <p:nvPr>
            <p:ph type="dt" sz="half" idx="10"/>
          </p:nvPr>
        </p:nvSpPr>
        <p:spPr/>
        <p:txBody>
          <a:bodyPr/>
          <a:lstStyle>
            <a:lvl1pPr>
              <a:defRPr/>
            </a:lvl1pPr>
          </a:lstStyle>
          <a:p>
            <a:pPr>
              <a:defRPr/>
            </a:pPr>
            <a:fld id="{482053FE-A875-4885-B464-F9A785F919E7}"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D524D701-9463-4A28-951E-2A762608A3D2}" type="slidenum">
              <a:rPr lang="nl-BE"/>
              <a:pPr>
                <a:defRPr/>
              </a:pPr>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3"/>
          <p:cNvSpPr>
            <a:spLocks noGrp="1"/>
          </p:cNvSpPr>
          <p:nvPr>
            <p:ph type="dt" sz="half" idx="10"/>
          </p:nvPr>
        </p:nvSpPr>
        <p:spPr/>
        <p:txBody>
          <a:bodyPr/>
          <a:lstStyle>
            <a:lvl1pPr>
              <a:defRPr/>
            </a:lvl1pPr>
          </a:lstStyle>
          <a:p>
            <a:pPr>
              <a:defRPr/>
            </a:pPr>
            <a:fld id="{CD5F5B6E-CA73-453B-9E12-7570C54383D2}" type="datetimeFigureOut">
              <a:rPr lang="nl-BE"/>
              <a:pPr>
                <a:defRPr/>
              </a:pPr>
              <a:t>4/02/2016</a:t>
            </a:fld>
            <a:endParaRPr lang="nl-BE"/>
          </a:p>
        </p:txBody>
      </p:sp>
      <p:sp>
        <p:nvSpPr>
          <p:cNvPr id="8" name="Footer Placeholder 4"/>
          <p:cNvSpPr>
            <a:spLocks noGrp="1"/>
          </p:cNvSpPr>
          <p:nvPr>
            <p:ph type="ftr" sz="quarter" idx="11"/>
          </p:nvPr>
        </p:nvSpPr>
        <p:spPr/>
        <p:txBody>
          <a:bodyPr/>
          <a:lstStyle>
            <a:lvl1pPr>
              <a:defRPr/>
            </a:lvl1pPr>
          </a:lstStyle>
          <a:p>
            <a:pPr>
              <a:defRPr/>
            </a:pPr>
            <a:endParaRPr lang="nl-BE"/>
          </a:p>
        </p:txBody>
      </p:sp>
      <p:sp>
        <p:nvSpPr>
          <p:cNvPr id="9" name="Slide Number Placeholder 5"/>
          <p:cNvSpPr>
            <a:spLocks noGrp="1"/>
          </p:cNvSpPr>
          <p:nvPr>
            <p:ph type="sldNum" sz="quarter" idx="12"/>
          </p:nvPr>
        </p:nvSpPr>
        <p:spPr/>
        <p:txBody>
          <a:bodyPr/>
          <a:lstStyle>
            <a:lvl1pPr>
              <a:defRPr/>
            </a:lvl1pPr>
          </a:lstStyle>
          <a:p>
            <a:pPr>
              <a:defRPr/>
            </a:pPr>
            <a:fld id="{A5BD0A59-7153-4A12-99BC-BB816CAF8AA1}" type="slidenum">
              <a:rPr lang="nl-BE"/>
              <a:pPr>
                <a:defRPr/>
              </a:pPr>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3"/>
          <p:cNvSpPr>
            <a:spLocks noGrp="1"/>
          </p:cNvSpPr>
          <p:nvPr>
            <p:ph type="dt" sz="half" idx="10"/>
          </p:nvPr>
        </p:nvSpPr>
        <p:spPr/>
        <p:txBody>
          <a:bodyPr/>
          <a:lstStyle>
            <a:lvl1pPr>
              <a:defRPr/>
            </a:lvl1pPr>
          </a:lstStyle>
          <a:p>
            <a:pPr>
              <a:defRPr/>
            </a:pPr>
            <a:fld id="{FBDB8B95-2882-4448-8A66-6280F665B693}" type="datetimeFigureOut">
              <a:rPr lang="nl-BE"/>
              <a:pPr>
                <a:defRPr/>
              </a:pPr>
              <a:t>4/02/2016</a:t>
            </a:fld>
            <a:endParaRPr lang="nl-BE"/>
          </a:p>
        </p:txBody>
      </p:sp>
      <p:sp>
        <p:nvSpPr>
          <p:cNvPr id="4" name="Footer Placeholder 4"/>
          <p:cNvSpPr>
            <a:spLocks noGrp="1"/>
          </p:cNvSpPr>
          <p:nvPr>
            <p:ph type="ftr" sz="quarter" idx="11"/>
          </p:nvPr>
        </p:nvSpPr>
        <p:spPr/>
        <p:txBody>
          <a:bodyPr/>
          <a:lstStyle>
            <a:lvl1pPr>
              <a:defRPr/>
            </a:lvl1pPr>
          </a:lstStyle>
          <a:p>
            <a:pPr>
              <a:defRPr/>
            </a:pPr>
            <a:endParaRPr lang="nl-BE"/>
          </a:p>
        </p:txBody>
      </p:sp>
      <p:sp>
        <p:nvSpPr>
          <p:cNvPr id="5" name="Slide Number Placeholder 5"/>
          <p:cNvSpPr>
            <a:spLocks noGrp="1"/>
          </p:cNvSpPr>
          <p:nvPr>
            <p:ph type="sldNum" sz="quarter" idx="12"/>
          </p:nvPr>
        </p:nvSpPr>
        <p:spPr/>
        <p:txBody>
          <a:bodyPr/>
          <a:lstStyle>
            <a:lvl1pPr>
              <a:defRPr/>
            </a:lvl1pPr>
          </a:lstStyle>
          <a:p>
            <a:pPr>
              <a:defRPr/>
            </a:pPr>
            <a:fld id="{E4DBA481-D364-4535-9DB9-0EA5D1786203}" type="slidenum">
              <a:rPr lang="nl-BE"/>
              <a:pPr>
                <a:defRPr/>
              </a:pPr>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167EE1-3A56-4C5E-84E4-9887911562A3}" type="datetimeFigureOut">
              <a:rPr lang="nl-BE"/>
              <a:pPr>
                <a:defRPr/>
              </a:pPr>
              <a:t>4/02/2016</a:t>
            </a:fld>
            <a:endParaRPr lang="nl-BE"/>
          </a:p>
        </p:txBody>
      </p:sp>
      <p:sp>
        <p:nvSpPr>
          <p:cNvPr id="3" name="Footer Placeholder 4"/>
          <p:cNvSpPr>
            <a:spLocks noGrp="1"/>
          </p:cNvSpPr>
          <p:nvPr>
            <p:ph type="ftr" sz="quarter" idx="11"/>
          </p:nvPr>
        </p:nvSpPr>
        <p:spPr/>
        <p:txBody>
          <a:bodyPr/>
          <a:lstStyle>
            <a:lvl1pPr>
              <a:defRPr/>
            </a:lvl1pPr>
          </a:lstStyle>
          <a:p>
            <a:pPr>
              <a:defRPr/>
            </a:pPr>
            <a:endParaRPr lang="nl-BE"/>
          </a:p>
        </p:txBody>
      </p:sp>
      <p:sp>
        <p:nvSpPr>
          <p:cNvPr id="4" name="Slide Number Placeholder 5"/>
          <p:cNvSpPr>
            <a:spLocks noGrp="1"/>
          </p:cNvSpPr>
          <p:nvPr>
            <p:ph type="sldNum" sz="quarter" idx="12"/>
          </p:nvPr>
        </p:nvSpPr>
        <p:spPr/>
        <p:txBody>
          <a:bodyPr/>
          <a:lstStyle>
            <a:lvl1pPr>
              <a:defRPr/>
            </a:lvl1pPr>
          </a:lstStyle>
          <a:p>
            <a:pPr>
              <a:defRPr/>
            </a:pPr>
            <a:fld id="{45A0AC37-5795-48BB-B4BC-9E061F4BF5DB}" type="slidenum">
              <a:rPr lang="nl-BE"/>
              <a:pPr>
                <a:defRPr/>
              </a:pPr>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D6EAA2F-A81F-49B4-9162-343EB88295EE}"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40155848-31B4-4579-9D98-AFD8AEB9B5E6}" type="slidenum">
              <a:rPr lang="nl-BE"/>
              <a:pPr>
                <a:defRPr/>
              </a:pPr>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nl-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449081F-427B-4521-802B-1AEB10EB7B16}" type="datetimeFigureOut">
              <a:rPr lang="nl-BE"/>
              <a:pPr>
                <a:defRPr/>
              </a:pPr>
              <a:t>4/02/2016</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510DC5CA-232C-4E4E-95B4-9BAEA126074E}" type="slidenum">
              <a:rPr lang="nl-BE"/>
              <a:pPr>
                <a:defRPr/>
              </a:pPr>
              <a:t>‹#›</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l-BE"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6B72BF6-1362-4B25-8906-B69F45312FA7}" type="datetimeFigureOut">
              <a:rPr lang="nl-BE"/>
              <a:pPr>
                <a:defRPr/>
              </a:pPr>
              <a:t>4/02/2016</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D041686-B42A-4EBF-8285-9D3641CDDF83}" type="slidenum">
              <a:rPr lang="nl-BE"/>
              <a:pPr>
                <a:defRPr/>
              </a:pPr>
              <a: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20-%20Fichier%20Briefing_Controle_Amiante_2014_F.ppt"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intranet.mil.intra/sites/Mat/Infra/MRCI/AgrEnv/0511%20Asbestos%20Personnel/Forms/AllItems.aspx%20-%20Fichier%20Fmn_2ECH_2015.pdf"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slide" Target="slide31.xml"/></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0.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slide" Target="slide15.xml"/></Relationships>
</file>

<file path=ppt/slides/_rels/slide8.xml.rels><?xml version="1.0" encoding="UTF-8" standalone="yes"?>
<Relationships xmlns="http://schemas.openxmlformats.org/package/2006/relationships"><Relationship Id="rId3" Type="http://schemas.openxmlformats.org/officeDocument/2006/relationships/hyperlink" Target="http://intranet.mil.intra/sites/Mat/Infra/MRCI/AgrEnv/0511%20Asbestos%20InfraMgnt/Forms/AllItems.asp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slide" Target="slide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4338" name="Picture 8" descr="DGMR logo 090611"/>
          <p:cNvPicPr>
            <a:picLocks noChangeAspect="1" noChangeArrowheads="1"/>
          </p:cNvPicPr>
          <p:nvPr/>
        </p:nvPicPr>
        <p:blipFill>
          <a:blip r:embed="rId4"/>
          <a:srcRect/>
          <a:stretch>
            <a:fillRect/>
          </a:stretch>
        </p:blipFill>
        <p:spPr bwMode="auto">
          <a:xfrm>
            <a:off x="6516688" y="2565400"/>
            <a:ext cx="1150937" cy="1150938"/>
          </a:xfrm>
          <a:prstGeom prst="rect">
            <a:avLst/>
          </a:prstGeom>
          <a:noFill/>
          <a:ln w="9525">
            <a:noFill/>
            <a:miter lim="800000"/>
            <a:headEnd/>
            <a:tailEnd/>
          </a:ln>
        </p:spPr>
      </p:pic>
      <p:sp>
        <p:nvSpPr>
          <p:cNvPr id="14339" name="Text Box 4"/>
          <p:cNvSpPr txBox="1">
            <a:spLocks noChangeArrowheads="1"/>
          </p:cNvSpPr>
          <p:nvPr/>
        </p:nvSpPr>
        <p:spPr bwMode="auto">
          <a:xfrm>
            <a:off x="2124075" y="1664068"/>
            <a:ext cx="5688013" cy="770980"/>
          </a:xfrm>
          <a:prstGeom prst="rect">
            <a:avLst/>
          </a:prstGeom>
          <a:noFill/>
          <a:ln w="9525">
            <a:noFill/>
            <a:miter lim="800000"/>
            <a:headEnd/>
            <a:tailEnd/>
          </a:ln>
        </p:spPr>
        <p:txBody>
          <a:bodyPr>
            <a:spAutoFit/>
          </a:bodyPr>
          <a:lstStyle/>
          <a:p>
            <a:pPr>
              <a:lnSpc>
                <a:spcPct val="105000"/>
              </a:lnSpc>
              <a:spcBef>
                <a:spcPts val="0"/>
              </a:spcBef>
              <a:defRPr/>
            </a:pPr>
            <a:r>
              <a:rPr lang="fr-BE" sz="1400" dirty="0" smtClean="0">
                <a:latin typeface="Comic Sans MS" pitchFamily="66" charset="0"/>
              </a:rPr>
              <a:t>GESTION DE L’AMIANTE PRESENT DANS </a:t>
            </a:r>
            <a:r>
              <a:rPr lang="fr-BE" sz="1400" dirty="0">
                <a:latin typeface="Comic Sans MS" pitchFamily="66" charset="0"/>
              </a:rPr>
              <a:t>LES INFRASTRUCTURES DE LA </a:t>
            </a:r>
            <a:r>
              <a:rPr lang="fr-BE" sz="1400" dirty="0" smtClean="0">
                <a:latin typeface="Comic Sans MS" pitchFamily="66" charset="0"/>
              </a:rPr>
              <a:t>DEFENSE : BILAN DE L’ANNEE 2015 ET ACTIONS A ENTREPRENDRE EN 2016</a:t>
            </a:r>
          </a:p>
        </p:txBody>
      </p:sp>
      <p:sp>
        <p:nvSpPr>
          <p:cNvPr id="14340" name="Text Box 6"/>
          <p:cNvSpPr txBox="1">
            <a:spLocks noChangeArrowheads="1"/>
          </p:cNvSpPr>
          <p:nvPr/>
        </p:nvSpPr>
        <p:spPr bwMode="auto">
          <a:xfrm>
            <a:off x="2133600" y="3500438"/>
            <a:ext cx="4267200" cy="261610"/>
          </a:xfrm>
          <a:prstGeom prst="rect">
            <a:avLst/>
          </a:prstGeom>
          <a:noFill/>
          <a:ln w="9525">
            <a:noFill/>
            <a:miter lim="800000"/>
            <a:headEnd/>
            <a:tailEnd/>
          </a:ln>
        </p:spPr>
        <p:txBody>
          <a:bodyPr>
            <a:spAutoFit/>
          </a:bodyPr>
          <a:lstStyle/>
          <a:p>
            <a:pPr>
              <a:spcBef>
                <a:spcPct val="50000"/>
              </a:spcBef>
            </a:pPr>
            <a:r>
              <a:rPr lang="fr-BE" sz="1100" dirty="0" smtClean="0">
                <a:latin typeface="Comic Sans MS" pitchFamily="66" charset="0"/>
              </a:rPr>
              <a:t>12 février 2016 – </a:t>
            </a:r>
            <a:r>
              <a:rPr lang="nl-BE" sz="1100" dirty="0" smtClean="0">
                <a:latin typeface="Comic Sans MS" pitchFamily="66" charset="0"/>
              </a:rPr>
              <a:t>Mr </a:t>
            </a:r>
            <a:r>
              <a:rPr lang="nl-BE" sz="1100" dirty="0" smtClean="0">
                <a:latin typeface="Comic Sans MS" pitchFamily="66" charset="0"/>
              </a:rPr>
              <a:t>Patrick KUBES</a:t>
            </a:r>
            <a:endParaRPr lang="en-GB" sz="1100" dirty="0">
              <a:latin typeface="Comic Sans MS" pitchFamily="66" charset="0"/>
            </a:endParaRPr>
          </a:p>
        </p:txBody>
      </p:sp>
      <p:sp>
        <p:nvSpPr>
          <p:cNvPr id="14341" name="Subtitle 2"/>
          <p:cNvSpPr txBox="1">
            <a:spLocks/>
          </p:cNvSpPr>
          <p:nvPr/>
        </p:nvSpPr>
        <p:spPr bwMode="auto">
          <a:xfrm>
            <a:off x="2124075" y="2530475"/>
            <a:ext cx="4176713" cy="898525"/>
          </a:xfrm>
          <a:prstGeom prst="rect">
            <a:avLst/>
          </a:prstGeom>
          <a:noFill/>
          <a:ln w="9525">
            <a:noFill/>
            <a:miter lim="800000"/>
            <a:headEnd/>
            <a:tailEnd/>
          </a:ln>
        </p:spPr>
        <p:txBody>
          <a:bodyPr anchor="ctr"/>
          <a:lstStyle/>
          <a:p>
            <a:pPr algn="ctr">
              <a:lnSpc>
                <a:spcPct val="90000"/>
              </a:lnSpc>
              <a:spcBef>
                <a:spcPct val="20000"/>
              </a:spcBef>
            </a:pPr>
            <a:r>
              <a:rPr lang="fr-BE" sz="2000" b="1" dirty="0" smtClean="0">
                <a:solidFill>
                  <a:srgbClr val="898989"/>
                </a:solidFill>
                <a:latin typeface="Courier New" pitchFamily="49" charset="0"/>
                <a:cs typeface="Courier New" pitchFamily="49" charset="0"/>
              </a:rPr>
              <a:t>Réunion technique</a:t>
            </a:r>
            <a:endParaRPr lang="fr-BE" sz="2000" b="1" dirty="0">
              <a:solidFill>
                <a:srgbClr val="898989"/>
              </a:solidFill>
              <a:latin typeface="Courier New" pitchFamily="49" charset="0"/>
              <a:cs typeface="Courier New" pitchFamily="49" charset="0"/>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10</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3308598"/>
          </a:xfrm>
          <a:prstGeom prst="rect">
            <a:avLst/>
          </a:prstGeom>
          <a:noFill/>
        </p:spPr>
        <p:txBody>
          <a:bodyPr wrap="square" rtlCol="0">
            <a:spAutoFit/>
          </a:bodyPr>
          <a:lstStyle/>
          <a:p>
            <a:pPr marL="457200" lvl="0" indent="-457200">
              <a:spcAft>
                <a:spcPts val="600"/>
              </a:spcAft>
              <a:buFont typeface="+mj-lt"/>
              <a:buAutoNum type="arabicPeriod" startAt="5"/>
            </a:pPr>
            <a:r>
              <a:rPr lang="fr-BE" sz="2000" b="1" dirty="0" smtClean="0"/>
              <a:t>Formation interne au CC </a:t>
            </a:r>
            <a:r>
              <a:rPr lang="fr-BE" sz="2000" b="1" dirty="0" err="1" smtClean="0"/>
              <a:t>Sp</a:t>
            </a:r>
            <a:r>
              <a:rPr lang="fr-BE" sz="2000" b="1" dirty="0" smtClean="0"/>
              <a:t> </a:t>
            </a:r>
            <a:r>
              <a:rPr lang="fr-BE" sz="2000" b="1" dirty="0" err="1" smtClean="0"/>
              <a:t>Dept</a:t>
            </a:r>
            <a:r>
              <a:rPr lang="fr-BE" sz="2000" b="1" dirty="0" smtClean="0"/>
              <a:t> Log à TOURNAI</a:t>
            </a:r>
            <a:endParaRPr lang="en-US" sz="2000" dirty="0"/>
          </a:p>
          <a:p>
            <a:pPr marL="442913">
              <a:spcAft>
                <a:spcPts val="600"/>
              </a:spcAft>
            </a:pPr>
            <a:r>
              <a:rPr lang="fr-FR" sz="1600" u="sng" dirty="0"/>
              <a:t>Références</a:t>
            </a:r>
            <a:r>
              <a:rPr lang="fr-FR" sz="1600" dirty="0"/>
              <a:t> : MITS : (1) </a:t>
            </a:r>
            <a:r>
              <a:rPr lang="fr-FR" sz="1600" b="1" dirty="0"/>
              <a:t>MITS : 15-00122641 du 19 mars 2015</a:t>
            </a:r>
            <a:r>
              <a:rPr lang="fr-FR" sz="1600" dirty="0"/>
              <a:t> + (2) MITS : </a:t>
            </a:r>
            <a:r>
              <a:rPr lang="fr-FR" sz="1600" b="1" dirty="0"/>
              <a:t>15-00311364 du 13 août 2015 </a:t>
            </a:r>
            <a:r>
              <a:rPr lang="fr-FR" sz="1600" dirty="0"/>
              <a:t>(rappel).</a:t>
            </a:r>
            <a:endParaRPr lang="en-US" sz="1600" dirty="0"/>
          </a:p>
          <a:p>
            <a:pPr marL="804863" lvl="0" indent="-342900">
              <a:spcAft>
                <a:spcPts val="600"/>
              </a:spcAft>
              <a:buFont typeface="+mj-lt"/>
              <a:buAutoNum type="alphaLcPeriod"/>
            </a:pPr>
            <a:r>
              <a:rPr lang="fr-FR" b="1" dirty="0"/>
              <a:t>Listes (N &amp; F) des membres de la ligne hiérarchique chargés des contrôles de l’état de l’amiante</a:t>
            </a:r>
            <a:endParaRPr lang="en-US" b="1" dirty="0"/>
          </a:p>
          <a:p>
            <a:pPr marL="1074738" indent="-285750">
              <a:spcAft>
                <a:spcPts val="600"/>
              </a:spcAft>
              <a:buFont typeface="Wingdings" panose="05000000000000000000" pitchFamily="2" charset="2"/>
              <a:buChar char="è"/>
            </a:pPr>
            <a:r>
              <a:rPr lang="fr-FR" sz="1600" dirty="0"/>
              <a:t>Les listes ont été mises à jour par les quartiers. Elles concernent la période </a:t>
            </a:r>
            <a:r>
              <a:rPr lang="fr-FR" sz="1600" b="1" dirty="0">
                <a:solidFill>
                  <a:srgbClr val="C00000"/>
                </a:solidFill>
              </a:rPr>
              <a:t>2009-2015</a:t>
            </a:r>
            <a:r>
              <a:rPr lang="fr-FR" sz="1600" dirty="0"/>
              <a:t> et sont disponibles sur </a:t>
            </a:r>
            <a:r>
              <a:rPr lang="fr-BE" sz="1600" dirty="0"/>
              <a:t>le SharePoint de </a:t>
            </a:r>
            <a:r>
              <a:rPr lang="fr-FR" sz="1600" dirty="0"/>
              <a:t>MRC&amp;I-I/S/E via le lien :</a:t>
            </a:r>
            <a:endParaRPr lang="en-US" sz="1600" dirty="0"/>
          </a:p>
          <a:p>
            <a:pPr marL="1077913">
              <a:spcAft>
                <a:spcPts val="600"/>
              </a:spcAft>
            </a:pPr>
            <a:r>
              <a:rPr lang="fr-FR" sz="1400" u="sng" dirty="0">
                <a:hlinkClick r:id="rId3"/>
              </a:rPr>
              <a:t>http://intranet.mil.intra/sites/Mat/Infra/MRCI/AgrEnv/0511%20Asbestos%20Personnel/Forms/AllItems.aspx</a:t>
            </a:r>
            <a:r>
              <a:rPr lang="fr-FR" sz="1400" dirty="0"/>
              <a:t> - </a:t>
            </a:r>
            <a:r>
              <a:rPr lang="fr-FR" sz="1400" dirty="0" smtClean="0"/>
              <a:t>Rubrique 7 - Fichier</a:t>
            </a:r>
            <a:r>
              <a:rPr lang="fr-FR" sz="1400" dirty="0"/>
              <a:t> : </a:t>
            </a:r>
            <a:r>
              <a:rPr lang="fr-FR" sz="1400" dirty="0" err="1"/>
              <a:t>LIST_PERS_Fmn</a:t>
            </a:r>
            <a:r>
              <a:rPr lang="fr-FR" sz="1400" dirty="0"/>
              <a:t> AMIANTE TOURNAI_2015.xls.</a:t>
            </a:r>
            <a:endParaRPr lang="en-US" sz="1400" dirty="0"/>
          </a:p>
          <a:p>
            <a:pPr marL="1077913">
              <a:spcAft>
                <a:spcPts val="600"/>
              </a:spcAft>
            </a:pPr>
            <a:r>
              <a:rPr lang="fr-FR" sz="1600" u="sng" dirty="0" smtClean="0"/>
              <a:t>Constat</a:t>
            </a:r>
            <a:r>
              <a:rPr lang="fr-FR" sz="1600" dirty="0" smtClean="0"/>
              <a:t> : Des </a:t>
            </a:r>
            <a:r>
              <a:rPr lang="fr-FR" sz="1600" dirty="0"/>
              <a:t>formations ont été dispensées en continu, à l’initiative des quartiers, depuis 2010 jusqu’en 2015, afin de maintenir le quota de personnel formé requis</a:t>
            </a:r>
            <a:r>
              <a:rPr lang="fr-FR" sz="1600" dirty="0" smtClean="0"/>
              <a:t>.</a:t>
            </a:r>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54371181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11</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739759"/>
          </a:xfrm>
          <a:prstGeom prst="rect">
            <a:avLst/>
          </a:prstGeom>
          <a:noFill/>
        </p:spPr>
        <p:txBody>
          <a:bodyPr wrap="square" rtlCol="0">
            <a:spAutoFit/>
          </a:bodyPr>
          <a:lstStyle/>
          <a:p>
            <a:pPr marL="457200" lvl="0" indent="-457200">
              <a:spcAft>
                <a:spcPts val="600"/>
              </a:spcAft>
              <a:buFont typeface="+mj-lt"/>
              <a:buAutoNum type="arabicPeriod" startAt="5"/>
            </a:pPr>
            <a:r>
              <a:rPr lang="fr-BE" sz="2000" b="1" dirty="0" smtClean="0"/>
              <a:t>Formation interne au CC </a:t>
            </a:r>
            <a:r>
              <a:rPr lang="fr-BE" sz="2000" b="1" dirty="0" err="1" smtClean="0"/>
              <a:t>Sp</a:t>
            </a:r>
            <a:r>
              <a:rPr lang="fr-BE" sz="2000" b="1" dirty="0" smtClean="0"/>
              <a:t> </a:t>
            </a:r>
            <a:r>
              <a:rPr lang="fr-BE" sz="2000" b="1" dirty="0" err="1" smtClean="0"/>
              <a:t>Dept</a:t>
            </a:r>
            <a:r>
              <a:rPr lang="fr-BE" sz="2000" b="1" dirty="0" smtClean="0"/>
              <a:t> Log à TOURNAI</a:t>
            </a:r>
            <a:endParaRPr lang="en-US" sz="2000" dirty="0"/>
          </a:p>
          <a:p>
            <a:pPr marL="442913">
              <a:spcAft>
                <a:spcPts val="600"/>
              </a:spcAft>
            </a:pPr>
            <a:r>
              <a:rPr lang="fr-FR" sz="1600" u="sng" dirty="0"/>
              <a:t>Références</a:t>
            </a:r>
            <a:r>
              <a:rPr lang="fr-FR" sz="1600" dirty="0"/>
              <a:t> : MITS : (1) </a:t>
            </a:r>
            <a:r>
              <a:rPr lang="fr-FR" sz="1600" b="1" dirty="0"/>
              <a:t>MITS : 15-00122641 du 19 mars 2015</a:t>
            </a:r>
            <a:r>
              <a:rPr lang="fr-FR" sz="1600" dirty="0"/>
              <a:t> + (2) MITS : </a:t>
            </a:r>
            <a:r>
              <a:rPr lang="fr-FR" sz="1600" b="1" dirty="0"/>
              <a:t>15-00311364 du 13 août 2015 </a:t>
            </a:r>
            <a:r>
              <a:rPr lang="fr-FR" sz="1600" dirty="0"/>
              <a:t>(rappel).</a:t>
            </a:r>
            <a:endParaRPr lang="en-US" sz="1600" dirty="0"/>
          </a:p>
          <a:p>
            <a:pPr marL="785813" lvl="0" indent="-342900">
              <a:spcAft>
                <a:spcPts val="600"/>
              </a:spcAft>
              <a:buFont typeface="+mj-lt"/>
              <a:buAutoNum type="alphaLcPeriod" startAt="2"/>
            </a:pPr>
            <a:r>
              <a:rPr lang="fr-FR" b="1" dirty="0" smtClean="0"/>
              <a:t>Adaptation </a:t>
            </a:r>
            <a:r>
              <a:rPr lang="fr-FR" b="1" dirty="0"/>
              <a:t>de la formation en 2015</a:t>
            </a:r>
            <a:endParaRPr lang="en-US" b="1" dirty="0"/>
          </a:p>
          <a:p>
            <a:pPr marL="1092200" indent="-285750">
              <a:spcAft>
                <a:spcPts val="600"/>
              </a:spcAft>
              <a:buFont typeface="Wingdings" panose="05000000000000000000" pitchFamily="2" charset="2"/>
              <a:buChar char="è"/>
            </a:pPr>
            <a:r>
              <a:rPr lang="fr-FR" sz="1600" dirty="0"/>
              <a:t>P</a:t>
            </a:r>
            <a:r>
              <a:rPr lang="fr-FR" sz="1600" dirty="0" smtClean="0"/>
              <a:t>roposition </a:t>
            </a:r>
            <a:r>
              <a:rPr lang="fr-FR" sz="1600" dirty="0"/>
              <a:t>du département des formations (</a:t>
            </a:r>
            <a:r>
              <a:rPr lang="fr-FR" sz="1600" dirty="0" smtClean="0"/>
              <a:t>ICWBW) : Le </a:t>
            </a:r>
            <a:r>
              <a:rPr lang="fr-FR" sz="1600" dirty="0"/>
              <a:t>module </a:t>
            </a:r>
            <a:r>
              <a:rPr lang="fr-FR" sz="1600" b="1" dirty="0">
                <a:solidFill>
                  <a:srgbClr val="C00000"/>
                </a:solidFill>
              </a:rPr>
              <a:t>9303 / 08</a:t>
            </a:r>
            <a:r>
              <a:rPr lang="fr-FR" sz="1600" b="1" dirty="0"/>
              <a:t> </a:t>
            </a:r>
            <a:r>
              <a:rPr lang="fr-FR" sz="1600" b="1" dirty="0" smtClean="0"/>
              <a:t>- </a:t>
            </a:r>
            <a:r>
              <a:rPr lang="fr-FR" sz="1600" dirty="0" smtClean="0"/>
              <a:t>plus </a:t>
            </a:r>
            <a:r>
              <a:rPr lang="fr-FR" sz="1600" dirty="0"/>
              <a:t>axé sur des aspects théoriques (bases) </a:t>
            </a:r>
            <a:r>
              <a:rPr lang="fr-FR" sz="1600" dirty="0" smtClean="0"/>
              <a:t>- est </a:t>
            </a:r>
            <a:r>
              <a:rPr lang="fr-FR" sz="1600" dirty="0"/>
              <a:t>complété par le module </a:t>
            </a:r>
            <a:r>
              <a:rPr lang="fr-FR" sz="1600" b="1" dirty="0" smtClean="0">
                <a:solidFill>
                  <a:srgbClr val="C00000"/>
                </a:solidFill>
              </a:rPr>
              <a:t>9304</a:t>
            </a:r>
            <a:r>
              <a:rPr lang="fr-FR" sz="1600" dirty="0" smtClean="0"/>
              <a:t> qui apporte des perfectionnements </a:t>
            </a:r>
            <a:r>
              <a:rPr lang="fr-FR" sz="1600" dirty="0"/>
              <a:t>sur le plan pratique </a:t>
            </a:r>
            <a:r>
              <a:rPr lang="fr-FR" sz="1600" dirty="0" smtClean="0"/>
              <a:t>en </a:t>
            </a:r>
            <a:r>
              <a:rPr lang="fr-FR" sz="1600" dirty="0"/>
              <a:t>matière de contrôle de l’état de </a:t>
            </a:r>
            <a:r>
              <a:rPr lang="fr-FR" sz="1600" dirty="0" smtClean="0"/>
              <a:t>l’amiante</a:t>
            </a:r>
            <a:r>
              <a:rPr lang="fr-FR" sz="1600" dirty="0"/>
              <a:t> </a:t>
            </a:r>
            <a:r>
              <a:rPr lang="fr-FR" sz="1600" dirty="0" smtClean="0"/>
              <a:t>;</a:t>
            </a:r>
          </a:p>
          <a:p>
            <a:pPr marL="1092200" indent="-285750">
              <a:spcAft>
                <a:spcPts val="600"/>
              </a:spcAft>
              <a:buFont typeface="Wingdings" panose="05000000000000000000" pitchFamily="2" charset="2"/>
              <a:buChar char="è"/>
            </a:pPr>
            <a:r>
              <a:rPr lang="fr-FR" sz="1600" dirty="0" smtClean="0"/>
              <a:t>Pour </a:t>
            </a:r>
            <a:r>
              <a:rPr lang="fr-FR" sz="1600" dirty="0"/>
              <a:t>rappel :</a:t>
            </a:r>
            <a:endParaRPr lang="en-US" sz="1600" dirty="0"/>
          </a:p>
          <a:p>
            <a:pPr marL="1363663" lvl="0" indent="-285750">
              <a:spcAft>
                <a:spcPts val="600"/>
              </a:spcAft>
              <a:buFont typeface="Arial" panose="020B0604020202020204" pitchFamily="34" charset="0"/>
              <a:buChar char="•"/>
            </a:pPr>
            <a:r>
              <a:rPr lang="fr-FR" sz="1600" dirty="0"/>
              <a:t>Ces deux modules sont </a:t>
            </a:r>
            <a:r>
              <a:rPr lang="fr-FR" sz="1600" dirty="0" smtClean="0"/>
              <a:t>complétés </a:t>
            </a:r>
            <a:r>
              <a:rPr lang="fr-FR" sz="1600" dirty="0"/>
              <a:t>par un fascicule </a:t>
            </a:r>
            <a:r>
              <a:rPr lang="fr-BE" sz="1600" dirty="0"/>
              <a:t>de sensibilisation au processus d’exécution des contrôles de l’état de l’amiante établi par MRC&amp;I-I/S/E</a:t>
            </a:r>
            <a:r>
              <a:rPr lang="fr-FR" sz="1600" dirty="0"/>
              <a:t>. </a:t>
            </a:r>
            <a:r>
              <a:rPr lang="fr-BE" sz="1600" dirty="0"/>
              <a:t>Il est disponible sur le SharePoint de </a:t>
            </a:r>
            <a:r>
              <a:rPr lang="fr-FR" sz="1600" dirty="0"/>
              <a:t>MRC&amp;I-I/S/E via le lien :</a:t>
            </a:r>
            <a:endParaRPr lang="en-US" sz="1600" dirty="0"/>
          </a:p>
          <a:p>
            <a:pPr marL="1349375">
              <a:spcAft>
                <a:spcPts val="600"/>
              </a:spcAft>
            </a:pPr>
            <a:r>
              <a:rPr lang="fr-BE" sz="1400" u="sng" dirty="0">
                <a:hlinkClick r:id="rId3"/>
              </a:rPr>
              <a:t>http://intranet.mil.intra/sites/Mat/Infra/MRCI/AgrEnv/0511%20Asbestos%20Personnel/Forms/AllItems.aspx </a:t>
            </a:r>
            <a:r>
              <a:rPr lang="fr-BE" sz="1400" dirty="0"/>
              <a:t>- </a:t>
            </a:r>
            <a:r>
              <a:rPr lang="fr-BE" sz="1400" dirty="0" smtClean="0"/>
              <a:t>Rubrique 7 - Fichier </a:t>
            </a:r>
            <a:r>
              <a:rPr lang="fr-BE" sz="1400" dirty="0" smtClean="0"/>
              <a:t>Briefing_Controle_Amiante_2014_F.ppt ;</a:t>
            </a:r>
            <a:endParaRPr lang="en-US" sz="1400" dirty="0"/>
          </a:p>
          <a:p>
            <a:pPr marL="1363663" lvl="0" indent="-285750">
              <a:spcAft>
                <a:spcPts val="600"/>
              </a:spcAft>
              <a:buFont typeface="Arial" panose="020B0604020202020204" pitchFamily="34" charset="0"/>
              <a:buChar char="•"/>
            </a:pPr>
            <a:r>
              <a:rPr lang="fr-BE" sz="1600" dirty="0"/>
              <a:t>Pour la deuxième année consécutive, les élèves font des exercices pratiques sur terrain.</a:t>
            </a:r>
            <a:endParaRPr lang="en-US" sz="1600" dirty="0"/>
          </a:p>
          <a:p>
            <a:pPr marL="896938">
              <a:spcAft>
                <a:spcPts val="600"/>
              </a:spcAft>
            </a:pPr>
            <a:endParaRPr lang="fr-FR" sz="1600" dirty="0" smtClean="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2586645730"/>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262705"/>
          </a:xfrm>
          <a:prstGeom prst="rect">
            <a:avLst/>
          </a:prstGeom>
          <a:noFill/>
        </p:spPr>
        <p:txBody>
          <a:bodyPr wrap="square" rtlCol="0">
            <a:spAutoFit/>
          </a:bodyPr>
          <a:lstStyle/>
          <a:p>
            <a:pPr marL="457200" lvl="0" indent="-457200">
              <a:spcAft>
                <a:spcPts val="600"/>
              </a:spcAft>
              <a:buFont typeface="+mj-lt"/>
              <a:buAutoNum type="arabicPeriod" startAt="6"/>
            </a:pPr>
            <a:r>
              <a:rPr lang="fr-BE" sz="2000" b="1" dirty="0"/>
              <a:t>Formation du personnel du 2Ech Infra pour l’exécution des travaux de désamiantage par la technique des traitements simples</a:t>
            </a:r>
            <a:endParaRPr lang="en-US" sz="2000" dirty="0"/>
          </a:p>
          <a:p>
            <a:pPr marL="728663" indent="-285750">
              <a:spcAft>
                <a:spcPts val="600"/>
              </a:spcAft>
              <a:buFont typeface="Wingdings" panose="05000000000000000000" pitchFamily="2" charset="2"/>
              <a:buChar char="è"/>
            </a:pPr>
            <a:r>
              <a:rPr lang="fr-FR" sz="1600" dirty="0"/>
              <a:t>En </a:t>
            </a:r>
            <a:r>
              <a:rPr lang="fr-FR" sz="1600" b="1" dirty="0">
                <a:solidFill>
                  <a:srgbClr val="C00000"/>
                </a:solidFill>
              </a:rPr>
              <a:t>2015</a:t>
            </a:r>
            <a:r>
              <a:rPr lang="fr-FR" sz="1600" dirty="0"/>
              <a:t>, du personnel du 2Ech Infra a suivi les formations légales dans un organisme externe. Il s’agissait de formations de base (première formation) et de recyclages (une fois par an</a:t>
            </a:r>
            <a:r>
              <a:rPr lang="fr-FR" sz="1600" dirty="0" smtClean="0"/>
              <a:t>) ;</a:t>
            </a:r>
            <a:endParaRPr lang="en-US" sz="1600" dirty="0"/>
          </a:p>
          <a:p>
            <a:pPr marL="728663" indent="-285750">
              <a:spcAft>
                <a:spcPts val="600"/>
              </a:spcAft>
              <a:buFont typeface="Wingdings" panose="05000000000000000000" pitchFamily="2" charset="2"/>
              <a:buChar char="è"/>
            </a:pPr>
            <a:r>
              <a:rPr lang="fr-FR" sz="1600" dirty="0"/>
              <a:t>Les listes sont adaptées chaque année pour maintenir le quota de personnel formé requis et sont disponibles sur le SharePoint de MRC&amp;I-I/S/E via le lien :</a:t>
            </a:r>
            <a:endParaRPr lang="en-US" sz="1600" dirty="0"/>
          </a:p>
          <a:p>
            <a:pPr marL="715963">
              <a:spcAft>
                <a:spcPts val="600"/>
              </a:spcAft>
            </a:pPr>
            <a:r>
              <a:rPr lang="fr-FR" sz="1600" u="sng" dirty="0">
                <a:hlinkClick r:id="rId3"/>
              </a:rPr>
              <a:t>http://intranet.mil.intra/sites/Mat/Infra/MRCI/AgrEnv/0511%20Asbestos%20Personnel/Forms/AllItems.aspx </a:t>
            </a:r>
            <a:r>
              <a:rPr lang="fr-FR" sz="1600" dirty="0"/>
              <a:t>- </a:t>
            </a:r>
            <a:r>
              <a:rPr lang="fr-FR" sz="1600" dirty="0" smtClean="0"/>
              <a:t>Rubrique 7 - Fichier </a:t>
            </a:r>
            <a:r>
              <a:rPr lang="fr-FR" sz="1600" dirty="0"/>
              <a:t>Fmn_2ECH_2015.pdf.</a:t>
            </a:r>
            <a:endParaRPr lang="en-US" sz="1600" dirty="0"/>
          </a:p>
          <a:p>
            <a:pPr marL="457200" lvl="0" indent="-457200">
              <a:spcAft>
                <a:spcPts val="600"/>
              </a:spcAft>
              <a:buFont typeface="+mj-lt"/>
              <a:buAutoNum type="arabicPeriod" startAt="7"/>
            </a:pPr>
            <a:r>
              <a:rPr lang="fr-BE" sz="2000" b="1" dirty="0"/>
              <a:t>Contrôle qualité</a:t>
            </a:r>
            <a:endParaRPr lang="en-US" sz="2000" dirty="0"/>
          </a:p>
          <a:p>
            <a:pPr marL="442913">
              <a:spcAft>
                <a:spcPts val="600"/>
              </a:spcAft>
            </a:pPr>
            <a:r>
              <a:rPr lang="fr-BE" sz="1600" u="sng" dirty="0"/>
              <a:t>Référence</a:t>
            </a:r>
            <a:r>
              <a:rPr lang="fr-BE" sz="1600" dirty="0"/>
              <a:t> : </a:t>
            </a:r>
            <a:r>
              <a:rPr lang="fr-FR" sz="1600" b="1" dirty="0"/>
              <a:t>Voir conclusions du rapport de réunion technique du </a:t>
            </a:r>
            <a:r>
              <a:rPr lang="fr-FR" sz="1600" b="1" dirty="0">
                <a:solidFill>
                  <a:srgbClr val="C00000"/>
                </a:solidFill>
              </a:rPr>
              <a:t>28 janvier 2015, §4.c.</a:t>
            </a:r>
            <a:endParaRPr lang="en-US" sz="1600" b="1" dirty="0">
              <a:solidFill>
                <a:srgbClr val="C00000"/>
              </a:solidFill>
            </a:endParaRPr>
          </a:p>
          <a:p>
            <a:pPr marL="728663" indent="-285750">
              <a:spcAft>
                <a:spcPts val="600"/>
              </a:spcAft>
              <a:buFont typeface="Wingdings" panose="05000000000000000000" pitchFamily="2" charset="2"/>
              <a:buChar char="è"/>
            </a:pPr>
            <a:r>
              <a:rPr lang="fr-BE" sz="1600" dirty="0"/>
              <a:t>Un </a:t>
            </a:r>
            <a:r>
              <a:rPr lang="fr-BE" sz="1600" dirty="0" smtClean="0">
                <a:hlinkClick r:id="rId4" action="ppaction://hlinksldjump"/>
              </a:rPr>
              <a:t>modèle de tableau </a:t>
            </a:r>
            <a:r>
              <a:rPr lang="fr-BE" sz="1600" dirty="0">
                <a:hlinkClick r:id="rId4" action="ppaction://hlinksldjump"/>
              </a:rPr>
              <a:t>de bord </a:t>
            </a:r>
            <a:r>
              <a:rPr lang="fr-BE" sz="1600" dirty="0"/>
              <a:t>adapté a été présenté en  </a:t>
            </a:r>
            <a:r>
              <a:rPr lang="fr-BE" sz="1600" b="1" dirty="0">
                <a:solidFill>
                  <a:srgbClr val="C00000"/>
                </a:solidFill>
              </a:rPr>
              <a:t>2015</a:t>
            </a:r>
            <a:r>
              <a:rPr lang="fr-BE" sz="1600" dirty="0"/>
              <a:t>. Pour les </a:t>
            </a:r>
            <a:r>
              <a:rPr lang="fr-BE" sz="1600" dirty="0" smtClean="0"/>
              <a:t>détails, </a:t>
            </a:r>
            <a:r>
              <a:rPr lang="fr-BE" sz="1600" dirty="0"/>
              <a:t>voir le </a:t>
            </a:r>
            <a:r>
              <a:rPr lang="fr-BE" sz="1600" b="1" dirty="0">
                <a:solidFill>
                  <a:srgbClr val="C00000"/>
                </a:solidFill>
              </a:rPr>
              <a:t>§1.2. </a:t>
            </a:r>
            <a:r>
              <a:rPr lang="fr-BE" sz="1600" dirty="0"/>
              <a:t>du rapport de réunion technique du </a:t>
            </a:r>
            <a:r>
              <a:rPr lang="fr-BE" sz="1600" b="1" dirty="0">
                <a:solidFill>
                  <a:srgbClr val="C00000"/>
                </a:solidFill>
              </a:rPr>
              <a:t>28 janvier </a:t>
            </a:r>
            <a:r>
              <a:rPr lang="fr-BE" sz="1600" b="1" dirty="0" smtClean="0">
                <a:solidFill>
                  <a:srgbClr val="C00000"/>
                </a:solidFill>
              </a:rPr>
              <a:t>2015</a:t>
            </a:r>
            <a:r>
              <a:rPr lang="fr-BE" sz="1600" dirty="0" smtClean="0"/>
              <a:t> ;</a:t>
            </a:r>
            <a:endParaRPr lang="en-US" sz="1600" dirty="0"/>
          </a:p>
          <a:p>
            <a:pPr marL="728663" indent="-285750">
              <a:spcAft>
                <a:spcPts val="600"/>
              </a:spcAft>
              <a:buFont typeface="Wingdings" panose="05000000000000000000" pitchFamily="2" charset="2"/>
              <a:buChar char="è"/>
            </a:pPr>
            <a:r>
              <a:rPr lang="fr-FR" sz="1600" dirty="0"/>
              <a:t>L’adaptation des fiches processus NIV IV (points de contrôle, critères d’évaluation =&gt; tableau de bord) </a:t>
            </a:r>
            <a:r>
              <a:rPr lang="fr-FR" sz="1600" dirty="0" smtClean="0"/>
              <a:t>est en cours et sera terminée en </a:t>
            </a:r>
            <a:r>
              <a:rPr lang="fr-FR" sz="1600" b="1" dirty="0" smtClean="0">
                <a:solidFill>
                  <a:srgbClr val="C00000"/>
                </a:solidFill>
              </a:rPr>
              <a:t>2016</a:t>
            </a:r>
            <a:r>
              <a:rPr lang="fr-FR" sz="1600" dirty="0" smtClean="0"/>
              <a:t>.</a:t>
            </a:r>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0765025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fr-FR" sz="2700" b="1" dirty="0" smtClean="0">
                <a:effectLst>
                  <a:outerShdw blurRad="38100" dist="38100" dir="2700000" algn="tl">
                    <a:srgbClr val="000000">
                      <a:alpha val="43137"/>
                    </a:srgbClr>
                  </a:outerShdw>
                </a:effectLst>
              </a:rPr>
              <a:t>Analyse du tableau de bord de la performance 2015 par (groupe de) processus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892552"/>
          </a:xfrm>
          <a:prstGeom prst="rect">
            <a:avLst/>
          </a:prstGeom>
          <a:noFill/>
        </p:spPr>
        <p:txBody>
          <a:bodyPr wrap="square" rtlCol="0">
            <a:spAutoFit/>
          </a:bodyPr>
          <a:lstStyle/>
          <a:p>
            <a:pPr marL="441325" lvl="0" indent="-441325">
              <a:buFont typeface="+mj-lt"/>
              <a:buAutoNum type="arabicPeriod"/>
            </a:pPr>
            <a:r>
              <a:rPr lang="fr-FR" sz="2000" b="1" dirty="0"/>
              <a:t>Complétude de mise à jour des inventaires et programmes de gestion</a:t>
            </a:r>
            <a:endParaRPr lang="en-US" sz="2000" dirty="0"/>
          </a:p>
          <a:p>
            <a:pPr marL="442913"/>
            <a:r>
              <a:rPr lang="fr-FR" sz="1600" dirty="0"/>
              <a:t>Résultat positif, en nette hausse par rapport à 2013 et 2014 :</a:t>
            </a:r>
            <a:endParaRPr lang="en-US" sz="1600" dirty="0"/>
          </a:p>
          <a:p>
            <a:pPr lvl="0">
              <a:spcAft>
                <a:spcPts val="600"/>
              </a:spcAft>
            </a:pPr>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572593447"/>
              </p:ext>
            </p:extLst>
          </p:nvPr>
        </p:nvGraphicFramePr>
        <p:xfrm>
          <a:off x="907747" y="2276872"/>
          <a:ext cx="5320438" cy="1717548"/>
        </p:xfrm>
        <a:graphic>
          <a:graphicData uri="http://schemas.openxmlformats.org/drawingml/2006/table">
            <a:tbl>
              <a:tblPr firstRow="1" firstCol="1" bandRow="1">
                <a:tableStyleId>{5C22544A-7EE6-4342-B048-85BDC9FD1C3A}</a:tableStyleId>
              </a:tblPr>
              <a:tblGrid>
                <a:gridCol w="1886968"/>
                <a:gridCol w="1144490"/>
                <a:gridCol w="1144490"/>
                <a:gridCol w="1144490"/>
              </a:tblGrid>
              <a:tr h="245364">
                <a:tc rowSpan="2">
                  <a:txBody>
                    <a:bodyPr/>
                    <a:lstStyle/>
                    <a:p>
                      <a:pPr algn="ctr">
                        <a:lnSpc>
                          <a:spcPct val="115000"/>
                        </a:lnSpc>
                        <a:spcBef>
                          <a:spcPts val="300"/>
                        </a:spcBef>
                        <a:spcAft>
                          <a:spcPts val="300"/>
                        </a:spcAft>
                      </a:pPr>
                      <a:r>
                        <a:rPr lang="fr-FR" sz="1400" dirty="0">
                          <a:effectLst/>
                        </a:rPr>
                        <a:t>CCI</a:t>
                      </a:r>
                      <a:endParaRPr lang="en-US" sz="1700" dirty="0">
                        <a:effectLst/>
                        <a:latin typeface="Arial Narrow"/>
                        <a:ea typeface="Arial Narrow"/>
                        <a:cs typeface="Times New Roman"/>
                      </a:endParaRPr>
                    </a:p>
                  </a:txBody>
                  <a:tcPr marL="108249" marR="108249" marT="0" marB="0" anchor="ctr"/>
                </a:tc>
                <a:tc gridSpan="3">
                  <a:txBody>
                    <a:bodyPr/>
                    <a:lstStyle/>
                    <a:p>
                      <a:pPr algn="ctr">
                        <a:lnSpc>
                          <a:spcPct val="115000"/>
                        </a:lnSpc>
                        <a:spcBef>
                          <a:spcPts val="300"/>
                        </a:spcBef>
                        <a:spcAft>
                          <a:spcPts val="300"/>
                        </a:spcAft>
                      </a:pPr>
                      <a:r>
                        <a:rPr lang="fr-FR" sz="1400" dirty="0">
                          <a:effectLst/>
                        </a:rPr>
                        <a:t>Mises à jour </a:t>
                      </a:r>
                      <a:r>
                        <a:rPr lang="fr-FR" sz="1400" dirty="0" smtClean="0">
                          <a:effectLst/>
                        </a:rPr>
                        <a:t>%</a:t>
                      </a:r>
                      <a:endParaRPr lang="en-US" sz="1700" dirty="0">
                        <a:effectLst/>
                        <a:latin typeface="Arial Narrow"/>
                        <a:ea typeface="Arial Narrow"/>
                        <a:cs typeface="Times New Roman"/>
                      </a:endParaRPr>
                    </a:p>
                  </a:txBody>
                  <a:tcPr marL="108249" marR="108249" marT="0" marB="0" anchor="ctr"/>
                </a:tc>
                <a:tc hMerge="1">
                  <a:txBody>
                    <a:bodyPr/>
                    <a:lstStyle/>
                    <a:p>
                      <a:endParaRPr lang="en-US"/>
                    </a:p>
                  </a:txBody>
                  <a:tcPr/>
                </a:tc>
                <a:tc hMerge="1">
                  <a:txBody>
                    <a:bodyPr/>
                    <a:lstStyle/>
                    <a:p>
                      <a:endParaRPr lang="en-US"/>
                    </a:p>
                  </a:txBody>
                  <a:tcPr/>
                </a:tc>
              </a:tr>
              <a:tr h="232736">
                <a:tc vMerge="1">
                  <a:txBody>
                    <a:bodyPr/>
                    <a:lstStyle/>
                    <a:p>
                      <a:endParaRPr lang="en-US"/>
                    </a:p>
                  </a:txBody>
                  <a:tcPr/>
                </a:tc>
                <a:tc>
                  <a:txBody>
                    <a:bodyPr/>
                    <a:lstStyle/>
                    <a:p>
                      <a:pPr algn="ctr">
                        <a:lnSpc>
                          <a:spcPct val="115000"/>
                        </a:lnSpc>
                        <a:spcBef>
                          <a:spcPts val="300"/>
                        </a:spcBef>
                        <a:spcAft>
                          <a:spcPts val="300"/>
                        </a:spcAft>
                      </a:pPr>
                      <a:r>
                        <a:rPr lang="fr-FR" sz="1400">
                          <a:effectLst/>
                        </a:rPr>
                        <a:t>2013</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2014</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2015</a:t>
                      </a:r>
                      <a:endParaRPr lang="en-US" sz="1700">
                        <a:effectLst/>
                        <a:latin typeface="Arial Narrow"/>
                        <a:ea typeface="Arial Narrow"/>
                        <a:cs typeface="Times New Roman"/>
                      </a:endParaRPr>
                    </a:p>
                  </a:txBody>
                  <a:tcPr marL="108249" marR="108249" marT="0" marB="0" anchor="ctr"/>
                </a:tc>
              </a:tr>
              <a:tr h="232736">
                <a:tc>
                  <a:txBody>
                    <a:bodyPr/>
                    <a:lstStyle/>
                    <a:p>
                      <a:pPr>
                        <a:lnSpc>
                          <a:spcPct val="115000"/>
                        </a:lnSpc>
                        <a:spcBef>
                          <a:spcPts val="300"/>
                        </a:spcBef>
                        <a:spcAft>
                          <a:spcPts val="300"/>
                        </a:spcAft>
                      </a:pPr>
                      <a:r>
                        <a:rPr lang="fr-FR" sz="1400">
                          <a:effectLst/>
                        </a:rPr>
                        <a:t>CENTER</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22</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37</a:t>
                      </a:r>
                      <a:endParaRPr lang="en-US" sz="1700" dirty="0">
                        <a:effectLst/>
                        <a:latin typeface="Arial Narrow"/>
                        <a:ea typeface="Arial Narrow"/>
                        <a:cs typeface="Times New Roman"/>
                      </a:endParaRPr>
                    </a:p>
                  </a:txBody>
                  <a:tcPr marL="108249" marR="108249" marT="0" marB="0" anchor="ctr">
                    <a:solidFill>
                      <a:srgbClr val="FFC000"/>
                    </a:solidFill>
                  </a:tcPr>
                </a:tc>
              </a:tr>
              <a:tr h="232736">
                <a:tc>
                  <a:txBody>
                    <a:bodyPr/>
                    <a:lstStyle/>
                    <a:p>
                      <a:pPr>
                        <a:lnSpc>
                          <a:spcPct val="115000"/>
                        </a:lnSpc>
                        <a:spcBef>
                          <a:spcPts val="300"/>
                        </a:spcBef>
                        <a:spcAft>
                          <a:spcPts val="300"/>
                        </a:spcAft>
                      </a:pPr>
                      <a:r>
                        <a:rPr lang="fr-FR" sz="1400">
                          <a:effectLst/>
                        </a:rPr>
                        <a:t>S-LIEGE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21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15</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52</a:t>
                      </a:r>
                      <a:endParaRPr lang="en-US" sz="1700" dirty="0">
                        <a:effectLst/>
                        <a:latin typeface="Arial Narrow"/>
                        <a:ea typeface="Arial Narrow"/>
                        <a:cs typeface="Times New Roman"/>
                      </a:endParaRPr>
                    </a:p>
                  </a:txBody>
                  <a:tcPr marL="108249" marR="108249" marT="0" marB="0" anchor="ctr">
                    <a:solidFill>
                      <a:srgbClr val="FFFF00"/>
                    </a:solidFill>
                  </a:tcPr>
                </a:tc>
              </a:tr>
              <a:tr h="232736">
                <a:tc>
                  <a:txBody>
                    <a:bodyPr/>
                    <a:lstStyle/>
                    <a:p>
                      <a:pPr>
                        <a:lnSpc>
                          <a:spcPct val="115000"/>
                        </a:lnSpc>
                        <a:spcBef>
                          <a:spcPts val="300"/>
                        </a:spcBef>
                        <a:spcAft>
                          <a:spcPts val="300"/>
                        </a:spcAft>
                      </a:pPr>
                      <a:r>
                        <a:rPr lang="fr-FR" sz="1400">
                          <a:effectLst/>
                        </a:rPr>
                        <a:t>N-LEOPOLDSBURG</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0</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86</a:t>
                      </a:r>
                      <a:endParaRPr lang="en-US" sz="1700" dirty="0">
                        <a:effectLst/>
                        <a:latin typeface="Arial Narrow"/>
                        <a:ea typeface="Arial Narrow"/>
                        <a:cs typeface="Times New Roman"/>
                      </a:endParaRPr>
                    </a:p>
                  </a:txBody>
                  <a:tcPr marL="108249" marR="108249" marT="0" marB="0" anchor="ctr">
                    <a:solidFill>
                      <a:srgbClr val="00B050"/>
                    </a:solidFill>
                  </a:tcPr>
                </a:tc>
              </a:tr>
              <a:tr h="232736">
                <a:tc>
                  <a:txBody>
                    <a:bodyPr/>
                    <a:lstStyle/>
                    <a:p>
                      <a:pPr>
                        <a:lnSpc>
                          <a:spcPct val="115000"/>
                        </a:lnSpc>
                        <a:spcBef>
                          <a:spcPts val="300"/>
                        </a:spcBef>
                        <a:spcAft>
                          <a:spcPts val="300"/>
                        </a:spcAft>
                      </a:pPr>
                      <a:r>
                        <a:rPr lang="fr-FR" sz="1400">
                          <a:effectLst/>
                        </a:rPr>
                        <a:t>N-BRUGGE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4</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67</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73</a:t>
                      </a:r>
                      <a:endParaRPr lang="en-US" sz="1700" dirty="0">
                        <a:effectLst/>
                        <a:latin typeface="Arial Narrow"/>
                        <a:ea typeface="Arial Narrow"/>
                        <a:cs typeface="Times New Roman"/>
                      </a:endParaRPr>
                    </a:p>
                  </a:txBody>
                  <a:tcPr marL="108249" marR="108249" marT="0" marB="0" anchor="ctr">
                    <a:solidFill>
                      <a:srgbClr val="92D050"/>
                    </a:solidFill>
                  </a:tcPr>
                </a:tc>
              </a:tr>
              <a:tr h="232736">
                <a:tc>
                  <a:txBody>
                    <a:bodyPr/>
                    <a:lstStyle/>
                    <a:p>
                      <a:pPr>
                        <a:lnSpc>
                          <a:spcPct val="115000"/>
                        </a:lnSpc>
                        <a:spcBef>
                          <a:spcPts val="300"/>
                        </a:spcBef>
                        <a:spcAft>
                          <a:spcPts val="300"/>
                        </a:spcAft>
                      </a:pPr>
                      <a:r>
                        <a:rPr lang="fr-FR" sz="1400">
                          <a:effectLst/>
                        </a:rPr>
                        <a:t>S-BELGRADE</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3,3</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a:effectLst/>
                        </a:rPr>
                        <a:t>11</a:t>
                      </a:r>
                      <a:endParaRPr lang="en-US" sz="1700">
                        <a:effectLst/>
                        <a:latin typeface="Arial Narrow"/>
                        <a:ea typeface="Arial Narrow"/>
                        <a:cs typeface="Times New Roman"/>
                      </a:endParaRPr>
                    </a:p>
                  </a:txBody>
                  <a:tcPr marL="108249" marR="108249" marT="0" marB="0" anchor="ctr"/>
                </a:tc>
                <a:tc>
                  <a:txBody>
                    <a:bodyPr/>
                    <a:lstStyle/>
                    <a:p>
                      <a:pPr algn="ctr">
                        <a:lnSpc>
                          <a:spcPct val="115000"/>
                        </a:lnSpc>
                        <a:spcBef>
                          <a:spcPts val="300"/>
                        </a:spcBef>
                        <a:spcAft>
                          <a:spcPts val="300"/>
                        </a:spcAft>
                      </a:pPr>
                      <a:r>
                        <a:rPr lang="fr-FR" sz="1400" dirty="0">
                          <a:effectLst/>
                        </a:rPr>
                        <a:t>12</a:t>
                      </a:r>
                      <a:endParaRPr lang="en-US" sz="1700" dirty="0">
                        <a:effectLst/>
                        <a:latin typeface="Arial Narrow"/>
                        <a:ea typeface="Arial Narrow"/>
                        <a:cs typeface="Times New Roman"/>
                      </a:endParaRPr>
                    </a:p>
                  </a:txBody>
                  <a:tcPr marL="108249" marR="108249" marT="0" marB="0" anchor="ctr">
                    <a:solidFill>
                      <a:srgbClr val="FF0000"/>
                    </a:solidFill>
                  </a:tcPr>
                </a:tc>
              </a:tr>
            </a:tbl>
          </a:graphicData>
        </a:graphic>
      </p:graphicFrame>
      <p:sp>
        <p:nvSpPr>
          <p:cNvPr id="4" name="TextBox 3"/>
          <p:cNvSpPr txBox="1"/>
          <p:nvPr/>
        </p:nvSpPr>
        <p:spPr>
          <a:xfrm>
            <a:off x="6375197" y="4119342"/>
            <a:ext cx="2376264" cy="2092881"/>
          </a:xfrm>
          <a:prstGeom prst="rect">
            <a:avLst/>
          </a:prstGeom>
          <a:noFill/>
        </p:spPr>
        <p:txBody>
          <a:bodyPr wrap="square" rtlCol="0">
            <a:spAutoFit/>
          </a:bodyPr>
          <a:lstStyle/>
          <a:p>
            <a:r>
              <a:rPr lang="fr-FR" sz="1300" dirty="0"/>
              <a:t>L</a:t>
            </a:r>
            <a:r>
              <a:rPr lang="fr-FR" sz="1300" dirty="0" smtClean="0"/>
              <a:t>iste </a:t>
            </a:r>
            <a:r>
              <a:rPr lang="fr-FR" sz="1300" dirty="0"/>
              <a:t>des quartiers pour lesquels les inventaires sont partiellement ou totalement non à </a:t>
            </a:r>
            <a:r>
              <a:rPr lang="fr-FR" sz="1300" dirty="0" smtClean="0"/>
              <a:t>jour</a:t>
            </a:r>
            <a:r>
              <a:rPr lang="fr-FR" sz="1300" dirty="0"/>
              <a:t> malgré le rappel</a:t>
            </a:r>
            <a:r>
              <a:rPr lang="fr-FR" sz="1300" dirty="0" smtClean="0"/>
              <a:t>. </a:t>
            </a:r>
            <a:r>
              <a:rPr lang="fr-FR" sz="1300" dirty="0"/>
              <a:t>Il est demandé aux syndicats de relayer l’information lors des CCB et de profiter de l’occasion pour insister sur la nécessité de disposer d’un inventaire de l’amiante à jour.</a:t>
            </a:r>
            <a:endParaRPr lang="en-US" sz="1300" dirty="0"/>
          </a:p>
        </p:txBody>
      </p:sp>
      <p:sp>
        <p:nvSpPr>
          <p:cNvPr id="5" name="TextBox 4"/>
          <p:cNvSpPr txBox="1"/>
          <p:nvPr/>
        </p:nvSpPr>
        <p:spPr>
          <a:xfrm>
            <a:off x="6300788" y="2276872"/>
            <a:ext cx="2343710" cy="892552"/>
          </a:xfrm>
          <a:prstGeom prst="rect">
            <a:avLst/>
          </a:prstGeom>
          <a:noFill/>
        </p:spPr>
        <p:txBody>
          <a:bodyPr wrap="square" rtlCol="0">
            <a:spAutoFit/>
          </a:bodyPr>
          <a:lstStyle/>
          <a:p>
            <a:r>
              <a:rPr lang="fr-FR" sz="1300" dirty="0"/>
              <a:t>Soit une moyenne de </a:t>
            </a:r>
            <a:r>
              <a:rPr lang="fr-FR" sz="1300" b="1" dirty="0">
                <a:solidFill>
                  <a:srgbClr val="C00000"/>
                </a:solidFill>
              </a:rPr>
              <a:t>66%</a:t>
            </a:r>
            <a:r>
              <a:rPr lang="fr-FR" sz="1300" dirty="0">
                <a:solidFill>
                  <a:srgbClr val="C00000"/>
                </a:solidFill>
              </a:rPr>
              <a:t> </a:t>
            </a:r>
            <a:r>
              <a:rPr lang="fr-FR" sz="1300" dirty="0"/>
              <a:t>de la totalité des fiches d’inventaire en 2015. appréciation </a:t>
            </a:r>
            <a:r>
              <a:rPr lang="fr-FR" sz="1300" dirty="0" smtClean="0"/>
              <a:t/>
            </a:r>
            <a:br>
              <a:rPr lang="fr-FR" sz="1300" dirty="0" smtClean="0"/>
            </a:br>
            <a:r>
              <a:rPr lang="fr-FR" sz="1300" b="1" dirty="0" smtClean="0">
                <a:solidFill>
                  <a:srgbClr val="FFFF66"/>
                </a:solidFill>
              </a:rPr>
              <a:t>modérément </a:t>
            </a:r>
            <a:r>
              <a:rPr lang="fr-FR" sz="1300" b="1" dirty="0">
                <a:solidFill>
                  <a:srgbClr val="FFFF66"/>
                </a:solidFill>
              </a:rPr>
              <a:t>positive</a:t>
            </a:r>
            <a:r>
              <a:rPr lang="fr-FR" sz="1300" dirty="0" smtClean="0"/>
              <a:t>.</a:t>
            </a:r>
            <a:endParaRPr lang="en-US" sz="1300" dirty="0"/>
          </a:p>
        </p:txBody>
      </p:sp>
      <p:graphicFrame>
        <p:nvGraphicFramePr>
          <p:cNvPr id="6" name="Table 5"/>
          <p:cNvGraphicFramePr>
            <a:graphicFrameLocks noGrp="1"/>
          </p:cNvGraphicFramePr>
          <p:nvPr>
            <p:extLst>
              <p:ext uri="{D42A27DB-BD31-4B8C-83A1-F6EECF244321}">
                <p14:modId xmlns:p14="http://schemas.microsoft.com/office/powerpoint/2010/main" val="825846730"/>
              </p:ext>
            </p:extLst>
          </p:nvPr>
        </p:nvGraphicFramePr>
        <p:xfrm>
          <a:off x="899591" y="4149080"/>
          <a:ext cx="5328593" cy="2088232"/>
        </p:xfrm>
        <a:graphic>
          <a:graphicData uri="http://schemas.openxmlformats.org/drawingml/2006/table">
            <a:tbl>
              <a:tblPr firstRow="1" firstCol="1" bandRow="1">
                <a:tableStyleId>{5C22544A-7EE6-4342-B048-85BDC9FD1C3A}</a:tableStyleId>
              </a:tblPr>
              <a:tblGrid>
                <a:gridCol w="1254754"/>
                <a:gridCol w="4073839"/>
              </a:tblGrid>
              <a:tr h="256554">
                <a:tc>
                  <a:txBody>
                    <a:bodyPr/>
                    <a:lstStyle/>
                    <a:p>
                      <a:pPr algn="ctr">
                        <a:lnSpc>
                          <a:spcPct val="115000"/>
                        </a:lnSpc>
                        <a:spcBef>
                          <a:spcPts val="300"/>
                        </a:spcBef>
                        <a:spcAft>
                          <a:spcPts val="300"/>
                        </a:spcAft>
                      </a:pPr>
                      <a:r>
                        <a:rPr lang="fr-FR" sz="900" dirty="0">
                          <a:effectLst/>
                        </a:rPr>
                        <a:t>CCI</a:t>
                      </a:r>
                      <a:endParaRPr lang="en-US" sz="1200" dirty="0">
                        <a:effectLst/>
                        <a:latin typeface="Arial Narrow"/>
                        <a:ea typeface="Arial Narrow"/>
                        <a:cs typeface="Times New Roman"/>
                      </a:endParaRPr>
                    </a:p>
                  </a:txBody>
                  <a:tcPr marL="72189" marR="72189" marT="0" marB="0" anchor="ctr"/>
                </a:tc>
                <a:tc>
                  <a:txBody>
                    <a:bodyPr/>
                    <a:lstStyle/>
                    <a:p>
                      <a:pPr algn="ctr">
                        <a:lnSpc>
                          <a:spcPct val="115000"/>
                        </a:lnSpc>
                        <a:spcBef>
                          <a:spcPts val="300"/>
                        </a:spcBef>
                        <a:spcAft>
                          <a:spcPts val="300"/>
                        </a:spcAft>
                      </a:pPr>
                      <a:r>
                        <a:rPr lang="fr-FR" sz="900" dirty="0">
                          <a:effectLst/>
                        </a:rPr>
                        <a:t>Quartiers</a:t>
                      </a:r>
                      <a:endParaRPr lang="en-US" sz="1200" dirty="0">
                        <a:effectLst/>
                        <a:latin typeface="Arial Narrow"/>
                        <a:ea typeface="Arial Narrow"/>
                        <a:cs typeface="Times New Roman"/>
                      </a:endParaRPr>
                    </a:p>
                  </a:txBody>
                  <a:tcPr marL="72189" marR="72189" marT="0" marB="0" anchor="ctr"/>
                </a:tc>
              </a:tr>
              <a:tr h="531008">
                <a:tc>
                  <a:txBody>
                    <a:bodyPr/>
                    <a:lstStyle/>
                    <a:p>
                      <a:pPr algn="just">
                        <a:lnSpc>
                          <a:spcPct val="115000"/>
                        </a:lnSpc>
                        <a:spcBef>
                          <a:spcPts val="300"/>
                        </a:spcBef>
                        <a:spcAft>
                          <a:spcPts val="300"/>
                        </a:spcAft>
                      </a:pPr>
                      <a:r>
                        <a:rPr lang="fr-FR" sz="900">
                          <a:effectLst/>
                        </a:rPr>
                        <a:t>CENTER</a:t>
                      </a:r>
                      <a:endParaRPr lang="en-US" sz="1200">
                        <a:effectLst/>
                        <a:latin typeface="Arial Narrow"/>
                        <a:ea typeface="Arial Narrow"/>
                        <a:cs typeface="Times New Roman"/>
                      </a:endParaRPr>
                    </a:p>
                  </a:txBody>
                  <a:tcPr marL="72189" marR="72189" marT="0" marB="0"/>
                </a:tc>
                <a:tc>
                  <a:txBody>
                    <a:bodyPr/>
                    <a:lstStyle/>
                    <a:p>
                      <a:pPr algn="just">
                        <a:lnSpc>
                          <a:spcPct val="115000"/>
                        </a:lnSpc>
                        <a:spcBef>
                          <a:spcPts val="300"/>
                        </a:spcBef>
                        <a:spcAft>
                          <a:spcPts val="300"/>
                        </a:spcAft>
                      </a:pPr>
                      <a:r>
                        <a:rPr lang="fr-FR" sz="900" dirty="0">
                          <a:effectLst/>
                        </a:rPr>
                        <a:t>KKE, </a:t>
                      </a:r>
                      <a:r>
                        <a:rPr lang="fr-FR" sz="900" dirty="0" err="1">
                          <a:effectLst/>
                        </a:rPr>
                        <a:t>Tarweschoof</a:t>
                      </a:r>
                      <a:r>
                        <a:rPr lang="fr-FR" sz="900" dirty="0">
                          <a:effectLst/>
                        </a:rPr>
                        <a:t>, </a:t>
                      </a:r>
                      <a:r>
                        <a:rPr lang="fr-FR" sz="900" dirty="0" err="1">
                          <a:effectLst/>
                        </a:rPr>
                        <a:t>Limbosch</a:t>
                      </a:r>
                      <a:r>
                        <a:rPr lang="fr-FR" sz="900" dirty="0">
                          <a:effectLst/>
                        </a:rPr>
                        <a:t>, KKA, </a:t>
                      </a:r>
                      <a:r>
                        <a:rPr lang="fr-FR" sz="900" dirty="0" err="1">
                          <a:effectLst/>
                        </a:rPr>
                        <a:t>Panquin</a:t>
                      </a:r>
                      <a:r>
                        <a:rPr lang="fr-FR" sz="900" dirty="0">
                          <a:effectLst/>
                        </a:rPr>
                        <a:t>, Duisburg, De </a:t>
                      </a:r>
                      <a:r>
                        <a:rPr lang="fr-FR" sz="900" dirty="0" err="1">
                          <a:effectLst/>
                        </a:rPr>
                        <a:t>Bersacques</a:t>
                      </a:r>
                      <a:r>
                        <a:rPr lang="fr-FR" sz="900" dirty="0">
                          <a:effectLst/>
                        </a:rPr>
                        <a:t>, Landen Hannut NM 22/1, Landen </a:t>
                      </a:r>
                      <a:r>
                        <a:rPr lang="fr-FR" sz="900" dirty="0" err="1">
                          <a:effectLst/>
                        </a:rPr>
                        <a:t>Ratshove</a:t>
                      </a:r>
                      <a:r>
                        <a:rPr lang="fr-FR" sz="900" dirty="0">
                          <a:effectLst/>
                        </a:rPr>
                        <a:t> NM 22/2, </a:t>
                      </a:r>
                      <a:r>
                        <a:rPr lang="fr-FR" sz="900" dirty="0" err="1">
                          <a:effectLst/>
                        </a:rPr>
                        <a:t>Kester-Heide</a:t>
                      </a:r>
                      <a:r>
                        <a:rPr lang="fr-FR" sz="900" dirty="0">
                          <a:effectLst/>
                        </a:rPr>
                        <a:t>.</a:t>
                      </a:r>
                      <a:endParaRPr lang="en-US" sz="1200" dirty="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a:effectLst/>
                        </a:rPr>
                        <a:t>S LIEGE</a:t>
                      </a:r>
                      <a:endParaRPr lang="en-US" sz="1200">
                        <a:effectLst/>
                        <a:latin typeface="Arial Narrow"/>
                        <a:ea typeface="Arial Narrow"/>
                        <a:cs typeface="Times New Roman"/>
                      </a:endParaRPr>
                    </a:p>
                  </a:txBody>
                  <a:tcPr marL="72189" marR="72189" marT="0" marB="0"/>
                </a:tc>
                <a:tc>
                  <a:txBody>
                    <a:bodyPr/>
                    <a:lstStyle/>
                    <a:p>
                      <a:pPr algn="just">
                        <a:lnSpc>
                          <a:spcPct val="115000"/>
                        </a:lnSpc>
                        <a:spcBef>
                          <a:spcPts val="300"/>
                        </a:spcBef>
                        <a:spcAft>
                          <a:spcPts val="300"/>
                        </a:spcAft>
                      </a:pPr>
                      <a:r>
                        <a:rPr lang="fr-FR" sz="900">
                          <a:effectLst/>
                        </a:rPr>
                        <a:t>Bertrix, Lagland, Saive, Spa, Saint Hubert, Ans, Rocourt.</a:t>
                      </a:r>
                      <a:endParaRPr lang="en-US" sz="120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a:effectLst/>
                        </a:rPr>
                        <a:t>N LEOPOLDSBURG</a:t>
                      </a:r>
                      <a:endParaRPr lang="en-US" sz="1200">
                        <a:effectLst/>
                        <a:latin typeface="Arial Narrow"/>
                        <a:ea typeface="Arial Narrow"/>
                        <a:cs typeface="Times New Roman"/>
                      </a:endParaRPr>
                    </a:p>
                  </a:txBody>
                  <a:tcPr marL="72189" marR="72189" marT="0" marB="0"/>
                </a:tc>
                <a:tc>
                  <a:txBody>
                    <a:bodyPr/>
                    <a:lstStyle/>
                    <a:p>
                      <a:pPr algn="just">
                        <a:lnSpc>
                          <a:spcPct val="115000"/>
                        </a:lnSpc>
                        <a:spcBef>
                          <a:spcPts val="300"/>
                        </a:spcBef>
                        <a:spcAft>
                          <a:spcPts val="300"/>
                        </a:spcAft>
                      </a:pPr>
                      <a:r>
                        <a:rPr lang="fr-FR" sz="900">
                          <a:effectLst/>
                        </a:rPr>
                        <a:t>Peer-Pl Div.</a:t>
                      </a:r>
                      <a:endParaRPr lang="en-US" sz="1200">
                        <a:effectLst/>
                        <a:latin typeface="Arial Narrow"/>
                        <a:ea typeface="Arial Narrow"/>
                        <a:cs typeface="Times New Roman"/>
                      </a:endParaRPr>
                    </a:p>
                  </a:txBody>
                  <a:tcPr marL="72189" marR="72189" marT="0" marB="0"/>
                </a:tc>
              </a:tr>
              <a:tr h="256554">
                <a:tc>
                  <a:txBody>
                    <a:bodyPr/>
                    <a:lstStyle/>
                    <a:p>
                      <a:pPr algn="just">
                        <a:lnSpc>
                          <a:spcPct val="115000"/>
                        </a:lnSpc>
                        <a:spcBef>
                          <a:spcPts val="300"/>
                        </a:spcBef>
                        <a:spcAft>
                          <a:spcPts val="300"/>
                        </a:spcAft>
                      </a:pPr>
                      <a:r>
                        <a:rPr lang="fr-FR" sz="900">
                          <a:effectLst/>
                        </a:rPr>
                        <a:t>N-BRUGGE</a:t>
                      </a:r>
                      <a:endParaRPr lang="en-US" sz="1200">
                        <a:effectLst/>
                        <a:latin typeface="Arial Narrow"/>
                        <a:ea typeface="Arial Narrow"/>
                        <a:cs typeface="Times New Roman"/>
                      </a:endParaRPr>
                    </a:p>
                  </a:txBody>
                  <a:tcPr marL="72189" marR="72189" marT="0" marB="0" anchor="ctr"/>
                </a:tc>
                <a:tc>
                  <a:txBody>
                    <a:bodyPr/>
                    <a:lstStyle/>
                    <a:p>
                      <a:pPr algn="just">
                        <a:lnSpc>
                          <a:spcPct val="115000"/>
                        </a:lnSpc>
                        <a:spcBef>
                          <a:spcPts val="300"/>
                        </a:spcBef>
                        <a:spcAft>
                          <a:spcPts val="300"/>
                        </a:spcAft>
                      </a:pPr>
                      <a:r>
                        <a:rPr lang="en-US" sz="900">
                          <a:effectLst/>
                        </a:rPr>
                        <a:t>MX-Adinkerke, Allaeys, Brosius, Thoumsin, Prov Cmdo Brugge.</a:t>
                      </a:r>
                      <a:endParaRPr lang="en-US" sz="1200">
                        <a:effectLst/>
                        <a:latin typeface="Arial Narrow"/>
                        <a:ea typeface="Arial Narrow"/>
                        <a:cs typeface="Times New Roman"/>
                      </a:endParaRPr>
                    </a:p>
                  </a:txBody>
                  <a:tcPr marL="72189" marR="72189" marT="0" marB="0"/>
                </a:tc>
              </a:tr>
              <a:tr h="531008">
                <a:tc>
                  <a:txBody>
                    <a:bodyPr/>
                    <a:lstStyle/>
                    <a:p>
                      <a:pPr algn="just">
                        <a:lnSpc>
                          <a:spcPct val="115000"/>
                        </a:lnSpc>
                        <a:spcBef>
                          <a:spcPts val="300"/>
                        </a:spcBef>
                        <a:spcAft>
                          <a:spcPts val="300"/>
                        </a:spcAft>
                      </a:pPr>
                      <a:r>
                        <a:rPr lang="fr-FR" sz="900" dirty="0">
                          <a:effectLst/>
                        </a:rPr>
                        <a:t>S-BELGRADE</a:t>
                      </a:r>
                      <a:endParaRPr lang="en-US" sz="1200" dirty="0">
                        <a:effectLst/>
                        <a:latin typeface="Arial Narrow"/>
                        <a:ea typeface="Arial Narrow"/>
                        <a:cs typeface="Times New Roman"/>
                      </a:endParaRPr>
                    </a:p>
                  </a:txBody>
                  <a:tcPr marL="72189" marR="72189" marT="0" marB="0" anchor="ctr"/>
                </a:tc>
                <a:tc>
                  <a:txBody>
                    <a:bodyPr/>
                    <a:lstStyle/>
                    <a:p>
                      <a:pPr algn="just">
                        <a:lnSpc>
                          <a:spcPct val="115000"/>
                        </a:lnSpc>
                        <a:spcBef>
                          <a:spcPts val="300"/>
                        </a:spcBef>
                        <a:spcAft>
                          <a:spcPts val="300"/>
                        </a:spcAft>
                      </a:pPr>
                      <a:r>
                        <a:rPr lang="fr-FR" sz="900" dirty="0" err="1">
                          <a:effectLst/>
                        </a:rPr>
                        <a:t>Flawinne</a:t>
                      </a:r>
                      <a:r>
                        <a:rPr lang="fr-FR" sz="900" dirty="0">
                          <a:effectLst/>
                        </a:rPr>
                        <a:t>, </a:t>
                      </a:r>
                      <a:r>
                        <a:rPr lang="fr-FR" sz="900" dirty="0" err="1">
                          <a:effectLst/>
                        </a:rPr>
                        <a:t>Wartet</a:t>
                      </a:r>
                      <a:r>
                        <a:rPr lang="fr-FR" sz="900" dirty="0">
                          <a:effectLst/>
                        </a:rPr>
                        <a:t>, </a:t>
                      </a:r>
                      <a:r>
                        <a:rPr lang="fr-FR" sz="900" dirty="0" err="1">
                          <a:effectLst/>
                        </a:rPr>
                        <a:t>Florenne</a:t>
                      </a:r>
                      <a:r>
                        <a:rPr lang="fr-FR" sz="900" dirty="0">
                          <a:effectLst/>
                        </a:rPr>
                        <a:t>, </a:t>
                      </a:r>
                      <a:r>
                        <a:rPr lang="fr-FR" sz="900" dirty="0" err="1">
                          <a:effectLst/>
                        </a:rPr>
                        <a:t>Marche-en-famenne</a:t>
                      </a:r>
                      <a:r>
                        <a:rPr lang="fr-FR" sz="900" dirty="0">
                          <a:effectLst/>
                        </a:rPr>
                        <a:t>, Beauvechain, Nivelles, </a:t>
                      </a:r>
                      <a:r>
                        <a:rPr lang="fr-FR" sz="900" dirty="0" err="1">
                          <a:effectLst/>
                        </a:rPr>
                        <a:t>Brigelette</a:t>
                      </a:r>
                      <a:r>
                        <a:rPr lang="fr-FR" sz="900" dirty="0">
                          <a:effectLst/>
                        </a:rPr>
                        <a:t>, </a:t>
                      </a:r>
                      <a:r>
                        <a:rPr lang="fr-FR" sz="900" dirty="0" err="1">
                          <a:effectLst/>
                        </a:rPr>
                        <a:t>Flobecq</a:t>
                      </a:r>
                      <a:r>
                        <a:rPr lang="fr-FR" sz="900" dirty="0">
                          <a:effectLst/>
                        </a:rPr>
                        <a:t>, </a:t>
                      </a:r>
                      <a:r>
                        <a:rPr lang="fr-FR" sz="900" dirty="0" err="1">
                          <a:effectLst/>
                        </a:rPr>
                        <a:t>Maisière</a:t>
                      </a:r>
                      <a:r>
                        <a:rPr lang="fr-FR" sz="900" dirty="0">
                          <a:effectLst/>
                        </a:rPr>
                        <a:t>, Grez-Doiceau.</a:t>
                      </a:r>
                      <a:endParaRPr lang="en-US" sz="1200" dirty="0">
                        <a:effectLst/>
                        <a:latin typeface="Arial Narrow"/>
                        <a:ea typeface="Arial Narrow"/>
                        <a:cs typeface="Times New Roman"/>
                      </a:endParaRPr>
                    </a:p>
                  </a:txBody>
                  <a:tcPr marL="72189" marR="72189" marT="0" marB="0"/>
                </a:tc>
              </a:tr>
            </a:tbl>
          </a:graphicData>
        </a:graphic>
      </p:graphicFrame>
      <p:sp>
        <p:nvSpPr>
          <p:cNvPr id="12" name="Rectangle 11">
            <a:hlinkClick r:id="rId3" action="ppaction://hlinksldjump"/>
          </p:cNvPr>
          <p:cNvSpPr/>
          <p:nvPr/>
        </p:nvSpPr>
        <p:spPr>
          <a:xfrm rot="16200000">
            <a:off x="-334888" y="5162723"/>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400" dirty="0" smtClean="0"/>
              <a:t>Retour Slide 5</a:t>
            </a:r>
            <a:endParaRPr lang="fr-BE" sz="1400" dirty="0"/>
          </a:p>
        </p:txBody>
      </p:sp>
    </p:spTree>
    <p:extLst>
      <p:ext uri="{BB962C8B-B14F-4D97-AF65-F5344CB8AC3E}">
        <p14:creationId xmlns:p14="http://schemas.microsoft.com/office/powerpoint/2010/main" val="299656087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14</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fr-FR" sz="2700" b="1" dirty="0" smtClean="0">
                <a:effectLst>
                  <a:outerShdw blurRad="38100" dist="38100" dir="2700000" algn="tl">
                    <a:srgbClr val="000000">
                      <a:alpha val="43137"/>
                    </a:srgbClr>
                  </a:outerShdw>
                </a:effectLst>
              </a:rPr>
              <a:t>Analyse du tableau de bord de la performance 2015 par (groupe de) processus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923330"/>
          </a:xfrm>
          <a:prstGeom prst="rect">
            <a:avLst/>
          </a:prstGeom>
          <a:noFill/>
        </p:spPr>
        <p:txBody>
          <a:bodyPr wrap="square" rtlCol="0">
            <a:spAutoFit/>
          </a:bodyPr>
          <a:lstStyle/>
          <a:p>
            <a:pPr marL="442913" lvl="0" indent="-442913">
              <a:buFont typeface="+mj-lt"/>
              <a:buAutoNum type="arabicPeriod" startAt="2"/>
            </a:pPr>
            <a:r>
              <a:rPr lang="fr-BE" sz="2000" b="1" dirty="0" smtClean="0"/>
              <a:t>Utilisation rationnelle des budgets</a:t>
            </a:r>
            <a:endParaRPr lang="en-US" sz="2000" dirty="0"/>
          </a:p>
          <a:p>
            <a:pPr marL="785813" lvl="0" indent="-342900">
              <a:buFont typeface="+mj-lt"/>
              <a:buAutoNum type="alphaLcPeriod"/>
            </a:pPr>
            <a:r>
              <a:rPr lang="fr-FR" b="1" dirty="0"/>
              <a:t>Inventaires de l’amiante exécutés en 2015</a:t>
            </a:r>
            <a:endParaRPr lang="en-US" dirty="0"/>
          </a:p>
          <a:p>
            <a:pPr marL="442913"/>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886225139"/>
              </p:ext>
            </p:extLst>
          </p:nvPr>
        </p:nvGraphicFramePr>
        <p:xfrm>
          <a:off x="1187624" y="2276872"/>
          <a:ext cx="6636567" cy="2183432"/>
        </p:xfrm>
        <a:graphic>
          <a:graphicData uri="http://schemas.openxmlformats.org/drawingml/2006/table">
            <a:tbl>
              <a:tblPr firstRow="1" firstCol="1" bandRow="1">
                <a:tableStyleId>{5C22544A-7EE6-4342-B048-85BDC9FD1C3A}</a:tableStyleId>
              </a:tblPr>
              <a:tblGrid>
                <a:gridCol w="3283577"/>
                <a:gridCol w="840883"/>
                <a:gridCol w="1267036"/>
                <a:gridCol w="1245071"/>
              </a:tblGrid>
              <a:tr h="416257">
                <a:tc>
                  <a:txBody>
                    <a:bodyPr/>
                    <a:lstStyle/>
                    <a:p>
                      <a:pPr algn="ctr">
                        <a:lnSpc>
                          <a:spcPct val="115000"/>
                        </a:lnSpc>
                        <a:spcAft>
                          <a:spcPts val="0"/>
                        </a:spcAft>
                      </a:pPr>
                      <a:r>
                        <a:rPr lang="fr-BE" sz="1200" dirty="0">
                          <a:effectLst/>
                        </a:rPr>
                        <a:t>Régions</a:t>
                      </a:r>
                      <a:endParaRPr lang="en-US" sz="150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fr-BE" sz="1200">
                          <a:effectLst/>
                        </a:rPr>
                        <a:t>Contrats</a:t>
                      </a:r>
                      <a:endParaRPr lang="en-US" sz="150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fr-BE" sz="1200" dirty="0">
                          <a:effectLst/>
                        </a:rPr>
                        <a:t>Montants </a:t>
                      </a:r>
                      <a:br>
                        <a:rPr lang="fr-BE" sz="1200" dirty="0">
                          <a:effectLst/>
                        </a:rPr>
                      </a:br>
                      <a:r>
                        <a:rPr lang="fr-BE" sz="1200" dirty="0">
                          <a:effectLst/>
                        </a:rPr>
                        <a:t>programmés</a:t>
                      </a:r>
                      <a:endParaRPr lang="en-US" sz="1500" dirty="0">
                        <a:effectLst/>
                        <a:latin typeface="Arial Narrow"/>
                        <a:ea typeface="Arial Narrow"/>
                        <a:cs typeface="Times New Roman"/>
                      </a:endParaRPr>
                    </a:p>
                  </a:txBody>
                  <a:tcPr marL="93006" marR="93006" marT="0" marB="0" anchor="ctr"/>
                </a:tc>
                <a:tc>
                  <a:txBody>
                    <a:bodyPr/>
                    <a:lstStyle/>
                    <a:p>
                      <a:pPr algn="ctr">
                        <a:lnSpc>
                          <a:spcPct val="115000"/>
                        </a:lnSpc>
                        <a:spcAft>
                          <a:spcPts val="0"/>
                        </a:spcAft>
                      </a:pPr>
                      <a:r>
                        <a:rPr lang="fr-BE" sz="1200">
                          <a:effectLst/>
                        </a:rPr>
                        <a:t>Montants </a:t>
                      </a:r>
                      <a:br>
                        <a:rPr lang="fr-BE" sz="1200">
                          <a:effectLst/>
                        </a:rPr>
                      </a:br>
                      <a:r>
                        <a:rPr lang="fr-BE" sz="1200">
                          <a:effectLst/>
                        </a:rPr>
                        <a:t>engagés</a:t>
                      </a:r>
                      <a:endParaRPr lang="en-US" sz="1500">
                        <a:effectLst/>
                        <a:latin typeface="Arial Narrow"/>
                        <a:ea typeface="Arial Narrow"/>
                        <a:cs typeface="Times New Roman"/>
                      </a:endParaRPr>
                    </a:p>
                  </a:txBody>
                  <a:tcPr marL="93006" marR="93006" marT="0" marB="0" anchor="ctr"/>
                </a:tc>
              </a:tr>
              <a:tr h="428000">
                <a:tc>
                  <a:txBody>
                    <a:bodyPr/>
                    <a:lstStyle/>
                    <a:p>
                      <a:pPr>
                        <a:lnSpc>
                          <a:spcPct val="115000"/>
                        </a:lnSpc>
                        <a:spcAft>
                          <a:spcPts val="0"/>
                        </a:spcAft>
                      </a:pPr>
                      <a:r>
                        <a:rPr lang="fr-BE" sz="1200" dirty="0">
                          <a:effectLst/>
                        </a:rPr>
                        <a:t>Région wallonne</a:t>
                      </a:r>
                      <a:endParaRPr lang="en-US" sz="1500" dirty="0">
                        <a:effectLst/>
                        <a:latin typeface="Arial Narrow"/>
                        <a:ea typeface="Arial Narrow"/>
                        <a:cs typeface="Times New Roman"/>
                      </a:endParaRPr>
                    </a:p>
                  </a:txBody>
                  <a:tcPr marL="93006" marR="93006" marT="0" marB="0" anchor="ctr"/>
                </a:tc>
                <a:tc rowSpan="3">
                  <a:txBody>
                    <a:bodyPr/>
                    <a:lstStyle/>
                    <a:p>
                      <a:pPr algn="ctr">
                        <a:lnSpc>
                          <a:spcPct val="115000"/>
                        </a:lnSpc>
                        <a:spcAft>
                          <a:spcPts val="0"/>
                        </a:spcAft>
                      </a:pPr>
                      <a:r>
                        <a:rPr lang="fr-BE" sz="1200">
                          <a:effectLst/>
                        </a:rPr>
                        <a:t>12IP050</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 5.500,00 €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534,31 €</a:t>
                      </a:r>
                      <a:endParaRPr lang="en-US" sz="1500">
                        <a:effectLst/>
                        <a:latin typeface="Arial Narrow"/>
                        <a:ea typeface="Arial Narrow"/>
                        <a:cs typeface="Times New Roman"/>
                      </a:endParaRPr>
                    </a:p>
                  </a:txBody>
                  <a:tcPr marL="93006" marR="93006" marT="0" marB="0" anchor="ctr"/>
                </a:tc>
              </a:tr>
              <a:tr h="482254">
                <a:tc>
                  <a:txBody>
                    <a:bodyPr/>
                    <a:lstStyle/>
                    <a:p>
                      <a:pPr>
                        <a:lnSpc>
                          <a:spcPct val="115000"/>
                        </a:lnSpc>
                        <a:spcAft>
                          <a:spcPts val="0"/>
                        </a:spcAft>
                      </a:pPr>
                      <a:r>
                        <a:rPr lang="nl-BE" sz="1200" dirty="0">
                          <a:effectLst/>
                        </a:rPr>
                        <a:t>Vlaams gewest</a:t>
                      </a:r>
                      <a:endParaRPr lang="en-US" sz="1500" dirty="0">
                        <a:effectLst/>
                        <a:latin typeface="Arial Narrow"/>
                        <a:ea typeface="Arial Narrow"/>
                        <a:cs typeface="Times New Roman"/>
                      </a:endParaRPr>
                    </a:p>
                  </a:txBody>
                  <a:tcPr marL="93006" marR="93006" marT="0" marB="0" anchor="ctr"/>
                </a:tc>
                <a:tc vMerge="1">
                  <a:txBody>
                    <a:bodyPr/>
                    <a:lstStyle/>
                    <a:p>
                      <a:endParaRPr lang="en-US"/>
                    </a:p>
                  </a:txBody>
                  <a:tcPr/>
                </a:tc>
                <a:tc>
                  <a:txBody>
                    <a:bodyPr/>
                    <a:lstStyle/>
                    <a:p>
                      <a:pPr algn="r">
                        <a:lnSpc>
                          <a:spcPct val="115000"/>
                        </a:lnSpc>
                        <a:spcAft>
                          <a:spcPts val="0"/>
                        </a:spcAft>
                      </a:pPr>
                      <a:r>
                        <a:rPr lang="fr-BE" sz="1200">
                          <a:effectLst/>
                        </a:rPr>
                        <a:t>11.000,00 €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3.825,98 €</a:t>
                      </a:r>
                      <a:endParaRPr lang="en-US" sz="1500">
                        <a:effectLst/>
                        <a:latin typeface="Arial Narrow"/>
                        <a:ea typeface="Arial Narrow"/>
                        <a:cs typeface="Times New Roman"/>
                      </a:endParaRPr>
                    </a:p>
                  </a:txBody>
                  <a:tcPr marL="93006" marR="93006" marT="0" marB="0" anchor="ctr"/>
                </a:tc>
              </a:tr>
              <a:tr h="426277">
                <a:tc>
                  <a:txBody>
                    <a:bodyPr/>
                    <a:lstStyle/>
                    <a:p>
                      <a:pPr>
                        <a:lnSpc>
                          <a:spcPct val="115000"/>
                        </a:lnSpc>
                        <a:spcAft>
                          <a:spcPts val="0"/>
                        </a:spcAft>
                      </a:pPr>
                      <a:r>
                        <a:rPr lang="fr-BE" sz="1200">
                          <a:effectLst/>
                        </a:rPr>
                        <a:t>Région de Bruxelles-Capitale</a:t>
                      </a:r>
                      <a:endParaRPr lang="en-US" sz="1500">
                        <a:effectLst/>
                        <a:latin typeface="Arial Narrow"/>
                        <a:ea typeface="Arial Narrow"/>
                        <a:cs typeface="Times New Roman"/>
                      </a:endParaRPr>
                    </a:p>
                  </a:txBody>
                  <a:tcPr marL="93006" marR="93006" marT="0" marB="0" anchor="ctr"/>
                </a:tc>
                <a:tc vMerge="1">
                  <a:txBody>
                    <a:bodyPr/>
                    <a:lstStyle/>
                    <a:p>
                      <a:endParaRPr lang="en-US"/>
                    </a:p>
                  </a:txBody>
                  <a:tcPr/>
                </a:tc>
                <a:tc>
                  <a:txBody>
                    <a:bodyPr/>
                    <a:lstStyle/>
                    <a:p>
                      <a:pPr algn="r">
                        <a:lnSpc>
                          <a:spcPct val="115000"/>
                        </a:lnSpc>
                        <a:spcAft>
                          <a:spcPts val="0"/>
                        </a:spcAft>
                      </a:pPr>
                      <a:r>
                        <a:rPr lang="fr-BE" sz="1200">
                          <a:effectLst/>
                        </a:rPr>
                        <a:t>3.000,00 € </a:t>
                      </a:r>
                      <a:endParaRPr lang="en-US" sz="150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a:effectLst/>
                        </a:rPr>
                        <a:t>1.000,00 €</a:t>
                      </a:r>
                      <a:endParaRPr lang="en-US" sz="1500">
                        <a:effectLst/>
                        <a:latin typeface="Arial Narrow"/>
                        <a:ea typeface="Arial Narrow"/>
                        <a:cs typeface="Times New Roman"/>
                      </a:endParaRPr>
                    </a:p>
                  </a:txBody>
                  <a:tcPr marL="93006" marR="93006" marT="0" marB="0" anchor="ctr"/>
                </a:tc>
              </a:tr>
              <a:tr h="426277">
                <a:tc gridSpan="2">
                  <a:txBody>
                    <a:bodyPr/>
                    <a:lstStyle/>
                    <a:p>
                      <a:pPr algn="r">
                        <a:lnSpc>
                          <a:spcPct val="115000"/>
                        </a:lnSpc>
                        <a:spcAft>
                          <a:spcPts val="0"/>
                        </a:spcAft>
                      </a:pPr>
                      <a:r>
                        <a:rPr lang="fr-BE" sz="1200" dirty="0">
                          <a:effectLst/>
                        </a:rPr>
                        <a:t>MONTANTS TOTAUX 2015</a:t>
                      </a:r>
                      <a:endParaRPr lang="en-US" sz="1500" dirty="0">
                        <a:effectLst/>
                        <a:latin typeface="Arial Narrow"/>
                        <a:ea typeface="Arial Narrow"/>
                        <a:cs typeface="Times New Roman"/>
                      </a:endParaRPr>
                    </a:p>
                  </a:txBody>
                  <a:tcPr marL="93006" marR="93006" marT="0" marB="0" anchor="ctr"/>
                </a:tc>
                <a:tc hMerge="1">
                  <a:txBody>
                    <a:bodyPr/>
                    <a:lstStyle/>
                    <a:p>
                      <a:endParaRPr lang="en-US"/>
                    </a:p>
                  </a:txBody>
                  <a:tcPr/>
                </a:tc>
                <a:tc>
                  <a:txBody>
                    <a:bodyPr/>
                    <a:lstStyle/>
                    <a:p>
                      <a:pPr algn="r">
                        <a:lnSpc>
                          <a:spcPct val="115000"/>
                        </a:lnSpc>
                        <a:spcAft>
                          <a:spcPts val="0"/>
                        </a:spcAft>
                      </a:pPr>
                      <a:r>
                        <a:rPr lang="fr-BE" sz="1200" b="1" dirty="0">
                          <a:effectLst/>
                        </a:rPr>
                        <a:t>19.500,00 €</a:t>
                      </a:r>
                      <a:endParaRPr lang="en-US" sz="1500" b="1" dirty="0">
                        <a:effectLst/>
                        <a:latin typeface="Arial Narrow"/>
                        <a:ea typeface="Arial Narrow"/>
                        <a:cs typeface="Times New Roman"/>
                      </a:endParaRPr>
                    </a:p>
                  </a:txBody>
                  <a:tcPr marL="93006" marR="93006" marT="0" marB="0" anchor="ctr"/>
                </a:tc>
                <a:tc>
                  <a:txBody>
                    <a:bodyPr/>
                    <a:lstStyle/>
                    <a:p>
                      <a:pPr algn="r">
                        <a:lnSpc>
                          <a:spcPct val="115000"/>
                        </a:lnSpc>
                        <a:spcAft>
                          <a:spcPts val="0"/>
                        </a:spcAft>
                      </a:pPr>
                      <a:r>
                        <a:rPr lang="fr-BE" sz="1200" b="1" dirty="0">
                          <a:effectLst/>
                        </a:rPr>
                        <a:t>5.360,29 €</a:t>
                      </a:r>
                      <a:endParaRPr lang="en-US" sz="1500" b="1" dirty="0">
                        <a:effectLst/>
                        <a:latin typeface="Arial Narrow"/>
                        <a:ea typeface="Arial Narrow"/>
                        <a:cs typeface="Times New Roman"/>
                      </a:endParaRPr>
                    </a:p>
                  </a:txBody>
                  <a:tcPr marL="93006" marR="93006" marT="0" marB="0" anchor="ctr"/>
                </a:tc>
              </a:tr>
            </a:tbl>
          </a:graphicData>
        </a:graphic>
      </p:graphicFrame>
      <p:sp>
        <p:nvSpPr>
          <p:cNvPr id="10" name="TextBox 9"/>
          <p:cNvSpPr txBox="1"/>
          <p:nvPr/>
        </p:nvSpPr>
        <p:spPr>
          <a:xfrm>
            <a:off x="1115616" y="4441952"/>
            <a:ext cx="6696744" cy="1969770"/>
          </a:xfrm>
          <a:prstGeom prst="rect">
            <a:avLst/>
          </a:prstGeom>
          <a:noFill/>
        </p:spPr>
        <p:txBody>
          <a:bodyPr wrap="square" rtlCol="0">
            <a:spAutoFit/>
          </a:bodyPr>
          <a:lstStyle/>
          <a:p>
            <a:pPr>
              <a:spcAft>
                <a:spcPts val="300"/>
              </a:spcAft>
            </a:pPr>
            <a:r>
              <a:rPr lang="fr-FR" sz="1400" dirty="0"/>
              <a:t>Commentaires sur le budget engagé :</a:t>
            </a:r>
            <a:endParaRPr lang="en-US" sz="1400" dirty="0"/>
          </a:p>
          <a:p>
            <a:pPr marL="285750" indent="-285750">
              <a:spcAft>
                <a:spcPts val="300"/>
              </a:spcAft>
              <a:buFont typeface="Wingdings" panose="05000000000000000000" pitchFamily="2" charset="2"/>
              <a:buChar char="è"/>
            </a:pPr>
            <a:r>
              <a:rPr lang="fr-FR" sz="1400" dirty="0"/>
              <a:t>Il n’y a pas de programme d’inventaires de </a:t>
            </a:r>
            <a:r>
              <a:rPr lang="fr-FR" sz="1400" dirty="0" smtClean="0"/>
              <a:t>l’amiante</a:t>
            </a:r>
            <a:r>
              <a:rPr lang="fr-FR" sz="1400" dirty="0"/>
              <a:t> </a:t>
            </a:r>
            <a:r>
              <a:rPr lang="fr-FR" sz="1400" dirty="0" smtClean="0"/>
              <a:t>;</a:t>
            </a:r>
          </a:p>
          <a:p>
            <a:pPr marL="285750" indent="-285750">
              <a:spcAft>
                <a:spcPts val="300"/>
              </a:spcAft>
              <a:buFont typeface="Wingdings" panose="05000000000000000000" pitchFamily="2" charset="2"/>
              <a:buChar char="è"/>
            </a:pPr>
            <a:r>
              <a:rPr lang="fr-FR" sz="1400" dirty="0" smtClean="0"/>
              <a:t>Reste 1% des locaux inaccessibles à visiter par CCI-N BRUGGE </a:t>
            </a:r>
            <a:r>
              <a:rPr lang="fr-FR" sz="1400" dirty="0" smtClean="0">
                <a:sym typeface="Wingdings" panose="05000000000000000000" pitchFamily="2" charset="2"/>
              </a:rPr>
              <a:t> Fini en </a:t>
            </a:r>
            <a:r>
              <a:rPr lang="fr-FR" sz="1400" b="1" dirty="0" smtClean="0">
                <a:solidFill>
                  <a:srgbClr val="C00000"/>
                </a:solidFill>
                <a:sym typeface="Wingdings" panose="05000000000000000000" pitchFamily="2" charset="2"/>
              </a:rPr>
              <a:t>2016</a:t>
            </a:r>
            <a:r>
              <a:rPr lang="fr-FR" sz="1400" dirty="0" smtClean="0">
                <a:solidFill>
                  <a:srgbClr val="C00000"/>
                </a:solidFill>
                <a:sym typeface="Wingdings" panose="05000000000000000000" pitchFamily="2" charset="2"/>
              </a:rPr>
              <a:t> </a:t>
            </a:r>
            <a:r>
              <a:rPr lang="fr-FR" sz="1400" dirty="0" smtClean="0">
                <a:sym typeface="Wingdings" panose="05000000000000000000" pitchFamily="2" charset="2"/>
              </a:rPr>
              <a:t>;</a:t>
            </a:r>
            <a:endParaRPr lang="fr-FR" sz="1400" dirty="0" smtClean="0"/>
          </a:p>
          <a:p>
            <a:pPr marL="285750" indent="-285750">
              <a:spcAft>
                <a:spcPts val="300"/>
              </a:spcAft>
              <a:buFont typeface="Wingdings" panose="05000000000000000000" pitchFamily="2" charset="2"/>
              <a:buChar char="è"/>
            </a:pPr>
            <a:r>
              <a:rPr lang="fr-FR" sz="1400" dirty="0"/>
              <a:t>Dans le cadre de l’utilisation rationnelle des budgets, la différence entre budget programmé et budget engagé a été « réinjecté » sur la ligne budgétaire du contrat </a:t>
            </a:r>
            <a:r>
              <a:rPr lang="fr-FR" sz="1400" dirty="0" smtClean="0"/>
              <a:t>1IP047 ;</a:t>
            </a:r>
          </a:p>
          <a:p>
            <a:pPr marL="285750" indent="-285750">
              <a:spcAft>
                <a:spcPts val="300"/>
              </a:spcAft>
              <a:buFont typeface="Wingdings" panose="05000000000000000000" pitchFamily="2" charset="2"/>
              <a:buChar char="è"/>
            </a:pPr>
            <a:r>
              <a:rPr lang="fr-FR" sz="1400" dirty="0"/>
              <a:t>CCI-N LEOPOLDSBURG confirme disposer d’un PORD en ILIAS avec le budget suffisant pour exécuter les contrôles du matériel désamianté à </a:t>
            </a:r>
            <a:r>
              <a:rPr lang="fr-FR" sz="1400" dirty="0" smtClean="0"/>
              <a:t>VISSENAKEN.</a:t>
            </a:r>
            <a:endParaRPr lang="en-US" sz="1400" dirty="0"/>
          </a:p>
        </p:txBody>
      </p:sp>
    </p:spTree>
    <p:extLst>
      <p:ext uri="{BB962C8B-B14F-4D97-AF65-F5344CB8AC3E}">
        <p14:creationId xmlns:p14="http://schemas.microsoft.com/office/powerpoint/2010/main" val="9048192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fr-FR" sz="2700" b="1" dirty="0" smtClean="0">
                <a:effectLst>
                  <a:outerShdw blurRad="38100" dist="38100" dir="2700000" algn="tl">
                    <a:srgbClr val="000000">
                      <a:alpha val="43137"/>
                    </a:srgbClr>
                  </a:outerShdw>
                </a:effectLst>
              </a:rPr>
              <a:t>Analyse du tableau de bord de la performance 2015 par (groupe de) processus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677108"/>
          </a:xfrm>
          <a:prstGeom prst="rect">
            <a:avLst/>
          </a:prstGeom>
          <a:noFill/>
        </p:spPr>
        <p:txBody>
          <a:bodyPr wrap="square" rtlCol="0">
            <a:spAutoFit/>
          </a:bodyPr>
          <a:lstStyle/>
          <a:p>
            <a:pPr marL="442913" lvl="0" indent="-442913">
              <a:buFont typeface="+mj-lt"/>
              <a:buAutoNum type="arabicPeriod" startAt="2"/>
            </a:pPr>
            <a:r>
              <a:rPr lang="fr-BE" sz="2000" b="1" dirty="0" smtClean="0"/>
              <a:t>Utilisation rationnelle des budgets</a:t>
            </a:r>
            <a:endParaRPr lang="en-US" sz="2000" dirty="0"/>
          </a:p>
          <a:p>
            <a:pPr marL="785813" lvl="0" indent="-342900">
              <a:buFont typeface="+mj-lt"/>
              <a:buAutoNum type="alphaLcPeriod" startAt="2"/>
            </a:pPr>
            <a:r>
              <a:rPr lang="fr-FR" b="1" dirty="0" smtClean="0"/>
              <a:t>Travaux de désamiantage </a:t>
            </a:r>
            <a:r>
              <a:rPr lang="fr-FR" b="1" dirty="0"/>
              <a:t>exécutés en </a:t>
            </a:r>
            <a:r>
              <a:rPr lang="fr-FR" b="1" dirty="0" smtClean="0"/>
              <a:t>2015</a:t>
            </a:r>
            <a:endParaRPr lang="en-US"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38399890"/>
              </p:ext>
            </p:extLst>
          </p:nvPr>
        </p:nvGraphicFramePr>
        <p:xfrm>
          <a:off x="1188000" y="2278799"/>
          <a:ext cx="6696745" cy="2431793"/>
        </p:xfrm>
        <a:graphic>
          <a:graphicData uri="http://schemas.openxmlformats.org/drawingml/2006/table">
            <a:tbl>
              <a:tblPr firstRow="1" firstCol="1" bandRow="1">
                <a:tableStyleId>{5C22544A-7EE6-4342-B048-85BDC9FD1C3A}</a:tableStyleId>
              </a:tblPr>
              <a:tblGrid>
                <a:gridCol w="3234223"/>
                <a:gridCol w="887531"/>
                <a:gridCol w="1275992"/>
                <a:gridCol w="1298999"/>
              </a:tblGrid>
              <a:tr h="486632">
                <a:tc>
                  <a:txBody>
                    <a:bodyPr/>
                    <a:lstStyle/>
                    <a:p>
                      <a:pPr algn="ctr">
                        <a:lnSpc>
                          <a:spcPct val="115000"/>
                        </a:lnSpc>
                        <a:spcAft>
                          <a:spcPts val="0"/>
                        </a:spcAft>
                      </a:pPr>
                      <a:r>
                        <a:rPr lang="fr-BE" sz="1200" dirty="0">
                          <a:effectLst/>
                        </a:rPr>
                        <a:t>Régions</a:t>
                      </a:r>
                      <a:endParaRPr lang="en-US" sz="1500" dirty="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Contrats</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Montants </a:t>
                      </a:r>
                      <a:br>
                        <a:rPr lang="fr-BE" sz="1200">
                          <a:effectLst/>
                        </a:rPr>
                      </a:br>
                      <a:r>
                        <a:rPr lang="fr-BE" sz="1200">
                          <a:effectLst/>
                        </a:rPr>
                        <a:t>programmés</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dirty="0">
                          <a:effectLst/>
                        </a:rPr>
                        <a:t>Montants </a:t>
                      </a:r>
                      <a:br>
                        <a:rPr lang="fr-BE" sz="1200" dirty="0">
                          <a:effectLst/>
                        </a:rPr>
                      </a:br>
                      <a:r>
                        <a:rPr lang="fr-BE" sz="1200" dirty="0">
                          <a:effectLst/>
                        </a:rPr>
                        <a:t>engagés</a:t>
                      </a:r>
                      <a:endParaRPr lang="en-US" sz="1500" dirty="0">
                        <a:effectLst/>
                        <a:latin typeface="Arial Narrow"/>
                        <a:ea typeface="Arial Narrow"/>
                        <a:cs typeface="Times New Roman"/>
                      </a:endParaRPr>
                    </a:p>
                  </a:txBody>
                  <a:tcPr marL="95567" marR="95567" marT="0" marB="0" anchor="ctr"/>
                </a:tc>
              </a:tr>
              <a:tr h="446711">
                <a:tc>
                  <a:txBody>
                    <a:bodyPr/>
                    <a:lstStyle/>
                    <a:p>
                      <a:pPr>
                        <a:lnSpc>
                          <a:spcPct val="115000"/>
                        </a:lnSpc>
                        <a:spcAft>
                          <a:spcPts val="0"/>
                        </a:spcAft>
                      </a:pPr>
                      <a:r>
                        <a:rPr lang="fr-BE" sz="1200">
                          <a:effectLst/>
                        </a:rPr>
                        <a:t>Région wallonne</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1IP046</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 </a:t>
                      </a:r>
                      <a:r>
                        <a:rPr lang="nl-BE" sz="1200">
                          <a:effectLst/>
                        </a:rPr>
                        <a:t>200.000,00 €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80.268,72 €</a:t>
                      </a:r>
                      <a:endParaRPr lang="en-US" sz="1500">
                        <a:effectLst/>
                        <a:latin typeface="Arial Narrow"/>
                        <a:ea typeface="Arial Narrow"/>
                        <a:cs typeface="Times New Roman"/>
                      </a:endParaRPr>
                    </a:p>
                  </a:txBody>
                  <a:tcPr marL="95567" marR="95567" marT="0" marB="0" anchor="ctr"/>
                </a:tc>
              </a:tr>
              <a:tr h="500156">
                <a:tc>
                  <a:txBody>
                    <a:bodyPr/>
                    <a:lstStyle/>
                    <a:p>
                      <a:pPr>
                        <a:lnSpc>
                          <a:spcPct val="115000"/>
                        </a:lnSpc>
                        <a:spcAft>
                          <a:spcPts val="0"/>
                        </a:spcAft>
                      </a:pPr>
                      <a:r>
                        <a:rPr lang="nl-BE" sz="1200" dirty="0">
                          <a:effectLst/>
                        </a:rPr>
                        <a:t>Vlaams </a:t>
                      </a:r>
                      <a:r>
                        <a:rPr lang="nl-BE" sz="1200" dirty="0" smtClean="0">
                          <a:effectLst/>
                        </a:rPr>
                        <a:t>Gewest (*)</a:t>
                      </a:r>
                      <a:endParaRPr lang="en-US" sz="1500" dirty="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1IP047</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270.000,00 €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414.599,79 €</a:t>
                      </a:r>
                      <a:endParaRPr lang="en-US" sz="1500">
                        <a:effectLst/>
                        <a:latin typeface="Arial Narrow"/>
                        <a:ea typeface="Arial Narrow"/>
                        <a:cs typeface="Times New Roman"/>
                      </a:endParaRPr>
                    </a:p>
                  </a:txBody>
                  <a:tcPr marL="95567" marR="95567" marT="0" marB="0" anchor="ctr"/>
                </a:tc>
              </a:tr>
              <a:tr h="499147">
                <a:tc>
                  <a:txBody>
                    <a:bodyPr/>
                    <a:lstStyle/>
                    <a:p>
                      <a:pPr>
                        <a:lnSpc>
                          <a:spcPct val="115000"/>
                        </a:lnSpc>
                        <a:spcAft>
                          <a:spcPts val="0"/>
                        </a:spcAft>
                      </a:pPr>
                      <a:r>
                        <a:rPr lang="fr-BE" sz="1200">
                          <a:effectLst/>
                        </a:rPr>
                        <a:t>Région de Bruxelles-Capitale</a:t>
                      </a:r>
                      <a:endParaRPr lang="en-US" sz="1500">
                        <a:effectLst/>
                        <a:latin typeface="Arial Narrow"/>
                        <a:ea typeface="Arial Narrow"/>
                        <a:cs typeface="Times New Roman"/>
                      </a:endParaRPr>
                    </a:p>
                  </a:txBody>
                  <a:tcPr marL="95567" marR="95567" marT="0" marB="0" anchor="ctr"/>
                </a:tc>
                <a:tc>
                  <a:txBody>
                    <a:bodyPr/>
                    <a:lstStyle/>
                    <a:p>
                      <a:pPr algn="ctr">
                        <a:lnSpc>
                          <a:spcPct val="115000"/>
                        </a:lnSpc>
                        <a:spcAft>
                          <a:spcPts val="0"/>
                        </a:spcAft>
                      </a:pPr>
                      <a:r>
                        <a:rPr lang="fr-BE" sz="1200">
                          <a:effectLst/>
                        </a:rPr>
                        <a:t>1IP048</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30.000,00 € </a:t>
                      </a:r>
                      <a:endParaRPr lang="en-US" sz="150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a:effectLst/>
                        </a:rPr>
                        <a:t>37.115,48 €</a:t>
                      </a:r>
                      <a:endParaRPr lang="en-US" sz="1500">
                        <a:effectLst/>
                        <a:latin typeface="Arial Narrow"/>
                        <a:ea typeface="Arial Narrow"/>
                        <a:cs typeface="Times New Roman"/>
                      </a:endParaRPr>
                    </a:p>
                  </a:txBody>
                  <a:tcPr marL="95567" marR="95567" marT="0" marB="0" anchor="ctr"/>
                </a:tc>
              </a:tr>
              <a:tr h="499147">
                <a:tc gridSpan="2">
                  <a:txBody>
                    <a:bodyPr/>
                    <a:lstStyle/>
                    <a:p>
                      <a:pPr algn="r">
                        <a:lnSpc>
                          <a:spcPct val="115000"/>
                        </a:lnSpc>
                        <a:spcAft>
                          <a:spcPts val="0"/>
                        </a:spcAft>
                      </a:pPr>
                      <a:r>
                        <a:rPr lang="fr-BE" sz="1200">
                          <a:effectLst/>
                        </a:rPr>
                        <a:t>MONTANTS TOTAUX 2015</a:t>
                      </a:r>
                      <a:endParaRPr lang="en-US" sz="1500">
                        <a:effectLst/>
                        <a:latin typeface="Arial Narrow"/>
                        <a:ea typeface="Arial Narrow"/>
                        <a:cs typeface="Times New Roman"/>
                      </a:endParaRPr>
                    </a:p>
                  </a:txBody>
                  <a:tcPr marL="95567" marR="95567" marT="0" marB="0" anchor="ctr"/>
                </a:tc>
                <a:tc hMerge="1">
                  <a:txBody>
                    <a:bodyPr/>
                    <a:lstStyle/>
                    <a:p>
                      <a:endParaRPr lang="en-US"/>
                    </a:p>
                  </a:txBody>
                  <a:tcPr/>
                </a:tc>
                <a:tc>
                  <a:txBody>
                    <a:bodyPr/>
                    <a:lstStyle/>
                    <a:p>
                      <a:pPr algn="r">
                        <a:lnSpc>
                          <a:spcPct val="115000"/>
                        </a:lnSpc>
                        <a:spcAft>
                          <a:spcPts val="0"/>
                        </a:spcAft>
                      </a:pPr>
                      <a:r>
                        <a:rPr lang="fr-BE" sz="1200" b="1" dirty="0">
                          <a:effectLst/>
                        </a:rPr>
                        <a:t>500.000,00 €</a:t>
                      </a:r>
                      <a:endParaRPr lang="en-US" sz="1500" b="1" dirty="0">
                        <a:effectLst/>
                        <a:latin typeface="Arial Narrow"/>
                        <a:ea typeface="Arial Narrow"/>
                        <a:cs typeface="Times New Roman"/>
                      </a:endParaRPr>
                    </a:p>
                  </a:txBody>
                  <a:tcPr marL="95567" marR="95567" marT="0" marB="0" anchor="ctr"/>
                </a:tc>
                <a:tc>
                  <a:txBody>
                    <a:bodyPr/>
                    <a:lstStyle/>
                    <a:p>
                      <a:pPr algn="r">
                        <a:lnSpc>
                          <a:spcPct val="115000"/>
                        </a:lnSpc>
                        <a:spcAft>
                          <a:spcPts val="0"/>
                        </a:spcAft>
                      </a:pPr>
                      <a:r>
                        <a:rPr lang="fr-BE" sz="1200" b="1" dirty="0">
                          <a:effectLst/>
                        </a:rPr>
                        <a:t>531.983,99 €</a:t>
                      </a:r>
                      <a:endParaRPr lang="en-US" sz="1500" b="1" dirty="0">
                        <a:effectLst/>
                        <a:latin typeface="Arial Narrow"/>
                        <a:ea typeface="Arial Narrow"/>
                        <a:cs typeface="Times New Roman"/>
                      </a:endParaRPr>
                    </a:p>
                  </a:txBody>
                  <a:tcPr marL="95567" marR="95567" marT="0" marB="0" anchor="ctr"/>
                </a:tc>
              </a:tr>
            </a:tbl>
          </a:graphicData>
        </a:graphic>
      </p:graphicFrame>
      <p:sp>
        <p:nvSpPr>
          <p:cNvPr id="4" name="TextBox 3"/>
          <p:cNvSpPr txBox="1"/>
          <p:nvPr/>
        </p:nvSpPr>
        <p:spPr>
          <a:xfrm>
            <a:off x="1187104" y="4869160"/>
            <a:ext cx="7056784" cy="830997"/>
          </a:xfrm>
          <a:prstGeom prst="rect">
            <a:avLst/>
          </a:prstGeom>
          <a:noFill/>
        </p:spPr>
        <p:txBody>
          <a:bodyPr wrap="square" rtlCol="0">
            <a:spAutoFit/>
          </a:bodyPr>
          <a:lstStyle/>
          <a:p>
            <a:r>
              <a:rPr lang="fr-FR" sz="1600" dirty="0"/>
              <a:t>(*) </a:t>
            </a:r>
            <a:r>
              <a:rPr lang="fr-FR" sz="1600" u="sng" dirty="0"/>
              <a:t>1IP047</a:t>
            </a:r>
            <a:r>
              <a:rPr lang="fr-FR" sz="1600" dirty="0"/>
              <a:t> : Différence due à des adaptations de montants de commandes et de l’intégration au programme de l’entièreté des dépoussiérages du matériel MRA à </a:t>
            </a:r>
            <a:r>
              <a:rPr lang="fr-FR" sz="1600" dirty="0" smtClean="0"/>
              <a:t>VISSENAKEN + Opération « Mise à zéro » entre 12IP050 et 1IP047.</a:t>
            </a:r>
            <a:endParaRPr lang="en-US" sz="1600" dirty="0"/>
          </a:p>
        </p:txBody>
      </p:sp>
      <p:sp>
        <p:nvSpPr>
          <p:cNvPr id="9" name="Rectangle 8">
            <a:hlinkClick r:id="rId3" action="ppaction://hlinksldjump"/>
          </p:cNvPr>
          <p:cNvSpPr/>
          <p:nvPr/>
        </p:nvSpPr>
        <p:spPr>
          <a:xfrm>
            <a:off x="1187104" y="5736928"/>
            <a:ext cx="18722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smtClean="0"/>
              <a:t>Retour</a:t>
            </a:r>
            <a:endParaRPr lang="fr-BE" dirty="0"/>
          </a:p>
        </p:txBody>
      </p:sp>
    </p:spTree>
    <p:extLst>
      <p:ext uri="{BB962C8B-B14F-4D97-AF65-F5344CB8AC3E}">
        <p14:creationId xmlns:p14="http://schemas.microsoft.com/office/powerpoint/2010/main" val="245902709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16</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fr-FR" sz="2700" b="1" dirty="0" smtClean="0">
                <a:effectLst>
                  <a:outerShdw blurRad="38100" dist="38100" dir="2700000" algn="tl">
                    <a:srgbClr val="000000">
                      <a:alpha val="43137"/>
                    </a:srgbClr>
                  </a:outerShdw>
                </a:effectLst>
              </a:rPr>
              <a:t>Analyse du tableau de bord de la performance 2015 par (groupe de) processus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1231106"/>
          </a:xfrm>
          <a:prstGeom prst="rect">
            <a:avLst/>
          </a:prstGeom>
          <a:noFill/>
        </p:spPr>
        <p:txBody>
          <a:bodyPr wrap="square" rtlCol="0">
            <a:spAutoFit/>
          </a:bodyPr>
          <a:lstStyle/>
          <a:p>
            <a:pPr marL="442913" lvl="0" indent="-442913">
              <a:buFont typeface="+mj-lt"/>
              <a:buAutoNum type="arabicPeriod" startAt="2"/>
            </a:pPr>
            <a:r>
              <a:rPr lang="fr-BE" sz="2000" b="1" dirty="0" smtClean="0"/>
              <a:t>Utilisation rationnelle des budgets</a:t>
            </a:r>
            <a:endParaRPr lang="en-US" sz="2000" dirty="0"/>
          </a:p>
          <a:p>
            <a:pPr marL="785813" lvl="0" indent="-342900">
              <a:buFont typeface="+mj-lt"/>
              <a:buAutoNum type="alphaLcPeriod" startAt="3"/>
            </a:pPr>
            <a:r>
              <a:rPr lang="fr-FR" b="1" dirty="0" smtClean="0"/>
              <a:t>Dépoussiérage </a:t>
            </a:r>
            <a:r>
              <a:rPr lang="fr-FR" b="1" dirty="0"/>
              <a:t>du matériel du Musée royal de l’Armée à VISSENAKEN et KAPELLEN</a:t>
            </a:r>
            <a:endParaRPr lang="en-US" dirty="0"/>
          </a:p>
          <a:p>
            <a:pPr marL="806450"/>
            <a:r>
              <a:rPr lang="fr-FR" dirty="0"/>
              <a:t>Le programme de dépoussiérage des deux quartiers est clôturé </a:t>
            </a:r>
            <a:r>
              <a:rPr lang="fr-FR" b="1" dirty="0">
                <a:solidFill>
                  <a:srgbClr val="C00000"/>
                </a:solidFill>
              </a:rPr>
              <a:t>début 2016</a:t>
            </a:r>
            <a:r>
              <a:rPr lang="fr-FR" dirty="0" smtClean="0"/>
              <a:t>.</a:t>
            </a:r>
            <a:endParaRPr lang="en-US"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90803618"/>
              </p:ext>
            </p:extLst>
          </p:nvPr>
        </p:nvGraphicFramePr>
        <p:xfrm>
          <a:off x="1187624" y="2852936"/>
          <a:ext cx="7344816" cy="1728190"/>
        </p:xfrm>
        <a:graphic>
          <a:graphicData uri="http://schemas.openxmlformats.org/drawingml/2006/table">
            <a:tbl>
              <a:tblPr firstRow="1" firstCol="1" bandRow="1">
                <a:tableStyleId>{5C22544A-7EE6-4342-B048-85BDC9FD1C3A}</a:tableStyleId>
              </a:tblPr>
              <a:tblGrid>
                <a:gridCol w="3378980"/>
                <a:gridCol w="984419"/>
                <a:gridCol w="2981417"/>
              </a:tblGrid>
              <a:tr h="345638">
                <a:tc>
                  <a:txBody>
                    <a:bodyPr/>
                    <a:lstStyle/>
                    <a:p>
                      <a:pPr algn="ctr">
                        <a:lnSpc>
                          <a:spcPct val="115000"/>
                        </a:lnSpc>
                        <a:spcBef>
                          <a:spcPts val="300"/>
                        </a:spcBef>
                        <a:spcAft>
                          <a:spcPts val="300"/>
                        </a:spcAft>
                      </a:pPr>
                      <a:r>
                        <a:rPr lang="fr-BE" sz="1400">
                          <a:effectLst/>
                        </a:rPr>
                        <a:t>Années d’exécution</a:t>
                      </a:r>
                      <a:endParaRPr lang="en-US" sz="170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Hangars</a:t>
                      </a:r>
                      <a:endParaRPr lang="en-US" sz="170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Montants TVAC</a:t>
                      </a:r>
                      <a:endParaRPr lang="en-US" sz="170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a:effectLst/>
                        </a:rPr>
                        <a:t>2015 (1er semestre)</a:t>
                      </a:r>
                      <a:endParaRPr lang="en-US" sz="170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2, 5, 10</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82.660,23 €</a:t>
                      </a:r>
                      <a:endParaRPr lang="en-US" sz="170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a:effectLst/>
                        </a:rPr>
                        <a:t>2015 (2ème semestre)</a:t>
                      </a:r>
                      <a:endParaRPr lang="en-US" sz="170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3</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51.823,82 €</a:t>
                      </a:r>
                      <a:endParaRPr lang="en-US" sz="1700">
                        <a:effectLst/>
                        <a:latin typeface="Arial Narrow"/>
                        <a:ea typeface="Arial Narrow"/>
                        <a:cs typeface="Times New Roman"/>
                      </a:endParaRPr>
                    </a:p>
                  </a:txBody>
                  <a:tcPr marL="107175" marR="107175" marT="0" marB="0" anchor="ctr"/>
                </a:tc>
              </a:tr>
              <a:tr h="345638">
                <a:tc>
                  <a:txBody>
                    <a:bodyPr/>
                    <a:lstStyle/>
                    <a:p>
                      <a:pPr>
                        <a:lnSpc>
                          <a:spcPct val="115000"/>
                        </a:lnSpc>
                        <a:spcBef>
                          <a:spcPts val="300"/>
                        </a:spcBef>
                        <a:spcAft>
                          <a:spcPts val="300"/>
                        </a:spcAft>
                      </a:pPr>
                      <a:r>
                        <a:rPr lang="fr-BE" sz="1400">
                          <a:effectLst/>
                        </a:rPr>
                        <a:t>Fin mars 2016 sur budget 2015</a:t>
                      </a:r>
                      <a:endParaRPr lang="en-US" sz="1700">
                        <a:effectLst/>
                        <a:latin typeface="Arial Narrow"/>
                        <a:ea typeface="Arial Narrow"/>
                        <a:cs typeface="Times New Roman"/>
                      </a:endParaRPr>
                    </a:p>
                  </a:txBody>
                  <a:tcPr marL="107175" marR="107175" marT="0" marB="0" anchor="ctr"/>
                </a:tc>
                <a:tc>
                  <a:txBody>
                    <a:bodyPr/>
                    <a:lstStyle/>
                    <a:p>
                      <a:pPr algn="ctr">
                        <a:lnSpc>
                          <a:spcPct val="115000"/>
                        </a:lnSpc>
                        <a:spcBef>
                          <a:spcPts val="300"/>
                        </a:spcBef>
                        <a:spcAft>
                          <a:spcPts val="300"/>
                        </a:spcAft>
                      </a:pPr>
                      <a:r>
                        <a:rPr lang="fr-BE" sz="1400">
                          <a:effectLst/>
                        </a:rPr>
                        <a:t>4, 6</a:t>
                      </a:r>
                      <a:endParaRPr lang="en-US" sz="1700">
                        <a:effectLst/>
                        <a:latin typeface="Arial Narrow"/>
                        <a:ea typeface="Arial Narrow"/>
                        <a:cs typeface="Times New Roman"/>
                      </a:endParaRPr>
                    </a:p>
                  </a:txBody>
                  <a:tcPr marL="107175" marR="107175" marT="0" marB="0" anchor="ctr"/>
                </a:tc>
                <a:tc>
                  <a:txBody>
                    <a:bodyPr/>
                    <a:lstStyle/>
                    <a:p>
                      <a:pPr algn="r">
                        <a:lnSpc>
                          <a:spcPct val="115000"/>
                        </a:lnSpc>
                        <a:spcBef>
                          <a:spcPts val="300"/>
                        </a:spcBef>
                        <a:spcAft>
                          <a:spcPts val="300"/>
                        </a:spcAft>
                      </a:pPr>
                      <a:r>
                        <a:rPr lang="fr-BE" sz="1400">
                          <a:effectLst/>
                        </a:rPr>
                        <a:t>188.393,32 €</a:t>
                      </a:r>
                      <a:endParaRPr lang="en-US" sz="1700">
                        <a:effectLst/>
                        <a:latin typeface="Arial Narrow"/>
                        <a:ea typeface="Arial Narrow"/>
                        <a:cs typeface="Times New Roman"/>
                      </a:endParaRPr>
                    </a:p>
                  </a:txBody>
                  <a:tcPr marL="107175" marR="107175" marT="0" marB="0" anchor="ctr"/>
                </a:tc>
              </a:tr>
              <a:tr h="345638">
                <a:tc gridSpan="3">
                  <a:txBody>
                    <a:bodyPr/>
                    <a:lstStyle/>
                    <a:p>
                      <a:pPr>
                        <a:lnSpc>
                          <a:spcPct val="115000"/>
                        </a:lnSpc>
                        <a:spcBef>
                          <a:spcPts val="300"/>
                        </a:spcBef>
                        <a:spcAft>
                          <a:spcPts val="300"/>
                        </a:spcAft>
                      </a:pPr>
                      <a:r>
                        <a:rPr lang="fr-BE" sz="1400" dirty="0">
                          <a:effectLst/>
                        </a:rPr>
                        <a:t>Les montants sont compris dans le montant global engagé du contrat 1IP047.</a:t>
                      </a:r>
                      <a:endParaRPr lang="en-US" sz="1700" dirty="0">
                        <a:effectLst/>
                        <a:latin typeface="Arial Narrow"/>
                        <a:ea typeface="Arial Narrow"/>
                        <a:cs typeface="Times New Roman"/>
                      </a:endParaRPr>
                    </a:p>
                  </a:txBody>
                  <a:tcPr marL="107175" marR="107175" marT="0" marB="0" anchor="ctr"/>
                </a:tc>
                <a:tc hMerge="1">
                  <a:txBody>
                    <a:bodyPr/>
                    <a:lstStyle/>
                    <a:p>
                      <a:endParaRPr lang="en-US"/>
                    </a:p>
                  </a:txBody>
                  <a:tcPr/>
                </a:tc>
                <a:tc hMerge="1">
                  <a:txBody>
                    <a:bodyPr/>
                    <a:lstStyle/>
                    <a:p>
                      <a:endParaRPr lang="en-US"/>
                    </a:p>
                  </a:txBody>
                  <a:tcPr/>
                </a:tc>
              </a:tr>
            </a:tbl>
          </a:graphicData>
        </a:graphic>
      </p:graphicFrame>
      <p:sp>
        <p:nvSpPr>
          <p:cNvPr id="5" name="TextBox 4"/>
          <p:cNvSpPr txBox="1"/>
          <p:nvPr/>
        </p:nvSpPr>
        <p:spPr>
          <a:xfrm>
            <a:off x="899591" y="4653136"/>
            <a:ext cx="7632849" cy="1384995"/>
          </a:xfrm>
          <a:prstGeom prst="rect">
            <a:avLst/>
          </a:prstGeom>
          <a:noFill/>
          <a:ln>
            <a:solidFill>
              <a:schemeClr val="accent1"/>
            </a:solidFill>
          </a:ln>
        </p:spPr>
        <p:txBody>
          <a:bodyPr wrap="square" rtlCol="0">
            <a:spAutoFit/>
          </a:bodyPr>
          <a:lstStyle/>
          <a:p>
            <a:r>
              <a:rPr lang="fr-BE" sz="2000" b="1" dirty="0" smtClean="0"/>
              <a:t>Conclusion du point 2</a:t>
            </a:r>
            <a:endParaRPr lang="fr-BE" sz="2000" dirty="0" smtClean="0"/>
          </a:p>
          <a:p>
            <a:r>
              <a:rPr lang="fr-BE" sz="1600" dirty="0" smtClean="0"/>
              <a:t>Outre </a:t>
            </a:r>
            <a:r>
              <a:rPr lang="fr-BE" sz="1600" dirty="0"/>
              <a:t>l’exercice - toujours délicat dans un contexte budgétaire difficile - du choix des travaux de désamiantage à sélectionner, il faut saluer ici le travail de MR-B et de MRC&amp;I-I/S&amp;P qui nous ont permis financièrement d’aller au-delà de nos </a:t>
            </a:r>
            <a:r>
              <a:rPr lang="fr-BE" sz="1600" dirty="0" smtClean="0"/>
              <a:t>espérances. </a:t>
            </a:r>
            <a:r>
              <a:rPr lang="fr-FR" sz="1600" dirty="0" smtClean="0"/>
              <a:t>Ce </a:t>
            </a:r>
            <a:r>
              <a:rPr lang="fr-FR" sz="1600" dirty="0"/>
              <a:t>point de contrôle peut donc être apprécié </a:t>
            </a:r>
            <a:r>
              <a:rPr lang="fr-FR" sz="1600" b="1" dirty="0">
                <a:solidFill>
                  <a:schemeClr val="accent3">
                    <a:lumMod val="50000"/>
                  </a:schemeClr>
                </a:solidFill>
              </a:rPr>
              <a:t>très positivement</a:t>
            </a:r>
            <a:r>
              <a:rPr lang="fr-FR" sz="1600" dirty="0" smtClean="0"/>
              <a:t>.</a:t>
            </a:r>
            <a:endParaRPr lang="en-US" sz="1600" dirty="0"/>
          </a:p>
        </p:txBody>
      </p:sp>
    </p:spTree>
    <p:extLst>
      <p:ext uri="{BB962C8B-B14F-4D97-AF65-F5344CB8AC3E}">
        <p14:creationId xmlns:p14="http://schemas.microsoft.com/office/powerpoint/2010/main" val="182782737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17</a:t>
            </a:fld>
            <a:endParaRPr lang="en-US" sz="1400">
              <a:latin typeface="Arial" charset="0"/>
            </a:endParaRPr>
          </a:p>
        </p:txBody>
      </p:sp>
      <p:sp>
        <p:nvSpPr>
          <p:cNvPr id="2" name="TextBox 1"/>
          <p:cNvSpPr txBox="1"/>
          <p:nvPr/>
        </p:nvSpPr>
        <p:spPr>
          <a:xfrm>
            <a:off x="323528" y="1556792"/>
            <a:ext cx="8640960" cy="3693319"/>
          </a:xfrm>
          <a:prstGeom prst="rect">
            <a:avLst/>
          </a:prstGeom>
          <a:noFill/>
        </p:spPr>
        <p:txBody>
          <a:bodyPr wrap="square" rtlCol="0">
            <a:spAutoFit/>
          </a:bodyPr>
          <a:lstStyle/>
          <a:p>
            <a:pPr marL="457200" lvl="0" indent="-457200">
              <a:spcAft>
                <a:spcPts val="600"/>
              </a:spcAft>
              <a:buFont typeface="+mj-lt"/>
              <a:buAutoNum type="arabicPeriod" startAt="3"/>
            </a:pPr>
            <a:r>
              <a:rPr lang="fr-FR" sz="2000" b="1" dirty="0"/>
              <a:t>Formation interne au CC </a:t>
            </a:r>
            <a:r>
              <a:rPr lang="fr-FR" sz="2000" b="1" dirty="0" err="1"/>
              <a:t>Sp</a:t>
            </a:r>
            <a:r>
              <a:rPr lang="fr-FR" sz="2000" b="1" dirty="0"/>
              <a:t> </a:t>
            </a:r>
            <a:r>
              <a:rPr lang="fr-FR" sz="2000" b="1" dirty="0" err="1"/>
              <a:t>Dept</a:t>
            </a:r>
            <a:r>
              <a:rPr lang="fr-FR" sz="2000" b="1" dirty="0"/>
              <a:t> Log à TOURNAI</a:t>
            </a:r>
            <a:endParaRPr lang="en-US" sz="2000" dirty="0"/>
          </a:p>
          <a:p>
            <a:pPr marL="442913">
              <a:spcAft>
                <a:spcPts val="600"/>
              </a:spcAft>
            </a:pPr>
            <a:r>
              <a:rPr lang="fr-FR" sz="1600" dirty="0"/>
              <a:t>On dispose du personnel suffisant pour assurer les contrôles de l’état de l’amiante. De plus, des compléments de formations sont maintenant dispensés qui apportent un réel plus aux personnel concerné. Ce point de contrôle peut donc être apprécié </a:t>
            </a:r>
            <a:r>
              <a:rPr lang="fr-FR" sz="1600" b="1" dirty="0">
                <a:solidFill>
                  <a:schemeClr val="accent3">
                    <a:lumMod val="50000"/>
                  </a:schemeClr>
                </a:solidFill>
              </a:rPr>
              <a:t>très positivement</a:t>
            </a:r>
            <a:r>
              <a:rPr lang="fr-FR" sz="1600" dirty="0"/>
              <a:t>.</a:t>
            </a:r>
            <a:endParaRPr lang="en-US" sz="1600" dirty="0"/>
          </a:p>
          <a:p>
            <a:pPr marL="457200" lvl="0" indent="-457200">
              <a:spcAft>
                <a:spcPts val="600"/>
              </a:spcAft>
              <a:buFont typeface="+mj-lt"/>
              <a:buAutoNum type="arabicPeriod" startAt="4"/>
            </a:pPr>
            <a:r>
              <a:rPr lang="fr-FR" sz="2000" b="1" dirty="0"/>
              <a:t>Formation traitements simples du personnel du 2 </a:t>
            </a:r>
            <a:r>
              <a:rPr lang="fr-FR" sz="2000" b="1" dirty="0" err="1"/>
              <a:t>Ech</a:t>
            </a:r>
            <a:r>
              <a:rPr lang="fr-FR" sz="2000" b="1" dirty="0"/>
              <a:t> Infra</a:t>
            </a:r>
            <a:endParaRPr lang="en-US" sz="2000" dirty="0"/>
          </a:p>
          <a:p>
            <a:pPr marL="728663" indent="-285750">
              <a:spcAft>
                <a:spcPts val="600"/>
              </a:spcAft>
              <a:buFont typeface="Wingdings" panose="05000000000000000000" pitchFamily="2" charset="2"/>
              <a:buChar char="è"/>
            </a:pPr>
            <a:r>
              <a:rPr lang="fr-FR" sz="1600" dirty="0"/>
              <a:t>Le contrat de 4 ans à partir de 2013 conclu avec deux firmes (IBEVE et ABESCO) pour les formations externes du personnel des 2 </a:t>
            </a:r>
            <a:r>
              <a:rPr lang="fr-FR" sz="1600" dirty="0" err="1"/>
              <a:t>Ech</a:t>
            </a:r>
            <a:r>
              <a:rPr lang="fr-FR" sz="1600" dirty="0"/>
              <a:t> Infra (travaux de désamiantage par la technique des traitements simples) est en cours et se termine en </a:t>
            </a:r>
            <a:r>
              <a:rPr lang="fr-FR" sz="1600" b="1" dirty="0" smtClean="0">
                <a:solidFill>
                  <a:srgbClr val="C00000"/>
                </a:solidFill>
              </a:rPr>
              <a:t>2016</a:t>
            </a:r>
            <a:r>
              <a:rPr lang="fr-FR" sz="1600" dirty="0"/>
              <a:t> </a:t>
            </a:r>
            <a:r>
              <a:rPr lang="fr-FR" sz="1600" dirty="0" smtClean="0"/>
              <a:t>;</a:t>
            </a:r>
            <a:endParaRPr lang="en-US" sz="1600" dirty="0"/>
          </a:p>
          <a:p>
            <a:pPr marL="728663" indent="-285750">
              <a:spcAft>
                <a:spcPts val="600"/>
              </a:spcAft>
              <a:buFont typeface="Wingdings" panose="05000000000000000000" pitchFamily="2" charset="2"/>
              <a:buChar char="è"/>
            </a:pPr>
            <a:r>
              <a:rPr lang="fr-FR" sz="1600" dirty="0"/>
              <a:t>On dispose du personnel suffisant pour assurer des retraits d’amiante par la technique des traitements simples. Ce point de contrôle peut donc être apprécié </a:t>
            </a:r>
            <a:r>
              <a:rPr lang="fr-FR" sz="1600" b="1" dirty="0">
                <a:solidFill>
                  <a:schemeClr val="accent3">
                    <a:lumMod val="50000"/>
                  </a:schemeClr>
                </a:solidFill>
              </a:rPr>
              <a:t>très </a:t>
            </a:r>
            <a:r>
              <a:rPr lang="fr-FR" sz="1600" b="1" dirty="0" smtClean="0">
                <a:solidFill>
                  <a:schemeClr val="accent3">
                    <a:lumMod val="50000"/>
                  </a:schemeClr>
                </a:solidFill>
              </a:rPr>
              <a:t>positivement</a:t>
            </a:r>
            <a:r>
              <a:rPr lang="fr-FR" sz="1600" dirty="0"/>
              <a:t> </a:t>
            </a:r>
            <a:r>
              <a:rPr lang="fr-FR" sz="1600" dirty="0" smtClean="0"/>
              <a:t>;</a:t>
            </a:r>
          </a:p>
          <a:p>
            <a:pPr marL="728663" indent="-285750">
              <a:spcAft>
                <a:spcPts val="600"/>
              </a:spcAft>
              <a:buFont typeface="Wingdings" panose="05000000000000000000" pitchFamily="2" charset="2"/>
              <a:buChar char="è"/>
            </a:pPr>
            <a:r>
              <a:rPr lang="fr-FR" sz="1600" dirty="0"/>
              <a:t>Un nouveau contrat sera établi en </a:t>
            </a:r>
            <a:r>
              <a:rPr lang="fr-FR" sz="1600" b="1" dirty="0">
                <a:solidFill>
                  <a:srgbClr val="C00000"/>
                </a:solidFill>
              </a:rPr>
              <a:t>2016</a:t>
            </a:r>
            <a:r>
              <a:rPr lang="fr-FR" sz="1600" dirty="0">
                <a:solidFill>
                  <a:srgbClr val="C00000"/>
                </a:solidFill>
              </a:rPr>
              <a:t> </a:t>
            </a:r>
            <a:r>
              <a:rPr lang="fr-FR" sz="1600" dirty="0"/>
              <a:t>pour la période </a:t>
            </a:r>
            <a:r>
              <a:rPr lang="fr-FR" sz="1600" b="1" dirty="0" smtClean="0">
                <a:solidFill>
                  <a:srgbClr val="C00000"/>
                </a:solidFill>
              </a:rPr>
              <a:t>2017</a:t>
            </a:r>
            <a:r>
              <a:rPr lang="fr-FR" sz="1600" dirty="0" smtClean="0"/>
              <a:t>-</a:t>
            </a:r>
            <a:r>
              <a:rPr lang="fr-FR" sz="1600" b="1" dirty="0" smtClean="0">
                <a:solidFill>
                  <a:srgbClr val="C00000"/>
                </a:solidFill>
              </a:rPr>
              <a:t>2020</a:t>
            </a:r>
            <a:r>
              <a:rPr lang="fr-FR" sz="1600" dirty="0"/>
              <a:t>.</a:t>
            </a:r>
            <a:endParaRPr lang="en-US" sz="1600" dirty="0"/>
          </a:p>
          <a:p>
            <a:pPr marL="457200" lvl="0" indent="-457200">
              <a:spcAft>
                <a:spcPts val="600"/>
              </a:spcAft>
              <a:buFont typeface="+mj-lt"/>
              <a:buAutoNum type="arabicPeriod" startAt="5"/>
            </a:pPr>
            <a:r>
              <a:rPr lang="fr-FR" sz="2000" b="1" dirty="0"/>
              <a:t>Présentation du tableau de bord de la performance </a:t>
            </a:r>
            <a:r>
              <a:rPr lang="fr-FR" sz="2000" b="1" dirty="0" smtClean="0"/>
              <a:t>2015</a:t>
            </a:r>
            <a:endParaRPr lang="en-US" sz="20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
        <p:nvSpPr>
          <p:cNvPr id="9" name="Rectangle 8">
            <a:hlinkClick r:id="rId3" action="ppaction://hlinksldjump"/>
          </p:cNvPr>
          <p:cNvSpPr/>
          <p:nvPr/>
        </p:nvSpPr>
        <p:spPr>
          <a:xfrm>
            <a:off x="899592" y="5304880"/>
            <a:ext cx="18722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smtClean="0"/>
              <a:t>Tableau de bord</a:t>
            </a:r>
            <a:endParaRPr lang="fr-BE" dirty="0"/>
          </a:p>
        </p:txBody>
      </p:sp>
      <p:sp>
        <p:nvSpPr>
          <p:cNvPr id="10"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2"/>
            </a:pPr>
            <a:r>
              <a:rPr lang="fr-FR" sz="2700" b="1" dirty="0" smtClean="0">
                <a:effectLst>
                  <a:outerShdw blurRad="38100" dist="38100" dir="2700000" algn="tl">
                    <a:srgbClr val="000000">
                      <a:alpha val="43137"/>
                    </a:srgbClr>
                  </a:outerShdw>
                </a:effectLst>
              </a:rPr>
              <a:t>Analyse du tableau de bord de la performance 2015 par (groupe de) processus</a:t>
            </a:r>
            <a:endParaRPr lang="fr-BE" sz="27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1553782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18</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3"/>
            </a:pPr>
            <a:r>
              <a:rPr lang="fr-FR" sz="2700" b="1" dirty="0" smtClean="0">
                <a:effectLst>
                  <a:outerShdw blurRad="38100" dist="38100" dir="2700000" algn="tl">
                    <a:srgbClr val="000000">
                      <a:alpha val="43137"/>
                    </a:srgbClr>
                  </a:outerShdw>
                </a:effectLst>
              </a:rPr>
              <a:t>Programme de gestion de l’amiante Infra de l’année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00110"/>
          </a:xfrm>
          <a:prstGeom prst="rect">
            <a:avLst/>
          </a:prstGeom>
          <a:noFill/>
        </p:spPr>
        <p:txBody>
          <a:bodyPr wrap="square" rtlCol="0">
            <a:spAutoFit/>
          </a:bodyPr>
          <a:lstStyle/>
          <a:p>
            <a:pPr marL="457200" lvl="0" indent="-457200">
              <a:buFont typeface="+mj-lt"/>
              <a:buAutoNum type="arabicPeriod"/>
            </a:pPr>
            <a:r>
              <a:rPr lang="fr-BE" sz="2000" b="1" dirty="0" smtClean="0"/>
              <a:t>Inventaires de l’amiante – Budget global alloué (investissements)</a:t>
            </a:r>
            <a:endParaRPr lang="en-US" sz="20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
        <p:nvSpPr>
          <p:cNvPr id="3" name="TextBox 2"/>
          <p:cNvSpPr txBox="1"/>
          <p:nvPr/>
        </p:nvSpPr>
        <p:spPr>
          <a:xfrm>
            <a:off x="431540" y="4725144"/>
            <a:ext cx="8172908" cy="1154162"/>
          </a:xfrm>
          <a:prstGeom prst="rect">
            <a:avLst/>
          </a:prstGeom>
          <a:noFill/>
        </p:spPr>
        <p:txBody>
          <a:bodyPr wrap="square" rtlCol="0">
            <a:spAutoFit/>
          </a:bodyPr>
          <a:lstStyle/>
          <a:p>
            <a:pPr marL="285750" indent="-285750">
              <a:spcAft>
                <a:spcPts val="600"/>
              </a:spcAft>
              <a:buFont typeface="Wingdings" panose="05000000000000000000" pitchFamily="2" charset="2"/>
              <a:buChar char="è"/>
            </a:pPr>
            <a:r>
              <a:rPr lang="fr-BE" sz="1600" dirty="0"/>
              <a:t>Le montant programmé en 2017, 2018 et 2019 est également de </a:t>
            </a:r>
            <a:r>
              <a:rPr lang="fr-BE" sz="1600" b="1" dirty="0">
                <a:solidFill>
                  <a:srgbClr val="C00000"/>
                </a:solidFill>
              </a:rPr>
              <a:t>19.500,00</a:t>
            </a:r>
            <a:r>
              <a:rPr lang="fr-BE" sz="1600" dirty="0"/>
              <a:t> </a:t>
            </a:r>
            <a:r>
              <a:rPr lang="fr-BE" sz="1600" dirty="0" smtClean="0"/>
              <a:t>€ ;</a:t>
            </a:r>
            <a:endParaRPr lang="en-US" sz="1600" dirty="0"/>
          </a:p>
          <a:p>
            <a:pPr marL="285750" indent="-285750">
              <a:spcAft>
                <a:spcPts val="600"/>
              </a:spcAft>
              <a:buFont typeface="Wingdings" panose="05000000000000000000" pitchFamily="2" charset="2"/>
              <a:buChar char="è"/>
            </a:pPr>
            <a:r>
              <a:rPr lang="fr-BE" sz="1600" dirty="0"/>
              <a:t>A noter ici qu’il n’y a plus qu’une ligne </a:t>
            </a:r>
            <a:r>
              <a:rPr lang="fr-BE" sz="1600" dirty="0" smtClean="0"/>
              <a:t>budgétaire , </a:t>
            </a:r>
            <a:r>
              <a:rPr lang="fr-BE" sz="1600" dirty="0"/>
              <a:t>hormis une ligne budgétaire de 0 € pour des interventions éventuelles sur des sites BPO. Ceci rendra les transferts de budgets d’un CCI à l’autre très rapides puisque toujours du ressort du gestionnaire de matériel en ILIAS.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3908477482"/>
              </p:ext>
            </p:extLst>
          </p:nvPr>
        </p:nvGraphicFramePr>
        <p:xfrm>
          <a:off x="511793" y="2060848"/>
          <a:ext cx="8120413" cy="2520279"/>
        </p:xfrm>
        <a:graphic>
          <a:graphicData uri="http://schemas.openxmlformats.org/drawingml/2006/table">
            <a:tbl>
              <a:tblPr firstRow="1" firstCol="1" bandRow="1">
                <a:tableStyleId>{5C22544A-7EE6-4342-B048-85BDC9FD1C3A}</a:tableStyleId>
              </a:tblPr>
              <a:tblGrid>
                <a:gridCol w="2610486"/>
                <a:gridCol w="981654"/>
                <a:gridCol w="982643"/>
                <a:gridCol w="3545630"/>
              </a:tblGrid>
              <a:tr h="494630">
                <a:tc>
                  <a:txBody>
                    <a:bodyPr/>
                    <a:lstStyle/>
                    <a:p>
                      <a:pPr algn="ctr">
                        <a:lnSpc>
                          <a:spcPct val="115000"/>
                        </a:lnSpc>
                        <a:spcAft>
                          <a:spcPts val="0"/>
                        </a:spcAft>
                      </a:pPr>
                      <a:r>
                        <a:rPr lang="fr-BE" sz="1400" dirty="0">
                          <a:effectLst/>
                        </a:rPr>
                        <a:t>Régions</a:t>
                      </a:r>
                      <a:endParaRPr lang="en-US" sz="1700" dirty="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fr-BE" sz="1400">
                          <a:effectLst/>
                        </a:rPr>
                        <a:t>Contrat</a:t>
                      </a:r>
                      <a:endParaRPr lang="en-US" sz="170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fr-BE" sz="1400">
                          <a:effectLst/>
                        </a:rPr>
                        <a:t>DA</a:t>
                      </a:r>
                      <a:endParaRPr lang="en-US" sz="1700">
                        <a:effectLst/>
                        <a:latin typeface="Arial Narrow"/>
                        <a:ea typeface="Arial Narrow"/>
                        <a:cs typeface="Times New Roman"/>
                      </a:endParaRPr>
                    </a:p>
                  </a:txBody>
                  <a:tcPr marL="106874" marR="106874" marT="0" marB="0" anchor="ctr"/>
                </a:tc>
                <a:tc>
                  <a:txBody>
                    <a:bodyPr/>
                    <a:lstStyle/>
                    <a:p>
                      <a:pPr algn="ctr">
                        <a:lnSpc>
                          <a:spcPct val="115000"/>
                        </a:lnSpc>
                        <a:spcAft>
                          <a:spcPts val="0"/>
                        </a:spcAft>
                      </a:pPr>
                      <a:r>
                        <a:rPr lang="fr-BE" sz="1400">
                          <a:effectLst/>
                        </a:rPr>
                        <a:t>Montants </a:t>
                      </a:r>
                      <a:br>
                        <a:rPr lang="fr-BE" sz="1400">
                          <a:effectLst/>
                        </a:rPr>
                      </a:br>
                      <a:r>
                        <a:rPr lang="fr-BE" sz="1400">
                          <a:effectLst/>
                        </a:rPr>
                        <a:t>programmés</a:t>
                      </a:r>
                      <a:endParaRPr lang="en-US" sz="1700">
                        <a:effectLst/>
                        <a:latin typeface="Arial Narrow"/>
                        <a:ea typeface="Arial Narrow"/>
                        <a:cs typeface="Times New Roman"/>
                      </a:endParaRPr>
                    </a:p>
                  </a:txBody>
                  <a:tcPr marL="106874" marR="106874" marT="0" marB="0" anchor="ctr"/>
                </a:tc>
              </a:tr>
              <a:tr h="491816">
                <a:tc>
                  <a:txBody>
                    <a:bodyPr/>
                    <a:lstStyle/>
                    <a:p>
                      <a:pPr>
                        <a:lnSpc>
                          <a:spcPct val="115000"/>
                        </a:lnSpc>
                        <a:spcAft>
                          <a:spcPts val="0"/>
                        </a:spcAft>
                      </a:pPr>
                      <a:r>
                        <a:rPr lang="fr-BE" sz="1400" dirty="0">
                          <a:effectLst/>
                        </a:rPr>
                        <a:t>Région wallonne</a:t>
                      </a:r>
                      <a:endParaRPr lang="en-US" sz="1700" dirty="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fr-BE" sz="1400">
                          <a:effectLst/>
                        </a:rPr>
                        <a:t>16IA650</a:t>
                      </a:r>
                      <a:endParaRPr lang="en-US" sz="170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fr-BE" sz="1400">
                          <a:effectLst/>
                        </a:rPr>
                        <a:t>42NE</a:t>
                      </a:r>
                      <a:endParaRPr lang="en-US" sz="1700">
                        <a:effectLst/>
                        <a:latin typeface="Arial Narrow"/>
                        <a:ea typeface="Arial Narrow"/>
                        <a:cs typeface="Times New Roman"/>
                      </a:endParaRPr>
                    </a:p>
                  </a:txBody>
                  <a:tcPr marL="106874" marR="106874" marT="0" marB="0" anchor="ctr"/>
                </a:tc>
                <a:tc rowSpan="3">
                  <a:txBody>
                    <a:bodyPr/>
                    <a:lstStyle/>
                    <a:p>
                      <a:pPr algn="ctr">
                        <a:lnSpc>
                          <a:spcPct val="115000"/>
                        </a:lnSpc>
                        <a:spcAft>
                          <a:spcPts val="0"/>
                        </a:spcAft>
                      </a:pPr>
                      <a:r>
                        <a:rPr lang="fr-BE" sz="1400">
                          <a:effectLst/>
                        </a:rPr>
                        <a:t>Répartition après établissement </a:t>
                      </a:r>
                      <a:br>
                        <a:rPr lang="fr-BE" sz="1400">
                          <a:effectLst/>
                        </a:rPr>
                      </a:br>
                      <a:r>
                        <a:rPr lang="fr-BE" sz="1400">
                          <a:effectLst/>
                        </a:rPr>
                        <a:t>des métrés</a:t>
                      </a:r>
                      <a:endParaRPr lang="en-US" sz="1700">
                        <a:effectLst/>
                        <a:latin typeface="Arial Narrow"/>
                        <a:ea typeface="Arial Narrow"/>
                        <a:cs typeface="Times New Roman"/>
                      </a:endParaRPr>
                    </a:p>
                  </a:txBody>
                  <a:tcPr marL="106874" marR="106874" marT="0" marB="0" anchor="ctr"/>
                </a:tc>
              </a:tr>
              <a:tr h="554159">
                <a:tc>
                  <a:txBody>
                    <a:bodyPr/>
                    <a:lstStyle/>
                    <a:p>
                      <a:pPr>
                        <a:lnSpc>
                          <a:spcPct val="115000"/>
                        </a:lnSpc>
                        <a:spcAft>
                          <a:spcPts val="0"/>
                        </a:spcAft>
                      </a:pPr>
                      <a:r>
                        <a:rPr lang="nl-BE" sz="1400">
                          <a:effectLst/>
                        </a:rPr>
                        <a:t>Vlaams gewest</a:t>
                      </a:r>
                      <a:endParaRPr lang="en-US" sz="1700">
                        <a:effectLst/>
                        <a:latin typeface="Arial Narrow"/>
                        <a:ea typeface="Arial Narrow"/>
                        <a:cs typeface="Times New Roman"/>
                      </a:endParaRPr>
                    </a:p>
                  </a:txBody>
                  <a:tcPr marL="106874" marR="106874"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89837">
                <a:tc>
                  <a:txBody>
                    <a:bodyPr/>
                    <a:lstStyle/>
                    <a:p>
                      <a:pPr>
                        <a:lnSpc>
                          <a:spcPct val="115000"/>
                        </a:lnSpc>
                        <a:spcAft>
                          <a:spcPts val="0"/>
                        </a:spcAft>
                      </a:pPr>
                      <a:r>
                        <a:rPr lang="fr-BE" sz="1400">
                          <a:effectLst/>
                        </a:rPr>
                        <a:t>Région de Bruxelles-Capitale</a:t>
                      </a:r>
                      <a:endParaRPr lang="en-US" sz="1700">
                        <a:effectLst/>
                        <a:latin typeface="Arial Narrow"/>
                        <a:ea typeface="Arial Narrow"/>
                        <a:cs typeface="Times New Roman"/>
                      </a:endParaRPr>
                    </a:p>
                  </a:txBody>
                  <a:tcPr marL="106874" marR="106874"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89837">
                <a:tc gridSpan="3">
                  <a:txBody>
                    <a:bodyPr/>
                    <a:lstStyle/>
                    <a:p>
                      <a:pPr algn="r">
                        <a:lnSpc>
                          <a:spcPct val="115000"/>
                        </a:lnSpc>
                        <a:spcAft>
                          <a:spcPts val="0"/>
                        </a:spcAft>
                      </a:pPr>
                      <a:r>
                        <a:rPr lang="fr-BE" sz="1400">
                          <a:effectLst/>
                        </a:rPr>
                        <a:t>MONTANT TOTAL PROGRAMME EN 2016</a:t>
                      </a:r>
                      <a:endParaRPr lang="en-US" sz="1700">
                        <a:effectLst/>
                        <a:latin typeface="Arial Narrow"/>
                        <a:ea typeface="Arial Narrow"/>
                        <a:cs typeface="Times New Roman"/>
                      </a:endParaRPr>
                    </a:p>
                  </a:txBody>
                  <a:tcPr marL="106874" marR="106874" marT="0" marB="0" anchor="ct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fr-BE" sz="1400" b="1" dirty="0">
                          <a:effectLst/>
                        </a:rPr>
                        <a:t>19.500,00 €</a:t>
                      </a:r>
                      <a:endParaRPr lang="en-US" sz="1700" b="1" dirty="0">
                        <a:effectLst/>
                        <a:latin typeface="Arial Narrow"/>
                        <a:ea typeface="Arial Narrow"/>
                        <a:cs typeface="Times New Roman"/>
                      </a:endParaRPr>
                    </a:p>
                  </a:txBody>
                  <a:tcPr marL="106874" marR="106874" marT="0" marB="0" anchor="ctr"/>
                </a:tc>
              </a:tr>
            </a:tbl>
          </a:graphicData>
        </a:graphic>
      </p:graphicFrame>
    </p:spTree>
    <p:extLst>
      <p:ext uri="{BB962C8B-B14F-4D97-AF65-F5344CB8AC3E}">
        <p14:creationId xmlns:p14="http://schemas.microsoft.com/office/powerpoint/2010/main" val="327214419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19</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3"/>
            </a:pPr>
            <a:r>
              <a:rPr lang="fr-FR" sz="2700" b="1" dirty="0" smtClean="0">
                <a:effectLst>
                  <a:outerShdw blurRad="38100" dist="38100" dir="2700000" algn="tl">
                    <a:srgbClr val="000000">
                      <a:alpha val="43137"/>
                    </a:srgbClr>
                  </a:outerShdw>
                </a:effectLst>
              </a:rPr>
              <a:t>Programme de gestion de l’amiante Infra de l’année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707886"/>
          </a:xfrm>
          <a:prstGeom prst="rect">
            <a:avLst/>
          </a:prstGeom>
          <a:noFill/>
        </p:spPr>
        <p:txBody>
          <a:bodyPr wrap="square" rtlCol="0">
            <a:spAutoFit/>
          </a:bodyPr>
          <a:lstStyle/>
          <a:p>
            <a:pPr marL="457200" lvl="0" indent="-457200">
              <a:buFont typeface="+mj-lt"/>
              <a:buAutoNum type="arabicPeriod" startAt="2"/>
            </a:pPr>
            <a:r>
              <a:rPr lang="fr-BE" sz="2000" b="1" dirty="0" smtClean="0"/>
              <a:t>Programme des travaux de désamiantage – Budget global alloué </a:t>
            </a:r>
            <a:br>
              <a:rPr lang="fr-BE" sz="2000" b="1" dirty="0" smtClean="0"/>
            </a:br>
            <a:r>
              <a:rPr lang="fr-BE" sz="2000" b="1" dirty="0" smtClean="0"/>
              <a:t>(investissements)</a:t>
            </a:r>
            <a:endParaRPr lang="en-US" sz="20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
        <p:nvSpPr>
          <p:cNvPr id="3" name="TextBox 2"/>
          <p:cNvSpPr txBox="1"/>
          <p:nvPr/>
        </p:nvSpPr>
        <p:spPr>
          <a:xfrm>
            <a:off x="755576" y="4620324"/>
            <a:ext cx="8208912" cy="1944122"/>
          </a:xfrm>
          <a:prstGeom prst="rect">
            <a:avLst/>
          </a:prstGeom>
          <a:noFill/>
        </p:spPr>
        <p:txBody>
          <a:bodyPr wrap="square" rtlCol="0">
            <a:spAutoFit/>
          </a:bodyPr>
          <a:lstStyle/>
          <a:p>
            <a:pPr marL="285750" indent="-285750">
              <a:spcAft>
                <a:spcPts val="200"/>
              </a:spcAft>
              <a:buFont typeface="Wingdings" panose="05000000000000000000" pitchFamily="2" charset="2"/>
              <a:buChar char="è"/>
            </a:pPr>
            <a:r>
              <a:rPr lang="fr-BE" sz="1300" dirty="0"/>
              <a:t>Le montant programmé en 2017, 2018 et 2019 est également de </a:t>
            </a:r>
            <a:r>
              <a:rPr lang="fr-BE" sz="1300" b="1" dirty="0">
                <a:solidFill>
                  <a:srgbClr val="C00000"/>
                </a:solidFill>
              </a:rPr>
              <a:t>485.000,00</a:t>
            </a:r>
            <a:r>
              <a:rPr lang="fr-BE" sz="1300" b="1" dirty="0"/>
              <a:t> </a:t>
            </a:r>
            <a:r>
              <a:rPr lang="fr-BE" sz="1300" dirty="0"/>
              <a:t>€</a:t>
            </a:r>
            <a:r>
              <a:rPr lang="fr-BE" sz="1300" dirty="0" smtClean="0"/>
              <a:t>.</a:t>
            </a:r>
            <a:r>
              <a:rPr lang="fr-BE" sz="1300" dirty="0"/>
              <a:t> Vu que les budgets risquent d’arriver assez tard dans l’année, des budgets peuvent être obtenus sur une ligne budgétaire de fonctionnement, afin de pouvoir traiter des </a:t>
            </a:r>
            <a:r>
              <a:rPr lang="fr-BE" sz="1300" dirty="0" smtClean="0"/>
              <a:t>urgences</a:t>
            </a:r>
            <a:r>
              <a:rPr lang="fr-BE" sz="1300" dirty="0"/>
              <a:t> </a:t>
            </a:r>
            <a:r>
              <a:rPr lang="fr-BE" sz="1300" dirty="0" smtClean="0"/>
              <a:t>;</a:t>
            </a:r>
            <a:endParaRPr lang="en-US" sz="1300" dirty="0"/>
          </a:p>
          <a:p>
            <a:pPr marL="285750" indent="-285750">
              <a:spcAft>
                <a:spcPts val="200"/>
              </a:spcAft>
              <a:buFont typeface="Wingdings" panose="05000000000000000000" pitchFamily="2" charset="2"/>
              <a:buChar char="è"/>
            </a:pPr>
            <a:r>
              <a:rPr lang="fr-BE" sz="1300" dirty="0"/>
              <a:t>Ici aussi, il n’y a plus qu’une ligne </a:t>
            </a:r>
            <a:r>
              <a:rPr lang="fr-BE" sz="1300" dirty="0" smtClean="0"/>
              <a:t>budgétaire en investissements, </a:t>
            </a:r>
            <a:r>
              <a:rPr lang="fr-BE" sz="1300" dirty="0"/>
              <a:t>hormis une ligne budgétaire de 0 € pour des interventions éventuelles sur des sites </a:t>
            </a:r>
            <a:r>
              <a:rPr lang="fr-BE" sz="1300" dirty="0" smtClean="0"/>
              <a:t>BPO ;</a:t>
            </a:r>
            <a:endParaRPr lang="en-US" sz="1300" dirty="0"/>
          </a:p>
          <a:p>
            <a:pPr marL="285750" indent="-285750">
              <a:spcAft>
                <a:spcPts val="200"/>
              </a:spcAft>
              <a:buFont typeface="Wingdings" panose="05000000000000000000" pitchFamily="2" charset="2"/>
              <a:buChar char="è"/>
            </a:pPr>
            <a:r>
              <a:rPr lang="fr-BE" sz="1300" dirty="0" smtClean="0"/>
              <a:t>Un </a:t>
            </a:r>
            <a:r>
              <a:rPr lang="fr-BE" sz="1300" dirty="0"/>
              <a:t>programme des travaux de désamiantage pour l’année </a:t>
            </a:r>
            <a:r>
              <a:rPr lang="fr-BE" sz="1300" b="1" dirty="0">
                <a:solidFill>
                  <a:srgbClr val="C00000"/>
                </a:solidFill>
              </a:rPr>
              <a:t>2016</a:t>
            </a:r>
            <a:r>
              <a:rPr lang="fr-BE" sz="1300" dirty="0">
                <a:solidFill>
                  <a:srgbClr val="C00000"/>
                </a:solidFill>
              </a:rPr>
              <a:t> </a:t>
            </a:r>
            <a:r>
              <a:rPr lang="fr-BE" sz="1300" dirty="0"/>
              <a:t>est publié par </a:t>
            </a:r>
            <a:r>
              <a:rPr lang="fr-BE" sz="1300" dirty="0" smtClean="0"/>
              <a:t>chaque CCI </a:t>
            </a:r>
            <a:r>
              <a:rPr lang="fr-BE" sz="1300" dirty="0"/>
              <a:t>sur le SharePoint </a:t>
            </a:r>
            <a:r>
              <a:rPr lang="fr-BE" sz="1300" dirty="0" smtClean="0"/>
              <a:t/>
            </a:r>
            <a:br>
              <a:rPr lang="fr-BE" sz="1300" dirty="0" smtClean="0"/>
            </a:br>
            <a:r>
              <a:rPr lang="fr-BE" sz="1300" dirty="0" smtClean="0"/>
              <a:t>de MRC&amp;I-I/S/E</a:t>
            </a:r>
            <a:r>
              <a:rPr lang="fr-BE" sz="1300" dirty="0"/>
              <a:t> </a:t>
            </a:r>
            <a:r>
              <a:rPr lang="fr-BE" sz="1300" dirty="0" smtClean="0"/>
              <a:t>via le lien </a:t>
            </a:r>
            <a:r>
              <a:rPr lang="fr-BE" sz="1300" dirty="0"/>
              <a:t>: </a:t>
            </a:r>
            <a:r>
              <a:rPr lang="fr-BE" sz="1300" dirty="0">
                <a:hlinkClick r:id="rId3"/>
              </a:rPr>
              <a:t>http://</a:t>
            </a:r>
            <a:r>
              <a:rPr lang="fr-BE" sz="1300" dirty="0" smtClean="0">
                <a:hlinkClick r:id="rId3"/>
              </a:rPr>
              <a:t>intranet.mil.intra/sites/Mat/Infra/MRCI/AgrEnv/0511%20Asbestos%20InfraMgnt/Forms/AllItems.aspx</a:t>
            </a:r>
            <a:r>
              <a:rPr lang="fr-BE" sz="1300" dirty="0" smtClean="0"/>
              <a:t> - Rubrique 3 - </a:t>
            </a:r>
            <a:r>
              <a:rPr lang="fr-BE" sz="1300" dirty="0" err="1" smtClean="0"/>
              <a:t>Subject</a:t>
            </a:r>
            <a:r>
              <a:rPr lang="fr-BE" sz="1300" dirty="0" smtClean="0"/>
              <a:t> 2.</a:t>
            </a:r>
            <a:endParaRPr lang="fr-BE" sz="1300" dirty="0" smtClean="0"/>
          </a:p>
        </p:txBody>
      </p:sp>
      <p:graphicFrame>
        <p:nvGraphicFramePr>
          <p:cNvPr id="4" name="Table 3"/>
          <p:cNvGraphicFramePr>
            <a:graphicFrameLocks noGrp="1"/>
          </p:cNvGraphicFramePr>
          <p:nvPr>
            <p:extLst>
              <p:ext uri="{D42A27DB-BD31-4B8C-83A1-F6EECF244321}">
                <p14:modId xmlns:p14="http://schemas.microsoft.com/office/powerpoint/2010/main" val="1689769307"/>
              </p:ext>
            </p:extLst>
          </p:nvPr>
        </p:nvGraphicFramePr>
        <p:xfrm>
          <a:off x="827584" y="2265990"/>
          <a:ext cx="7488832" cy="2319917"/>
        </p:xfrm>
        <a:graphic>
          <a:graphicData uri="http://schemas.openxmlformats.org/drawingml/2006/table">
            <a:tbl>
              <a:tblPr firstRow="1" firstCol="1" bandRow="1">
                <a:tableStyleId>{5C22544A-7EE6-4342-B048-85BDC9FD1C3A}</a:tableStyleId>
              </a:tblPr>
              <a:tblGrid>
                <a:gridCol w="2442545"/>
                <a:gridCol w="903432"/>
                <a:gridCol w="904343"/>
                <a:gridCol w="3238512"/>
              </a:tblGrid>
              <a:tr h="441422">
                <a:tc>
                  <a:txBody>
                    <a:bodyPr/>
                    <a:lstStyle/>
                    <a:p>
                      <a:pPr algn="ctr">
                        <a:lnSpc>
                          <a:spcPct val="115000"/>
                        </a:lnSpc>
                        <a:spcAft>
                          <a:spcPts val="0"/>
                        </a:spcAft>
                      </a:pPr>
                      <a:r>
                        <a:rPr lang="fr-BE" sz="1300" dirty="0">
                          <a:effectLst/>
                        </a:rPr>
                        <a:t>Régions</a:t>
                      </a:r>
                      <a:endParaRPr lang="en-US" sz="1500" dirty="0">
                        <a:effectLst/>
                        <a:latin typeface="Arial Narrow"/>
                        <a:ea typeface="Arial Narrow"/>
                        <a:cs typeface="Times New Roman"/>
                      </a:endParaRPr>
                    </a:p>
                  </a:txBody>
                  <a:tcPr marL="98358" marR="98358" marT="0" marB="0" anchor="ctr"/>
                </a:tc>
                <a:tc>
                  <a:txBody>
                    <a:bodyPr/>
                    <a:lstStyle/>
                    <a:p>
                      <a:pPr algn="ctr">
                        <a:lnSpc>
                          <a:spcPct val="115000"/>
                        </a:lnSpc>
                        <a:spcAft>
                          <a:spcPts val="0"/>
                        </a:spcAft>
                      </a:pPr>
                      <a:r>
                        <a:rPr lang="fr-BE" sz="1300">
                          <a:effectLst/>
                        </a:rPr>
                        <a:t>Contrat</a:t>
                      </a:r>
                      <a:endParaRPr lang="en-US" sz="1500">
                        <a:effectLst/>
                        <a:latin typeface="Arial Narrow"/>
                        <a:ea typeface="Arial Narrow"/>
                        <a:cs typeface="Times New Roman"/>
                      </a:endParaRPr>
                    </a:p>
                  </a:txBody>
                  <a:tcPr marL="98358" marR="98358" marT="0" marB="0" anchor="ctr"/>
                </a:tc>
                <a:tc>
                  <a:txBody>
                    <a:bodyPr/>
                    <a:lstStyle/>
                    <a:p>
                      <a:pPr algn="ctr">
                        <a:lnSpc>
                          <a:spcPct val="115000"/>
                        </a:lnSpc>
                        <a:spcAft>
                          <a:spcPts val="0"/>
                        </a:spcAft>
                      </a:pPr>
                      <a:r>
                        <a:rPr lang="fr-BE" sz="1300">
                          <a:effectLst/>
                        </a:rPr>
                        <a:t>DA</a:t>
                      </a:r>
                      <a:endParaRPr lang="en-US" sz="1500">
                        <a:effectLst/>
                        <a:latin typeface="Arial Narrow"/>
                        <a:ea typeface="Arial Narrow"/>
                        <a:cs typeface="Times New Roman"/>
                      </a:endParaRPr>
                    </a:p>
                  </a:txBody>
                  <a:tcPr marL="98358" marR="98358" marT="0" marB="0" anchor="ctr"/>
                </a:tc>
                <a:tc>
                  <a:txBody>
                    <a:bodyPr/>
                    <a:lstStyle/>
                    <a:p>
                      <a:pPr algn="ctr">
                        <a:lnSpc>
                          <a:spcPct val="115000"/>
                        </a:lnSpc>
                        <a:spcAft>
                          <a:spcPts val="0"/>
                        </a:spcAft>
                      </a:pPr>
                      <a:r>
                        <a:rPr lang="fr-BE" sz="1300">
                          <a:effectLst/>
                        </a:rPr>
                        <a:t>Montants </a:t>
                      </a:r>
                      <a:br>
                        <a:rPr lang="fr-BE" sz="1300">
                          <a:effectLst/>
                        </a:rPr>
                      </a:br>
                      <a:r>
                        <a:rPr lang="fr-BE" sz="1300">
                          <a:effectLst/>
                        </a:rPr>
                        <a:t>programmés</a:t>
                      </a:r>
                      <a:endParaRPr lang="en-US" sz="1500">
                        <a:effectLst/>
                        <a:latin typeface="Arial Narrow"/>
                        <a:ea typeface="Arial Narrow"/>
                        <a:cs typeface="Times New Roman"/>
                      </a:endParaRPr>
                    </a:p>
                  </a:txBody>
                  <a:tcPr marL="98358" marR="98358" marT="0" marB="0" anchor="ctr"/>
                </a:tc>
              </a:tr>
              <a:tr h="452627">
                <a:tc>
                  <a:txBody>
                    <a:bodyPr/>
                    <a:lstStyle/>
                    <a:p>
                      <a:pPr>
                        <a:lnSpc>
                          <a:spcPct val="115000"/>
                        </a:lnSpc>
                        <a:spcAft>
                          <a:spcPts val="0"/>
                        </a:spcAft>
                      </a:pPr>
                      <a:r>
                        <a:rPr lang="fr-BE" sz="1300">
                          <a:effectLst/>
                        </a:rPr>
                        <a:t>Région wallonne</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fr-BE" sz="1300">
                          <a:effectLst/>
                        </a:rPr>
                        <a:t>16IA046</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fr-BE" sz="1300">
                          <a:effectLst/>
                        </a:rPr>
                        <a:t>42PE</a:t>
                      </a:r>
                      <a:endParaRPr lang="en-US" sz="1500">
                        <a:effectLst/>
                        <a:latin typeface="Arial Narrow"/>
                        <a:ea typeface="Arial Narrow"/>
                        <a:cs typeface="Times New Roman"/>
                      </a:endParaRPr>
                    </a:p>
                  </a:txBody>
                  <a:tcPr marL="98358" marR="98358" marT="0" marB="0" anchor="ctr"/>
                </a:tc>
                <a:tc rowSpan="3">
                  <a:txBody>
                    <a:bodyPr/>
                    <a:lstStyle/>
                    <a:p>
                      <a:pPr algn="ctr">
                        <a:lnSpc>
                          <a:spcPct val="115000"/>
                        </a:lnSpc>
                        <a:spcAft>
                          <a:spcPts val="0"/>
                        </a:spcAft>
                      </a:pPr>
                      <a:r>
                        <a:rPr lang="fr-BE" sz="1300">
                          <a:effectLst/>
                        </a:rPr>
                        <a:t>Répartition après établissement </a:t>
                      </a:r>
                      <a:br>
                        <a:rPr lang="fr-BE" sz="1300">
                          <a:effectLst/>
                        </a:rPr>
                      </a:br>
                      <a:r>
                        <a:rPr lang="fr-BE" sz="1300">
                          <a:effectLst/>
                        </a:rPr>
                        <a:t>des métrés</a:t>
                      </a:r>
                      <a:endParaRPr lang="en-US" sz="1500">
                        <a:effectLst/>
                        <a:latin typeface="Arial Narrow"/>
                        <a:ea typeface="Arial Narrow"/>
                        <a:cs typeface="Times New Roman"/>
                      </a:endParaRPr>
                    </a:p>
                  </a:txBody>
                  <a:tcPr marL="98358" marR="98358" marT="0" marB="0" anchor="ctr"/>
                </a:tc>
              </a:tr>
              <a:tr h="510002">
                <a:tc>
                  <a:txBody>
                    <a:bodyPr/>
                    <a:lstStyle/>
                    <a:p>
                      <a:pPr>
                        <a:lnSpc>
                          <a:spcPct val="115000"/>
                        </a:lnSpc>
                        <a:spcAft>
                          <a:spcPts val="0"/>
                        </a:spcAft>
                      </a:pPr>
                      <a:r>
                        <a:rPr lang="nl-BE" sz="1300">
                          <a:effectLst/>
                        </a:rPr>
                        <a:t>Vlaams gewest</a:t>
                      </a:r>
                      <a:endParaRPr lang="en-US" sz="1500">
                        <a:effectLst/>
                        <a:latin typeface="Arial Narrow"/>
                        <a:ea typeface="Arial Narrow"/>
                        <a:cs typeface="Times New Roman"/>
                      </a:endParaRPr>
                    </a:p>
                  </a:txBody>
                  <a:tcPr marL="98358" marR="98358"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50806">
                <a:tc>
                  <a:txBody>
                    <a:bodyPr/>
                    <a:lstStyle/>
                    <a:p>
                      <a:pPr>
                        <a:lnSpc>
                          <a:spcPct val="115000"/>
                        </a:lnSpc>
                        <a:spcAft>
                          <a:spcPts val="0"/>
                        </a:spcAft>
                      </a:pPr>
                      <a:r>
                        <a:rPr lang="fr-BE" sz="1300" dirty="0">
                          <a:effectLst/>
                        </a:rPr>
                        <a:t>Région de Bruxelles-Capitale</a:t>
                      </a:r>
                      <a:endParaRPr lang="en-US" sz="1500" dirty="0">
                        <a:effectLst/>
                        <a:latin typeface="Arial Narrow"/>
                        <a:ea typeface="Arial Narrow"/>
                        <a:cs typeface="Times New Roman"/>
                      </a:endParaRPr>
                    </a:p>
                  </a:txBody>
                  <a:tcPr marL="98358" marR="98358"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450806">
                <a:tc gridSpan="3">
                  <a:txBody>
                    <a:bodyPr/>
                    <a:lstStyle/>
                    <a:p>
                      <a:pPr algn="r">
                        <a:lnSpc>
                          <a:spcPct val="115000"/>
                        </a:lnSpc>
                        <a:spcAft>
                          <a:spcPts val="0"/>
                        </a:spcAft>
                      </a:pPr>
                      <a:r>
                        <a:rPr lang="fr-BE" sz="1300">
                          <a:effectLst/>
                        </a:rPr>
                        <a:t>MONTANT TOTAL PROGRAMME EN 2016</a:t>
                      </a:r>
                      <a:endParaRPr lang="en-US" sz="1500">
                        <a:effectLst/>
                        <a:latin typeface="Arial Narrow"/>
                        <a:ea typeface="Arial Narrow"/>
                        <a:cs typeface="Times New Roman"/>
                      </a:endParaRPr>
                    </a:p>
                  </a:txBody>
                  <a:tcPr marL="98358" marR="98358" marT="0" marB="0" anchor="ct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fr-BE" sz="1300" b="1" dirty="0">
                          <a:effectLst/>
                        </a:rPr>
                        <a:t>485.000,00 €</a:t>
                      </a:r>
                      <a:endParaRPr lang="en-US" sz="1500" b="1" dirty="0">
                        <a:effectLst/>
                        <a:latin typeface="Arial Narrow"/>
                        <a:ea typeface="Arial Narrow"/>
                        <a:cs typeface="Times New Roman"/>
                      </a:endParaRPr>
                    </a:p>
                  </a:txBody>
                  <a:tcPr marL="98358" marR="98358" marT="0" marB="0" anchor="ctr"/>
                </a:tc>
              </a:tr>
            </a:tbl>
          </a:graphicData>
        </a:graphic>
      </p:graphicFrame>
    </p:spTree>
    <p:extLst>
      <p:ext uri="{BB962C8B-B14F-4D97-AF65-F5344CB8AC3E}">
        <p14:creationId xmlns:p14="http://schemas.microsoft.com/office/powerpoint/2010/main" val="109990845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algn="ctr"/>
            <a:r>
              <a:rPr lang="fr-FR" sz="4000" b="1" dirty="0" smtClean="0">
                <a:effectLst>
                  <a:outerShdw blurRad="38100" dist="38100" dir="2700000" algn="tl">
                    <a:srgbClr val="000000">
                      <a:alpha val="43137"/>
                    </a:srgbClr>
                  </a:outerShdw>
                </a:effectLst>
              </a:rPr>
              <a:t>Objectif</a:t>
            </a:r>
            <a:endParaRPr lang="fr-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4339650"/>
          </a:xfrm>
          <a:prstGeom prst="rect">
            <a:avLst/>
          </a:prstGeom>
          <a:noFill/>
        </p:spPr>
        <p:txBody>
          <a:bodyPr wrap="square" rtlCol="0">
            <a:spAutoFit/>
          </a:bodyPr>
          <a:lstStyle/>
          <a:p>
            <a:pPr marL="457200" lvl="0" indent="-457200" algn="ctr">
              <a:buFont typeface="Wingdings" panose="05000000000000000000" pitchFamily="2" charset="2"/>
              <a:buChar char="è"/>
            </a:pPr>
            <a:r>
              <a:rPr lang="fr-FR" sz="3200" b="1" dirty="0" smtClean="0"/>
              <a:t>Présenter le bilan de la gestion de l’amiante</a:t>
            </a:r>
            <a:br>
              <a:rPr lang="fr-FR" sz="3200" b="1" dirty="0" smtClean="0"/>
            </a:br>
            <a:r>
              <a:rPr lang="fr-FR" sz="3200" b="1" dirty="0" smtClean="0"/>
              <a:t>présent dans les infrastructures </a:t>
            </a:r>
            <a:br>
              <a:rPr lang="fr-FR" sz="3200" b="1" dirty="0" smtClean="0"/>
            </a:br>
            <a:r>
              <a:rPr lang="fr-FR" sz="3200" b="1" dirty="0" smtClean="0"/>
              <a:t>de la Défense</a:t>
            </a:r>
            <a:br>
              <a:rPr lang="fr-FR" sz="3200" b="1" dirty="0" smtClean="0"/>
            </a:br>
            <a:r>
              <a:rPr lang="fr-FR" sz="3200" b="1" dirty="0" smtClean="0">
                <a:solidFill>
                  <a:srgbClr val="C00000"/>
                </a:solidFill>
              </a:rPr>
              <a:t>pour l’année 2015</a:t>
            </a:r>
          </a:p>
          <a:p>
            <a:pPr lvl="0" algn="ctr"/>
            <a:r>
              <a:rPr lang="fr-FR" sz="2800" b="1" dirty="0" smtClean="0">
                <a:sym typeface="Wingdings" panose="05000000000000000000" pitchFamily="2" charset="2"/>
              </a:rPr>
              <a:t></a:t>
            </a:r>
            <a:br>
              <a:rPr lang="fr-FR" sz="2800" b="1" dirty="0" smtClean="0">
                <a:sym typeface="Wingdings" panose="05000000000000000000" pitchFamily="2" charset="2"/>
              </a:rPr>
            </a:br>
            <a:r>
              <a:rPr lang="fr-FR" sz="2400" b="1" dirty="0" smtClean="0">
                <a:sym typeface="Wingdings" panose="05000000000000000000" pitchFamily="2" charset="2"/>
              </a:rPr>
              <a:t>Présentation d’un tableau de bord de la performance</a:t>
            </a:r>
            <a:endParaRPr lang="fr-FR" sz="2400" b="1" dirty="0" smtClean="0"/>
          </a:p>
          <a:p>
            <a:pPr algn="ctr"/>
            <a:r>
              <a:rPr lang="fr-FR" sz="3200" b="1" dirty="0" smtClean="0"/>
              <a:t>===</a:t>
            </a:r>
            <a:endParaRPr lang="fr-FR" sz="3200" b="1" dirty="0" smtClean="0">
              <a:solidFill>
                <a:schemeClr val="accent6">
                  <a:lumMod val="50000"/>
                </a:schemeClr>
              </a:solidFill>
            </a:endParaRPr>
          </a:p>
          <a:p>
            <a:pPr marL="457200" indent="-457200" algn="ctr">
              <a:buFont typeface="Wingdings" panose="05000000000000000000" pitchFamily="2" charset="2"/>
              <a:buChar char="è"/>
            </a:pPr>
            <a:r>
              <a:rPr lang="fr-FR" sz="3200" b="1" dirty="0" smtClean="0"/>
              <a:t>Présenter les actions à entreprendre</a:t>
            </a:r>
            <a:br>
              <a:rPr lang="fr-FR" sz="3200" b="1" dirty="0" smtClean="0"/>
            </a:br>
            <a:r>
              <a:rPr lang="fr-FR" sz="3200" b="1" dirty="0" smtClean="0">
                <a:solidFill>
                  <a:srgbClr val="C00000"/>
                </a:solidFill>
              </a:rPr>
              <a:t>en 2016</a:t>
            </a: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Tree>
    <p:extLst>
      <p:ext uri="{BB962C8B-B14F-4D97-AF65-F5344CB8AC3E}">
        <p14:creationId xmlns:p14="http://schemas.microsoft.com/office/powerpoint/2010/main" val="352054443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20</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fr-FR" sz="2700" b="1" dirty="0" smtClean="0">
                <a:effectLst>
                  <a:outerShdw blurRad="38100" dist="38100" dir="2700000" algn="tl">
                    <a:srgbClr val="000000">
                      <a:alpha val="43137"/>
                    </a:srgbClr>
                  </a:outerShdw>
                </a:effectLst>
              </a:rPr>
              <a:t>Actions à entreprendre en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929555"/>
          </a:xfrm>
          <a:prstGeom prst="rect">
            <a:avLst/>
          </a:prstGeom>
          <a:noFill/>
        </p:spPr>
        <p:txBody>
          <a:bodyPr wrap="square" rtlCol="0">
            <a:spAutoFit/>
          </a:bodyPr>
          <a:lstStyle/>
          <a:p>
            <a:pPr marL="457200" lvl="0" indent="-457200">
              <a:spcAft>
                <a:spcPts val="200"/>
              </a:spcAft>
              <a:buFont typeface="+mj-lt"/>
              <a:buAutoNum type="arabicPeriod"/>
            </a:pPr>
            <a:r>
              <a:rPr lang="fr-FR" sz="2000" b="1" dirty="0"/>
              <a:t>Exécution du programme de gestion de l’amiante Infra</a:t>
            </a:r>
            <a:endParaRPr lang="en-US" sz="2000" dirty="0"/>
          </a:p>
          <a:p>
            <a:pPr marL="800100" lvl="1" indent="-342900">
              <a:spcAft>
                <a:spcPts val="200"/>
              </a:spcAft>
              <a:buFont typeface="+mj-lt"/>
              <a:buAutoNum type="alphaLcPeriod"/>
            </a:pPr>
            <a:r>
              <a:rPr lang="fr-FR" b="1" dirty="0"/>
              <a:t>Contrats et budgets</a:t>
            </a:r>
            <a:endParaRPr lang="en-US" dirty="0"/>
          </a:p>
          <a:p>
            <a:pPr marL="1092200" indent="-285750">
              <a:spcAft>
                <a:spcPts val="200"/>
              </a:spcAft>
              <a:buFont typeface="Wingdings" panose="05000000000000000000" pitchFamily="2" charset="2"/>
              <a:buChar char="è"/>
            </a:pPr>
            <a:r>
              <a:rPr lang="fr-FR" sz="1500" dirty="0"/>
              <a:t>Voir détails </a:t>
            </a:r>
            <a:r>
              <a:rPr lang="fr-FR" sz="1500" dirty="0" smtClean="0"/>
              <a:t>point III. ci-avant ;</a:t>
            </a:r>
            <a:endParaRPr lang="en-US" sz="1500" dirty="0"/>
          </a:p>
          <a:p>
            <a:pPr marL="1092200" indent="-285750">
              <a:spcAft>
                <a:spcPts val="200"/>
              </a:spcAft>
              <a:buFont typeface="Wingdings" panose="05000000000000000000" pitchFamily="2" charset="2"/>
              <a:buChar char="è"/>
            </a:pPr>
            <a:r>
              <a:rPr lang="fr-FR" sz="1500" dirty="0"/>
              <a:t>Reconduction des contrats pour </a:t>
            </a:r>
            <a:r>
              <a:rPr lang="fr-FR" sz="1500" b="1" dirty="0">
                <a:solidFill>
                  <a:srgbClr val="C00000"/>
                </a:solidFill>
              </a:rPr>
              <a:t>2017</a:t>
            </a:r>
            <a:r>
              <a:rPr lang="fr-FR" sz="1500" dirty="0">
                <a:solidFill>
                  <a:srgbClr val="C00000"/>
                </a:solidFill>
              </a:rPr>
              <a:t> </a:t>
            </a:r>
            <a:r>
              <a:rPr lang="fr-FR" sz="1500" dirty="0"/>
              <a:t>via une demande d’achat globale </a:t>
            </a:r>
            <a:r>
              <a:rPr lang="fr-FR" sz="1500" b="1" dirty="0">
                <a:solidFill>
                  <a:srgbClr val="C00000"/>
                </a:solidFill>
              </a:rPr>
              <a:t>17-ENVIRI</a:t>
            </a:r>
            <a:r>
              <a:rPr lang="fr-FR" sz="1500" dirty="0" smtClean="0"/>
              <a:t>.</a:t>
            </a:r>
          </a:p>
          <a:p>
            <a:pPr marL="785813" indent="-342900">
              <a:spcAft>
                <a:spcPts val="200"/>
              </a:spcAft>
              <a:buFont typeface="+mj-lt"/>
              <a:buAutoNum type="alphaLcPeriod" startAt="2"/>
            </a:pPr>
            <a:r>
              <a:rPr lang="fr-FR" b="1" dirty="0"/>
              <a:t>Programme des travaux de désamiantage – Etablissement d’un nouveau </a:t>
            </a:r>
            <a:r>
              <a:rPr lang="fr-FR" b="1" dirty="0" smtClean="0"/>
              <a:t>format</a:t>
            </a:r>
          </a:p>
          <a:p>
            <a:pPr marL="1074738" indent="-285750">
              <a:spcAft>
                <a:spcPts val="200"/>
              </a:spcAft>
              <a:buFont typeface="Wingdings" panose="05000000000000000000" pitchFamily="2" charset="2"/>
              <a:buChar char="è"/>
            </a:pPr>
            <a:r>
              <a:rPr lang="fr-BE" sz="1500" u="sng" dirty="0"/>
              <a:t>Eléments de réflexion</a:t>
            </a:r>
            <a:r>
              <a:rPr lang="fr-BE" sz="1500" dirty="0"/>
              <a:t> : il faut garder un fichier à part pour les travaux de désamiantage avec un code de référence pour chaque application à </a:t>
            </a:r>
            <a:r>
              <a:rPr lang="fr-BE" sz="1500" dirty="0" smtClean="0"/>
              <a:t>traiter ;</a:t>
            </a:r>
            <a:endParaRPr lang="en-US" sz="1500" dirty="0"/>
          </a:p>
          <a:p>
            <a:pPr marL="1074738" indent="-285750">
              <a:spcAft>
                <a:spcPts val="200"/>
              </a:spcAft>
              <a:buFont typeface="Wingdings" panose="05000000000000000000" pitchFamily="2" charset="2"/>
              <a:buChar char="è"/>
            </a:pPr>
            <a:r>
              <a:rPr lang="fr-BE" sz="1500" dirty="0"/>
              <a:t>Le </a:t>
            </a:r>
            <a:r>
              <a:rPr lang="fr-BE" sz="1500" b="1" dirty="0">
                <a:solidFill>
                  <a:srgbClr val="C00000"/>
                </a:solidFill>
              </a:rPr>
              <a:t>14 janvier 2016</a:t>
            </a:r>
            <a:r>
              <a:rPr lang="fr-BE" sz="1500" dirty="0"/>
              <a:t>, </a:t>
            </a:r>
            <a:r>
              <a:rPr lang="fr-FR" sz="1500" b="1" dirty="0">
                <a:solidFill>
                  <a:srgbClr val="C00000"/>
                </a:solidFill>
              </a:rPr>
              <a:t>CCI – TECH OFFICE – S/D Milieu </a:t>
            </a:r>
            <a:r>
              <a:rPr lang="fr-FR" sz="1500" dirty="0"/>
              <a:t>(initiateur)</a:t>
            </a:r>
            <a:r>
              <a:rPr lang="fr-BE" sz="1500" dirty="0"/>
              <a:t>, en concertation avec </a:t>
            </a:r>
            <a:r>
              <a:rPr lang="fr-BE" sz="1500" b="1" dirty="0">
                <a:solidFill>
                  <a:srgbClr val="C00000"/>
                </a:solidFill>
              </a:rPr>
              <a:t>MRC&amp;I-I/S/E</a:t>
            </a:r>
            <a:r>
              <a:rPr lang="fr-BE" sz="1500" dirty="0"/>
              <a:t> (sols &amp; Amiante) et sur base d’un tableau établi par le </a:t>
            </a:r>
            <a:r>
              <a:rPr lang="fr-FR" sz="1500" dirty="0"/>
              <a:t>GestMat Sols de MRC&amp;I-I/S/E a</a:t>
            </a:r>
            <a:r>
              <a:rPr lang="fr-BE" sz="1500" dirty="0" smtClean="0"/>
              <a:t> </a:t>
            </a:r>
            <a:r>
              <a:rPr lang="fr-BE" sz="1500" dirty="0"/>
              <a:t>établi un nouveau tableau pour le  programme des travaux de </a:t>
            </a:r>
            <a:r>
              <a:rPr lang="fr-BE" sz="1500" dirty="0" smtClean="0"/>
              <a:t>désamiantage.</a:t>
            </a:r>
          </a:p>
          <a:p>
            <a:pPr marL="806450">
              <a:spcAft>
                <a:spcPts val="200"/>
              </a:spcAft>
            </a:pPr>
            <a:r>
              <a:rPr lang="fr-BE" sz="1500" u="sng" dirty="0" smtClean="0"/>
              <a:t>Avantages</a:t>
            </a:r>
            <a:r>
              <a:rPr lang="fr-BE" sz="1500" dirty="0" smtClean="0"/>
              <a:t> :</a:t>
            </a:r>
            <a:endParaRPr lang="fr-BE" sz="1500" dirty="0"/>
          </a:p>
          <a:p>
            <a:pPr marL="1074738" indent="-285750">
              <a:spcAft>
                <a:spcPts val="200"/>
              </a:spcAft>
              <a:buFont typeface="Wingdings" panose="05000000000000000000" pitchFamily="2" charset="2"/>
              <a:buChar char="è"/>
            </a:pPr>
            <a:r>
              <a:rPr lang="fr-BE" sz="1500" dirty="0"/>
              <a:t>Ce tableau se présente comme un historique de chaque poste du programme qui n’est plus seulement exploitable par le gestionnaire de matériel, </a:t>
            </a:r>
            <a:r>
              <a:rPr lang="fr-BE" sz="1500" b="1" dirty="0">
                <a:solidFill>
                  <a:srgbClr val="C00000"/>
                </a:solidFill>
              </a:rPr>
              <a:t>mais également par les CCI </a:t>
            </a:r>
            <a:r>
              <a:rPr lang="fr-BE" sz="1500" dirty="0"/>
              <a:t>(intégration de données administratives et budgétaires ILIAS, historique/suivi des contrats</a:t>
            </a:r>
            <a:r>
              <a:rPr lang="fr-BE" sz="1500" dirty="0" smtClean="0"/>
              <a:t>) ;</a:t>
            </a:r>
            <a:endParaRPr lang="fr-BE" sz="1500" dirty="0"/>
          </a:p>
          <a:p>
            <a:pPr marL="1074738" indent="-285750">
              <a:spcAft>
                <a:spcPts val="200"/>
              </a:spcAft>
              <a:buFont typeface="Wingdings" panose="05000000000000000000" pitchFamily="2" charset="2"/>
              <a:buChar char="è"/>
            </a:pPr>
            <a:r>
              <a:rPr lang="fr-FR" sz="1500" dirty="0"/>
              <a:t>Une référence alphanumérique liant un poste du programme à l’inventaire de l’amiante est </a:t>
            </a:r>
            <a:r>
              <a:rPr lang="fr-FR" sz="1500" dirty="0" smtClean="0"/>
              <a:t>maintenue;</a:t>
            </a:r>
            <a:endParaRPr lang="fr-FR" sz="1500" dirty="0"/>
          </a:p>
          <a:p>
            <a:pPr marL="1074738" indent="-285750">
              <a:spcAft>
                <a:spcPts val="200"/>
              </a:spcAft>
              <a:buFont typeface="Wingdings" panose="05000000000000000000" pitchFamily="2" charset="2"/>
              <a:buChar char="è"/>
            </a:pPr>
            <a:r>
              <a:rPr lang="fr-FR" sz="1500" dirty="0"/>
              <a:t>Cette référence est mentionnée également dans un une colonne dédiée du fichier </a:t>
            </a:r>
            <a:r>
              <a:rPr lang="fr-FR" sz="1500" dirty="0" smtClean="0"/>
              <a:t>d’inventaire;</a:t>
            </a:r>
            <a:endParaRPr lang="fr-FR" sz="1500" dirty="0"/>
          </a:p>
          <a:p>
            <a:pPr marL="1074738" indent="-285750">
              <a:spcAft>
                <a:spcPts val="200"/>
              </a:spcAft>
              <a:buFont typeface="Wingdings" panose="05000000000000000000" pitchFamily="2" charset="2"/>
              <a:buChar char="è"/>
            </a:pPr>
            <a:r>
              <a:rPr lang="fr-FR" sz="1500" dirty="0"/>
              <a:t>D’un point de vue lisibilité, le fichier peut être « programmé » pour afficher seulement les colonnes qui intéressent le HCC (via Custom </a:t>
            </a:r>
            <a:r>
              <a:rPr lang="fr-FR" sz="1500" dirty="0" err="1"/>
              <a:t>Vieuws</a:t>
            </a:r>
            <a:r>
              <a:rPr lang="fr-FR" sz="1500" dirty="0"/>
              <a:t> en EXCEL</a:t>
            </a:r>
            <a:r>
              <a:rPr lang="fr-FR" sz="1500" dirty="0" smtClean="0"/>
              <a:t>).</a:t>
            </a:r>
            <a:endParaRPr lang="en-US" sz="15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2303470044"/>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21</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fr-FR" sz="2700" b="1" dirty="0" smtClean="0">
                <a:effectLst>
                  <a:outerShdw blurRad="38100" dist="38100" dir="2700000" algn="tl">
                    <a:srgbClr val="000000">
                      <a:alpha val="43137"/>
                    </a:srgbClr>
                  </a:outerShdw>
                </a:effectLst>
              </a:rPr>
              <a:t>Actions à entreprendre en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770537"/>
          </a:xfrm>
          <a:prstGeom prst="rect">
            <a:avLst/>
          </a:prstGeom>
          <a:noFill/>
        </p:spPr>
        <p:txBody>
          <a:bodyPr wrap="square" rtlCol="0">
            <a:spAutoFit/>
          </a:bodyPr>
          <a:lstStyle/>
          <a:p>
            <a:pPr marL="457200" lvl="0" indent="-457200">
              <a:spcAft>
                <a:spcPts val="200"/>
              </a:spcAft>
              <a:buFont typeface="+mj-lt"/>
              <a:buAutoNum type="arabicPeriod" startAt="2"/>
            </a:pPr>
            <a:r>
              <a:rPr lang="fr-FR" sz="2000" b="1" dirty="0"/>
              <a:t>Les mises à jour, le contrôle et le suivi de l’inventaire de </a:t>
            </a:r>
            <a:r>
              <a:rPr lang="fr-FR" sz="2000" b="1" dirty="0" smtClean="0"/>
              <a:t>l’amiante</a:t>
            </a:r>
          </a:p>
          <a:p>
            <a:pPr marL="728663" indent="-285750">
              <a:spcAft>
                <a:spcPts val="200"/>
              </a:spcAft>
              <a:buFont typeface="Wingdings" panose="05000000000000000000" pitchFamily="2" charset="2"/>
              <a:buChar char="è"/>
            </a:pPr>
            <a:r>
              <a:rPr lang="fr-BE" sz="1500" dirty="0"/>
              <a:t>Même </a:t>
            </a:r>
            <a:r>
              <a:rPr lang="fr-FR" sz="1500" dirty="0"/>
              <a:t>si les objectifs de performance sont loin d’être atteints, des améliorations notables sont constatées en ce qui concerne la mise à jour de l’inventaire de l’amiante et du programme de gestion. Suite à ce succès relatif, des actions seront poursuivies en </a:t>
            </a:r>
            <a:r>
              <a:rPr lang="fr-FR" sz="1500" b="1" dirty="0">
                <a:solidFill>
                  <a:srgbClr val="C00000"/>
                </a:solidFill>
              </a:rPr>
              <a:t>2016</a:t>
            </a:r>
            <a:r>
              <a:rPr lang="fr-FR" sz="1500" dirty="0">
                <a:solidFill>
                  <a:srgbClr val="C00000"/>
                </a:solidFill>
              </a:rPr>
              <a:t> </a:t>
            </a:r>
            <a:r>
              <a:rPr lang="fr-FR" sz="1500" dirty="0"/>
              <a:t>par MRC&amp;I-I/S/E dans le but d’améliorer encore la gestion de </a:t>
            </a:r>
            <a:r>
              <a:rPr lang="fr-FR" sz="1500" dirty="0" smtClean="0"/>
              <a:t>l’amiante ;</a:t>
            </a:r>
            <a:endParaRPr lang="en-US" sz="1500" dirty="0"/>
          </a:p>
          <a:p>
            <a:pPr marL="728663" indent="-285750">
              <a:spcAft>
                <a:spcPts val="200"/>
              </a:spcAft>
              <a:buFont typeface="Wingdings" panose="05000000000000000000" pitchFamily="2" charset="2"/>
              <a:buChar char="è"/>
            </a:pPr>
            <a:r>
              <a:rPr lang="fr-FR" sz="1500" dirty="0"/>
              <a:t>Dès le </a:t>
            </a:r>
            <a:r>
              <a:rPr lang="fr-FR" sz="1500" b="1" dirty="0">
                <a:solidFill>
                  <a:srgbClr val="C00000"/>
                </a:solidFill>
              </a:rPr>
              <a:t>premier trimestre 2016</a:t>
            </a:r>
            <a:r>
              <a:rPr lang="fr-FR" sz="1500" dirty="0"/>
              <a:t>, poursuite de la campagne de mise à jour des inventaires à l’attention des membres de la ligne hiérarchique via les Commandants de quartier avec rappel éventuel comme en 2015</a:t>
            </a:r>
            <a:r>
              <a:rPr lang="fr-FR" sz="1500" dirty="0" smtClean="0"/>
              <a:t>.</a:t>
            </a:r>
          </a:p>
          <a:p>
            <a:pPr marL="457200" lvl="0" indent="-457200">
              <a:spcAft>
                <a:spcPts val="200"/>
              </a:spcAft>
              <a:buFont typeface="+mj-lt"/>
              <a:buAutoNum type="arabicPeriod" startAt="3"/>
            </a:pPr>
            <a:r>
              <a:rPr lang="fr-FR" sz="2000" b="1" dirty="0"/>
              <a:t>Contrôle qualité</a:t>
            </a:r>
            <a:endParaRPr lang="en-US" sz="2000" dirty="0"/>
          </a:p>
          <a:p>
            <a:pPr marL="728663" indent="-285750">
              <a:spcAft>
                <a:spcPts val="200"/>
              </a:spcAft>
              <a:buFont typeface="Wingdings" panose="05000000000000000000" pitchFamily="2" charset="2"/>
              <a:buChar char="è"/>
            </a:pPr>
            <a:r>
              <a:rPr lang="fr-FR" sz="1500" dirty="0"/>
              <a:t>Sur base de l’expérience acquise, poursuivre la révision en profondeur les fiches processus NIV IV (points de contrôle, critères d’évaluation =&gt; tableau de bord). Objectif : simplification tout en restant efficace. Le point devra faire l’objet d’une présentation au HCC </a:t>
            </a:r>
            <a:r>
              <a:rPr lang="fr-FR" sz="1500" dirty="0" smtClean="0"/>
              <a:t>;</a:t>
            </a:r>
            <a:endParaRPr lang="en-US" sz="1500" dirty="0" smtClean="0"/>
          </a:p>
          <a:p>
            <a:pPr marL="728663" indent="-285750">
              <a:spcAft>
                <a:spcPts val="200"/>
              </a:spcAft>
              <a:buFont typeface="Wingdings" panose="05000000000000000000" pitchFamily="2" charset="2"/>
              <a:buChar char="è"/>
            </a:pPr>
            <a:r>
              <a:rPr lang="fr-FR" sz="1500" u="sng" dirty="0" smtClean="0"/>
              <a:t>Eléments </a:t>
            </a:r>
            <a:r>
              <a:rPr lang="fr-FR" sz="1500" u="sng" dirty="0"/>
              <a:t>de réflexion</a:t>
            </a:r>
            <a:r>
              <a:rPr lang="fr-FR" sz="1500" dirty="0"/>
              <a:t> : </a:t>
            </a:r>
          </a:p>
          <a:p>
            <a:pPr marL="987425" lvl="1" indent="-271463">
              <a:spcAft>
                <a:spcPts val="200"/>
              </a:spcAft>
              <a:buFont typeface="Arial" panose="020B0604020202020204" pitchFamily="34" charset="0"/>
              <a:buChar char="•"/>
            </a:pPr>
            <a:r>
              <a:rPr lang="fr-FR" sz="1400" dirty="0"/>
              <a:t>Le tableau de bord ne doit pas s’attarder sur des détails qui n’intéressent pas le personnel ;</a:t>
            </a:r>
          </a:p>
          <a:p>
            <a:pPr marL="987425" lvl="1" indent="-271463">
              <a:spcAft>
                <a:spcPts val="200"/>
              </a:spcAft>
              <a:buFont typeface="Arial" panose="020B0604020202020204" pitchFamily="34" charset="0"/>
              <a:buChar char="•"/>
            </a:pPr>
            <a:r>
              <a:rPr lang="fr-FR" sz="1400" dirty="0"/>
              <a:t>Le tableau de bord doit mettre en évidence tous les points de contrôles et critères qui indiquent clairement au personnel de la Défense et à ses représentants que l’amiante est sous contrôle ;</a:t>
            </a:r>
          </a:p>
          <a:p>
            <a:pPr marL="987425" lvl="1" indent="-271463">
              <a:spcAft>
                <a:spcPts val="200"/>
              </a:spcAft>
              <a:buFont typeface="Arial" panose="020B0604020202020204" pitchFamily="34" charset="0"/>
              <a:buChar char="•"/>
            </a:pPr>
            <a:r>
              <a:rPr lang="fr-FR" sz="1400" dirty="0"/>
              <a:t>C’est sur cette base que les points de contrôles et critères doivent être choisis ;</a:t>
            </a:r>
          </a:p>
          <a:p>
            <a:pPr marL="987425" lvl="1" indent="-271463">
              <a:spcAft>
                <a:spcPts val="200"/>
              </a:spcAft>
              <a:buFont typeface="Arial" panose="020B0604020202020204" pitchFamily="34" charset="0"/>
              <a:buChar char="•"/>
            </a:pPr>
            <a:r>
              <a:rPr lang="fr-FR" sz="1400" dirty="0"/>
              <a:t>Pour faire ce choix, il faut d’abord se poser les bonnes questions sur base des besoins en informations réalistes des parties intéressées</a:t>
            </a:r>
            <a:r>
              <a:rPr lang="fr-FR" sz="1400" dirty="0" smtClean="0"/>
              <a:t>.</a:t>
            </a:r>
            <a:endParaRPr lang="en-US" sz="14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161765424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22</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fr-FR" sz="2700" b="1" dirty="0" smtClean="0">
                <a:effectLst>
                  <a:outerShdw blurRad="38100" dist="38100" dir="2700000" algn="tl">
                    <a:srgbClr val="000000">
                      <a:alpha val="43137"/>
                    </a:srgbClr>
                  </a:outerShdw>
                </a:effectLst>
              </a:rPr>
              <a:t>Actions à entreprendre en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3754874"/>
          </a:xfrm>
          <a:prstGeom prst="rect">
            <a:avLst/>
          </a:prstGeom>
          <a:noFill/>
        </p:spPr>
        <p:txBody>
          <a:bodyPr wrap="square" rtlCol="0">
            <a:spAutoFit/>
          </a:bodyPr>
          <a:lstStyle/>
          <a:p>
            <a:pPr marL="457200" lvl="0" indent="-457200">
              <a:buFont typeface="+mj-lt"/>
              <a:buAutoNum type="arabicPeriod" startAt="4"/>
            </a:pPr>
            <a:r>
              <a:rPr lang="fr-FR" sz="2000" b="1" dirty="0" smtClean="0"/>
              <a:t>Formation </a:t>
            </a:r>
            <a:r>
              <a:rPr lang="fr-FR" sz="2000" b="1" dirty="0"/>
              <a:t>des membres de la ligne hiérarchique chargés des contrôles de l’état de l’amiante</a:t>
            </a:r>
            <a:endParaRPr lang="en-US" sz="2000" dirty="0"/>
          </a:p>
          <a:p>
            <a:pPr marL="442913"/>
            <a:r>
              <a:rPr lang="fr-FR" sz="1600" dirty="0"/>
              <a:t>Visite à TOURNAI pour faire le bilan de deux ans de formation avec le </a:t>
            </a:r>
            <a:r>
              <a:rPr lang="fr-BE" sz="1600" dirty="0"/>
              <a:t>fascicule de sensibilisation au processus d’exécution des contrôles de l’état de l’amiante + Adaptations éventuelles</a:t>
            </a:r>
            <a:r>
              <a:rPr lang="fr-BE" sz="1600" dirty="0" smtClean="0"/>
              <a:t>.</a:t>
            </a:r>
          </a:p>
          <a:p>
            <a:pPr marL="457200" lvl="0" indent="-457200">
              <a:buFont typeface="+mj-lt"/>
              <a:buAutoNum type="arabicPeriod" startAt="5"/>
            </a:pPr>
            <a:r>
              <a:rPr lang="fr-BE" sz="2000" b="1" dirty="0"/>
              <a:t>Formation traitements simples du personnel du 2 </a:t>
            </a:r>
            <a:r>
              <a:rPr lang="fr-BE" sz="2000" b="1" dirty="0" err="1"/>
              <a:t>Ech</a:t>
            </a:r>
            <a:r>
              <a:rPr lang="fr-BE" sz="2000" b="1" dirty="0"/>
              <a:t> Infra</a:t>
            </a:r>
            <a:endParaRPr lang="en-US" sz="2000" dirty="0"/>
          </a:p>
          <a:p>
            <a:pPr marL="728663" indent="-285750">
              <a:spcAft>
                <a:spcPts val="300"/>
              </a:spcAft>
              <a:buFont typeface="Wingdings" panose="05000000000000000000" pitchFamily="2" charset="2"/>
              <a:buChar char="è"/>
            </a:pPr>
            <a:r>
              <a:rPr lang="fr-BE" sz="1600" dirty="0"/>
              <a:t>Budget annuel alloué pour la formation pour l’année </a:t>
            </a:r>
            <a:r>
              <a:rPr lang="fr-BE" sz="1600" b="1" dirty="0">
                <a:solidFill>
                  <a:srgbClr val="C00000"/>
                </a:solidFill>
                <a:effectLst>
                  <a:outerShdw blurRad="38100" dist="38100" dir="2700000" algn="tl">
                    <a:srgbClr val="000000">
                      <a:alpha val="43137"/>
                    </a:srgbClr>
                  </a:outerShdw>
                </a:effectLst>
              </a:rPr>
              <a:t>2016</a:t>
            </a:r>
            <a:r>
              <a:rPr lang="fr-BE" sz="1600" dirty="0">
                <a:solidFill>
                  <a:srgbClr val="C00000"/>
                </a:solidFill>
                <a:effectLst>
                  <a:outerShdw blurRad="38100" dist="38100" dir="2700000" algn="tl">
                    <a:srgbClr val="000000">
                      <a:alpha val="43137"/>
                    </a:srgbClr>
                  </a:outerShdw>
                </a:effectLst>
              </a:rPr>
              <a:t> </a:t>
            </a:r>
            <a:r>
              <a:rPr lang="fr-BE" sz="1600" dirty="0"/>
              <a:t>= </a:t>
            </a:r>
            <a:r>
              <a:rPr lang="fr-BE" sz="1600" b="1" dirty="0">
                <a:solidFill>
                  <a:srgbClr val="C00000"/>
                </a:solidFill>
              </a:rPr>
              <a:t>4.000,00</a:t>
            </a:r>
            <a:r>
              <a:rPr lang="fr-BE" sz="1600" dirty="0"/>
              <a:t> </a:t>
            </a:r>
            <a:r>
              <a:rPr lang="fr-BE" sz="1600" dirty="0" smtClean="0"/>
              <a:t>€ ;</a:t>
            </a:r>
            <a:endParaRPr lang="en-US" sz="1600" dirty="0"/>
          </a:p>
          <a:p>
            <a:pPr marL="728663" indent="-285750">
              <a:spcAft>
                <a:spcPts val="300"/>
              </a:spcAft>
              <a:buFont typeface="Wingdings" panose="05000000000000000000" pitchFamily="2" charset="2"/>
              <a:buChar char="è"/>
            </a:pPr>
            <a:r>
              <a:rPr lang="fr-BE" sz="1600" dirty="0"/>
              <a:t>Un nouveau contrat doit être établi en </a:t>
            </a:r>
            <a:r>
              <a:rPr lang="fr-BE" sz="1600" b="1" dirty="0">
                <a:solidFill>
                  <a:srgbClr val="C00000"/>
                </a:solidFill>
              </a:rPr>
              <a:t>2016</a:t>
            </a:r>
            <a:r>
              <a:rPr lang="fr-BE" sz="1600" dirty="0">
                <a:solidFill>
                  <a:srgbClr val="C00000"/>
                </a:solidFill>
              </a:rPr>
              <a:t> </a:t>
            </a:r>
            <a:r>
              <a:rPr lang="fr-BE" sz="1600" dirty="0"/>
              <a:t>pour la période </a:t>
            </a:r>
            <a:r>
              <a:rPr lang="fr-BE" sz="1600" b="1" dirty="0">
                <a:solidFill>
                  <a:srgbClr val="C00000"/>
                </a:solidFill>
              </a:rPr>
              <a:t>2017-2020</a:t>
            </a:r>
            <a:r>
              <a:rPr lang="fr-BE" sz="1600" dirty="0"/>
              <a:t>.</a:t>
            </a:r>
            <a:endParaRPr lang="en-US" sz="1600" dirty="0"/>
          </a:p>
          <a:p>
            <a:pPr marL="457200" lvl="0" indent="-457200">
              <a:buFont typeface="+mj-lt"/>
              <a:buAutoNum type="arabicPeriod" startAt="6"/>
            </a:pPr>
            <a:r>
              <a:rPr lang="fr-FR" sz="2000" b="1" dirty="0"/>
              <a:t>Mention en ILIAS de la présence ou non d’amiante dans les bâtiments de la Défense</a:t>
            </a:r>
            <a:endParaRPr lang="en-US" sz="2000" dirty="0"/>
          </a:p>
          <a:p>
            <a:pPr marL="442913">
              <a:spcAft>
                <a:spcPts val="600"/>
              </a:spcAft>
            </a:pPr>
            <a:r>
              <a:rPr lang="fr-BE" sz="1600" dirty="0"/>
              <a:t>Etablissement d’un tableau EXCEL reprenant les situations amiante des bâtiments des quartiers en vue d’introduire ces données en ILIAS via MR-</a:t>
            </a:r>
            <a:r>
              <a:rPr lang="fr-BE" sz="1600" dirty="0" err="1"/>
              <a:t>Mgt</a:t>
            </a:r>
            <a:r>
              <a:rPr lang="fr-BE" sz="1600" dirty="0"/>
              <a:t>.</a:t>
            </a:r>
          </a:p>
          <a:p>
            <a:pPr marL="442913"/>
            <a:endParaRPr lang="fr-BE" sz="1600" dirty="0" smtClean="0"/>
          </a:p>
          <a:p>
            <a:pPr marL="442913"/>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1419357162"/>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fr-FR" sz="2700" b="1" dirty="0" smtClean="0">
                <a:effectLst>
                  <a:outerShdw blurRad="38100" dist="38100" dir="2700000" algn="tl">
                    <a:srgbClr val="000000">
                      <a:alpha val="43137"/>
                    </a:srgbClr>
                  </a:outerShdw>
                </a:effectLst>
              </a:rPr>
              <a:t>Actions à entreprendre en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5232202"/>
          </a:xfrm>
          <a:prstGeom prst="rect">
            <a:avLst/>
          </a:prstGeom>
          <a:noFill/>
        </p:spPr>
        <p:txBody>
          <a:bodyPr wrap="square" rtlCol="0">
            <a:spAutoFit/>
          </a:bodyPr>
          <a:lstStyle/>
          <a:p>
            <a:pPr marL="457200" lvl="0" indent="-457200">
              <a:buFont typeface="+mj-lt"/>
              <a:buAutoNum type="arabicPeriod" startAt="7"/>
            </a:pPr>
            <a:r>
              <a:rPr lang="fr-BE" b="1" dirty="0" smtClean="0"/>
              <a:t>Mise </a:t>
            </a:r>
            <a:r>
              <a:rPr lang="fr-BE" b="1" dirty="0"/>
              <a:t>à jour de la directive </a:t>
            </a:r>
            <a:r>
              <a:rPr lang="fr-BE" b="1" dirty="0">
                <a:solidFill>
                  <a:srgbClr val="C00000"/>
                </a:solidFill>
              </a:rPr>
              <a:t>DGMR-SPS-PRMIL-ITLX-007</a:t>
            </a:r>
            <a:r>
              <a:rPr lang="fr-BE" b="1" dirty="0"/>
              <a:t> « </a:t>
            </a:r>
            <a:r>
              <a:rPr lang="fr-BE" b="1" i="1" dirty="0"/>
              <a:t>Gestion de l’amiante présent dans les infrastructures de la Défense</a:t>
            </a:r>
            <a:r>
              <a:rPr lang="fr-BE" b="1" dirty="0"/>
              <a:t> »</a:t>
            </a:r>
            <a:endParaRPr lang="en-US" dirty="0"/>
          </a:p>
          <a:p>
            <a:pPr marL="728663" lvl="0" indent="-285750">
              <a:spcAft>
                <a:spcPts val="300"/>
              </a:spcAft>
              <a:buFont typeface="Wingdings" panose="05000000000000000000" pitchFamily="2" charset="2"/>
              <a:buChar char="è"/>
            </a:pPr>
            <a:r>
              <a:rPr lang="fr-BE" sz="1400" dirty="0"/>
              <a:t>Révision des références de directives citées en références ;</a:t>
            </a:r>
            <a:endParaRPr lang="en-US" sz="1400" dirty="0"/>
          </a:p>
          <a:p>
            <a:pPr marL="728663" lvl="0" indent="-285750">
              <a:spcAft>
                <a:spcPts val="300"/>
              </a:spcAft>
              <a:buFont typeface="Wingdings" panose="05000000000000000000" pitchFamily="2" charset="2"/>
              <a:buChar char="è"/>
            </a:pPr>
            <a:r>
              <a:rPr lang="fr-BE" sz="1400" dirty="0"/>
              <a:t>Adapter la définition du CC Infra ;</a:t>
            </a:r>
            <a:endParaRPr lang="en-US" sz="1400" dirty="0"/>
          </a:p>
          <a:p>
            <a:pPr marL="728663" lvl="0" indent="-285750">
              <a:spcAft>
                <a:spcPts val="300"/>
              </a:spcAft>
              <a:buFont typeface="Wingdings" panose="05000000000000000000" pitchFamily="2" charset="2"/>
              <a:buChar char="è"/>
            </a:pPr>
            <a:r>
              <a:rPr lang="fr-BE" sz="1400" dirty="0" smtClean="0"/>
              <a:t>Personnel </a:t>
            </a:r>
            <a:r>
              <a:rPr lang="fr-BE" sz="1400" dirty="0"/>
              <a:t>des </a:t>
            </a:r>
            <a:r>
              <a:rPr lang="fr-BE" sz="1400" dirty="0" smtClean="0"/>
              <a:t>quartiers exposés à l’amiante : Affiner </a:t>
            </a:r>
            <a:r>
              <a:rPr lang="fr-BE" sz="1400" dirty="0"/>
              <a:t>les directives relatives aux travaux de </a:t>
            </a:r>
            <a:r>
              <a:rPr lang="fr-BE" sz="1400" dirty="0" smtClean="0"/>
              <a:t>désamiantage, à </a:t>
            </a:r>
            <a:r>
              <a:rPr lang="fr-FR" sz="1400" dirty="0"/>
              <a:t>l’établissement des rapports de contrôles de l’état de l’amiante, </a:t>
            </a:r>
            <a:r>
              <a:rPr lang="fr-FR" sz="1400" dirty="0" smtClean="0"/>
              <a:t>à la </a:t>
            </a:r>
            <a:r>
              <a:rPr lang="fr-FR" sz="1400" dirty="0"/>
              <a:t>présentation des documents au CCB et </a:t>
            </a:r>
            <a:r>
              <a:rPr lang="fr-FR" sz="1400" dirty="0" smtClean="0"/>
              <a:t>au permis d’environnement</a:t>
            </a:r>
            <a:r>
              <a:rPr lang="fr-FR" sz="1400" dirty="0"/>
              <a:t> </a:t>
            </a:r>
            <a:r>
              <a:rPr lang="fr-FR" sz="1400" dirty="0" smtClean="0"/>
              <a:t>;</a:t>
            </a:r>
            <a:endParaRPr lang="en-US" sz="1400" dirty="0"/>
          </a:p>
          <a:p>
            <a:pPr marL="728663" lvl="0" indent="-285750">
              <a:spcAft>
                <a:spcPts val="300"/>
              </a:spcAft>
              <a:buFont typeface="Wingdings" panose="05000000000000000000" pitchFamily="2" charset="2"/>
              <a:buChar char="è"/>
            </a:pPr>
            <a:r>
              <a:rPr lang="fr-FR" sz="1400" dirty="0"/>
              <a:t>Définir le contenu des programmes de travaux de désamiantage ;</a:t>
            </a:r>
            <a:endParaRPr lang="en-US" sz="1400" dirty="0"/>
          </a:p>
          <a:p>
            <a:pPr marL="728663" lvl="0" indent="-285750">
              <a:spcAft>
                <a:spcPts val="300"/>
              </a:spcAft>
              <a:buFont typeface="Wingdings" panose="05000000000000000000" pitchFamily="2" charset="2"/>
              <a:buChar char="è"/>
            </a:pPr>
            <a:r>
              <a:rPr lang="fr-FR" sz="1400" dirty="0"/>
              <a:t>Vu les évolutions du contenu de la formation du personnel chargé des contrôles de l’état de l’amiante, des adaptations s’imposent ;</a:t>
            </a:r>
            <a:endParaRPr lang="en-US" sz="1400" dirty="0"/>
          </a:p>
          <a:p>
            <a:pPr marL="728663" lvl="0" indent="-285750">
              <a:spcAft>
                <a:spcPts val="300"/>
              </a:spcAft>
              <a:buFont typeface="Wingdings" panose="05000000000000000000" pitchFamily="2" charset="2"/>
              <a:buChar char="è"/>
            </a:pPr>
            <a:r>
              <a:rPr lang="fr-FR" sz="1400" dirty="0"/>
              <a:t>Renvoi vers les fiches </a:t>
            </a:r>
            <a:r>
              <a:rPr lang="fr-FR" sz="1400" dirty="0" smtClean="0"/>
              <a:t>d’instructions.</a:t>
            </a:r>
          </a:p>
          <a:p>
            <a:pPr marL="342900" lvl="0" indent="-342900">
              <a:buFont typeface="+mj-lt"/>
              <a:buAutoNum type="arabicPeriod" startAt="8"/>
            </a:pPr>
            <a:r>
              <a:rPr lang="fr-FR" b="1" dirty="0"/>
              <a:t>Adapter la directive « </a:t>
            </a:r>
            <a:r>
              <a:rPr lang="fr-FR" b="1" i="1" dirty="0"/>
              <a:t>ABC Commandants de quartiers</a:t>
            </a:r>
            <a:r>
              <a:rPr lang="fr-FR" b="1" dirty="0"/>
              <a:t> »</a:t>
            </a:r>
            <a:endParaRPr lang="en-US" dirty="0"/>
          </a:p>
          <a:p>
            <a:pPr marL="361950"/>
            <a:r>
              <a:rPr lang="fr-BE" sz="1400" dirty="0"/>
              <a:t>C</a:t>
            </a:r>
            <a:r>
              <a:rPr lang="fr-FR" sz="1400" dirty="0" err="1"/>
              <a:t>ompte</a:t>
            </a:r>
            <a:r>
              <a:rPr lang="fr-FR" sz="1400" dirty="0"/>
              <a:t> tenu de la publication en </a:t>
            </a:r>
            <a:r>
              <a:rPr lang="fr-FR" sz="1400" b="1" dirty="0">
                <a:solidFill>
                  <a:srgbClr val="C00000"/>
                </a:solidFill>
              </a:rPr>
              <a:t>2016</a:t>
            </a:r>
            <a:r>
              <a:rPr lang="fr-FR" sz="1400" dirty="0">
                <a:solidFill>
                  <a:srgbClr val="C00000"/>
                </a:solidFill>
              </a:rPr>
              <a:t> </a:t>
            </a:r>
            <a:r>
              <a:rPr lang="fr-FR" sz="1400" dirty="0"/>
              <a:t>d’une fiche d’instruction et des adaptations à la directive </a:t>
            </a:r>
            <a:r>
              <a:rPr lang="fr-BE" sz="1400" b="1" dirty="0">
                <a:solidFill>
                  <a:srgbClr val="C00000"/>
                </a:solidFill>
              </a:rPr>
              <a:t>DGMR-SPS-PRMIL-ITLX-007</a:t>
            </a:r>
            <a:r>
              <a:rPr lang="fr-BE" sz="1400" dirty="0"/>
              <a:t> </a:t>
            </a:r>
            <a:r>
              <a:rPr lang="fr-FR" sz="1400" dirty="0"/>
              <a:t>en ce qui concerne, dans les deux cas, les travaux de désamiantage par le personnel, formé du 2 </a:t>
            </a:r>
            <a:r>
              <a:rPr lang="fr-FR" sz="1400" dirty="0" err="1"/>
              <a:t>Ech</a:t>
            </a:r>
            <a:r>
              <a:rPr lang="fr-FR" sz="1400" dirty="0"/>
              <a:t> Infra</a:t>
            </a:r>
            <a:r>
              <a:rPr lang="fr-FR" sz="1400" dirty="0" smtClean="0"/>
              <a:t>.</a:t>
            </a:r>
            <a:endParaRPr lang="en-US" sz="1400" dirty="0"/>
          </a:p>
          <a:p>
            <a:pPr marL="365125" lvl="0" indent="-365125">
              <a:spcAft>
                <a:spcPts val="300"/>
              </a:spcAft>
              <a:buFont typeface="+mj-lt"/>
              <a:buAutoNum type="arabicPeriod" startAt="9"/>
            </a:pPr>
            <a:r>
              <a:rPr lang="fr-BE" b="1" dirty="0"/>
              <a:t>Dialogue – Information – Concertation</a:t>
            </a:r>
            <a:endParaRPr lang="en-US" dirty="0"/>
          </a:p>
          <a:p>
            <a:pPr marL="361950">
              <a:spcAft>
                <a:spcPts val="300"/>
              </a:spcAft>
            </a:pPr>
            <a:r>
              <a:rPr lang="fr-FR" sz="1400" dirty="0"/>
              <a:t>Seront, comme en 2015, maintenus en permanence. Il faut continuer à intensifier l’encadrement (coaching) des CRI et des quartiers </a:t>
            </a:r>
            <a:r>
              <a:rPr lang="fr-FR" sz="1400" dirty="0">
                <a:sym typeface="Wingdings"/>
              </a:rPr>
              <a:t></a:t>
            </a:r>
            <a:r>
              <a:rPr lang="fr-FR" sz="1400" dirty="0"/>
              <a:t> INFRA DAY, et autres fora, notes de rappel périodiques, bilan trimestriel, visites sur place, etc.</a:t>
            </a:r>
            <a:endParaRPr lang="en-US" sz="1400" dirty="0"/>
          </a:p>
          <a:p>
            <a:pPr marL="442913"/>
            <a:endParaRPr lang="en-US" sz="1600" dirty="0"/>
          </a:p>
          <a:p>
            <a:pPr lvl="0"/>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2092531782"/>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24</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4"/>
            </a:pPr>
            <a:r>
              <a:rPr lang="fr-FR" sz="2700" b="1" dirty="0" smtClean="0">
                <a:effectLst>
                  <a:outerShdw blurRad="38100" dist="38100" dir="2700000" algn="tl">
                    <a:srgbClr val="000000">
                      <a:alpha val="43137"/>
                    </a:srgbClr>
                  </a:outerShdw>
                </a:effectLst>
              </a:rPr>
              <a:t>Actions à entreprendre en 2016</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131900"/>
          </a:xfrm>
          <a:prstGeom prst="rect">
            <a:avLst/>
          </a:prstGeom>
          <a:noFill/>
        </p:spPr>
        <p:txBody>
          <a:bodyPr wrap="square" rtlCol="0">
            <a:spAutoFit/>
          </a:bodyPr>
          <a:lstStyle/>
          <a:p>
            <a:pPr marL="457200" lvl="0" indent="-457200">
              <a:spcAft>
                <a:spcPts val="300"/>
              </a:spcAft>
              <a:buFont typeface="+mj-lt"/>
              <a:buAutoNum type="arabicPeriod" startAt="10"/>
            </a:pPr>
            <a:r>
              <a:rPr lang="fr-FR" sz="2000" b="1" dirty="0" smtClean="0"/>
              <a:t>Participation au </a:t>
            </a:r>
            <a:r>
              <a:rPr lang="fr-FR" sz="2000" b="1" dirty="0" smtClean="0">
                <a:solidFill>
                  <a:srgbClr val="C00000"/>
                </a:solidFill>
                <a:effectLst>
                  <a:outerShdw blurRad="38100" dist="38100" dir="2700000" algn="tl">
                    <a:srgbClr val="000000">
                      <a:alpha val="43137"/>
                    </a:srgbClr>
                  </a:outerShdw>
                </a:effectLst>
              </a:rPr>
              <a:t>HCC 2016-1 </a:t>
            </a:r>
            <a:r>
              <a:rPr lang="fr-FR" sz="2000" b="1" dirty="0" smtClean="0"/>
              <a:t>du </a:t>
            </a:r>
            <a:r>
              <a:rPr lang="fr-FR" sz="2000" b="1" dirty="0" smtClean="0">
                <a:solidFill>
                  <a:srgbClr val="C00000"/>
                </a:solidFill>
                <a:effectLst>
                  <a:outerShdw blurRad="38100" dist="38100" dir="2700000" algn="tl">
                    <a:srgbClr val="000000">
                      <a:alpha val="43137"/>
                    </a:srgbClr>
                  </a:outerShdw>
                </a:effectLst>
              </a:rPr>
              <a:t>8 mars 2016 </a:t>
            </a:r>
            <a:r>
              <a:rPr lang="fr-FR" sz="2000" b="1" dirty="0" smtClean="0"/>
              <a:t>sous le </a:t>
            </a:r>
            <a:r>
              <a:rPr lang="fr-FR" sz="2000" b="1" dirty="0" smtClean="0">
                <a:solidFill>
                  <a:srgbClr val="C00000"/>
                </a:solidFill>
                <a:effectLst>
                  <a:outerShdw blurRad="38100" dist="38100" dir="2700000" algn="tl">
                    <a:srgbClr val="000000">
                      <a:alpha val="43137"/>
                    </a:srgbClr>
                  </a:outerShdw>
                </a:effectLst>
              </a:rPr>
              <a:t>CBW 354 </a:t>
            </a:r>
            <a:r>
              <a:rPr lang="fr-FR" sz="2000" b="1" dirty="0" smtClean="0"/>
              <a:t>« </a:t>
            </a:r>
            <a:r>
              <a:rPr lang="fr-BE" sz="2000" b="1" i="1" dirty="0"/>
              <a:t> Inventaire de l’amiante, programme de gestion et programme des travaux de désamiantage</a:t>
            </a:r>
            <a:r>
              <a:rPr lang="fr-BE" sz="2000" b="1" dirty="0"/>
              <a:t> »</a:t>
            </a:r>
            <a:endParaRPr lang="en-US" sz="2000" dirty="0"/>
          </a:p>
          <a:p>
            <a:pPr marL="442913">
              <a:spcAft>
                <a:spcPts val="300"/>
              </a:spcAft>
            </a:pPr>
            <a:r>
              <a:rPr lang="fr-BE" sz="1600" dirty="0"/>
              <a:t>Seront présentés </a:t>
            </a:r>
            <a:r>
              <a:rPr lang="fr-BE" sz="1600" dirty="0" smtClean="0"/>
              <a:t>:</a:t>
            </a:r>
            <a:endParaRPr lang="en-US" sz="1600" dirty="0"/>
          </a:p>
          <a:p>
            <a:pPr marL="728663" lvl="0" indent="-285750">
              <a:spcAft>
                <a:spcPts val="300"/>
              </a:spcAft>
              <a:buFont typeface="Wingdings" panose="05000000000000000000" pitchFamily="2" charset="2"/>
              <a:buChar char="è"/>
            </a:pPr>
            <a:r>
              <a:rPr lang="fr-BE" sz="1600" dirty="0"/>
              <a:t>Les mises à jour </a:t>
            </a:r>
            <a:r>
              <a:rPr lang="fr-BE" sz="1600" b="1" dirty="0">
                <a:solidFill>
                  <a:srgbClr val="C00000"/>
                </a:solidFill>
                <a:effectLst>
                  <a:outerShdw blurRad="38100" dist="38100" dir="2700000" algn="tl">
                    <a:srgbClr val="000000">
                      <a:alpha val="43137"/>
                    </a:srgbClr>
                  </a:outerShdw>
                </a:effectLst>
              </a:rPr>
              <a:t>2015</a:t>
            </a:r>
            <a:r>
              <a:rPr lang="fr-BE" sz="1600" dirty="0">
                <a:solidFill>
                  <a:srgbClr val="C00000"/>
                </a:solidFill>
                <a:effectLst>
                  <a:outerShdw blurRad="38100" dist="38100" dir="2700000" algn="tl">
                    <a:srgbClr val="000000">
                      <a:alpha val="43137"/>
                    </a:srgbClr>
                  </a:outerShdw>
                </a:effectLst>
              </a:rPr>
              <a:t> </a:t>
            </a:r>
            <a:r>
              <a:rPr lang="fr-BE" sz="1600" dirty="0"/>
              <a:t>de l’inventaire de l’amiante et du programme gestion ;</a:t>
            </a:r>
            <a:endParaRPr lang="en-US" sz="1600" dirty="0"/>
          </a:p>
          <a:p>
            <a:pPr marL="728663" lvl="0" indent="-285750">
              <a:spcAft>
                <a:spcPts val="300"/>
              </a:spcAft>
              <a:buFont typeface="Wingdings" panose="05000000000000000000" pitchFamily="2" charset="2"/>
              <a:buChar char="è"/>
            </a:pPr>
            <a:r>
              <a:rPr lang="fr-BE" sz="1600" dirty="0"/>
              <a:t>La liste des travaux de désamiantage exécutés par le 2 </a:t>
            </a:r>
            <a:r>
              <a:rPr lang="fr-BE" sz="1600" dirty="0" err="1"/>
              <a:t>Ech</a:t>
            </a:r>
            <a:r>
              <a:rPr lang="fr-BE" sz="1600" dirty="0"/>
              <a:t> </a:t>
            </a:r>
            <a:r>
              <a:rPr lang="fr-BE" sz="1600" dirty="0" smtClean="0"/>
              <a:t>Infra ;</a:t>
            </a:r>
            <a:endParaRPr lang="en-US" sz="1600" dirty="0"/>
          </a:p>
          <a:p>
            <a:pPr marL="728663" lvl="0" indent="-285750">
              <a:spcAft>
                <a:spcPts val="300"/>
              </a:spcAft>
              <a:buFont typeface="Wingdings" panose="05000000000000000000" pitchFamily="2" charset="2"/>
              <a:buChar char="è"/>
            </a:pPr>
            <a:r>
              <a:rPr lang="fr-BE" sz="1600" dirty="0"/>
              <a:t>Le programme des travaux de désamiantage </a:t>
            </a:r>
            <a:r>
              <a:rPr lang="fr-BE" sz="1600" b="1" dirty="0" smtClean="0">
                <a:solidFill>
                  <a:srgbClr val="C00000"/>
                </a:solidFill>
                <a:effectLst>
                  <a:outerShdw blurRad="38100" dist="38100" dir="2700000" algn="tl">
                    <a:srgbClr val="000000">
                      <a:alpha val="43137"/>
                    </a:srgbClr>
                  </a:outerShdw>
                </a:effectLst>
              </a:rPr>
              <a:t>2016</a:t>
            </a:r>
            <a:r>
              <a:rPr lang="fr-BE" sz="1600" dirty="0" smtClean="0"/>
              <a:t>.</a:t>
            </a:r>
          </a:p>
          <a:p>
            <a:pPr marL="457200" indent="-457200">
              <a:buFont typeface="+mj-lt"/>
              <a:buAutoNum type="arabicPeriod" startAt="11"/>
            </a:pPr>
            <a:r>
              <a:rPr lang="fr-FR" sz="2000" b="1" dirty="0"/>
              <a:t>Participation à d’autres </a:t>
            </a:r>
            <a:r>
              <a:rPr lang="fr-FR" sz="2000" b="1" dirty="0" smtClean="0"/>
              <a:t>HCC</a:t>
            </a:r>
            <a:endParaRPr lang="fr-FR" sz="2000" b="1" dirty="0"/>
          </a:p>
          <a:p>
            <a:pPr marL="442913">
              <a:spcAft>
                <a:spcPts val="600"/>
              </a:spcAft>
            </a:pPr>
            <a:r>
              <a:rPr lang="fr-BE" sz="1600" dirty="0"/>
              <a:t>Seront </a:t>
            </a:r>
            <a:r>
              <a:rPr lang="fr-BE" sz="1600" dirty="0" smtClean="0"/>
              <a:t>présentées (</a:t>
            </a:r>
            <a:r>
              <a:rPr lang="fr-BE" sz="1600" i="1" dirty="0" smtClean="0"/>
              <a:t>non exhaustif</a:t>
            </a:r>
            <a:r>
              <a:rPr lang="fr-BE" sz="1600" dirty="0" smtClean="0"/>
              <a:t>)</a:t>
            </a:r>
            <a:r>
              <a:rPr lang="fr-BE" sz="1600" dirty="0"/>
              <a:t> :</a:t>
            </a:r>
            <a:endParaRPr lang="en-US" sz="1600" dirty="0"/>
          </a:p>
          <a:p>
            <a:pPr marL="728663" lvl="0" indent="-285750">
              <a:spcAft>
                <a:spcPts val="600"/>
              </a:spcAft>
              <a:buFont typeface="Wingdings" panose="05000000000000000000" pitchFamily="2" charset="2"/>
              <a:buChar char="è"/>
            </a:pPr>
            <a:r>
              <a:rPr lang="fr-BE" sz="1600" dirty="0"/>
              <a:t>Une nouvelle version de la directive</a:t>
            </a:r>
            <a:r>
              <a:rPr lang="fr-BE" sz="1600" b="1" dirty="0">
                <a:solidFill>
                  <a:srgbClr val="C00000"/>
                </a:solidFill>
                <a:effectLst>
                  <a:outerShdw blurRad="38100" dist="38100" dir="2700000" algn="tl">
                    <a:srgbClr val="000000">
                      <a:alpha val="43137"/>
                    </a:srgbClr>
                  </a:outerShdw>
                </a:effectLst>
              </a:rPr>
              <a:t> DGMR-SPS-PRMIL-ITLX-007 </a:t>
            </a:r>
            <a:r>
              <a:rPr lang="fr-BE" sz="1600" dirty="0"/>
              <a:t>« Gestion de l’amiante présent dans les infrastructures de la Défense » ;</a:t>
            </a:r>
            <a:endParaRPr lang="en-US" sz="1600" dirty="0"/>
          </a:p>
          <a:p>
            <a:pPr marL="728663" lvl="0" indent="-285750">
              <a:spcAft>
                <a:spcPts val="600"/>
              </a:spcAft>
              <a:buFont typeface="Wingdings" panose="05000000000000000000" pitchFamily="2" charset="2"/>
              <a:buChar char="è"/>
            </a:pPr>
            <a:r>
              <a:rPr lang="fr-BE" sz="1600" dirty="0" smtClean="0"/>
              <a:t>Dans </a:t>
            </a:r>
            <a:r>
              <a:rPr lang="fr-BE" sz="1600" dirty="0"/>
              <a:t>le cadre de l’amélioration continue du système de gestion des risques relative à la gestion de l’amiante dans les infrastructures : Les révisions des fiches de processus Niveau III et IV et du modèle de tableau de bord</a:t>
            </a:r>
            <a:r>
              <a:rPr lang="fr-BE" sz="1600" dirty="0" smtClean="0"/>
              <a:t>.</a:t>
            </a:r>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587126960"/>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25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startAt="5"/>
            </a:pPr>
            <a:r>
              <a:rPr lang="fr-FR" sz="2700" b="1" dirty="0" smtClean="0">
                <a:effectLst>
                  <a:outerShdw blurRad="38100" dist="38100" dir="2700000" algn="tl">
                    <a:srgbClr val="000000">
                      <a:alpha val="43137"/>
                    </a:srgbClr>
                  </a:outerShdw>
                </a:effectLst>
              </a:rPr>
              <a:t>Conclusions</a:t>
            </a:r>
            <a:endParaRPr lang="fr-BE" sz="2700" dirty="0">
              <a:effectLst>
                <a:outerShdw blurRad="38100" dist="38100" dir="2700000" algn="tl">
                  <a:srgbClr val="000000">
                    <a:alpha val="43137"/>
                  </a:srgbClr>
                </a:outerShdw>
              </a:effectLst>
            </a:endParaRPr>
          </a:p>
        </p:txBody>
      </p:sp>
      <p:sp>
        <p:nvSpPr>
          <p:cNvPr id="2" name="TextBox 1"/>
          <p:cNvSpPr txBox="1"/>
          <p:nvPr/>
        </p:nvSpPr>
        <p:spPr>
          <a:xfrm>
            <a:off x="332192" y="2276872"/>
            <a:ext cx="8640960" cy="3277820"/>
          </a:xfrm>
          <a:prstGeom prst="rect">
            <a:avLst/>
          </a:prstGeom>
          <a:noFill/>
        </p:spPr>
        <p:txBody>
          <a:bodyPr wrap="square" rtlCol="0">
            <a:spAutoFit/>
          </a:bodyPr>
          <a:lstStyle/>
          <a:p>
            <a:pPr>
              <a:spcAft>
                <a:spcPts val="600"/>
              </a:spcAft>
            </a:pPr>
            <a:r>
              <a:rPr lang="fr-FR" sz="2400" b="1" dirty="0" smtClean="0"/>
              <a:t>Il ne faut pas crier victoire, mais :</a:t>
            </a:r>
            <a:endParaRPr lang="en-US" sz="2400" b="1" dirty="0"/>
          </a:p>
          <a:p>
            <a:pPr marL="342900" indent="-342900">
              <a:spcAft>
                <a:spcPts val="600"/>
              </a:spcAft>
              <a:buFont typeface="Wingdings" panose="05000000000000000000" pitchFamily="2" charset="2"/>
              <a:buChar char="è"/>
            </a:pPr>
            <a:r>
              <a:rPr lang="fr-FR" sz="2400" b="1" dirty="0" smtClean="0"/>
              <a:t>Les </a:t>
            </a:r>
            <a:r>
              <a:rPr lang="fr-FR" sz="2400" b="1" dirty="0"/>
              <a:t>actions d’information et de communication entreprises depuis 2014 portent leurs </a:t>
            </a:r>
            <a:r>
              <a:rPr lang="fr-FR" sz="2400" b="1" dirty="0" smtClean="0"/>
              <a:t>fruits ;</a:t>
            </a:r>
          </a:p>
          <a:p>
            <a:pPr marL="342900" indent="-342900">
              <a:spcAft>
                <a:spcPts val="600"/>
              </a:spcAft>
              <a:buFont typeface="Wingdings" panose="05000000000000000000" pitchFamily="2" charset="2"/>
              <a:buChar char="è"/>
            </a:pPr>
            <a:r>
              <a:rPr lang="fr-FR" sz="2400" b="1" dirty="0" smtClean="0"/>
              <a:t>On </a:t>
            </a:r>
            <a:r>
              <a:rPr lang="fr-FR" sz="2400" b="1" dirty="0"/>
              <a:t>peut donc valablement se montrer satisfait, mais tout en restant vigilants ; il ne faut pas baisser la garde ! </a:t>
            </a:r>
            <a:endParaRPr lang="fr-FR" sz="2400" b="1" dirty="0" smtClean="0"/>
          </a:p>
          <a:p>
            <a:pPr marL="342900" indent="-342900">
              <a:spcAft>
                <a:spcPts val="600"/>
              </a:spcAft>
              <a:buFont typeface="Wingdings" panose="05000000000000000000" pitchFamily="2" charset="2"/>
              <a:buChar char="è"/>
            </a:pPr>
            <a:r>
              <a:rPr lang="fr-FR" sz="2400" b="1" dirty="0" smtClean="0"/>
              <a:t>Les </a:t>
            </a:r>
            <a:r>
              <a:rPr lang="fr-FR" sz="2400" b="1" dirty="0"/>
              <a:t>actions à entreprendre en 2016 vont dans ce sens, </a:t>
            </a:r>
            <a:r>
              <a:rPr lang="fr-FR" sz="2400" b="1" dirty="0" smtClean="0"/>
              <a:t>principalement avec la collaboration des CCI et des quartiers et, en particulier, avec la collaboration des syndicats lors </a:t>
            </a:r>
            <a:r>
              <a:rPr lang="fr-FR" sz="2400" b="1" dirty="0"/>
              <a:t>des CCB</a:t>
            </a:r>
            <a:r>
              <a:rPr lang="fr-FR" sz="2400" b="1" dirty="0" smtClean="0"/>
              <a:t>.</a:t>
            </a:r>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05557619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5"/>
          <p:cNvSpPr txBox="1">
            <a:spLocks noGrp="1"/>
          </p:cNvSpPr>
          <p:nvPr/>
        </p:nvSpPr>
        <p:spPr bwMode="auto">
          <a:xfrm>
            <a:off x="6553200" y="6245225"/>
            <a:ext cx="1690688" cy="476250"/>
          </a:xfrm>
          <a:prstGeom prst="rect">
            <a:avLst/>
          </a:prstGeom>
          <a:noFill/>
          <a:ln w="9525">
            <a:noFill/>
            <a:miter lim="800000"/>
            <a:headEnd/>
            <a:tailEnd/>
          </a:ln>
        </p:spPr>
        <p:txBody>
          <a:bodyPr/>
          <a:lstStyle/>
          <a:p>
            <a:pPr algn="r"/>
            <a:fld id="{713FD338-AAF3-405C-912A-DCB4B3EB7AA6}" type="slidenum">
              <a:rPr lang="en-US" sz="1400">
                <a:latin typeface="Arial" charset="0"/>
              </a:rPr>
              <a:pPr algn="r"/>
              <a:t>26</a:t>
            </a:fld>
            <a:endParaRPr lang="en-US" sz="1400">
              <a:latin typeface="Arial" charset="0"/>
            </a:endParaRPr>
          </a:p>
        </p:txBody>
      </p:sp>
      <p:sp>
        <p:nvSpPr>
          <p:cNvPr id="2" name="Rectangle 2"/>
          <p:cNvSpPr>
            <a:spLocks noGrp="1" noChangeArrowheads="1"/>
          </p:cNvSpPr>
          <p:nvPr>
            <p:ph type="title" idx="4294967295"/>
          </p:nvPr>
        </p:nvSpPr>
        <p:spPr>
          <a:xfrm>
            <a:off x="1042988" y="274638"/>
            <a:ext cx="7200900" cy="850900"/>
          </a:xfrm>
        </p:spPr>
        <p:txBody>
          <a:bodyPr/>
          <a:lstStyle/>
          <a:p>
            <a:pPr eaLnBrk="1" hangingPunct="1">
              <a:defRPr/>
            </a:pPr>
            <a:r>
              <a:rPr lang="nl-BE" sz="3600" kern="0" smtClean="0">
                <a:effectLst>
                  <a:outerShdw blurRad="38100" dist="38100" dir="2700000" algn="tl">
                    <a:srgbClr val="C0C0C0"/>
                  </a:outerShdw>
                </a:effectLst>
                <a:latin typeface="Comic Sans MS" pitchFamily="66" charset="0"/>
              </a:rPr>
              <a:t>   </a:t>
            </a:r>
            <a:endParaRPr lang="fr-FR" sz="3600" kern="0" smtClean="0">
              <a:effectLst>
                <a:outerShdw blurRad="38100" dist="38100" dir="2700000" algn="tl">
                  <a:srgbClr val="C0C0C0"/>
                </a:outerShdw>
              </a:effectLst>
              <a:latin typeface="Comic Sans MS" pitchFamily="66" charset="0"/>
            </a:endParaRPr>
          </a:p>
        </p:txBody>
      </p:sp>
      <p:sp>
        <p:nvSpPr>
          <p:cNvPr id="3" name="Rectangle 2"/>
          <p:cNvSpPr>
            <a:spLocks noGrp="1" noChangeArrowheads="1"/>
          </p:cNvSpPr>
          <p:nvPr>
            <p:ph type="title" idx="4294967295"/>
          </p:nvPr>
        </p:nvSpPr>
        <p:spPr>
          <a:xfrm>
            <a:off x="1042988" y="274638"/>
            <a:ext cx="7200900" cy="850900"/>
          </a:xfrm>
        </p:spPr>
        <p:txBody>
          <a:bodyPr/>
          <a:lstStyle/>
          <a:p>
            <a:pPr marL="857250" indent="-857250" eaLnBrk="1" hangingPunct="1">
              <a:buFont typeface="+mj-lt"/>
              <a:buAutoNum type="romanUcPeriod" startAt="6"/>
              <a:defRPr/>
            </a:pPr>
            <a:r>
              <a:rPr lang="nl-BE" sz="3600" b="1" kern="0" dirty="0" smtClean="0">
                <a:effectLst>
                  <a:outerShdw blurRad="38100" dist="38100" dir="2700000" algn="tl">
                    <a:srgbClr val="C0C0C0"/>
                  </a:outerShdw>
                </a:effectLst>
                <a:latin typeface="+mn-lt"/>
                <a:cs typeface="Arial" panose="020B0604020202020204" pitchFamily="34" charset="0"/>
              </a:rPr>
              <a:t>Q&amp;R</a:t>
            </a:r>
            <a:endParaRPr lang="fr-FR" sz="3600" b="1" kern="0" dirty="0" smtClean="0">
              <a:effectLst>
                <a:outerShdw blurRad="38100" dist="38100" dir="2700000" algn="tl">
                  <a:srgbClr val="C0C0C0"/>
                </a:outerShdw>
              </a:effectLst>
              <a:latin typeface="+mn-lt"/>
              <a:cs typeface="Arial" panose="020B0604020202020204" pitchFamily="34" charset="0"/>
            </a:endParaRPr>
          </a:p>
        </p:txBody>
      </p:sp>
      <p:grpSp>
        <p:nvGrpSpPr>
          <p:cNvPr id="33796" name="Group 24"/>
          <p:cNvGrpSpPr>
            <a:grpSpLocks/>
          </p:cNvGrpSpPr>
          <p:nvPr/>
        </p:nvGrpSpPr>
        <p:grpSpPr bwMode="auto">
          <a:xfrm>
            <a:off x="4932363" y="1412875"/>
            <a:ext cx="1465262" cy="2468563"/>
            <a:chOff x="2338" y="1337"/>
            <a:chExt cx="923" cy="1555"/>
          </a:xfrm>
        </p:grpSpPr>
        <p:sp>
          <p:nvSpPr>
            <p:cNvPr id="33823" name="Freeform 25"/>
            <p:cNvSpPr>
              <a:spLocks/>
            </p:cNvSpPr>
            <p:nvPr/>
          </p:nvSpPr>
          <p:spPr bwMode="auto">
            <a:xfrm>
              <a:off x="2786" y="1337"/>
              <a:ext cx="374" cy="366"/>
            </a:xfrm>
            <a:custGeom>
              <a:avLst/>
              <a:gdLst>
                <a:gd name="T0" fmla="*/ 114 w 374"/>
                <a:gd name="T1" fmla="*/ 155 h 366"/>
                <a:gd name="T2" fmla="*/ 146 w 374"/>
                <a:gd name="T3" fmla="*/ 106 h 366"/>
                <a:gd name="T4" fmla="*/ 183 w 374"/>
                <a:gd name="T5" fmla="*/ 69 h 366"/>
                <a:gd name="T6" fmla="*/ 220 w 374"/>
                <a:gd name="T7" fmla="*/ 24 h 366"/>
                <a:gd name="T8" fmla="*/ 264 w 374"/>
                <a:gd name="T9" fmla="*/ 4 h 366"/>
                <a:gd name="T10" fmla="*/ 301 w 374"/>
                <a:gd name="T11" fmla="*/ 0 h 366"/>
                <a:gd name="T12" fmla="*/ 337 w 374"/>
                <a:gd name="T13" fmla="*/ 12 h 366"/>
                <a:gd name="T14" fmla="*/ 358 w 374"/>
                <a:gd name="T15" fmla="*/ 41 h 366"/>
                <a:gd name="T16" fmla="*/ 374 w 374"/>
                <a:gd name="T17" fmla="*/ 94 h 366"/>
                <a:gd name="T18" fmla="*/ 370 w 374"/>
                <a:gd name="T19" fmla="*/ 150 h 366"/>
                <a:gd name="T20" fmla="*/ 354 w 374"/>
                <a:gd name="T21" fmla="*/ 199 h 366"/>
                <a:gd name="T22" fmla="*/ 313 w 374"/>
                <a:gd name="T23" fmla="*/ 256 h 366"/>
                <a:gd name="T24" fmla="*/ 268 w 374"/>
                <a:gd name="T25" fmla="*/ 297 h 366"/>
                <a:gd name="T26" fmla="*/ 220 w 374"/>
                <a:gd name="T27" fmla="*/ 333 h 366"/>
                <a:gd name="T28" fmla="*/ 167 w 374"/>
                <a:gd name="T29" fmla="*/ 358 h 366"/>
                <a:gd name="T30" fmla="*/ 122 w 374"/>
                <a:gd name="T31" fmla="*/ 366 h 366"/>
                <a:gd name="T32" fmla="*/ 102 w 374"/>
                <a:gd name="T33" fmla="*/ 354 h 366"/>
                <a:gd name="T34" fmla="*/ 85 w 374"/>
                <a:gd name="T35" fmla="*/ 305 h 366"/>
                <a:gd name="T36" fmla="*/ 89 w 374"/>
                <a:gd name="T37" fmla="*/ 240 h 366"/>
                <a:gd name="T38" fmla="*/ 12 w 374"/>
                <a:gd name="T39" fmla="*/ 244 h 366"/>
                <a:gd name="T40" fmla="*/ 0 w 374"/>
                <a:gd name="T41" fmla="*/ 232 h 366"/>
                <a:gd name="T42" fmla="*/ 12 w 374"/>
                <a:gd name="T43" fmla="*/ 207 h 366"/>
                <a:gd name="T44" fmla="*/ 93 w 374"/>
                <a:gd name="T45" fmla="*/ 203 h 366"/>
                <a:gd name="T46" fmla="*/ 114 w 374"/>
                <a:gd name="T47" fmla="*/ 155 h 3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4"/>
                <a:gd name="T73" fmla="*/ 0 h 366"/>
                <a:gd name="T74" fmla="*/ 374 w 374"/>
                <a:gd name="T75" fmla="*/ 366 h 36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4" h="366">
                  <a:moveTo>
                    <a:pt x="114" y="155"/>
                  </a:moveTo>
                  <a:lnTo>
                    <a:pt x="146" y="106"/>
                  </a:lnTo>
                  <a:lnTo>
                    <a:pt x="183" y="69"/>
                  </a:lnTo>
                  <a:lnTo>
                    <a:pt x="220" y="24"/>
                  </a:lnTo>
                  <a:lnTo>
                    <a:pt x="264" y="4"/>
                  </a:lnTo>
                  <a:lnTo>
                    <a:pt x="301" y="0"/>
                  </a:lnTo>
                  <a:lnTo>
                    <a:pt x="337" y="12"/>
                  </a:lnTo>
                  <a:lnTo>
                    <a:pt x="358" y="41"/>
                  </a:lnTo>
                  <a:lnTo>
                    <a:pt x="374" y="94"/>
                  </a:lnTo>
                  <a:lnTo>
                    <a:pt x="370" y="150"/>
                  </a:lnTo>
                  <a:lnTo>
                    <a:pt x="354" y="199"/>
                  </a:lnTo>
                  <a:lnTo>
                    <a:pt x="313" y="256"/>
                  </a:lnTo>
                  <a:lnTo>
                    <a:pt x="268" y="297"/>
                  </a:lnTo>
                  <a:lnTo>
                    <a:pt x="220" y="333"/>
                  </a:lnTo>
                  <a:lnTo>
                    <a:pt x="167" y="358"/>
                  </a:lnTo>
                  <a:lnTo>
                    <a:pt x="122" y="366"/>
                  </a:lnTo>
                  <a:lnTo>
                    <a:pt x="102" y="354"/>
                  </a:lnTo>
                  <a:lnTo>
                    <a:pt x="85" y="305"/>
                  </a:lnTo>
                  <a:lnTo>
                    <a:pt x="89" y="240"/>
                  </a:lnTo>
                  <a:lnTo>
                    <a:pt x="12" y="244"/>
                  </a:lnTo>
                  <a:lnTo>
                    <a:pt x="0" y="232"/>
                  </a:lnTo>
                  <a:lnTo>
                    <a:pt x="12" y="207"/>
                  </a:lnTo>
                  <a:lnTo>
                    <a:pt x="93" y="203"/>
                  </a:lnTo>
                  <a:lnTo>
                    <a:pt x="114" y="155"/>
                  </a:lnTo>
                  <a:close/>
                </a:path>
              </a:pathLst>
            </a:custGeom>
            <a:solidFill>
              <a:srgbClr val="000000"/>
            </a:solidFill>
            <a:ln w="9525">
              <a:noFill/>
              <a:round/>
              <a:headEnd/>
              <a:tailEnd/>
            </a:ln>
          </p:spPr>
          <p:txBody>
            <a:bodyPr/>
            <a:lstStyle/>
            <a:p>
              <a:endParaRPr lang="en-US">
                <a:latin typeface="Arial" charset="0"/>
              </a:endParaRPr>
            </a:p>
          </p:txBody>
        </p:sp>
        <p:sp>
          <p:nvSpPr>
            <p:cNvPr id="33824" name="Freeform 26"/>
            <p:cNvSpPr>
              <a:spLocks/>
            </p:cNvSpPr>
            <p:nvPr/>
          </p:nvSpPr>
          <p:spPr bwMode="auto">
            <a:xfrm>
              <a:off x="2766" y="1743"/>
              <a:ext cx="260" cy="536"/>
            </a:xfrm>
            <a:custGeom>
              <a:avLst/>
              <a:gdLst>
                <a:gd name="T0" fmla="*/ 73 w 260"/>
                <a:gd name="T1" fmla="*/ 45 h 536"/>
                <a:gd name="T2" fmla="*/ 110 w 260"/>
                <a:gd name="T3" fmla="*/ 12 h 536"/>
                <a:gd name="T4" fmla="*/ 167 w 260"/>
                <a:gd name="T5" fmla="*/ 0 h 536"/>
                <a:gd name="T6" fmla="*/ 215 w 260"/>
                <a:gd name="T7" fmla="*/ 8 h 536"/>
                <a:gd name="T8" fmla="*/ 252 w 260"/>
                <a:gd name="T9" fmla="*/ 41 h 536"/>
                <a:gd name="T10" fmla="*/ 260 w 260"/>
                <a:gd name="T11" fmla="*/ 65 h 536"/>
                <a:gd name="T12" fmla="*/ 260 w 260"/>
                <a:gd name="T13" fmla="*/ 97 h 536"/>
                <a:gd name="T14" fmla="*/ 244 w 260"/>
                <a:gd name="T15" fmla="*/ 126 h 536"/>
                <a:gd name="T16" fmla="*/ 215 w 260"/>
                <a:gd name="T17" fmla="*/ 175 h 536"/>
                <a:gd name="T18" fmla="*/ 203 w 260"/>
                <a:gd name="T19" fmla="*/ 231 h 536"/>
                <a:gd name="T20" fmla="*/ 199 w 260"/>
                <a:gd name="T21" fmla="*/ 280 h 536"/>
                <a:gd name="T22" fmla="*/ 211 w 260"/>
                <a:gd name="T23" fmla="*/ 333 h 536"/>
                <a:gd name="T24" fmla="*/ 244 w 260"/>
                <a:gd name="T25" fmla="*/ 382 h 536"/>
                <a:gd name="T26" fmla="*/ 256 w 260"/>
                <a:gd name="T27" fmla="*/ 430 h 536"/>
                <a:gd name="T28" fmla="*/ 252 w 260"/>
                <a:gd name="T29" fmla="*/ 475 h 536"/>
                <a:gd name="T30" fmla="*/ 228 w 260"/>
                <a:gd name="T31" fmla="*/ 512 h 536"/>
                <a:gd name="T32" fmla="*/ 195 w 260"/>
                <a:gd name="T33" fmla="*/ 532 h 536"/>
                <a:gd name="T34" fmla="*/ 154 w 260"/>
                <a:gd name="T35" fmla="*/ 536 h 536"/>
                <a:gd name="T36" fmla="*/ 106 w 260"/>
                <a:gd name="T37" fmla="*/ 536 h 536"/>
                <a:gd name="T38" fmla="*/ 69 w 260"/>
                <a:gd name="T39" fmla="*/ 516 h 536"/>
                <a:gd name="T40" fmla="*/ 32 w 260"/>
                <a:gd name="T41" fmla="*/ 455 h 536"/>
                <a:gd name="T42" fmla="*/ 8 w 260"/>
                <a:gd name="T43" fmla="*/ 402 h 536"/>
                <a:gd name="T44" fmla="*/ 0 w 260"/>
                <a:gd name="T45" fmla="*/ 321 h 536"/>
                <a:gd name="T46" fmla="*/ 8 w 260"/>
                <a:gd name="T47" fmla="*/ 248 h 536"/>
                <a:gd name="T48" fmla="*/ 24 w 260"/>
                <a:gd name="T49" fmla="*/ 171 h 536"/>
                <a:gd name="T50" fmla="*/ 49 w 260"/>
                <a:gd name="T51" fmla="*/ 93 h 536"/>
                <a:gd name="T52" fmla="*/ 73 w 260"/>
                <a:gd name="T53" fmla="*/ 45 h 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0"/>
                <a:gd name="T82" fmla="*/ 0 h 536"/>
                <a:gd name="T83" fmla="*/ 260 w 260"/>
                <a:gd name="T84" fmla="*/ 536 h 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0" h="536">
                  <a:moveTo>
                    <a:pt x="73" y="45"/>
                  </a:moveTo>
                  <a:lnTo>
                    <a:pt x="110" y="12"/>
                  </a:lnTo>
                  <a:lnTo>
                    <a:pt x="167" y="0"/>
                  </a:lnTo>
                  <a:lnTo>
                    <a:pt x="215" y="8"/>
                  </a:lnTo>
                  <a:lnTo>
                    <a:pt x="252" y="41"/>
                  </a:lnTo>
                  <a:lnTo>
                    <a:pt x="260" y="65"/>
                  </a:lnTo>
                  <a:lnTo>
                    <a:pt x="260" y="97"/>
                  </a:lnTo>
                  <a:lnTo>
                    <a:pt x="244" y="126"/>
                  </a:lnTo>
                  <a:lnTo>
                    <a:pt x="215" y="175"/>
                  </a:lnTo>
                  <a:lnTo>
                    <a:pt x="203" y="231"/>
                  </a:lnTo>
                  <a:lnTo>
                    <a:pt x="199" y="280"/>
                  </a:lnTo>
                  <a:lnTo>
                    <a:pt x="211" y="333"/>
                  </a:lnTo>
                  <a:lnTo>
                    <a:pt x="244" y="382"/>
                  </a:lnTo>
                  <a:lnTo>
                    <a:pt x="256" y="430"/>
                  </a:lnTo>
                  <a:lnTo>
                    <a:pt x="252" y="475"/>
                  </a:lnTo>
                  <a:lnTo>
                    <a:pt x="228" y="512"/>
                  </a:lnTo>
                  <a:lnTo>
                    <a:pt x="195" y="532"/>
                  </a:lnTo>
                  <a:lnTo>
                    <a:pt x="154" y="536"/>
                  </a:lnTo>
                  <a:lnTo>
                    <a:pt x="106" y="536"/>
                  </a:lnTo>
                  <a:lnTo>
                    <a:pt x="69" y="516"/>
                  </a:lnTo>
                  <a:lnTo>
                    <a:pt x="32" y="455"/>
                  </a:lnTo>
                  <a:lnTo>
                    <a:pt x="8" y="402"/>
                  </a:lnTo>
                  <a:lnTo>
                    <a:pt x="0" y="321"/>
                  </a:lnTo>
                  <a:lnTo>
                    <a:pt x="8" y="248"/>
                  </a:lnTo>
                  <a:lnTo>
                    <a:pt x="24" y="171"/>
                  </a:lnTo>
                  <a:lnTo>
                    <a:pt x="49" y="93"/>
                  </a:lnTo>
                  <a:lnTo>
                    <a:pt x="73" y="45"/>
                  </a:lnTo>
                  <a:close/>
                </a:path>
              </a:pathLst>
            </a:custGeom>
            <a:solidFill>
              <a:srgbClr val="000000"/>
            </a:solidFill>
            <a:ln w="9525">
              <a:noFill/>
              <a:round/>
              <a:headEnd/>
              <a:tailEnd/>
            </a:ln>
          </p:spPr>
          <p:txBody>
            <a:bodyPr/>
            <a:lstStyle/>
            <a:p>
              <a:endParaRPr lang="en-US">
                <a:latin typeface="Arial" charset="0"/>
              </a:endParaRPr>
            </a:p>
          </p:txBody>
        </p:sp>
        <p:sp>
          <p:nvSpPr>
            <p:cNvPr id="33825" name="Freeform 27"/>
            <p:cNvSpPr>
              <a:spLocks/>
            </p:cNvSpPr>
            <p:nvPr/>
          </p:nvSpPr>
          <p:spPr bwMode="auto">
            <a:xfrm>
              <a:off x="2338" y="1431"/>
              <a:ext cx="550" cy="418"/>
            </a:xfrm>
            <a:custGeom>
              <a:avLst/>
              <a:gdLst>
                <a:gd name="T0" fmla="*/ 407 w 550"/>
                <a:gd name="T1" fmla="*/ 317 h 418"/>
                <a:gd name="T2" fmla="*/ 517 w 550"/>
                <a:gd name="T3" fmla="*/ 345 h 418"/>
                <a:gd name="T4" fmla="*/ 537 w 550"/>
                <a:gd name="T5" fmla="*/ 353 h 418"/>
                <a:gd name="T6" fmla="*/ 550 w 550"/>
                <a:gd name="T7" fmla="*/ 377 h 418"/>
                <a:gd name="T8" fmla="*/ 537 w 550"/>
                <a:gd name="T9" fmla="*/ 406 h 418"/>
                <a:gd name="T10" fmla="*/ 517 w 550"/>
                <a:gd name="T11" fmla="*/ 418 h 418"/>
                <a:gd name="T12" fmla="*/ 493 w 550"/>
                <a:gd name="T13" fmla="*/ 414 h 418"/>
                <a:gd name="T14" fmla="*/ 371 w 550"/>
                <a:gd name="T15" fmla="*/ 345 h 418"/>
                <a:gd name="T16" fmla="*/ 285 w 550"/>
                <a:gd name="T17" fmla="*/ 308 h 418"/>
                <a:gd name="T18" fmla="*/ 200 w 550"/>
                <a:gd name="T19" fmla="*/ 268 h 418"/>
                <a:gd name="T20" fmla="*/ 122 w 550"/>
                <a:gd name="T21" fmla="*/ 219 h 418"/>
                <a:gd name="T22" fmla="*/ 90 w 550"/>
                <a:gd name="T23" fmla="*/ 215 h 418"/>
                <a:gd name="T24" fmla="*/ 82 w 550"/>
                <a:gd name="T25" fmla="*/ 227 h 418"/>
                <a:gd name="T26" fmla="*/ 78 w 550"/>
                <a:gd name="T27" fmla="*/ 256 h 418"/>
                <a:gd name="T28" fmla="*/ 45 w 550"/>
                <a:gd name="T29" fmla="*/ 268 h 418"/>
                <a:gd name="T30" fmla="*/ 21 w 550"/>
                <a:gd name="T31" fmla="*/ 248 h 418"/>
                <a:gd name="T32" fmla="*/ 0 w 550"/>
                <a:gd name="T33" fmla="*/ 183 h 418"/>
                <a:gd name="T34" fmla="*/ 21 w 550"/>
                <a:gd name="T35" fmla="*/ 126 h 418"/>
                <a:gd name="T36" fmla="*/ 9 w 550"/>
                <a:gd name="T37" fmla="*/ 110 h 418"/>
                <a:gd name="T38" fmla="*/ 5 w 550"/>
                <a:gd name="T39" fmla="*/ 49 h 418"/>
                <a:gd name="T40" fmla="*/ 13 w 550"/>
                <a:gd name="T41" fmla="*/ 20 h 418"/>
                <a:gd name="T42" fmla="*/ 33 w 550"/>
                <a:gd name="T43" fmla="*/ 0 h 418"/>
                <a:gd name="T44" fmla="*/ 61 w 550"/>
                <a:gd name="T45" fmla="*/ 0 h 418"/>
                <a:gd name="T46" fmla="*/ 61 w 550"/>
                <a:gd name="T47" fmla="*/ 16 h 418"/>
                <a:gd name="T48" fmla="*/ 37 w 550"/>
                <a:gd name="T49" fmla="*/ 37 h 418"/>
                <a:gd name="T50" fmla="*/ 37 w 550"/>
                <a:gd name="T51" fmla="*/ 65 h 418"/>
                <a:gd name="T52" fmla="*/ 45 w 550"/>
                <a:gd name="T53" fmla="*/ 93 h 418"/>
                <a:gd name="T54" fmla="*/ 66 w 550"/>
                <a:gd name="T55" fmla="*/ 130 h 418"/>
                <a:gd name="T56" fmla="*/ 94 w 550"/>
                <a:gd name="T57" fmla="*/ 162 h 418"/>
                <a:gd name="T58" fmla="*/ 118 w 550"/>
                <a:gd name="T59" fmla="*/ 183 h 418"/>
                <a:gd name="T60" fmla="*/ 163 w 550"/>
                <a:gd name="T61" fmla="*/ 211 h 418"/>
                <a:gd name="T62" fmla="*/ 257 w 550"/>
                <a:gd name="T63" fmla="*/ 252 h 418"/>
                <a:gd name="T64" fmla="*/ 342 w 550"/>
                <a:gd name="T65" fmla="*/ 284 h 418"/>
                <a:gd name="T66" fmla="*/ 407 w 550"/>
                <a:gd name="T67" fmla="*/ 317 h 41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0"/>
                <a:gd name="T103" fmla="*/ 0 h 418"/>
                <a:gd name="T104" fmla="*/ 550 w 550"/>
                <a:gd name="T105" fmla="*/ 418 h 41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0" h="418">
                  <a:moveTo>
                    <a:pt x="407" y="317"/>
                  </a:moveTo>
                  <a:lnTo>
                    <a:pt x="517" y="345"/>
                  </a:lnTo>
                  <a:lnTo>
                    <a:pt x="537" y="353"/>
                  </a:lnTo>
                  <a:lnTo>
                    <a:pt x="550" y="377"/>
                  </a:lnTo>
                  <a:lnTo>
                    <a:pt x="537" y="406"/>
                  </a:lnTo>
                  <a:lnTo>
                    <a:pt x="517" y="418"/>
                  </a:lnTo>
                  <a:lnTo>
                    <a:pt x="493" y="414"/>
                  </a:lnTo>
                  <a:lnTo>
                    <a:pt x="371" y="345"/>
                  </a:lnTo>
                  <a:lnTo>
                    <a:pt x="285" y="308"/>
                  </a:lnTo>
                  <a:lnTo>
                    <a:pt x="200" y="268"/>
                  </a:lnTo>
                  <a:lnTo>
                    <a:pt x="122" y="219"/>
                  </a:lnTo>
                  <a:lnTo>
                    <a:pt x="90" y="215"/>
                  </a:lnTo>
                  <a:lnTo>
                    <a:pt x="82" y="227"/>
                  </a:lnTo>
                  <a:lnTo>
                    <a:pt x="78" y="256"/>
                  </a:lnTo>
                  <a:lnTo>
                    <a:pt x="45" y="268"/>
                  </a:lnTo>
                  <a:lnTo>
                    <a:pt x="21" y="248"/>
                  </a:lnTo>
                  <a:lnTo>
                    <a:pt x="0" y="183"/>
                  </a:lnTo>
                  <a:lnTo>
                    <a:pt x="21" y="126"/>
                  </a:lnTo>
                  <a:lnTo>
                    <a:pt x="9" y="110"/>
                  </a:lnTo>
                  <a:lnTo>
                    <a:pt x="5" y="49"/>
                  </a:lnTo>
                  <a:lnTo>
                    <a:pt x="13" y="20"/>
                  </a:lnTo>
                  <a:lnTo>
                    <a:pt x="33" y="0"/>
                  </a:lnTo>
                  <a:lnTo>
                    <a:pt x="61" y="0"/>
                  </a:lnTo>
                  <a:lnTo>
                    <a:pt x="61" y="16"/>
                  </a:lnTo>
                  <a:lnTo>
                    <a:pt x="37" y="37"/>
                  </a:lnTo>
                  <a:lnTo>
                    <a:pt x="37" y="65"/>
                  </a:lnTo>
                  <a:lnTo>
                    <a:pt x="45" y="93"/>
                  </a:lnTo>
                  <a:lnTo>
                    <a:pt x="66" y="130"/>
                  </a:lnTo>
                  <a:lnTo>
                    <a:pt x="94" y="162"/>
                  </a:lnTo>
                  <a:lnTo>
                    <a:pt x="118" y="183"/>
                  </a:lnTo>
                  <a:lnTo>
                    <a:pt x="163" y="211"/>
                  </a:lnTo>
                  <a:lnTo>
                    <a:pt x="257" y="252"/>
                  </a:lnTo>
                  <a:lnTo>
                    <a:pt x="342" y="284"/>
                  </a:lnTo>
                  <a:lnTo>
                    <a:pt x="407" y="317"/>
                  </a:lnTo>
                  <a:close/>
                </a:path>
              </a:pathLst>
            </a:custGeom>
            <a:solidFill>
              <a:srgbClr val="000000"/>
            </a:solidFill>
            <a:ln w="9525">
              <a:noFill/>
              <a:round/>
              <a:headEnd/>
              <a:tailEnd/>
            </a:ln>
          </p:spPr>
          <p:txBody>
            <a:bodyPr/>
            <a:lstStyle/>
            <a:p>
              <a:endParaRPr lang="en-US">
                <a:latin typeface="Arial" charset="0"/>
              </a:endParaRPr>
            </a:p>
          </p:txBody>
        </p:sp>
        <p:sp>
          <p:nvSpPr>
            <p:cNvPr id="33826" name="Freeform 28"/>
            <p:cNvSpPr>
              <a:spLocks/>
            </p:cNvSpPr>
            <p:nvPr/>
          </p:nvSpPr>
          <p:spPr bwMode="auto">
            <a:xfrm>
              <a:off x="2973" y="1759"/>
              <a:ext cx="288" cy="484"/>
            </a:xfrm>
            <a:custGeom>
              <a:avLst/>
              <a:gdLst>
                <a:gd name="T0" fmla="*/ 0 w 288"/>
                <a:gd name="T1" fmla="*/ 25 h 484"/>
                <a:gd name="T2" fmla="*/ 4 w 288"/>
                <a:gd name="T3" fmla="*/ 5 h 484"/>
                <a:gd name="T4" fmla="*/ 49 w 288"/>
                <a:gd name="T5" fmla="*/ 0 h 484"/>
                <a:gd name="T6" fmla="*/ 73 w 288"/>
                <a:gd name="T7" fmla="*/ 21 h 484"/>
                <a:gd name="T8" fmla="*/ 110 w 288"/>
                <a:gd name="T9" fmla="*/ 74 h 484"/>
                <a:gd name="T10" fmla="*/ 158 w 288"/>
                <a:gd name="T11" fmla="*/ 143 h 484"/>
                <a:gd name="T12" fmla="*/ 203 w 288"/>
                <a:gd name="T13" fmla="*/ 191 h 484"/>
                <a:gd name="T14" fmla="*/ 284 w 288"/>
                <a:gd name="T15" fmla="*/ 281 h 484"/>
                <a:gd name="T16" fmla="*/ 288 w 288"/>
                <a:gd name="T17" fmla="*/ 301 h 484"/>
                <a:gd name="T18" fmla="*/ 272 w 288"/>
                <a:gd name="T19" fmla="*/ 313 h 484"/>
                <a:gd name="T20" fmla="*/ 231 w 288"/>
                <a:gd name="T21" fmla="*/ 329 h 484"/>
                <a:gd name="T22" fmla="*/ 174 w 288"/>
                <a:gd name="T23" fmla="*/ 341 h 484"/>
                <a:gd name="T24" fmla="*/ 105 w 288"/>
                <a:gd name="T25" fmla="*/ 346 h 484"/>
                <a:gd name="T26" fmla="*/ 81 w 288"/>
                <a:gd name="T27" fmla="*/ 350 h 484"/>
                <a:gd name="T28" fmla="*/ 73 w 288"/>
                <a:gd name="T29" fmla="*/ 366 h 484"/>
                <a:gd name="T30" fmla="*/ 89 w 288"/>
                <a:gd name="T31" fmla="*/ 394 h 484"/>
                <a:gd name="T32" fmla="*/ 146 w 288"/>
                <a:gd name="T33" fmla="*/ 443 h 484"/>
                <a:gd name="T34" fmla="*/ 187 w 288"/>
                <a:gd name="T35" fmla="*/ 455 h 484"/>
                <a:gd name="T36" fmla="*/ 195 w 288"/>
                <a:gd name="T37" fmla="*/ 471 h 484"/>
                <a:gd name="T38" fmla="*/ 178 w 288"/>
                <a:gd name="T39" fmla="*/ 484 h 484"/>
                <a:gd name="T40" fmla="*/ 142 w 288"/>
                <a:gd name="T41" fmla="*/ 484 h 484"/>
                <a:gd name="T42" fmla="*/ 93 w 288"/>
                <a:gd name="T43" fmla="*/ 455 h 484"/>
                <a:gd name="T44" fmla="*/ 53 w 288"/>
                <a:gd name="T45" fmla="*/ 415 h 484"/>
                <a:gd name="T46" fmla="*/ 28 w 288"/>
                <a:gd name="T47" fmla="*/ 378 h 484"/>
                <a:gd name="T48" fmla="*/ 28 w 288"/>
                <a:gd name="T49" fmla="*/ 350 h 484"/>
                <a:gd name="T50" fmla="*/ 45 w 288"/>
                <a:gd name="T51" fmla="*/ 329 h 484"/>
                <a:gd name="T52" fmla="*/ 69 w 288"/>
                <a:gd name="T53" fmla="*/ 321 h 484"/>
                <a:gd name="T54" fmla="*/ 105 w 288"/>
                <a:gd name="T55" fmla="*/ 317 h 484"/>
                <a:gd name="T56" fmla="*/ 146 w 288"/>
                <a:gd name="T57" fmla="*/ 317 h 484"/>
                <a:gd name="T58" fmla="*/ 195 w 288"/>
                <a:gd name="T59" fmla="*/ 309 h 484"/>
                <a:gd name="T60" fmla="*/ 219 w 288"/>
                <a:gd name="T61" fmla="*/ 301 h 484"/>
                <a:gd name="T62" fmla="*/ 231 w 288"/>
                <a:gd name="T63" fmla="*/ 289 h 484"/>
                <a:gd name="T64" fmla="*/ 227 w 288"/>
                <a:gd name="T65" fmla="*/ 277 h 484"/>
                <a:gd name="T66" fmla="*/ 191 w 288"/>
                <a:gd name="T67" fmla="*/ 244 h 484"/>
                <a:gd name="T68" fmla="*/ 134 w 288"/>
                <a:gd name="T69" fmla="*/ 187 h 484"/>
                <a:gd name="T70" fmla="*/ 81 w 288"/>
                <a:gd name="T71" fmla="*/ 138 h 484"/>
                <a:gd name="T72" fmla="*/ 24 w 288"/>
                <a:gd name="T73" fmla="*/ 86 h 484"/>
                <a:gd name="T74" fmla="*/ 4 w 288"/>
                <a:gd name="T75" fmla="*/ 49 h 484"/>
                <a:gd name="T76" fmla="*/ 0 w 288"/>
                <a:gd name="T77" fmla="*/ 25 h 4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8"/>
                <a:gd name="T118" fmla="*/ 0 h 484"/>
                <a:gd name="T119" fmla="*/ 288 w 288"/>
                <a:gd name="T120" fmla="*/ 484 h 48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8" h="484">
                  <a:moveTo>
                    <a:pt x="0" y="25"/>
                  </a:moveTo>
                  <a:lnTo>
                    <a:pt x="4" y="5"/>
                  </a:lnTo>
                  <a:lnTo>
                    <a:pt x="49" y="0"/>
                  </a:lnTo>
                  <a:lnTo>
                    <a:pt x="73" y="21"/>
                  </a:lnTo>
                  <a:lnTo>
                    <a:pt x="110" y="74"/>
                  </a:lnTo>
                  <a:lnTo>
                    <a:pt x="158" y="143"/>
                  </a:lnTo>
                  <a:lnTo>
                    <a:pt x="203" y="191"/>
                  </a:lnTo>
                  <a:lnTo>
                    <a:pt x="284" y="281"/>
                  </a:lnTo>
                  <a:lnTo>
                    <a:pt x="288" y="301"/>
                  </a:lnTo>
                  <a:lnTo>
                    <a:pt x="272" y="313"/>
                  </a:lnTo>
                  <a:lnTo>
                    <a:pt x="231" y="329"/>
                  </a:lnTo>
                  <a:lnTo>
                    <a:pt x="174" y="341"/>
                  </a:lnTo>
                  <a:lnTo>
                    <a:pt x="105" y="346"/>
                  </a:lnTo>
                  <a:lnTo>
                    <a:pt x="81" y="350"/>
                  </a:lnTo>
                  <a:lnTo>
                    <a:pt x="73" y="366"/>
                  </a:lnTo>
                  <a:lnTo>
                    <a:pt x="89" y="394"/>
                  </a:lnTo>
                  <a:lnTo>
                    <a:pt x="146" y="443"/>
                  </a:lnTo>
                  <a:lnTo>
                    <a:pt x="187" y="455"/>
                  </a:lnTo>
                  <a:lnTo>
                    <a:pt x="195" y="471"/>
                  </a:lnTo>
                  <a:lnTo>
                    <a:pt x="178" y="484"/>
                  </a:lnTo>
                  <a:lnTo>
                    <a:pt x="142" y="484"/>
                  </a:lnTo>
                  <a:lnTo>
                    <a:pt x="93" y="455"/>
                  </a:lnTo>
                  <a:lnTo>
                    <a:pt x="53" y="415"/>
                  </a:lnTo>
                  <a:lnTo>
                    <a:pt x="28" y="378"/>
                  </a:lnTo>
                  <a:lnTo>
                    <a:pt x="28" y="350"/>
                  </a:lnTo>
                  <a:lnTo>
                    <a:pt x="45" y="329"/>
                  </a:lnTo>
                  <a:lnTo>
                    <a:pt x="69" y="321"/>
                  </a:lnTo>
                  <a:lnTo>
                    <a:pt x="105" y="317"/>
                  </a:lnTo>
                  <a:lnTo>
                    <a:pt x="146" y="317"/>
                  </a:lnTo>
                  <a:lnTo>
                    <a:pt x="195" y="309"/>
                  </a:lnTo>
                  <a:lnTo>
                    <a:pt x="219" y="301"/>
                  </a:lnTo>
                  <a:lnTo>
                    <a:pt x="231" y="289"/>
                  </a:lnTo>
                  <a:lnTo>
                    <a:pt x="227" y="277"/>
                  </a:lnTo>
                  <a:lnTo>
                    <a:pt x="191" y="244"/>
                  </a:lnTo>
                  <a:lnTo>
                    <a:pt x="134" y="187"/>
                  </a:lnTo>
                  <a:lnTo>
                    <a:pt x="81" y="138"/>
                  </a:lnTo>
                  <a:lnTo>
                    <a:pt x="24" y="86"/>
                  </a:lnTo>
                  <a:lnTo>
                    <a:pt x="4" y="49"/>
                  </a:lnTo>
                  <a:lnTo>
                    <a:pt x="0" y="25"/>
                  </a:lnTo>
                  <a:close/>
                </a:path>
              </a:pathLst>
            </a:custGeom>
            <a:solidFill>
              <a:srgbClr val="000000"/>
            </a:solidFill>
            <a:ln w="9525">
              <a:noFill/>
              <a:round/>
              <a:headEnd/>
              <a:tailEnd/>
            </a:ln>
          </p:spPr>
          <p:txBody>
            <a:bodyPr/>
            <a:lstStyle/>
            <a:p>
              <a:endParaRPr lang="en-US">
                <a:latin typeface="Arial" charset="0"/>
              </a:endParaRPr>
            </a:p>
          </p:txBody>
        </p:sp>
        <p:sp>
          <p:nvSpPr>
            <p:cNvPr id="33827" name="Freeform 29"/>
            <p:cNvSpPr>
              <a:spLocks/>
            </p:cNvSpPr>
            <p:nvPr/>
          </p:nvSpPr>
          <p:spPr bwMode="auto">
            <a:xfrm>
              <a:off x="2785" y="2166"/>
              <a:ext cx="313" cy="726"/>
            </a:xfrm>
            <a:custGeom>
              <a:avLst/>
              <a:gdLst>
                <a:gd name="T0" fmla="*/ 155 w 313"/>
                <a:gd name="T1" fmla="*/ 0 h 726"/>
                <a:gd name="T2" fmla="*/ 200 w 313"/>
                <a:gd name="T3" fmla="*/ 8 h 726"/>
                <a:gd name="T4" fmla="*/ 220 w 313"/>
                <a:gd name="T5" fmla="*/ 41 h 726"/>
                <a:gd name="T6" fmla="*/ 216 w 313"/>
                <a:gd name="T7" fmla="*/ 118 h 726"/>
                <a:gd name="T8" fmla="*/ 208 w 313"/>
                <a:gd name="T9" fmla="*/ 199 h 726"/>
                <a:gd name="T10" fmla="*/ 208 w 313"/>
                <a:gd name="T11" fmla="*/ 284 h 726"/>
                <a:gd name="T12" fmla="*/ 248 w 313"/>
                <a:gd name="T13" fmla="*/ 385 h 726"/>
                <a:gd name="T14" fmla="*/ 281 w 313"/>
                <a:gd name="T15" fmla="*/ 458 h 726"/>
                <a:gd name="T16" fmla="*/ 297 w 313"/>
                <a:gd name="T17" fmla="*/ 531 h 726"/>
                <a:gd name="T18" fmla="*/ 293 w 313"/>
                <a:gd name="T19" fmla="*/ 596 h 726"/>
                <a:gd name="T20" fmla="*/ 293 w 313"/>
                <a:gd name="T21" fmla="*/ 621 h 726"/>
                <a:gd name="T22" fmla="*/ 309 w 313"/>
                <a:gd name="T23" fmla="*/ 645 h 726"/>
                <a:gd name="T24" fmla="*/ 313 w 313"/>
                <a:gd name="T25" fmla="*/ 669 h 726"/>
                <a:gd name="T26" fmla="*/ 301 w 313"/>
                <a:gd name="T27" fmla="*/ 681 h 726"/>
                <a:gd name="T28" fmla="*/ 269 w 313"/>
                <a:gd name="T29" fmla="*/ 673 h 726"/>
                <a:gd name="T30" fmla="*/ 208 w 313"/>
                <a:gd name="T31" fmla="*/ 665 h 726"/>
                <a:gd name="T32" fmla="*/ 135 w 313"/>
                <a:gd name="T33" fmla="*/ 681 h 726"/>
                <a:gd name="T34" fmla="*/ 86 w 313"/>
                <a:gd name="T35" fmla="*/ 710 h 726"/>
                <a:gd name="T36" fmla="*/ 61 w 313"/>
                <a:gd name="T37" fmla="*/ 726 h 726"/>
                <a:gd name="T38" fmla="*/ 37 w 313"/>
                <a:gd name="T39" fmla="*/ 726 h 726"/>
                <a:gd name="T40" fmla="*/ 0 w 313"/>
                <a:gd name="T41" fmla="*/ 673 h 726"/>
                <a:gd name="T42" fmla="*/ 5 w 313"/>
                <a:gd name="T43" fmla="*/ 665 h 726"/>
                <a:gd name="T44" fmla="*/ 78 w 313"/>
                <a:gd name="T45" fmla="*/ 641 h 726"/>
                <a:gd name="T46" fmla="*/ 163 w 313"/>
                <a:gd name="T47" fmla="*/ 629 h 726"/>
                <a:gd name="T48" fmla="*/ 224 w 313"/>
                <a:gd name="T49" fmla="*/ 625 h 726"/>
                <a:gd name="T50" fmla="*/ 261 w 313"/>
                <a:gd name="T51" fmla="*/ 625 h 726"/>
                <a:gd name="T52" fmla="*/ 269 w 313"/>
                <a:gd name="T53" fmla="*/ 600 h 726"/>
                <a:gd name="T54" fmla="*/ 257 w 313"/>
                <a:gd name="T55" fmla="*/ 531 h 726"/>
                <a:gd name="T56" fmla="*/ 228 w 313"/>
                <a:gd name="T57" fmla="*/ 458 h 726"/>
                <a:gd name="T58" fmla="*/ 183 w 313"/>
                <a:gd name="T59" fmla="*/ 365 h 726"/>
                <a:gd name="T60" fmla="*/ 147 w 313"/>
                <a:gd name="T61" fmla="*/ 284 h 726"/>
                <a:gd name="T62" fmla="*/ 131 w 313"/>
                <a:gd name="T63" fmla="*/ 211 h 726"/>
                <a:gd name="T64" fmla="*/ 127 w 313"/>
                <a:gd name="T65" fmla="*/ 130 h 726"/>
                <a:gd name="T66" fmla="*/ 127 w 313"/>
                <a:gd name="T67" fmla="*/ 53 h 726"/>
                <a:gd name="T68" fmla="*/ 143 w 313"/>
                <a:gd name="T69" fmla="*/ 20 h 726"/>
                <a:gd name="T70" fmla="*/ 155 w 313"/>
                <a:gd name="T71" fmla="*/ 0 h 7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3"/>
                <a:gd name="T109" fmla="*/ 0 h 726"/>
                <a:gd name="T110" fmla="*/ 313 w 313"/>
                <a:gd name="T111" fmla="*/ 726 h 72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3" h="726">
                  <a:moveTo>
                    <a:pt x="155" y="0"/>
                  </a:moveTo>
                  <a:lnTo>
                    <a:pt x="200" y="8"/>
                  </a:lnTo>
                  <a:lnTo>
                    <a:pt x="220" y="41"/>
                  </a:lnTo>
                  <a:lnTo>
                    <a:pt x="216" y="118"/>
                  </a:lnTo>
                  <a:lnTo>
                    <a:pt x="208" y="199"/>
                  </a:lnTo>
                  <a:lnTo>
                    <a:pt x="208" y="284"/>
                  </a:lnTo>
                  <a:lnTo>
                    <a:pt x="248" y="385"/>
                  </a:lnTo>
                  <a:lnTo>
                    <a:pt x="281" y="458"/>
                  </a:lnTo>
                  <a:lnTo>
                    <a:pt x="297" y="531"/>
                  </a:lnTo>
                  <a:lnTo>
                    <a:pt x="293" y="596"/>
                  </a:lnTo>
                  <a:lnTo>
                    <a:pt x="293" y="621"/>
                  </a:lnTo>
                  <a:lnTo>
                    <a:pt x="309" y="645"/>
                  </a:lnTo>
                  <a:lnTo>
                    <a:pt x="313" y="669"/>
                  </a:lnTo>
                  <a:lnTo>
                    <a:pt x="301" y="681"/>
                  </a:lnTo>
                  <a:lnTo>
                    <a:pt x="269" y="673"/>
                  </a:lnTo>
                  <a:lnTo>
                    <a:pt x="208" y="665"/>
                  </a:lnTo>
                  <a:lnTo>
                    <a:pt x="135" y="681"/>
                  </a:lnTo>
                  <a:lnTo>
                    <a:pt x="86" y="710"/>
                  </a:lnTo>
                  <a:lnTo>
                    <a:pt x="61" y="726"/>
                  </a:lnTo>
                  <a:lnTo>
                    <a:pt x="37" y="726"/>
                  </a:lnTo>
                  <a:lnTo>
                    <a:pt x="0" y="673"/>
                  </a:lnTo>
                  <a:lnTo>
                    <a:pt x="5" y="665"/>
                  </a:lnTo>
                  <a:lnTo>
                    <a:pt x="78" y="641"/>
                  </a:lnTo>
                  <a:lnTo>
                    <a:pt x="163" y="629"/>
                  </a:lnTo>
                  <a:lnTo>
                    <a:pt x="224" y="625"/>
                  </a:lnTo>
                  <a:lnTo>
                    <a:pt x="261" y="625"/>
                  </a:lnTo>
                  <a:lnTo>
                    <a:pt x="269" y="600"/>
                  </a:lnTo>
                  <a:lnTo>
                    <a:pt x="257" y="531"/>
                  </a:lnTo>
                  <a:lnTo>
                    <a:pt x="228" y="458"/>
                  </a:lnTo>
                  <a:lnTo>
                    <a:pt x="183" y="365"/>
                  </a:lnTo>
                  <a:lnTo>
                    <a:pt x="147" y="284"/>
                  </a:lnTo>
                  <a:lnTo>
                    <a:pt x="131" y="211"/>
                  </a:lnTo>
                  <a:lnTo>
                    <a:pt x="127" y="130"/>
                  </a:lnTo>
                  <a:lnTo>
                    <a:pt x="127" y="53"/>
                  </a:lnTo>
                  <a:lnTo>
                    <a:pt x="143" y="20"/>
                  </a:lnTo>
                  <a:lnTo>
                    <a:pt x="155" y="0"/>
                  </a:lnTo>
                  <a:close/>
                </a:path>
              </a:pathLst>
            </a:custGeom>
            <a:solidFill>
              <a:srgbClr val="000000"/>
            </a:solidFill>
            <a:ln w="9525">
              <a:noFill/>
              <a:round/>
              <a:headEnd/>
              <a:tailEnd/>
            </a:ln>
          </p:spPr>
          <p:txBody>
            <a:bodyPr/>
            <a:lstStyle/>
            <a:p>
              <a:endParaRPr lang="en-US">
                <a:latin typeface="Arial" charset="0"/>
              </a:endParaRPr>
            </a:p>
          </p:txBody>
        </p:sp>
        <p:sp>
          <p:nvSpPr>
            <p:cNvPr id="33828" name="Freeform 30"/>
            <p:cNvSpPr>
              <a:spLocks/>
            </p:cNvSpPr>
            <p:nvPr/>
          </p:nvSpPr>
          <p:spPr bwMode="auto">
            <a:xfrm>
              <a:off x="2632" y="2186"/>
              <a:ext cx="260" cy="605"/>
            </a:xfrm>
            <a:custGeom>
              <a:avLst/>
              <a:gdLst>
                <a:gd name="T0" fmla="*/ 195 w 260"/>
                <a:gd name="T1" fmla="*/ 0 h 605"/>
                <a:gd name="T2" fmla="*/ 232 w 260"/>
                <a:gd name="T3" fmla="*/ 0 h 605"/>
                <a:gd name="T4" fmla="*/ 244 w 260"/>
                <a:gd name="T5" fmla="*/ 24 h 605"/>
                <a:gd name="T6" fmla="*/ 252 w 260"/>
                <a:gd name="T7" fmla="*/ 77 h 605"/>
                <a:gd name="T8" fmla="*/ 244 w 260"/>
                <a:gd name="T9" fmla="*/ 133 h 605"/>
                <a:gd name="T10" fmla="*/ 223 w 260"/>
                <a:gd name="T11" fmla="*/ 247 h 605"/>
                <a:gd name="T12" fmla="*/ 227 w 260"/>
                <a:gd name="T13" fmla="*/ 296 h 605"/>
                <a:gd name="T14" fmla="*/ 252 w 260"/>
                <a:gd name="T15" fmla="*/ 393 h 605"/>
                <a:gd name="T16" fmla="*/ 260 w 260"/>
                <a:gd name="T17" fmla="*/ 462 h 605"/>
                <a:gd name="T18" fmla="*/ 260 w 260"/>
                <a:gd name="T19" fmla="*/ 515 h 605"/>
                <a:gd name="T20" fmla="*/ 248 w 260"/>
                <a:gd name="T21" fmla="*/ 527 h 605"/>
                <a:gd name="T22" fmla="*/ 211 w 260"/>
                <a:gd name="T23" fmla="*/ 535 h 605"/>
                <a:gd name="T24" fmla="*/ 162 w 260"/>
                <a:gd name="T25" fmla="*/ 548 h 605"/>
                <a:gd name="T26" fmla="*/ 114 w 260"/>
                <a:gd name="T27" fmla="*/ 572 h 605"/>
                <a:gd name="T28" fmla="*/ 65 w 260"/>
                <a:gd name="T29" fmla="*/ 605 h 605"/>
                <a:gd name="T30" fmla="*/ 45 w 260"/>
                <a:gd name="T31" fmla="*/ 605 h 605"/>
                <a:gd name="T32" fmla="*/ 0 w 260"/>
                <a:gd name="T33" fmla="*/ 568 h 605"/>
                <a:gd name="T34" fmla="*/ 4 w 260"/>
                <a:gd name="T35" fmla="*/ 552 h 605"/>
                <a:gd name="T36" fmla="*/ 61 w 260"/>
                <a:gd name="T37" fmla="*/ 527 h 605"/>
                <a:gd name="T38" fmla="*/ 158 w 260"/>
                <a:gd name="T39" fmla="*/ 503 h 605"/>
                <a:gd name="T40" fmla="*/ 203 w 260"/>
                <a:gd name="T41" fmla="*/ 487 h 605"/>
                <a:gd name="T42" fmla="*/ 211 w 260"/>
                <a:gd name="T43" fmla="*/ 471 h 605"/>
                <a:gd name="T44" fmla="*/ 211 w 260"/>
                <a:gd name="T45" fmla="*/ 401 h 605"/>
                <a:gd name="T46" fmla="*/ 195 w 260"/>
                <a:gd name="T47" fmla="*/ 312 h 605"/>
                <a:gd name="T48" fmla="*/ 187 w 260"/>
                <a:gd name="T49" fmla="*/ 255 h 605"/>
                <a:gd name="T50" fmla="*/ 179 w 260"/>
                <a:gd name="T51" fmla="*/ 166 h 605"/>
                <a:gd name="T52" fmla="*/ 175 w 260"/>
                <a:gd name="T53" fmla="*/ 69 h 605"/>
                <a:gd name="T54" fmla="*/ 179 w 260"/>
                <a:gd name="T55" fmla="*/ 24 h 605"/>
                <a:gd name="T56" fmla="*/ 195 w 260"/>
                <a:gd name="T57" fmla="*/ 0 h 60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0"/>
                <a:gd name="T88" fmla="*/ 0 h 605"/>
                <a:gd name="T89" fmla="*/ 260 w 260"/>
                <a:gd name="T90" fmla="*/ 605 h 60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0" h="605">
                  <a:moveTo>
                    <a:pt x="195" y="0"/>
                  </a:moveTo>
                  <a:lnTo>
                    <a:pt x="232" y="0"/>
                  </a:lnTo>
                  <a:lnTo>
                    <a:pt x="244" y="24"/>
                  </a:lnTo>
                  <a:lnTo>
                    <a:pt x="252" y="77"/>
                  </a:lnTo>
                  <a:lnTo>
                    <a:pt x="244" y="133"/>
                  </a:lnTo>
                  <a:lnTo>
                    <a:pt x="223" y="247"/>
                  </a:lnTo>
                  <a:lnTo>
                    <a:pt x="227" y="296"/>
                  </a:lnTo>
                  <a:lnTo>
                    <a:pt x="252" y="393"/>
                  </a:lnTo>
                  <a:lnTo>
                    <a:pt x="260" y="462"/>
                  </a:lnTo>
                  <a:lnTo>
                    <a:pt x="260" y="515"/>
                  </a:lnTo>
                  <a:lnTo>
                    <a:pt x="248" y="527"/>
                  </a:lnTo>
                  <a:lnTo>
                    <a:pt x="211" y="535"/>
                  </a:lnTo>
                  <a:lnTo>
                    <a:pt x="162" y="548"/>
                  </a:lnTo>
                  <a:lnTo>
                    <a:pt x="114" y="572"/>
                  </a:lnTo>
                  <a:lnTo>
                    <a:pt x="65" y="605"/>
                  </a:lnTo>
                  <a:lnTo>
                    <a:pt x="45" y="605"/>
                  </a:lnTo>
                  <a:lnTo>
                    <a:pt x="0" y="568"/>
                  </a:lnTo>
                  <a:lnTo>
                    <a:pt x="4" y="552"/>
                  </a:lnTo>
                  <a:lnTo>
                    <a:pt x="61" y="527"/>
                  </a:lnTo>
                  <a:lnTo>
                    <a:pt x="158" y="503"/>
                  </a:lnTo>
                  <a:lnTo>
                    <a:pt x="203" y="487"/>
                  </a:lnTo>
                  <a:lnTo>
                    <a:pt x="211" y="471"/>
                  </a:lnTo>
                  <a:lnTo>
                    <a:pt x="211" y="401"/>
                  </a:lnTo>
                  <a:lnTo>
                    <a:pt x="195" y="312"/>
                  </a:lnTo>
                  <a:lnTo>
                    <a:pt x="187" y="255"/>
                  </a:lnTo>
                  <a:lnTo>
                    <a:pt x="179" y="166"/>
                  </a:lnTo>
                  <a:lnTo>
                    <a:pt x="175" y="69"/>
                  </a:lnTo>
                  <a:lnTo>
                    <a:pt x="179" y="24"/>
                  </a:lnTo>
                  <a:lnTo>
                    <a:pt x="195" y="0"/>
                  </a:lnTo>
                  <a:close/>
                </a:path>
              </a:pathLst>
            </a:custGeom>
            <a:solidFill>
              <a:srgbClr val="000000"/>
            </a:solidFill>
            <a:ln w="9525">
              <a:noFill/>
              <a:round/>
              <a:headEnd/>
              <a:tailEnd/>
            </a:ln>
          </p:spPr>
          <p:txBody>
            <a:bodyPr/>
            <a:lstStyle/>
            <a:p>
              <a:endParaRPr lang="en-US">
                <a:latin typeface="Arial" charset="0"/>
              </a:endParaRPr>
            </a:p>
          </p:txBody>
        </p:sp>
      </p:grpSp>
      <p:sp>
        <p:nvSpPr>
          <p:cNvPr id="33797" name="Text Box 45"/>
          <p:cNvSpPr txBox="1">
            <a:spLocks noChangeArrowheads="1"/>
          </p:cNvSpPr>
          <p:nvPr/>
        </p:nvSpPr>
        <p:spPr bwMode="auto">
          <a:xfrm>
            <a:off x="4643438" y="4941888"/>
            <a:ext cx="4249737" cy="1192212"/>
          </a:xfrm>
          <a:prstGeom prst="rect">
            <a:avLst/>
          </a:prstGeom>
          <a:noFill/>
          <a:ln w="9525">
            <a:noFill/>
            <a:miter lim="800000"/>
            <a:headEnd/>
            <a:tailEnd/>
          </a:ln>
        </p:spPr>
        <p:txBody>
          <a:bodyPr>
            <a:spAutoFit/>
          </a:bodyPr>
          <a:lstStyle/>
          <a:p>
            <a:pPr>
              <a:spcBef>
                <a:spcPct val="50000"/>
              </a:spcBef>
            </a:pPr>
            <a:r>
              <a:rPr lang="fr-BE">
                <a:latin typeface="Comic Sans MS" pitchFamily="66" charset="0"/>
              </a:rPr>
              <a:t>Pilote : 	Maj Philippe MELANGE, Ing </a:t>
            </a:r>
          </a:p>
          <a:p>
            <a:pPr>
              <a:spcBef>
                <a:spcPct val="50000"/>
              </a:spcBef>
              <a:buFont typeface="Wingdings" pitchFamily="2" charset="2"/>
              <a:buChar char="*"/>
            </a:pPr>
            <a:r>
              <a:rPr lang="fr-BE">
                <a:latin typeface="Comic Sans MS" pitchFamily="66" charset="0"/>
                <a:sym typeface="Wingdings" pitchFamily="2" charset="2"/>
              </a:rPr>
              <a:t> : 	philippe.melange@mil.be</a:t>
            </a:r>
          </a:p>
          <a:p>
            <a:pPr>
              <a:spcBef>
                <a:spcPct val="50000"/>
              </a:spcBef>
              <a:buFont typeface="Wingdings" pitchFamily="2" charset="2"/>
              <a:buNone/>
            </a:pPr>
            <a:r>
              <a:rPr lang="fr-BE">
                <a:latin typeface="Comic Sans MS" pitchFamily="66" charset="0"/>
                <a:sym typeface="Wingdings" pitchFamily="2" charset="2"/>
              </a:rPr>
              <a:t> : 	9-2400-4556</a:t>
            </a:r>
          </a:p>
        </p:txBody>
      </p:sp>
      <p:grpSp>
        <p:nvGrpSpPr>
          <p:cNvPr id="33800" name="Group 31"/>
          <p:cNvGrpSpPr>
            <a:grpSpLocks/>
          </p:cNvGrpSpPr>
          <p:nvPr/>
        </p:nvGrpSpPr>
        <p:grpSpPr bwMode="auto">
          <a:xfrm>
            <a:off x="1952625" y="908050"/>
            <a:ext cx="5767388" cy="5224463"/>
            <a:chOff x="1230" y="572"/>
            <a:chExt cx="3633" cy="3291"/>
          </a:xfrm>
        </p:grpSpPr>
        <p:sp>
          <p:nvSpPr>
            <p:cNvPr id="33802" name="AutoShape 3"/>
            <p:cNvSpPr>
              <a:spLocks noChangeAspect="1" noChangeArrowheads="1" noTextEdit="1"/>
            </p:cNvSpPr>
            <p:nvPr/>
          </p:nvSpPr>
          <p:spPr bwMode="auto">
            <a:xfrm>
              <a:off x="1565" y="1389"/>
              <a:ext cx="3298" cy="2474"/>
            </a:xfrm>
            <a:prstGeom prst="rect">
              <a:avLst/>
            </a:prstGeom>
            <a:noFill/>
            <a:ln w="9525">
              <a:noFill/>
              <a:miter lim="800000"/>
              <a:headEnd/>
              <a:tailEnd/>
            </a:ln>
          </p:spPr>
          <p:txBody>
            <a:bodyPr/>
            <a:lstStyle/>
            <a:p>
              <a:endParaRPr lang="en-US"/>
            </a:p>
          </p:txBody>
        </p:sp>
        <p:pic>
          <p:nvPicPr>
            <p:cNvPr id="33803" name="Picture 4" descr="MCj00787110000[1]"/>
            <p:cNvPicPr>
              <a:picLocks noChangeAspect="1" noChangeArrowheads="1"/>
            </p:cNvPicPr>
            <p:nvPr/>
          </p:nvPicPr>
          <p:blipFill>
            <a:blip r:embed="rId3"/>
            <a:srcRect/>
            <a:stretch>
              <a:fillRect/>
            </a:stretch>
          </p:blipFill>
          <p:spPr bwMode="auto">
            <a:xfrm>
              <a:off x="3787" y="572"/>
              <a:ext cx="1022" cy="2478"/>
            </a:xfrm>
            <a:prstGeom prst="rect">
              <a:avLst/>
            </a:prstGeom>
            <a:noFill/>
            <a:ln w="9525">
              <a:noFill/>
              <a:miter lim="800000"/>
              <a:headEnd/>
              <a:tailEnd/>
            </a:ln>
          </p:spPr>
        </p:pic>
        <p:sp>
          <p:nvSpPr>
            <p:cNvPr id="33804" name="Text Box 5"/>
            <p:cNvSpPr txBox="1">
              <a:spLocks noChangeArrowheads="1"/>
            </p:cNvSpPr>
            <p:nvPr/>
          </p:nvSpPr>
          <p:spPr bwMode="auto">
            <a:xfrm rot="19793903">
              <a:off x="1563" y="1487"/>
              <a:ext cx="718" cy="465"/>
            </a:xfrm>
            <a:prstGeom prst="rect">
              <a:avLst/>
            </a:prstGeom>
            <a:noFill/>
            <a:ln w="9525">
              <a:noFill/>
              <a:miter lim="800000"/>
              <a:headEnd/>
              <a:tailEnd/>
            </a:ln>
          </p:spPr>
          <p:txBody>
            <a:bodyPr wrap="square">
              <a:spAutoFit/>
            </a:bodyPr>
            <a:lstStyle/>
            <a:p>
              <a:r>
                <a:rPr lang="fr-BE" sz="1400" b="1" dirty="0" smtClean="0"/>
                <a:t>Réunion</a:t>
              </a:r>
              <a:br>
                <a:rPr lang="fr-BE" sz="1400" b="1" dirty="0" smtClean="0"/>
              </a:br>
              <a:r>
                <a:rPr lang="fr-BE" sz="1400" b="1" dirty="0" smtClean="0"/>
                <a:t>Technique</a:t>
              </a:r>
              <a:br>
                <a:rPr lang="fr-BE" sz="1400" b="1" dirty="0" smtClean="0"/>
              </a:br>
              <a:r>
                <a:rPr lang="fr-BE" sz="1400" b="1" dirty="0" smtClean="0"/>
                <a:t>12.02.16</a:t>
              </a:r>
              <a:endParaRPr lang="fr-BE" sz="1400" b="1" dirty="0"/>
            </a:p>
          </p:txBody>
        </p:sp>
        <p:grpSp>
          <p:nvGrpSpPr>
            <p:cNvPr id="33805" name="Group 6"/>
            <p:cNvGrpSpPr>
              <a:grpSpLocks/>
            </p:cNvGrpSpPr>
            <p:nvPr/>
          </p:nvGrpSpPr>
          <p:grpSpPr bwMode="auto">
            <a:xfrm>
              <a:off x="1230" y="922"/>
              <a:ext cx="1182" cy="1934"/>
              <a:chOff x="1230" y="922"/>
              <a:chExt cx="1182" cy="1934"/>
            </a:xfrm>
          </p:grpSpPr>
          <p:sp>
            <p:nvSpPr>
              <p:cNvPr id="33816" name="Freeform 7"/>
              <p:cNvSpPr>
                <a:spLocks/>
              </p:cNvSpPr>
              <p:nvPr/>
            </p:nvSpPr>
            <p:spPr bwMode="auto">
              <a:xfrm>
                <a:off x="1299" y="1073"/>
                <a:ext cx="1113" cy="1348"/>
              </a:xfrm>
              <a:custGeom>
                <a:avLst/>
                <a:gdLst>
                  <a:gd name="T0" fmla="*/ 947 w 1113"/>
                  <a:gd name="T1" fmla="*/ 646 h 1348"/>
                  <a:gd name="T2" fmla="*/ 472 w 1113"/>
                  <a:gd name="T3" fmla="*/ 1186 h 1348"/>
                  <a:gd name="T4" fmla="*/ 179 w 1113"/>
                  <a:gd name="T5" fmla="*/ 702 h 1348"/>
                  <a:gd name="T6" fmla="*/ 659 w 1113"/>
                  <a:gd name="T7" fmla="*/ 175 h 1348"/>
                  <a:gd name="T8" fmla="*/ 679 w 1113"/>
                  <a:gd name="T9" fmla="*/ 77 h 1348"/>
                  <a:gd name="T10" fmla="*/ 638 w 1113"/>
                  <a:gd name="T11" fmla="*/ 122 h 1348"/>
                  <a:gd name="T12" fmla="*/ 589 w 1113"/>
                  <a:gd name="T13" fmla="*/ 138 h 1348"/>
                  <a:gd name="T14" fmla="*/ 529 w 1113"/>
                  <a:gd name="T15" fmla="*/ 175 h 1348"/>
                  <a:gd name="T16" fmla="*/ 472 w 1113"/>
                  <a:gd name="T17" fmla="*/ 191 h 1348"/>
                  <a:gd name="T18" fmla="*/ 423 w 1113"/>
                  <a:gd name="T19" fmla="*/ 227 h 1348"/>
                  <a:gd name="T20" fmla="*/ 370 w 1113"/>
                  <a:gd name="T21" fmla="*/ 260 h 1348"/>
                  <a:gd name="T22" fmla="*/ 309 w 1113"/>
                  <a:gd name="T23" fmla="*/ 268 h 1348"/>
                  <a:gd name="T24" fmla="*/ 260 w 1113"/>
                  <a:gd name="T25" fmla="*/ 305 h 1348"/>
                  <a:gd name="T26" fmla="*/ 212 w 1113"/>
                  <a:gd name="T27" fmla="*/ 329 h 1348"/>
                  <a:gd name="T28" fmla="*/ 159 w 1113"/>
                  <a:gd name="T29" fmla="*/ 378 h 1348"/>
                  <a:gd name="T30" fmla="*/ 110 w 1113"/>
                  <a:gd name="T31" fmla="*/ 394 h 1348"/>
                  <a:gd name="T32" fmla="*/ 74 w 1113"/>
                  <a:gd name="T33" fmla="*/ 430 h 1348"/>
                  <a:gd name="T34" fmla="*/ 9 w 1113"/>
                  <a:gd name="T35" fmla="*/ 430 h 1348"/>
                  <a:gd name="T36" fmla="*/ 21 w 1113"/>
                  <a:gd name="T37" fmla="*/ 491 h 1348"/>
                  <a:gd name="T38" fmla="*/ 21 w 1113"/>
                  <a:gd name="T39" fmla="*/ 544 h 1348"/>
                  <a:gd name="T40" fmla="*/ 57 w 1113"/>
                  <a:gd name="T41" fmla="*/ 593 h 1348"/>
                  <a:gd name="T42" fmla="*/ 53 w 1113"/>
                  <a:gd name="T43" fmla="*/ 658 h 1348"/>
                  <a:gd name="T44" fmla="*/ 98 w 1113"/>
                  <a:gd name="T45" fmla="*/ 694 h 1348"/>
                  <a:gd name="T46" fmla="*/ 151 w 1113"/>
                  <a:gd name="T47" fmla="*/ 743 h 1348"/>
                  <a:gd name="T48" fmla="*/ 139 w 1113"/>
                  <a:gd name="T49" fmla="*/ 804 h 1348"/>
                  <a:gd name="T50" fmla="*/ 167 w 1113"/>
                  <a:gd name="T51" fmla="*/ 873 h 1348"/>
                  <a:gd name="T52" fmla="*/ 179 w 1113"/>
                  <a:gd name="T53" fmla="*/ 938 h 1348"/>
                  <a:gd name="T54" fmla="*/ 216 w 1113"/>
                  <a:gd name="T55" fmla="*/ 983 h 1348"/>
                  <a:gd name="T56" fmla="*/ 244 w 1113"/>
                  <a:gd name="T57" fmla="*/ 1072 h 1348"/>
                  <a:gd name="T58" fmla="*/ 252 w 1113"/>
                  <a:gd name="T59" fmla="*/ 1133 h 1348"/>
                  <a:gd name="T60" fmla="*/ 285 w 1113"/>
                  <a:gd name="T61" fmla="*/ 1186 h 1348"/>
                  <a:gd name="T62" fmla="*/ 281 w 1113"/>
                  <a:gd name="T63" fmla="*/ 1246 h 1348"/>
                  <a:gd name="T64" fmla="*/ 309 w 1113"/>
                  <a:gd name="T65" fmla="*/ 1307 h 1348"/>
                  <a:gd name="T66" fmla="*/ 366 w 1113"/>
                  <a:gd name="T67" fmla="*/ 1328 h 1348"/>
                  <a:gd name="T68" fmla="*/ 419 w 1113"/>
                  <a:gd name="T69" fmla="*/ 1348 h 1348"/>
                  <a:gd name="T70" fmla="*/ 468 w 1113"/>
                  <a:gd name="T71" fmla="*/ 1295 h 1348"/>
                  <a:gd name="T72" fmla="*/ 504 w 1113"/>
                  <a:gd name="T73" fmla="*/ 1242 h 1348"/>
                  <a:gd name="T74" fmla="*/ 557 w 1113"/>
                  <a:gd name="T75" fmla="*/ 1242 h 1348"/>
                  <a:gd name="T76" fmla="*/ 959 w 1113"/>
                  <a:gd name="T77" fmla="*/ 979 h 1348"/>
                  <a:gd name="T78" fmla="*/ 1004 w 1113"/>
                  <a:gd name="T79" fmla="*/ 950 h 1348"/>
                  <a:gd name="T80" fmla="*/ 1069 w 1113"/>
                  <a:gd name="T81" fmla="*/ 926 h 1348"/>
                  <a:gd name="T82" fmla="*/ 1105 w 1113"/>
                  <a:gd name="T83" fmla="*/ 893 h 1348"/>
                  <a:gd name="T84" fmla="*/ 1113 w 1113"/>
                  <a:gd name="T85" fmla="*/ 828 h 1348"/>
                  <a:gd name="T86" fmla="*/ 1061 w 1113"/>
                  <a:gd name="T87" fmla="*/ 776 h 1348"/>
                  <a:gd name="T88" fmla="*/ 1061 w 1113"/>
                  <a:gd name="T89" fmla="*/ 711 h 1348"/>
                  <a:gd name="T90" fmla="*/ 1020 w 1113"/>
                  <a:gd name="T91" fmla="*/ 670 h 1348"/>
                  <a:gd name="T92" fmla="*/ 1004 w 1113"/>
                  <a:gd name="T93" fmla="*/ 601 h 1348"/>
                  <a:gd name="T94" fmla="*/ 979 w 1113"/>
                  <a:gd name="T95" fmla="*/ 552 h 1348"/>
                  <a:gd name="T96" fmla="*/ 963 w 1113"/>
                  <a:gd name="T97" fmla="*/ 491 h 1348"/>
                  <a:gd name="T98" fmla="*/ 923 w 1113"/>
                  <a:gd name="T99" fmla="*/ 439 h 1348"/>
                  <a:gd name="T100" fmla="*/ 927 w 1113"/>
                  <a:gd name="T101" fmla="*/ 378 h 1348"/>
                  <a:gd name="T102" fmla="*/ 886 w 1113"/>
                  <a:gd name="T103" fmla="*/ 329 h 1348"/>
                  <a:gd name="T104" fmla="*/ 886 w 1113"/>
                  <a:gd name="T105" fmla="*/ 264 h 1348"/>
                  <a:gd name="T106" fmla="*/ 854 w 1113"/>
                  <a:gd name="T107" fmla="*/ 215 h 1348"/>
                  <a:gd name="T108" fmla="*/ 858 w 1113"/>
                  <a:gd name="T109" fmla="*/ 154 h 1348"/>
                  <a:gd name="T110" fmla="*/ 829 w 1113"/>
                  <a:gd name="T111" fmla="*/ 97 h 1348"/>
                  <a:gd name="T112" fmla="*/ 837 w 1113"/>
                  <a:gd name="T113" fmla="*/ 32 h 1348"/>
                  <a:gd name="T114" fmla="*/ 789 w 1113"/>
                  <a:gd name="T115" fmla="*/ 0 h 13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13"/>
                  <a:gd name="T175" fmla="*/ 0 h 1348"/>
                  <a:gd name="T176" fmla="*/ 1113 w 1113"/>
                  <a:gd name="T177" fmla="*/ 1348 h 13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13" h="1348">
                    <a:moveTo>
                      <a:pt x="768" y="37"/>
                    </a:moveTo>
                    <a:lnTo>
                      <a:pt x="809" y="223"/>
                    </a:lnTo>
                    <a:lnTo>
                      <a:pt x="849" y="369"/>
                    </a:lnTo>
                    <a:lnTo>
                      <a:pt x="902" y="528"/>
                    </a:lnTo>
                    <a:lnTo>
                      <a:pt x="947" y="646"/>
                    </a:lnTo>
                    <a:lnTo>
                      <a:pt x="996" y="759"/>
                    </a:lnTo>
                    <a:lnTo>
                      <a:pt x="1024" y="828"/>
                    </a:lnTo>
                    <a:lnTo>
                      <a:pt x="809" y="970"/>
                    </a:lnTo>
                    <a:lnTo>
                      <a:pt x="626" y="1088"/>
                    </a:lnTo>
                    <a:lnTo>
                      <a:pt x="472" y="1186"/>
                    </a:lnTo>
                    <a:lnTo>
                      <a:pt x="382" y="1259"/>
                    </a:lnTo>
                    <a:lnTo>
                      <a:pt x="358" y="1255"/>
                    </a:lnTo>
                    <a:lnTo>
                      <a:pt x="325" y="1206"/>
                    </a:lnTo>
                    <a:lnTo>
                      <a:pt x="273" y="962"/>
                    </a:lnTo>
                    <a:lnTo>
                      <a:pt x="179" y="702"/>
                    </a:lnTo>
                    <a:lnTo>
                      <a:pt x="90" y="520"/>
                    </a:lnTo>
                    <a:lnTo>
                      <a:pt x="102" y="491"/>
                    </a:lnTo>
                    <a:lnTo>
                      <a:pt x="330" y="365"/>
                    </a:lnTo>
                    <a:lnTo>
                      <a:pt x="504" y="260"/>
                    </a:lnTo>
                    <a:lnTo>
                      <a:pt x="659" y="175"/>
                    </a:lnTo>
                    <a:lnTo>
                      <a:pt x="760" y="89"/>
                    </a:lnTo>
                    <a:lnTo>
                      <a:pt x="744" y="69"/>
                    </a:lnTo>
                    <a:lnTo>
                      <a:pt x="703" y="65"/>
                    </a:lnTo>
                    <a:lnTo>
                      <a:pt x="691" y="69"/>
                    </a:lnTo>
                    <a:lnTo>
                      <a:pt x="679" y="77"/>
                    </a:lnTo>
                    <a:lnTo>
                      <a:pt x="675" y="89"/>
                    </a:lnTo>
                    <a:lnTo>
                      <a:pt x="671" y="102"/>
                    </a:lnTo>
                    <a:lnTo>
                      <a:pt x="663" y="114"/>
                    </a:lnTo>
                    <a:lnTo>
                      <a:pt x="650" y="122"/>
                    </a:lnTo>
                    <a:lnTo>
                      <a:pt x="638" y="122"/>
                    </a:lnTo>
                    <a:lnTo>
                      <a:pt x="626" y="122"/>
                    </a:lnTo>
                    <a:lnTo>
                      <a:pt x="614" y="118"/>
                    </a:lnTo>
                    <a:lnTo>
                      <a:pt x="602" y="118"/>
                    </a:lnTo>
                    <a:lnTo>
                      <a:pt x="589" y="126"/>
                    </a:lnTo>
                    <a:lnTo>
                      <a:pt x="589" y="138"/>
                    </a:lnTo>
                    <a:lnTo>
                      <a:pt x="581" y="150"/>
                    </a:lnTo>
                    <a:lnTo>
                      <a:pt x="569" y="162"/>
                    </a:lnTo>
                    <a:lnTo>
                      <a:pt x="557" y="175"/>
                    </a:lnTo>
                    <a:lnTo>
                      <a:pt x="545" y="175"/>
                    </a:lnTo>
                    <a:lnTo>
                      <a:pt x="529" y="175"/>
                    </a:lnTo>
                    <a:lnTo>
                      <a:pt x="516" y="175"/>
                    </a:lnTo>
                    <a:lnTo>
                      <a:pt x="504" y="166"/>
                    </a:lnTo>
                    <a:lnTo>
                      <a:pt x="492" y="171"/>
                    </a:lnTo>
                    <a:lnTo>
                      <a:pt x="480" y="179"/>
                    </a:lnTo>
                    <a:lnTo>
                      <a:pt x="472" y="191"/>
                    </a:lnTo>
                    <a:lnTo>
                      <a:pt x="464" y="203"/>
                    </a:lnTo>
                    <a:lnTo>
                      <a:pt x="460" y="215"/>
                    </a:lnTo>
                    <a:lnTo>
                      <a:pt x="447" y="227"/>
                    </a:lnTo>
                    <a:lnTo>
                      <a:pt x="435" y="227"/>
                    </a:lnTo>
                    <a:lnTo>
                      <a:pt x="423" y="227"/>
                    </a:lnTo>
                    <a:lnTo>
                      <a:pt x="411" y="223"/>
                    </a:lnTo>
                    <a:lnTo>
                      <a:pt x="399" y="223"/>
                    </a:lnTo>
                    <a:lnTo>
                      <a:pt x="386" y="231"/>
                    </a:lnTo>
                    <a:lnTo>
                      <a:pt x="374" y="248"/>
                    </a:lnTo>
                    <a:lnTo>
                      <a:pt x="370" y="260"/>
                    </a:lnTo>
                    <a:lnTo>
                      <a:pt x="362" y="272"/>
                    </a:lnTo>
                    <a:lnTo>
                      <a:pt x="346" y="280"/>
                    </a:lnTo>
                    <a:lnTo>
                      <a:pt x="334" y="280"/>
                    </a:lnTo>
                    <a:lnTo>
                      <a:pt x="321" y="268"/>
                    </a:lnTo>
                    <a:lnTo>
                      <a:pt x="309" y="268"/>
                    </a:lnTo>
                    <a:lnTo>
                      <a:pt x="297" y="268"/>
                    </a:lnTo>
                    <a:lnTo>
                      <a:pt x="285" y="268"/>
                    </a:lnTo>
                    <a:lnTo>
                      <a:pt x="273" y="280"/>
                    </a:lnTo>
                    <a:lnTo>
                      <a:pt x="265" y="292"/>
                    </a:lnTo>
                    <a:lnTo>
                      <a:pt x="260" y="305"/>
                    </a:lnTo>
                    <a:lnTo>
                      <a:pt x="252" y="317"/>
                    </a:lnTo>
                    <a:lnTo>
                      <a:pt x="248" y="329"/>
                    </a:lnTo>
                    <a:lnTo>
                      <a:pt x="236" y="333"/>
                    </a:lnTo>
                    <a:lnTo>
                      <a:pt x="224" y="333"/>
                    </a:lnTo>
                    <a:lnTo>
                      <a:pt x="212" y="329"/>
                    </a:lnTo>
                    <a:lnTo>
                      <a:pt x="204" y="341"/>
                    </a:lnTo>
                    <a:lnTo>
                      <a:pt x="191" y="349"/>
                    </a:lnTo>
                    <a:lnTo>
                      <a:pt x="183" y="365"/>
                    </a:lnTo>
                    <a:lnTo>
                      <a:pt x="175" y="378"/>
                    </a:lnTo>
                    <a:lnTo>
                      <a:pt x="159" y="378"/>
                    </a:lnTo>
                    <a:lnTo>
                      <a:pt x="147" y="378"/>
                    </a:lnTo>
                    <a:lnTo>
                      <a:pt x="135" y="369"/>
                    </a:lnTo>
                    <a:lnTo>
                      <a:pt x="122" y="369"/>
                    </a:lnTo>
                    <a:lnTo>
                      <a:pt x="110" y="378"/>
                    </a:lnTo>
                    <a:lnTo>
                      <a:pt x="110" y="394"/>
                    </a:lnTo>
                    <a:lnTo>
                      <a:pt x="110" y="406"/>
                    </a:lnTo>
                    <a:lnTo>
                      <a:pt x="106" y="418"/>
                    </a:lnTo>
                    <a:lnTo>
                      <a:pt x="98" y="430"/>
                    </a:lnTo>
                    <a:lnTo>
                      <a:pt x="86" y="430"/>
                    </a:lnTo>
                    <a:lnTo>
                      <a:pt x="74" y="430"/>
                    </a:lnTo>
                    <a:lnTo>
                      <a:pt x="61" y="426"/>
                    </a:lnTo>
                    <a:lnTo>
                      <a:pt x="49" y="422"/>
                    </a:lnTo>
                    <a:lnTo>
                      <a:pt x="37" y="422"/>
                    </a:lnTo>
                    <a:lnTo>
                      <a:pt x="21" y="422"/>
                    </a:lnTo>
                    <a:lnTo>
                      <a:pt x="9" y="430"/>
                    </a:lnTo>
                    <a:lnTo>
                      <a:pt x="0" y="443"/>
                    </a:lnTo>
                    <a:lnTo>
                      <a:pt x="0" y="455"/>
                    </a:lnTo>
                    <a:lnTo>
                      <a:pt x="0" y="467"/>
                    </a:lnTo>
                    <a:lnTo>
                      <a:pt x="5" y="479"/>
                    </a:lnTo>
                    <a:lnTo>
                      <a:pt x="21" y="491"/>
                    </a:lnTo>
                    <a:lnTo>
                      <a:pt x="33" y="495"/>
                    </a:lnTo>
                    <a:lnTo>
                      <a:pt x="41" y="508"/>
                    </a:lnTo>
                    <a:lnTo>
                      <a:pt x="37" y="520"/>
                    </a:lnTo>
                    <a:lnTo>
                      <a:pt x="29" y="532"/>
                    </a:lnTo>
                    <a:lnTo>
                      <a:pt x="21" y="544"/>
                    </a:lnTo>
                    <a:lnTo>
                      <a:pt x="21" y="556"/>
                    </a:lnTo>
                    <a:lnTo>
                      <a:pt x="21" y="568"/>
                    </a:lnTo>
                    <a:lnTo>
                      <a:pt x="33" y="577"/>
                    </a:lnTo>
                    <a:lnTo>
                      <a:pt x="45" y="585"/>
                    </a:lnTo>
                    <a:lnTo>
                      <a:pt x="57" y="593"/>
                    </a:lnTo>
                    <a:lnTo>
                      <a:pt x="70" y="601"/>
                    </a:lnTo>
                    <a:lnTo>
                      <a:pt x="74" y="617"/>
                    </a:lnTo>
                    <a:lnTo>
                      <a:pt x="65" y="629"/>
                    </a:lnTo>
                    <a:lnTo>
                      <a:pt x="57" y="646"/>
                    </a:lnTo>
                    <a:lnTo>
                      <a:pt x="53" y="658"/>
                    </a:lnTo>
                    <a:lnTo>
                      <a:pt x="53" y="674"/>
                    </a:lnTo>
                    <a:lnTo>
                      <a:pt x="61" y="686"/>
                    </a:lnTo>
                    <a:lnTo>
                      <a:pt x="74" y="686"/>
                    </a:lnTo>
                    <a:lnTo>
                      <a:pt x="86" y="690"/>
                    </a:lnTo>
                    <a:lnTo>
                      <a:pt x="98" y="694"/>
                    </a:lnTo>
                    <a:lnTo>
                      <a:pt x="110" y="702"/>
                    </a:lnTo>
                    <a:lnTo>
                      <a:pt x="135" y="706"/>
                    </a:lnTo>
                    <a:lnTo>
                      <a:pt x="151" y="719"/>
                    </a:lnTo>
                    <a:lnTo>
                      <a:pt x="155" y="731"/>
                    </a:lnTo>
                    <a:lnTo>
                      <a:pt x="151" y="743"/>
                    </a:lnTo>
                    <a:lnTo>
                      <a:pt x="147" y="755"/>
                    </a:lnTo>
                    <a:lnTo>
                      <a:pt x="143" y="767"/>
                    </a:lnTo>
                    <a:lnTo>
                      <a:pt x="135" y="780"/>
                    </a:lnTo>
                    <a:lnTo>
                      <a:pt x="135" y="792"/>
                    </a:lnTo>
                    <a:lnTo>
                      <a:pt x="139" y="804"/>
                    </a:lnTo>
                    <a:lnTo>
                      <a:pt x="155" y="820"/>
                    </a:lnTo>
                    <a:lnTo>
                      <a:pt x="163" y="832"/>
                    </a:lnTo>
                    <a:lnTo>
                      <a:pt x="171" y="845"/>
                    </a:lnTo>
                    <a:lnTo>
                      <a:pt x="171" y="857"/>
                    </a:lnTo>
                    <a:lnTo>
                      <a:pt x="167" y="873"/>
                    </a:lnTo>
                    <a:lnTo>
                      <a:pt x="163" y="889"/>
                    </a:lnTo>
                    <a:lnTo>
                      <a:pt x="159" y="901"/>
                    </a:lnTo>
                    <a:lnTo>
                      <a:pt x="159" y="914"/>
                    </a:lnTo>
                    <a:lnTo>
                      <a:pt x="167" y="930"/>
                    </a:lnTo>
                    <a:lnTo>
                      <a:pt x="179" y="938"/>
                    </a:lnTo>
                    <a:lnTo>
                      <a:pt x="195" y="946"/>
                    </a:lnTo>
                    <a:lnTo>
                      <a:pt x="228" y="954"/>
                    </a:lnTo>
                    <a:lnTo>
                      <a:pt x="240" y="958"/>
                    </a:lnTo>
                    <a:lnTo>
                      <a:pt x="228" y="970"/>
                    </a:lnTo>
                    <a:lnTo>
                      <a:pt x="216" y="983"/>
                    </a:lnTo>
                    <a:lnTo>
                      <a:pt x="200" y="999"/>
                    </a:lnTo>
                    <a:lnTo>
                      <a:pt x="191" y="1015"/>
                    </a:lnTo>
                    <a:lnTo>
                      <a:pt x="191" y="1031"/>
                    </a:lnTo>
                    <a:lnTo>
                      <a:pt x="220" y="1048"/>
                    </a:lnTo>
                    <a:lnTo>
                      <a:pt x="244" y="1072"/>
                    </a:lnTo>
                    <a:lnTo>
                      <a:pt x="256" y="1080"/>
                    </a:lnTo>
                    <a:lnTo>
                      <a:pt x="265" y="1092"/>
                    </a:lnTo>
                    <a:lnTo>
                      <a:pt x="269" y="1104"/>
                    </a:lnTo>
                    <a:lnTo>
                      <a:pt x="260" y="1117"/>
                    </a:lnTo>
                    <a:lnTo>
                      <a:pt x="252" y="1133"/>
                    </a:lnTo>
                    <a:lnTo>
                      <a:pt x="248" y="1149"/>
                    </a:lnTo>
                    <a:lnTo>
                      <a:pt x="248" y="1161"/>
                    </a:lnTo>
                    <a:lnTo>
                      <a:pt x="260" y="1173"/>
                    </a:lnTo>
                    <a:lnTo>
                      <a:pt x="273" y="1177"/>
                    </a:lnTo>
                    <a:lnTo>
                      <a:pt x="285" y="1186"/>
                    </a:lnTo>
                    <a:lnTo>
                      <a:pt x="293" y="1198"/>
                    </a:lnTo>
                    <a:lnTo>
                      <a:pt x="289" y="1210"/>
                    </a:lnTo>
                    <a:lnTo>
                      <a:pt x="285" y="1222"/>
                    </a:lnTo>
                    <a:lnTo>
                      <a:pt x="281" y="1234"/>
                    </a:lnTo>
                    <a:lnTo>
                      <a:pt x="281" y="1246"/>
                    </a:lnTo>
                    <a:lnTo>
                      <a:pt x="281" y="1263"/>
                    </a:lnTo>
                    <a:lnTo>
                      <a:pt x="281" y="1279"/>
                    </a:lnTo>
                    <a:lnTo>
                      <a:pt x="289" y="1291"/>
                    </a:lnTo>
                    <a:lnTo>
                      <a:pt x="297" y="1303"/>
                    </a:lnTo>
                    <a:lnTo>
                      <a:pt x="309" y="1307"/>
                    </a:lnTo>
                    <a:lnTo>
                      <a:pt x="321" y="1303"/>
                    </a:lnTo>
                    <a:lnTo>
                      <a:pt x="334" y="1303"/>
                    </a:lnTo>
                    <a:lnTo>
                      <a:pt x="346" y="1303"/>
                    </a:lnTo>
                    <a:lnTo>
                      <a:pt x="358" y="1311"/>
                    </a:lnTo>
                    <a:lnTo>
                      <a:pt x="366" y="1328"/>
                    </a:lnTo>
                    <a:lnTo>
                      <a:pt x="370" y="1344"/>
                    </a:lnTo>
                    <a:lnTo>
                      <a:pt x="382" y="1348"/>
                    </a:lnTo>
                    <a:lnTo>
                      <a:pt x="395" y="1348"/>
                    </a:lnTo>
                    <a:lnTo>
                      <a:pt x="407" y="1348"/>
                    </a:lnTo>
                    <a:lnTo>
                      <a:pt x="419" y="1348"/>
                    </a:lnTo>
                    <a:lnTo>
                      <a:pt x="431" y="1344"/>
                    </a:lnTo>
                    <a:lnTo>
                      <a:pt x="435" y="1332"/>
                    </a:lnTo>
                    <a:lnTo>
                      <a:pt x="451" y="1324"/>
                    </a:lnTo>
                    <a:lnTo>
                      <a:pt x="464" y="1311"/>
                    </a:lnTo>
                    <a:lnTo>
                      <a:pt x="468" y="1295"/>
                    </a:lnTo>
                    <a:lnTo>
                      <a:pt x="468" y="1283"/>
                    </a:lnTo>
                    <a:lnTo>
                      <a:pt x="472" y="1271"/>
                    </a:lnTo>
                    <a:lnTo>
                      <a:pt x="476" y="1259"/>
                    </a:lnTo>
                    <a:lnTo>
                      <a:pt x="492" y="1246"/>
                    </a:lnTo>
                    <a:lnTo>
                      <a:pt x="504" y="1242"/>
                    </a:lnTo>
                    <a:lnTo>
                      <a:pt x="516" y="1251"/>
                    </a:lnTo>
                    <a:lnTo>
                      <a:pt x="525" y="1263"/>
                    </a:lnTo>
                    <a:lnTo>
                      <a:pt x="537" y="1263"/>
                    </a:lnTo>
                    <a:lnTo>
                      <a:pt x="549" y="1255"/>
                    </a:lnTo>
                    <a:lnTo>
                      <a:pt x="557" y="1242"/>
                    </a:lnTo>
                    <a:lnTo>
                      <a:pt x="557" y="1230"/>
                    </a:lnTo>
                    <a:lnTo>
                      <a:pt x="553" y="1218"/>
                    </a:lnTo>
                    <a:lnTo>
                      <a:pt x="553" y="1206"/>
                    </a:lnTo>
                    <a:lnTo>
                      <a:pt x="939" y="950"/>
                    </a:lnTo>
                    <a:lnTo>
                      <a:pt x="959" y="979"/>
                    </a:lnTo>
                    <a:lnTo>
                      <a:pt x="971" y="983"/>
                    </a:lnTo>
                    <a:lnTo>
                      <a:pt x="984" y="983"/>
                    </a:lnTo>
                    <a:lnTo>
                      <a:pt x="988" y="970"/>
                    </a:lnTo>
                    <a:lnTo>
                      <a:pt x="992" y="958"/>
                    </a:lnTo>
                    <a:lnTo>
                      <a:pt x="1004" y="950"/>
                    </a:lnTo>
                    <a:lnTo>
                      <a:pt x="1020" y="942"/>
                    </a:lnTo>
                    <a:lnTo>
                      <a:pt x="1032" y="942"/>
                    </a:lnTo>
                    <a:lnTo>
                      <a:pt x="1044" y="942"/>
                    </a:lnTo>
                    <a:lnTo>
                      <a:pt x="1057" y="938"/>
                    </a:lnTo>
                    <a:lnTo>
                      <a:pt x="1069" y="926"/>
                    </a:lnTo>
                    <a:lnTo>
                      <a:pt x="1065" y="914"/>
                    </a:lnTo>
                    <a:lnTo>
                      <a:pt x="1065" y="901"/>
                    </a:lnTo>
                    <a:lnTo>
                      <a:pt x="1081" y="893"/>
                    </a:lnTo>
                    <a:lnTo>
                      <a:pt x="1093" y="893"/>
                    </a:lnTo>
                    <a:lnTo>
                      <a:pt x="1105" y="893"/>
                    </a:lnTo>
                    <a:lnTo>
                      <a:pt x="1113" y="881"/>
                    </a:lnTo>
                    <a:lnTo>
                      <a:pt x="1113" y="869"/>
                    </a:lnTo>
                    <a:lnTo>
                      <a:pt x="1113" y="857"/>
                    </a:lnTo>
                    <a:lnTo>
                      <a:pt x="1113" y="845"/>
                    </a:lnTo>
                    <a:lnTo>
                      <a:pt x="1113" y="828"/>
                    </a:lnTo>
                    <a:lnTo>
                      <a:pt x="1109" y="816"/>
                    </a:lnTo>
                    <a:lnTo>
                      <a:pt x="1097" y="804"/>
                    </a:lnTo>
                    <a:lnTo>
                      <a:pt x="1081" y="796"/>
                    </a:lnTo>
                    <a:lnTo>
                      <a:pt x="1069" y="788"/>
                    </a:lnTo>
                    <a:lnTo>
                      <a:pt x="1061" y="776"/>
                    </a:lnTo>
                    <a:lnTo>
                      <a:pt x="1061" y="763"/>
                    </a:lnTo>
                    <a:lnTo>
                      <a:pt x="1061" y="751"/>
                    </a:lnTo>
                    <a:lnTo>
                      <a:pt x="1069" y="739"/>
                    </a:lnTo>
                    <a:lnTo>
                      <a:pt x="1069" y="723"/>
                    </a:lnTo>
                    <a:lnTo>
                      <a:pt x="1061" y="711"/>
                    </a:lnTo>
                    <a:lnTo>
                      <a:pt x="1049" y="702"/>
                    </a:lnTo>
                    <a:lnTo>
                      <a:pt x="1036" y="698"/>
                    </a:lnTo>
                    <a:lnTo>
                      <a:pt x="1024" y="694"/>
                    </a:lnTo>
                    <a:lnTo>
                      <a:pt x="1020" y="682"/>
                    </a:lnTo>
                    <a:lnTo>
                      <a:pt x="1020" y="670"/>
                    </a:lnTo>
                    <a:lnTo>
                      <a:pt x="1024" y="658"/>
                    </a:lnTo>
                    <a:lnTo>
                      <a:pt x="1020" y="646"/>
                    </a:lnTo>
                    <a:lnTo>
                      <a:pt x="1020" y="621"/>
                    </a:lnTo>
                    <a:lnTo>
                      <a:pt x="1016" y="605"/>
                    </a:lnTo>
                    <a:lnTo>
                      <a:pt x="1004" y="601"/>
                    </a:lnTo>
                    <a:lnTo>
                      <a:pt x="992" y="597"/>
                    </a:lnTo>
                    <a:lnTo>
                      <a:pt x="979" y="589"/>
                    </a:lnTo>
                    <a:lnTo>
                      <a:pt x="975" y="577"/>
                    </a:lnTo>
                    <a:lnTo>
                      <a:pt x="975" y="564"/>
                    </a:lnTo>
                    <a:lnTo>
                      <a:pt x="979" y="552"/>
                    </a:lnTo>
                    <a:lnTo>
                      <a:pt x="988" y="540"/>
                    </a:lnTo>
                    <a:lnTo>
                      <a:pt x="988" y="524"/>
                    </a:lnTo>
                    <a:lnTo>
                      <a:pt x="988" y="512"/>
                    </a:lnTo>
                    <a:lnTo>
                      <a:pt x="975" y="499"/>
                    </a:lnTo>
                    <a:lnTo>
                      <a:pt x="963" y="491"/>
                    </a:lnTo>
                    <a:lnTo>
                      <a:pt x="947" y="479"/>
                    </a:lnTo>
                    <a:lnTo>
                      <a:pt x="935" y="475"/>
                    </a:lnTo>
                    <a:lnTo>
                      <a:pt x="923" y="463"/>
                    </a:lnTo>
                    <a:lnTo>
                      <a:pt x="919" y="451"/>
                    </a:lnTo>
                    <a:lnTo>
                      <a:pt x="923" y="439"/>
                    </a:lnTo>
                    <a:lnTo>
                      <a:pt x="927" y="426"/>
                    </a:lnTo>
                    <a:lnTo>
                      <a:pt x="927" y="414"/>
                    </a:lnTo>
                    <a:lnTo>
                      <a:pt x="931" y="402"/>
                    </a:lnTo>
                    <a:lnTo>
                      <a:pt x="931" y="390"/>
                    </a:lnTo>
                    <a:lnTo>
                      <a:pt x="927" y="378"/>
                    </a:lnTo>
                    <a:lnTo>
                      <a:pt x="927" y="365"/>
                    </a:lnTo>
                    <a:lnTo>
                      <a:pt x="910" y="353"/>
                    </a:lnTo>
                    <a:lnTo>
                      <a:pt x="898" y="345"/>
                    </a:lnTo>
                    <a:lnTo>
                      <a:pt x="886" y="341"/>
                    </a:lnTo>
                    <a:lnTo>
                      <a:pt x="886" y="329"/>
                    </a:lnTo>
                    <a:lnTo>
                      <a:pt x="886" y="317"/>
                    </a:lnTo>
                    <a:lnTo>
                      <a:pt x="886" y="305"/>
                    </a:lnTo>
                    <a:lnTo>
                      <a:pt x="886" y="292"/>
                    </a:lnTo>
                    <a:lnTo>
                      <a:pt x="890" y="276"/>
                    </a:lnTo>
                    <a:lnTo>
                      <a:pt x="886" y="264"/>
                    </a:lnTo>
                    <a:lnTo>
                      <a:pt x="878" y="252"/>
                    </a:lnTo>
                    <a:lnTo>
                      <a:pt x="866" y="244"/>
                    </a:lnTo>
                    <a:lnTo>
                      <a:pt x="854" y="240"/>
                    </a:lnTo>
                    <a:lnTo>
                      <a:pt x="854" y="227"/>
                    </a:lnTo>
                    <a:lnTo>
                      <a:pt x="854" y="215"/>
                    </a:lnTo>
                    <a:lnTo>
                      <a:pt x="858" y="203"/>
                    </a:lnTo>
                    <a:lnTo>
                      <a:pt x="862" y="191"/>
                    </a:lnTo>
                    <a:lnTo>
                      <a:pt x="862" y="179"/>
                    </a:lnTo>
                    <a:lnTo>
                      <a:pt x="862" y="166"/>
                    </a:lnTo>
                    <a:lnTo>
                      <a:pt x="858" y="154"/>
                    </a:lnTo>
                    <a:lnTo>
                      <a:pt x="845" y="146"/>
                    </a:lnTo>
                    <a:lnTo>
                      <a:pt x="833" y="134"/>
                    </a:lnTo>
                    <a:lnTo>
                      <a:pt x="821" y="126"/>
                    </a:lnTo>
                    <a:lnTo>
                      <a:pt x="829" y="110"/>
                    </a:lnTo>
                    <a:lnTo>
                      <a:pt x="829" y="97"/>
                    </a:lnTo>
                    <a:lnTo>
                      <a:pt x="829" y="85"/>
                    </a:lnTo>
                    <a:lnTo>
                      <a:pt x="833" y="73"/>
                    </a:lnTo>
                    <a:lnTo>
                      <a:pt x="841" y="61"/>
                    </a:lnTo>
                    <a:lnTo>
                      <a:pt x="841" y="45"/>
                    </a:lnTo>
                    <a:lnTo>
                      <a:pt x="837" y="32"/>
                    </a:lnTo>
                    <a:lnTo>
                      <a:pt x="833" y="20"/>
                    </a:lnTo>
                    <a:lnTo>
                      <a:pt x="825" y="8"/>
                    </a:lnTo>
                    <a:lnTo>
                      <a:pt x="813" y="4"/>
                    </a:lnTo>
                    <a:lnTo>
                      <a:pt x="801" y="0"/>
                    </a:lnTo>
                    <a:lnTo>
                      <a:pt x="789" y="0"/>
                    </a:lnTo>
                    <a:lnTo>
                      <a:pt x="776" y="8"/>
                    </a:lnTo>
                    <a:lnTo>
                      <a:pt x="764" y="16"/>
                    </a:lnTo>
                    <a:lnTo>
                      <a:pt x="768" y="37"/>
                    </a:lnTo>
                    <a:close/>
                  </a:path>
                </a:pathLst>
              </a:custGeom>
              <a:solidFill>
                <a:srgbClr val="000000"/>
              </a:solidFill>
              <a:ln w="9525">
                <a:noFill/>
                <a:round/>
                <a:headEnd/>
                <a:tailEnd/>
              </a:ln>
            </p:spPr>
            <p:txBody>
              <a:bodyPr/>
              <a:lstStyle/>
              <a:p>
                <a:endParaRPr lang="en-US"/>
              </a:p>
            </p:txBody>
          </p:sp>
          <p:sp>
            <p:nvSpPr>
              <p:cNvPr id="33817" name="Freeform 8"/>
              <p:cNvSpPr>
                <a:spLocks/>
              </p:cNvSpPr>
              <p:nvPr/>
            </p:nvSpPr>
            <p:spPr bwMode="auto">
              <a:xfrm>
                <a:off x="1482" y="1264"/>
                <a:ext cx="767" cy="958"/>
              </a:xfrm>
              <a:custGeom>
                <a:avLst/>
                <a:gdLst>
                  <a:gd name="T0" fmla="*/ 561 w 767"/>
                  <a:gd name="T1" fmla="*/ 0 h 958"/>
                  <a:gd name="T2" fmla="*/ 617 w 767"/>
                  <a:gd name="T3" fmla="*/ 203 h 958"/>
                  <a:gd name="T4" fmla="*/ 662 w 767"/>
                  <a:gd name="T5" fmla="*/ 341 h 958"/>
                  <a:gd name="T6" fmla="*/ 719 w 767"/>
                  <a:gd name="T7" fmla="*/ 491 h 958"/>
                  <a:gd name="T8" fmla="*/ 767 w 767"/>
                  <a:gd name="T9" fmla="*/ 613 h 958"/>
                  <a:gd name="T10" fmla="*/ 755 w 767"/>
                  <a:gd name="T11" fmla="*/ 625 h 958"/>
                  <a:gd name="T12" fmla="*/ 601 w 767"/>
                  <a:gd name="T13" fmla="*/ 727 h 958"/>
                  <a:gd name="T14" fmla="*/ 406 w 767"/>
                  <a:gd name="T15" fmla="*/ 844 h 958"/>
                  <a:gd name="T16" fmla="*/ 240 w 767"/>
                  <a:gd name="T17" fmla="*/ 942 h 958"/>
                  <a:gd name="T18" fmla="*/ 212 w 767"/>
                  <a:gd name="T19" fmla="*/ 958 h 958"/>
                  <a:gd name="T20" fmla="*/ 199 w 767"/>
                  <a:gd name="T21" fmla="*/ 950 h 958"/>
                  <a:gd name="T22" fmla="*/ 138 w 767"/>
                  <a:gd name="T23" fmla="*/ 718 h 958"/>
                  <a:gd name="T24" fmla="*/ 61 w 767"/>
                  <a:gd name="T25" fmla="*/ 499 h 958"/>
                  <a:gd name="T26" fmla="*/ 0 w 767"/>
                  <a:gd name="T27" fmla="*/ 341 h 958"/>
                  <a:gd name="T28" fmla="*/ 0 w 767"/>
                  <a:gd name="T29" fmla="*/ 321 h 958"/>
                  <a:gd name="T30" fmla="*/ 252 w 767"/>
                  <a:gd name="T31" fmla="*/ 179 h 958"/>
                  <a:gd name="T32" fmla="*/ 427 w 767"/>
                  <a:gd name="T33" fmla="*/ 73 h 958"/>
                  <a:gd name="T34" fmla="*/ 536 w 767"/>
                  <a:gd name="T35" fmla="*/ 12 h 958"/>
                  <a:gd name="T36" fmla="*/ 544 w 767"/>
                  <a:gd name="T37" fmla="*/ 37 h 958"/>
                  <a:gd name="T38" fmla="*/ 382 w 767"/>
                  <a:gd name="T39" fmla="*/ 130 h 958"/>
                  <a:gd name="T40" fmla="*/ 159 w 767"/>
                  <a:gd name="T41" fmla="*/ 260 h 958"/>
                  <a:gd name="T42" fmla="*/ 25 w 767"/>
                  <a:gd name="T43" fmla="*/ 337 h 958"/>
                  <a:gd name="T44" fmla="*/ 86 w 767"/>
                  <a:gd name="T45" fmla="*/ 491 h 958"/>
                  <a:gd name="T46" fmla="*/ 159 w 767"/>
                  <a:gd name="T47" fmla="*/ 686 h 958"/>
                  <a:gd name="T48" fmla="*/ 195 w 767"/>
                  <a:gd name="T49" fmla="*/ 804 h 958"/>
                  <a:gd name="T50" fmla="*/ 220 w 767"/>
                  <a:gd name="T51" fmla="*/ 913 h 958"/>
                  <a:gd name="T52" fmla="*/ 459 w 767"/>
                  <a:gd name="T53" fmla="*/ 779 h 958"/>
                  <a:gd name="T54" fmla="*/ 662 w 767"/>
                  <a:gd name="T55" fmla="*/ 654 h 958"/>
                  <a:gd name="T56" fmla="*/ 727 w 767"/>
                  <a:gd name="T57" fmla="*/ 605 h 958"/>
                  <a:gd name="T58" fmla="*/ 674 w 767"/>
                  <a:gd name="T59" fmla="*/ 467 h 958"/>
                  <a:gd name="T60" fmla="*/ 617 w 767"/>
                  <a:gd name="T61" fmla="*/ 313 h 958"/>
                  <a:gd name="T62" fmla="*/ 573 w 767"/>
                  <a:gd name="T63" fmla="*/ 166 h 958"/>
                  <a:gd name="T64" fmla="*/ 540 w 767"/>
                  <a:gd name="T65" fmla="*/ 41 h 958"/>
                  <a:gd name="T66" fmla="*/ 536 w 767"/>
                  <a:gd name="T67" fmla="*/ 16 h 958"/>
                  <a:gd name="T68" fmla="*/ 561 w 767"/>
                  <a:gd name="T69" fmla="*/ 0 h 9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7"/>
                  <a:gd name="T106" fmla="*/ 0 h 958"/>
                  <a:gd name="T107" fmla="*/ 767 w 767"/>
                  <a:gd name="T108" fmla="*/ 958 h 95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7" h="958">
                    <a:moveTo>
                      <a:pt x="561" y="0"/>
                    </a:moveTo>
                    <a:lnTo>
                      <a:pt x="617" y="203"/>
                    </a:lnTo>
                    <a:lnTo>
                      <a:pt x="662" y="341"/>
                    </a:lnTo>
                    <a:lnTo>
                      <a:pt x="719" y="491"/>
                    </a:lnTo>
                    <a:lnTo>
                      <a:pt x="767" y="613"/>
                    </a:lnTo>
                    <a:lnTo>
                      <a:pt x="755" y="625"/>
                    </a:lnTo>
                    <a:lnTo>
                      <a:pt x="601" y="727"/>
                    </a:lnTo>
                    <a:lnTo>
                      <a:pt x="406" y="844"/>
                    </a:lnTo>
                    <a:lnTo>
                      <a:pt x="240" y="942"/>
                    </a:lnTo>
                    <a:lnTo>
                      <a:pt x="212" y="958"/>
                    </a:lnTo>
                    <a:lnTo>
                      <a:pt x="199" y="950"/>
                    </a:lnTo>
                    <a:lnTo>
                      <a:pt x="138" y="718"/>
                    </a:lnTo>
                    <a:lnTo>
                      <a:pt x="61" y="499"/>
                    </a:lnTo>
                    <a:lnTo>
                      <a:pt x="0" y="341"/>
                    </a:lnTo>
                    <a:lnTo>
                      <a:pt x="0" y="321"/>
                    </a:lnTo>
                    <a:lnTo>
                      <a:pt x="252" y="179"/>
                    </a:lnTo>
                    <a:lnTo>
                      <a:pt x="427" y="73"/>
                    </a:lnTo>
                    <a:lnTo>
                      <a:pt x="536" y="12"/>
                    </a:lnTo>
                    <a:lnTo>
                      <a:pt x="544" y="37"/>
                    </a:lnTo>
                    <a:lnTo>
                      <a:pt x="382" y="130"/>
                    </a:lnTo>
                    <a:lnTo>
                      <a:pt x="159" y="260"/>
                    </a:lnTo>
                    <a:lnTo>
                      <a:pt x="25" y="337"/>
                    </a:lnTo>
                    <a:lnTo>
                      <a:pt x="86" y="491"/>
                    </a:lnTo>
                    <a:lnTo>
                      <a:pt x="159" y="686"/>
                    </a:lnTo>
                    <a:lnTo>
                      <a:pt x="195" y="804"/>
                    </a:lnTo>
                    <a:lnTo>
                      <a:pt x="220" y="913"/>
                    </a:lnTo>
                    <a:lnTo>
                      <a:pt x="459" y="779"/>
                    </a:lnTo>
                    <a:lnTo>
                      <a:pt x="662" y="654"/>
                    </a:lnTo>
                    <a:lnTo>
                      <a:pt x="727" y="605"/>
                    </a:lnTo>
                    <a:lnTo>
                      <a:pt x="674" y="467"/>
                    </a:lnTo>
                    <a:lnTo>
                      <a:pt x="617" y="313"/>
                    </a:lnTo>
                    <a:lnTo>
                      <a:pt x="573" y="166"/>
                    </a:lnTo>
                    <a:lnTo>
                      <a:pt x="540" y="41"/>
                    </a:lnTo>
                    <a:lnTo>
                      <a:pt x="536" y="16"/>
                    </a:lnTo>
                    <a:lnTo>
                      <a:pt x="561" y="0"/>
                    </a:lnTo>
                    <a:close/>
                  </a:path>
                </a:pathLst>
              </a:custGeom>
              <a:solidFill>
                <a:srgbClr val="000000"/>
              </a:solidFill>
              <a:ln w="9525">
                <a:noFill/>
                <a:round/>
                <a:headEnd/>
                <a:tailEnd/>
              </a:ln>
            </p:spPr>
            <p:txBody>
              <a:bodyPr/>
              <a:lstStyle/>
              <a:p>
                <a:endParaRPr lang="en-US"/>
              </a:p>
            </p:txBody>
          </p:sp>
          <p:sp>
            <p:nvSpPr>
              <p:cNvPr id="33818" name="Freeform 9"/>
              <p:cNvSpPr>
                <a:spLocks/>
              </p:cNvSpPr>
              <p:nvPr/>
            </p:nvSpPr>
            <p:spPr bwMode="auto">
              <a:xfrm>
                <a:off x="1863" y="2068"/>
                <a:ext cx="419" cy="301"/>
              </a:xfrm>
              <a:custGeom>
                <a:avLst/>
                <a:gdLst>
                  <a:gd name="T0" fmla="*/ 407 w 419"/>
                  <a:gd name="T1" fmla="*/ 0 h 301"/>
                  <a:gd name="T2" fmla="*/ 419 w 419"/>
                  <a:gd name="T3" fmla="*/ 36 h 301"/>
                  <a:gd name="T4" fmla="*/ 17 w 419"/>
                  <a:gd name="T5" fmla="*/ 301 h 301"/>
                  <a:gd name="T6" fmla="*/ 0 w 419"/>
                  <a:gd name="T7" fmla="*/ 260 h 301"/>
                  <a:gd name="T8" fmla="*/ 33 w 419"/>
                  <a:gd name="T9" fmla="*/ 260 h 301"/>
                  <a:gd name="T10" fmla="*/ 387 w 419"/>
                  <a:gd name="T11" fmla="*/ 28 h 301"/>
                  <a:gd name="T12" fmla="*/ 407 w 419"/>
                  <a:gd name="T13" fmla="*/ 0 h 301"/>
                  <a:gd name="T14" fmla="*/ 0 60000 65536"/>
                  <a:gd name="T15" fmla="*/ 0 60000 65536"/>
                  <a:gd name="T16" fmla="*/ 0 60000 65536"/>
                  <a:gd name="T17" fmla="*/ 0 60000 65536"/>
                  <a:gd name="T18" fmla="*/ 0 60000 65536"/>
                  <a:gd name="T19" fmla="*/ 0 60000 65536"/>
                  <a:gd name="T20" fmla="*/ 0 60000 65536"/>
                  <a:gd name="T21" fmla="*/ 0 w 419"/>
                  <a:gd name="T22" fmla="*/ 0 h 301"/>
                  <a:gd name="T23" fmla="*/ 419 w 419"/>
                  <a:gd name="T24" fmla="*/ 301 h 3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9" h="301">
                    <a:moveTo>
                      <a:pt x="407" y="0"/>
                    </a:moveTo>
                    <a:lnTo>
                      <a:pt x="419" y="36"/>
                    </a:lnTo>
                    <a:lnTo>
                      <a:pt x="17" y="301"/>
                    </a:lnTo>
                    <a:lnTo>
                      <a:pt x="0" y="260"/>
                    </a:lnTo>
                    <a:lnTo>
                      <a:pt x="33" y="260"/>
                    </a:lnTo>
                    <a:lnTo>
                      <a:pt x="387" y="28"/>
                    </a:lnTo>
                    <a:lnTo>
                      <a:pt x="407" y="0"/>
                    </a:lnTo>
                    <a:close/>
                  </a:path>
                </a:pathLst>
              </a:custGeom>
              <a:solidFill>
                <a:srgbClr val="000000"/>
              </a:solidFill>
              <a:ln w="9525">
                <a:noFill/>
                <a:round/>
                <a:headEnd/>
                <a:tailEnd/>
              </a:ln>
            </p:spPr>
            <p:txBody>
              <a:bodyPr/>
              <a:lstStyle/>
              <a:p>
                <a:endParaRPr lang="en-US"/>
              </a:p>
            </p:txBody>
          </p:sp>
          <p:sp>
            <p:nvSpPr>
              <p:cNvPr id="33819" name="Freeform 10"/>
              <p:cNvSpPr>
                <a:spLocks/>
              </p:cNvSpPr>
              <p:nvPr/>
            </p:nvSpPr>
            <p:spPr bwMode="auto">
              <a:xfrm>
                <a:off x="2043" y="2206"/>
                <a:ext cx="280" cy="479"/>
              </a:xfrm>
              <a:custGeom>
                <a:avLst/>
                <a:gdLst>
                  <a:gd name="T0" fmla="*/ 85 w 280"/>
                  <a:gd name="T1" fmla="*/ 0 h 479"/>
                  <a:gd name="T2" fmla="*/ 280 w 280"/>
                  <a:gd name="T3" fmla="*/ 426 h 479"/>
                  <a:gd name="T4" fmla="*/ 243 w 280"/>
                  <a:gd name="T5" fmla="*/ 474 h 479"/>
                  <a:gd name="T6" fmla="*/ 179 w 280"/>
                  <a:gd name="T7" fmla="*/ 479 h 479"/>
                  <a:gd name="T8" fmla="*/ 0 w 280"/>
                  <a:gd name="T9" fmla="*/ 44 h 479"/>
                  <a:gd name="T10" fmla="*/ 20 w 280"/>
                  <a:gd name="T11" fmla="*/ 28 h 479"/>
                  <a:gd name="T12" fmla="*/ 195 w 280"/>
                  <a:gd name="T13" fmla="*/ 446 h 479"/>
                  <a:gd name="T14" fmla="*/ 219 w 280"/>
                  <a:gd name="T15" fmla="*/ 446 h 479"/>
                  <a:gd name="T16" fmla="*/ 235 w 280"/>
                  <a:gd name="T17" fmla="*/ 446 h 479"/>
                  <a:gd name="T18" fmla="*/ 256 w 280"/>
                  <a:gd name="T19" fmla="*/ 422 h 479"/>
                  <a:gd name="T20" fmla="*/ 65 w 280"/>
                  <a:gd name="T21" fmla="*/ 12 h 479"/>
                  <a:gd name="T22" fmla="*/ 85 w 280"/>
                  <a:gd name="T23" fmla="*/ 0 h 4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0"/>
                  <a:gd name="T37" fmla="*/ 0 h 479"/>
                  <a:gd name="T38" fmla="*/ 280 w 280"/>
                  <a:gd name="T39" fmla="*/ 479 h 4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0" h="479">
                    <a:moveTo>
                      <a:pt x="85" y="0"/>
                    </a:moveTo>
                    <a:lnTo>
                      <a:pt x="280" y="426"/>
                    </a:lnTo>
                    <a:lnTo>
                      <a:pt x="243" y="474"/>
                    </a:lnTo>
                    <a:lnTo>
                      <a:pt x="179" y="479"/>
                    </a:lnTo>
                    <a:lnTo>
                      <a:pt x="0" y="44"/>
                    </a:lnTo>
                    <a:lnTo>
                      <a:pt x="20" y="28"/>
                    </a:lnTo>
                    <a:lnTo>
                      <a:pt x="195" y="446"/>
                    </a:lnTo>
                    <a:lnTo>
                      <a:pt x="219" y="446"/>
                    </a:lnTo>
                    <a:lnTo>
                      <a:pt x="235" y="446"/>
                    </a:lnTo>
                    <a:lnTo>
                      <a:pt x="256" y="422"/>
                    </a:lnTo>
                    <a:lnTo>
                      <a:pt x="65" y="12"/>
                    </a:lnTo>
                    <a:lnTo>
                      <a:pt x="85" y="0"/>
                    </a:lnTo>
                    <a:close/>
                  </a:path>
                </a:pathLst>
              </a:custGeom>
              <a:solidFill>
                <a:srgbClr val="000000"/>
              </a:solidFill>
              <a:ln w="9525">
                <a:noFill/>
                <a:round/>
                <a:headEnd/>
                <a:tailEnd/>
              </a:ln>
            </p:spPr>
            <p:txBody>
              <a:bodyPr/>
              <a:lstStyle/>
              <a:p>
                <a:endParaRPr lang="en-US"/>
              </a:p>
            </p:txBody>
          </p:sp>
          <p:sp>
            <p:nvSpPr>
              <p:cNvPr id="33820" name="Freeform 11"/>
              <p:cNvSpPr>
                <a:spLocks/>
              </p:cNvSpPr>
              <p:nvPr/>
            </p:nvSpPr>
            <p:spPr bwMode="auto">
              <a:xfrm>
                <a:off x="1763" y="2304"/>
                <a:ext cx="166" cy="552"/>
              </a:xfrm>
              <a:custGeom>
                <a:avLst/>
                <a:gdLst>
                  <a:gd name="T0" fmla="*/ 81 w 166"/>
                  <a:gd name="T1" fmla="*/ 20 h 552"/>
                  <a:gd name="T2" fmla="*/ 166 w 166"/>
                  <a:gd name="T3" fmla="*/ 511 h 552"/>
                  <a:gd name="T4" fmla="*/ 142 w 166"/>
                  <a:gd name="T5" fmla="*/ 548 h 552"/>
                  <a:gd name="T6" fmla="*/ 89 w 166"/>
                  <a:gd name="T7" fmla="*/ 552 h 552"/>
                  <a:gd name="T8" fmla="*/ 49 w 166"/>
                  <a:gd name="T9" fmla="*/ 540 h 552"/>
                  <a:gd name="T10" fmla="*/ 0 w 166"/>
                  <a:gd name="T11" fmla="*/ 41 h 552"/>
                  <a:gd name="T12" fmla="*/ 16 w 166"/>
                  <a:gd name="T13" fmla="*/ 12 h 552"/>
                  <a:gd name="T14" fmla="*/ 69 w 166"/>
                  <a:gd name="T15" fmla="*/ 520 h 552"/>
                  <a:gd name="T16" fmla="*/ 97 w 166"/>
                  <a:gd name="T17" fmla="*/ 528 h 552"/>
                  <a:gd name="T18" fmla="*/ 134 w 166"/>
                  <a:gd name="T19" fmla="*/ 520 h 552"/>
                  <a:gd name="T20" fmla="*/ 53 w 166"/>
                  <a:gd name="T21" fmla="*/ 0 h 552"/>
                  <a:gd name="T22" fmla="*/ 81 w 166"/>
                  <a:gd name="T23" fmla="*/ 20 h 5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6"/>
                  <a:gd name="T37" fmla="*/ 0 h 552"/>
                  <a:gd name="T38" fmla="*/ 166 w 166"/>
                  <a:gd name="T39" fmla="*/ 552 h 5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6" h="552">
                    <a:moveTo>
                      <a:pt x="81" y="20"/>
                    </a:moveTo>
                    <a:lnTo>
                      <a:pt x="166" y="511"/>
                    </a:lnTo>
                    <a:lnTo>
                      <a:pt x="142" y="548"/>
                    </a:lnTo>
                    <a:lnTo>
                      <a:pt x="89" y="552"/>
                    </a:lnTo>
                    <a:lnTo>
                      <a:pt x="49" y="540"/>
                    </a:lnTo>
                    <a:lnTo>
                      <a:pt x="0" y="41"/>
                    </a:lnTo>
                    <a:lnTo>
                      <a:pt x="16" y="12"/>
                    </a:lnTo>
                    <a:lnTo>
                      <a:pt x="69" y="520"/>
                    </a:lnTo>
                    <a:lnTo>
                      <a:pt x="97" y="528"/>
                    </a:lnTo>
                    <a:lnTo>
                      <a:pt x="134" y="520"/>
                    </a:lnTo>
                    <a:lnTo>
                      <a:pt x="53" y="0"/>
                    </a:lnTo>
                    <a:lnTo>
                      <a:pt x="81" y="20"/>
                    </a:lnTo>
                    <a:close/>
                  </a:path>
                </a:pathLst>
              </a:custGeom>
              <a:solidFill>
                <a:srgbClr val="000000"/>
              </a:solidFill>
              <a:ln w="9525">
                <a:noFill/>
                <a:round/>
                <a:headEnd/>
                <a:tailEnd/>
              </a:ln>
            </p:spPr>
            <p:txBody>
              <a:bodyPr/>
              <a:lstStyle/>
              <a:p>
                <a:endParaRPr lang="en-US"/>
              </a:p>
            </p:txBody>
          </p:sp>
          <p:sp>
            <p:nvSpPr>
              <p:cNvPr id="33821" name="Freeform 12"/>
              <p:cNvSpPr>
                <a:spLocks/>
              </p:cNvSpPr>
              <p:nvPr/>
            </p:nvSpPr>
            <p:spPr bwMode="auto">
              <a:xfrm>
                <a:off x="1414" y="922"/>
                <a:ext cx="340" cy="581"/>
              </a:xfrm>
              <a:custGeom>
                <a:avLst/>
                <a:gdLst>
                  <a:gd name="T0" fmla="*/ 121 w 340"/>
                  <a:gd name="T1" fmla="*/ 0 h 581"/>
                  <a:gd name="T2" fmla="*/ 340 w 340"/>
                  <a:gd name="T3" fmla="*/ 395 h 581"/>
                  <a:gd name="T4" fmla="*/ 292 w 340"/>
                  <a:gd name="T5" fmla="*/ 415 h 581"/>
                  <a:gd name="T6" fmla="*/ 142 w 340"/>
                  <a:gd name="T7" fmla="*/ 94 h 581"/>
                  <a:gd name="T8" fmla="*/ 186 w 340"/>
                  <a:gd name="T9" fmla="*/ 464 h 581"/>
                  <a:gd name="T10" fmla="*/ 138 w 340"/>
                  <a:gd name="T11" fmla="*/ 488 h 581"/>
                  <a:gd name="T12" fmla="*/ 113 w 340"/>
                  <a:gd name="T13" fmla="*/ 131 h 581"/>
                  <a:gd name="T14" fmla="*/ 44 w 340"/>
                  <a:gd name="T15" fmla="*/ 561 h 581"/>
                  <a:gd name="T16" fmla="*/ 0 w 340"/>
                  <a:gd name="T17" fmla="*/ 581 h 581"/>
                  <a:gd name="T18" fmla="*/ 93 w 340"/>
                  <a:gd name="T19" fmla="*/ 13 h 581"/>
                  <a:gd name="T20" fmla="*/ 121 w 340"/>
                  <a:gd name="T21" fmla="*/ 0 h 5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0"/>
                  <a:gd name="T34" fmla="*/ 0 h 581"/>
                  <a:gd name="T35" fmla="*/ 340 w 340"/>
                  <a:gd name="T36" fmla="*/ 581 h 5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0" h="581">
                    <a:moveTo>
                      <a:pt x="121" y="0"/>
                    </a:moveTo>
                    <a:lnTo>
                      <a:pt x="340" y="395"/>
                    </a:lnTo>
                    <a:lnTo>
                      <a:pt x="292" y="415"/>
                    </a:lnTo>
                    <a:lnTo>
                      <a:pt x="142" y="94"/>
                    </a:lnTo>
                    <a:lnTo>
                      <a:pt x="186" y="464"/>
                    </a:lnTo>
                    <a:lnTo>
                      <a:pt x="138" y="488"/>
                    </a:lnTo>
                    <a:lnTo>
                      <a:pt x="113" y="131"/>
                    </a:lnTo>
                    <a:lnTo>
                      <a:pt x="44" y="561"/>
                    </a:lnTo>
                    <a:lnTo>
                      <a:pt x="0" y="581"/>
                    </a:lnTo>
                    <a:lnTo>
                      <a:pt x="93" y="13"/>
                    </a:lnTo>
                    <a:lnTo>
                      <a:pt x="121" y="0"/>
                    </a:lnTo>
                    <a:close/>
                  </a:path>
                </a:pathLst>
              </a:custGeom>
              <a:solidFill>
                <a:srgbClr val="000000"/>
              </a:solidFill>
              <a:ln w="9525">
                <a:noFill/>
                <a:round/>
                <a:headEnd/>
                <a:tailEnd/>
              </a:ln>
            </p:spPr>
            <p:txBody>
              <a:bodyPr/>
              <a:lstStyle/>
              <a:p>
                <a:endParaRPr lang="en-US"/>
              </a:p>
            </p:txBody>
          </p:sp>
          <p:sp>
            <p:nvSpPr>
              <p:cNvPr id="33822" name="Freeform 13"/>
              <p:cNvSpPr>
                <a:spLocks/>
              </p:cNvSpPr>
              <p:nvPr/>
            </p:nvSpPr>
            <p:spPr bwMode="auto">
              <a:xfrm>
                <a:off x="1230" y="1727"/>
                <a:ext cx="195" cy="796"/>
              </a:xfrm>
              <a:custGeom>
                <a:avLst/>
                <a:gdLst>
                  <a:gd name="T0" fmla="*/ 135 w 195"/>
                  <a:gd name="T1" fmla="*/ 8 h 796"/>
                  <a:gd name="T2" fmla="*/ 86 w 195"/>
                  <a:gd name="T3" fmla="*/ 426 h 796"/>
                  <a:gd name="T4" fmla="*/ 0 w 195"/>
                  <a:gd name="T5" fmla="*/ 735 h 796"/>
                  <a:gd name="T6" fmla="*/ 5 w 195"/>
                  <a:gd name="T7" fmla="*/ 772 h 796"/>
                  <a:gd name="T8" fmla="*/ 37 w 195"/>
                  <a:gd name="T9" fmla="*/ 796 h 796"/>
                  <a:gd name="T10" fmla="*/ 86 w 195"/>
                  <a:gd name="T11" fmla="*/ 796 h 796"/>
                  <a:gd name="T12" fmla="*/ 155 w 195"/>
                  <a:gd name="T13" fmla="*/ 435 h 796"/>
                  <a:gd name="T14" fmla="*/ 183 w 195"/>
                  <a:gd name="T15" fmla="*/ 175 h 796"/>
                  <a:gd name="T16" fmla="*/ 195 w 195"/>
                  <a:gd name="T17" fmla="*/ 28 h 796"/>
                  <a:gd name="T18" fmla="*/ 175 w 195"/>
                  <a:gd name="T19" fmla="*/ 16 h 796"/>
                  <a:gd name="T20" fmla="*/ 163 w 195"/>
                  <a:gd name="T21" fmla="*/ 207 h 796"/>
                  <a:gd name="T22" fmla="*/ 135 w 195"/>
                  <a:gd name="T23" fmla="*/ 439 h 796"/>
                  <a:gd name="T24" fmla="*/ 78 w 195"/>
                  <a:gd name="T25" fmla="*/ 711 h 796"/>
                  <a:gd name="T26" fmla="*/ 65 w 195"/>
                  <a:gd name="T27" fmla="*/ 768 h 796"/>
                  <a:gd name="T28" fmla="*/ 41 w 195"/>
                  <a:gd name="T29" fmla="*/ 768 h 796"/>
                  <a:gd name="T30" fmla="*/ 21 w 195"/>
                  <a:gd name="T31" fmla="*/ 743 h 796"/>
                  <a:gd name="T32" fmla="*/ 110 w 195"/>
                  <a:gd name="T33" fmla="*/ 422 h 796"/>
                  <a:gd name="T34" fmla="*/ 130 w 195"/>
                  <a:gd name="T35" fmla="*/ 219 h 796"/>
                  <a:gd name="T36" fmla="*/ 159 w 195"/>
                  <a:gd name="T37" fmla="*/ 0 h 796"/>
                  <a:gd name="T38" fmla="*/ 135 w 195"/>
                  <a:gd name="T39" fmla="*/ 8 h 7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5"/>
                  <a:gd name="T61" fmla="*/ 0 h 796"/>
                  <a:gd name="T62" fmla="*/ 195 w 195"/>
                  <a:gd name="T63" fmla="*/ 796 h 7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5" h="796">
                    <a:moveTo>
                      <a:pt x="135" y="8"/>
                    </a:moveTo>
                    <a:lnTo>
                      <a:pt x="86" y="426"/>
                    </a:lnTo>
                    <a:lnTo>
                      <a:pt x="0" y="735"/>
                    </a:lnTo>
                    <a:lnTo>
                      <a:pt x="5" y="772"/>
                    </a:lnTo>
                    <a:lnTo>
                      <a:pt x="37" y="796"/>
                    </a:lnTo>
                    <a:lnTo>
                      <a:pt x="86" y="796"/>
                    </a:lnTo>
                    <a:lnTo>
                      <a:pt x="155" y="435"/>
                    </a:lnTo>
                    <a:lnTo>
                      <a:pt x="183" y="175"/>
                    </a:lnTo>
                    <a:lnTo>
                      <a:pt x="195" y="28"/>
                    </a:lnTo>
                    <a:lnTo>
                      <a:pt x="175" y="16"/>
                    </a:lnTo>
                    <a:lnTo>
                      <a:pt x="163" y="207"/>
                    </a:lnTo>
                    <a:lnTo>
                      <a:pt x="135" y="439"/>
                    </a:lnTo>
                    <a:lnTo>
                      <a:pt x="78" y="711"/>
                    </a:lnTo>
                    <a:lnTo>
                      <a:pt x="65" y="768"/>
                    </a:lnTo>
                    <a:lnTo>
                      <a:pt x="41" y="768"/>
                    </a:lnTo>
                    <a:lnTo>
                      <a:pt x="21" y="743"/>
                    </a:lnTo>
                    <a:lnTo>
                      <a:pt x="110" y="422"/>
                    </a:lnTo>
                    <a:lnTo>
                      <a:pt x="130" y="219"/>
                    </a:lnTo>
                    <a:lnTo>
                      <a:pt x="159" y="0"/>
                    </a:lnTo>
                    <a:lnTo>
                      <a:pt x="135" y="8"/>
                    </a:lnTo>
                    <a:close/>
                  </a:path>
                </a:pathLst>
              </a:custGeom>
              <a:solidFill>
                <a:srgbClr val="000000"/>
              </a:solidFill>
              <a:ln w="9525">
                <a:noFill/>
                <a:round/>
                <a:headEnd/>
                <a:tailEnd/>
              </a:ln>
            </p:spPr>
            <p:txBody>
              <a:bodyPr/>
              <a:lstStyle/>
              <a:p>
                <a:endParaRPr lang="en-US"/>
              </a:p>
            </p:txBody>
          </p:sp>
        </p:grpSp>
      </p:grpSp>
      <p:pic>
        <p:nvPicPr>
          <p:cNvPr id="33801" name="Picture 7" descr="C:\Users\Hilven.R\Pictures\LOGO DGMR\LOGODGMR200X200.png"/>
          <p:cNvPicPr>
            <a:picLocks noChangeAspect="1" noChangeArrowheads="1"/>
          </p:cNvPicPr>
          <p:nvPr/>
        </p:nvPicPr>
        <p:blipFill>
          <a:blip r:embed="rId4"/>
          <a:srcRect/>
          <a:stretch>
            <a:fillRect/>
          </a:stretch>
        </p:blipFill>
        <p:spPr bwMode="auto">
          <a:xfrm>
            <a:off x="7956550" y="115888"/>
            <a:ext cx="1079500" cy="1081087"/>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858208" y="551723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R</a:t>
            </a:r>
            <a:r>
              <a:rPr lang="fr-BE" dirty="0" smtClean="0"/>
              <a:t>etour</a:t>
            </a:r>
            <a:endParaRPr lang="fr-BE" dirty="0"/>
          </a:p>
        </p:txBody>
      </p:sp>
      <p:sp>
        <p:nvSpPr>
          <p:cNvPr id="2" name="TextBox 1"/>
          <p:cNvSpPr txBox="1"/>
          <p:nvPr/>
        </p:nvSpPr>
        <p:spPr>
          <a:xfrm>
            <a:off x="5796136" y="1556792"/>
            <a:ext cx="2736304" cy="3616375"/>
          </a:xfrm>
          <a:prstGeom prst="rect">
            <a:avLst/>
          </a:prstGeom>
          <a:noFill/>
        </p:spPr>
        <p:txBody>
          <a:bodyPr wrap="square" rtlCol="0">
            <a:spAutoFit/>
          </a:bodyPr>
          <a:lstStyle/>
          <a:p>
            <a:pPr algn="r">
              <a:spcAft>
                <a:spcPts val="600"/>
              </a:spcAft>
            </a:pPr>
            <a:r>
              <a:rPr lang="fr-FR" sz="1600" dirty="0"/>
              <a:t>A la lecture du tableau, on déduit que la moyenne des interventions est de </a:t>
            </a:r>
            <a:r>
              <a:rPr lang="fr-FR" sz="1600" b="1" dirty="0">
                <a:solidFill>
                  <a:srgbClr val="C00000"/>
                </a:solidFill>
              </a:rPr>
              <a:t>10/an</a:t>
            </a:r>
            <a:r>
              <a:rPr lang="fr-FR" sz="1600" dirty="0"/>
              <a:t>. Ce qui reste faible en regard d’un nombre non négligeable de personnes formées disponibles et d’opportunités de travaux par la technique des traitements simples que des plateaux ne saisissent pas.</a:t>
            </a:r>
            <a:endParaRPr lang="en-US" sz="1600" dirty="0"/>
          </a:p>
          <a:p>
            <a:pPr algn="r">
              <a:spcAft>
                <a:spcPts val="600"/>
              </a:spcAft>
            </a:pPr>
            <a:r>
              <a:rPr lang="fr-FR" sz="1600" dirty="0"/>
              <a:t>La problématique est à l’étude actuellement et des propositions seront faites </a:t>
            </a:r>
            <a:r>
              <a:rPr lang="fr-FR" sz="1600" dirty="0" smtClean="0"/>
              <a:t/>
            </a:r>
            <a:br>
              <a:rPr lang="fr-FR" sz="1600" dirty="0" smtClean="0"/>
            </a:br>
            <a:r>
              <a:rPr lang="fr-FR" sz="1600" dirty="0" smtClean="0"/>
              <a:t>en </a:t>
            </a:r>
            <a:r>
              <a:rPr lang="fr-FR" sz="1600" b="1" dirty="0" smtClean="0">
                <a:solidFill>
                  <a:srgbClr val="C00000"/>
                </a:solidFill>
              </a:rPr>
              <a:t>2016</a:t>
            </a:r>
            <a:r>
              <a:rPr lang="fr-FR" sz="1600" dirty="0" smtClean="0"/>
              <a:t>.</a:t>
            </a: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4043760428"/>
              </p:ext>
            </p:extLst>
          </p:nvPr>
        </p:nvGraphicFramePr>
        <p:xfrm>
          <a:off x="323528" y="1544230"/>
          <a:ext cx="4896545" cy="4988185"/>
        </p:xfrm>
        <a:graphic>
          <a:graphicData uri="http://schemas.openxmlformats.org/drawingml/2006/table">
            <a:tbl>
              <a:tblPr firstRow="1" firstCol="1" bandRow="1">
                <a:tableStyleId>{5C22544A-7EE6-4342-B048-85BDC9FD1C3A}</a:tableStyleId>
              </a:tblPr>
              <a:tblGrid>
                <a:gridCol w="1951478"/>
                <a:gridCol w="1951478"/>
                <a:gridCol w="495803"/>
                <a:gridCol w="497786"/>
              </a:tblGrid>
              <a:tr h="513103">
                <a:tc>
                  <a:txBody>
                    <a:bodyPr/>
                    <a:lstStyle/>
                    <a:p>
                      <a:pPr algn="ctr">
                        <a:lnSpc>
                          <a:spcPct val="115000"/>
                        </a:lnSpc>
                        <a:spcAft>
                          <a:spcPts val="1000"/>
                        </a:spcAft>
                      </a:pPr>
                      <a:r>
                        <a:rPr lang="fr-BE" sz="1000" dirty="0">
                          <a:effectLst/>
                        </a:rPr>
                        <a:t>Années</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Aft>
                          <a:spcPts val="1000"/>
                        </a:spcAft>
                      </a:pPr>
                      <a:r>
                        <a:rPr lang="fr-BE" sz="1000">
                          <a:effectLst/>
                        </a:rPr>
                        <a:t>Plateaux</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Aft>
                          <a:spcPts val="1000"/>
                        </a:spcAft>
                      </a:pPr>
                      <a:r>
                        <a:rPr lang="fr-BE" sz="1000">
                          <a:effectLst/>
                        </a:rPr>
                        <a:t>Nbre d’interv.</a:t>
                      </a:r>
                      <a:endParaRPr lang="en-US" sz="1200">
                        <a:effectLst/>
                        <a:latin typeface="Arial Narrow"/>
                        <a:ea typeface="Arial Narrow"/>
                        <a:cs typeface="Times New Roman"/>
                      </a:endParaRPr>
                    </a:p>
                  </a:txBody>
                  <a:tcPr marL="74483" marR="74483" marT="10345" marB="0" anchor="ctr"/>
                </a:tc>
                <a:tc>
                  <a:txBody>
                    <a:bodyPr/>
                    <a:lstStyle/>
                    <a:p>
                      <a:pPr>
                        <a:lnSpc>
                          <a:spcPct val="115000"/>
                        </a:lnSpc>
                        <a:spcAft>
                          <a:spcPts val="1000"/>
                        </a:spcAft>
                      </a:pPr>
                      <a:r>
                        <a:rPr lang="fr-BE" sz="1000">
                          <a:effectLst/>
                        </a:rPr>
                        <a:t>Total/an</a:t>
                      </a:r>
                      <a:endParaRPr lang="en-US" sz="1200">
                        <a:effectLst/>
                        <a:latin typeface="Arial Narrow"/>
                        <a:ea typeface="Arial Narrow"/>
                        <a:cs typeface="Times New Roman"/>
                      </a:endParaRPr>
                    </a:p>
                  </a:txBody>
                  <a:tcPr marL="74483" marR="74483" marT="10345" marB="0" anchor="ctr"/>
                </a:tc>
              </a:tr>
              <a:tr h="170482">
                <a:tc rowSpan="2">
                  <a:txBody>
                    <a:bodyPr/>
                    <a:lstStyle/>
                    <a:p>
                      <a:pPr algn="ctr">
                        <a:lnSpc>
                          <a:spcPct val="115000"/>
                        </a:lnSpc>
                        <a:spcBef>
                          <a:spcPts val="300"/>
                        </a:spcBef>
                        <a:spcAft>
                          <a:spcPts val="300"/>
                        </a:spcAft>
                      </a:pPr>
                      <a:r>
                        <a:rPr lang="fr-BE" sz="1000">
                          <a:effectLst/>
                        </a:rPr>
                        <a:t>2009</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2">
                  <a:txBody>
                    <a:bodyPr/>
                    <a:lstStyle/>
                    <a:p>
                      <a:pPr algn="ctr">
                        <a:lnSpc>
                          <a:spcPct val="115000"/>
                        </a:lnSpc>
                        <a:spcBef>
                          <a:spcPts val="300"/>
                        </a:spcBef>
                        <a:spcAft>
                          <a:spcPts val="300"/>
                        </a:spcAft>
                      </a:pPr>
                      <a:r>
                        <a:rPr lang="fr-BE" sz="1000">
                          <a:effectLst/>
                        </a:rPr>
                        <a:t>2010</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2011</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EVERE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a:effectLst/>
                        </a:rPr>
                        <a:t>15</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BEAUVECHAIN</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8</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2">
                  <a:txBody>
                    <a:bodyPr/>
                    <a:lstStyle/>
                    <a:p>
                      <a:pPr algn="ctr">
                        <a:lnSpc>
                          <a:spcPct val="115000"/>
                        </a:lnSpc>
                        <a:spcBef>
                          <a:spcPts val="300"/>
                        </a:spcBef>
                        <a:spcAft>
                          <a:spcPts val="300"/>
                        </a:spcAft>
                      </a:pPr>
                      <a:r>
                        <a:rPr lang="fr-BE" sz="1000">
                          <a:effectLst/>
                        </a:rPr>
                        <a:t>2012</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a:effectLst/>
                        </a:rPr>
                        <a:t>MARCHE-EN-FAMENNE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11</a:t>
                      </a:r>
                      <a:endParaRPr lang="en-US" sz="1200">
                        <a:effectLst/>
                        <a:latin typeface="Arial Narrow"/>
                        <a:ea typeface="Arial Narrow"/>
                        <a:cs typeface="Times New Roman"/>
                      </a:endParaRPr>
                    </a:p>
                  </a:txBody>
                  <a:tcPr marL="74483" marR="74483" marT="10345" marB="0" anchor="ctr"/>
                </a:tc>
                <a:tc rowSpan="2">
                  <a:txBody>
                    <a:bodyPr/>
                    <a:lstStyle/>
                    <a:p>
                      <a:pPr algn="ctr">
                        <a:lnSpc>
                          <a:spcPct val="115000"/>
                        </a:lnSpc>
                        <a:spcBef>
                          <a:spcPts val="300"/>
                        </a:spcBef>
                        <a:spcAft>
                          <a:spcPts val="300"/>
                        </a:spcAft>
                      </a:pPr>
                      <a:r>
                        <a:rPr lang="fr-BE" sz="1000">
                          <a:effectLst/>
                        </a:rPr>
                        <a:t>13</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LEOPOLDSBURG</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2013</a:t>
                      </a:r>
                      <a:endParaRPr lang="en-US" sz="1200">
                        <a:effectLst/>
                        <a:latin typeface="Arial Narrow"/>
                        <a:ea typeface="Arial Narrow"/>
                        <a:cs typeface="Times New Roman"/>
                      </a:endParaRPr>
                    </a:p>
                  </a:txBody>
                  <a:tcPr marL="74483" marR="74483" marT="10345" marB="0" anchor="ctr"/>
                </a:tc>
                <a:tc>
                  <a:txBody>
                    <a:bodyPr/>
                    <a:lstStyle/>
                    <a:p>
                      <a:pPr>
                        <a:lnSpc>
                          <a:spcPct val="115000"/>
                        </a:lnSpc>
                        <a:spcBef>
                          <a:spcPts val="300"/>
                        </a:spcBef>
                        <a:spcAft>
                          <a:spcPts val="300"/>
                        </a:spcAft>
                      </a:pPr>
                      <a:r>
                        <a:rPr lang="fr-BE" sz="1000" dirty="0">
                          <a:effectLst/>
                        </a:rPr>
                        <a:t>EVERE</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a:effectLst/>
                        </a:rPr>
                        <a:t>17</a:t>
                      </a:r>
                      <a:endParaRPr lang="en-US" sz="1200">
                        <a:effectLst/>
                        <a:latin typeface="Arial Narrow"/>
                        <a:ea typeface="Arial Narrow"/>
                        <a:cs typeface="Times New Roman"/>
                      </a:endParaRPr>
                    </a:p>
                  </a:txBody>
                  <a:tcPr marL="74483" marR="74483" marT="10345"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BEAUVECHAIN</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4</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PEUTIE</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9</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4">
                  <a:txBody>
                    <a:bodyPr/>
                    <a:lstStyle/>
                    <a:p>
                      <a:pPr algn="ctr">
                        <a:lnSpc>
                          <a:spcPct val="115000"/>
                        </a:lnSpc>
                        <a:spcBef>
                          <a:spcPts val="300"/>
                        </a:spcBef>
                        <a:spcAft>
                          <a:spcPts val="300"/>
                        </a:spcAft>
                      </a:pPr>
                      <a:r>
                        <a:rPr lang="fr-BE" sz="1000">
                          <a:effectLst/>
                        </a:rPr>
                        <a:t>2014</a:t>
                      </a:r>
                      <a:endParaRPr lang="en-US" sz="120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rowSpan="4">
                  <a:txBody>
                    <a:bodyPr/>
                    <a:lstStyle/>
                    <a:p>
                      <a:pPr algn="ctr">
                        <a:lnSpc>
                          <a:spcPct val="115000"/>
                        </a:lnSpc>
                        <a:spcBef>
                          <a:spcPts val="300"/>
                        </a:spcBef>
                        <a:spcAft>
                          <a:spcPts val="300"/>
                        </a:spcAft>
                      </a:pPr>
                      <a:r>
                        <a:rPr lang="fr-BE" sz="1000" dirty="0">
                          <a:effectLst/>
                        </a:rPr>
                        <a:t>8</a:t>
                      </a:r>
                      <a:endParaRPr lang="en-US" sz="1200" dirty="0">
                        <a:effectLst/>
                        <a:latin typeface="Arial Narrow"/>
                        <a:ea typeface="Arial Narrow"/>
                        <a:cs typeface="Times New Roman"/>
                      </a:endParaRPr>
                    </a:p>
                  </a:txBody>
                  <a:tcPr marL="0" marR="0" marT="0" marB="0" anchor="ct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LEOPOLDSBURG</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ROCOURT</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1</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vMerge="1">
                  <a:txBody>
                    <a:bodyPr/>
                    <a:lstStyle/>
                    <a:p>
                      <a:endParaRPr lang="en-US"/>
                    </a:p>
                  </a:txBody>
                  <a:tcPr/>
                </a:tc>
                <a:tc>
                  <a:txBody>
                    <a:bodyPr/>
                    <a:lstStyle/>
                    <a:p>
                      <a:pPr>
                        <a:lnSpc>
                          <a:spcPct val="115000"/>
                        </a:lnSpc>
                        <a:spcBef>
                          <a:spcPts val="300"/>
                        </a:spcBef>
                        <a:spcAft>
                          <a:spcPts val="300"/>
                        </a:spcAft>
                      </a:pPr>
                      <a:r>
                        <a:rPr lang="fr-BE" sz="1000">
                          <a:effectLst/>
                        </a:rPr>
                        <a:t>IEPER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5</a:t>
                      </a:r>
                      <a:endParaRPr lang="en-US" sz="1200">
                        <a:effectLst/>
                        <a:latin typeface="Arial Narrow"/>
                        <a:ea typeface="Arial Narrow"/>
                        <a:cs typeface="Times New Roman"/>
                      </a:endParaRPr>
                    </a:p>
                  </a:txBody>
                  <a:tcPr marL="74483" marR="74483" marT="10345" marB="0" anchor="ctr"/>
                </a:tc>
                <a:tc vMerge="1">
                  <a:txBody>
                    <a:bodyPr/>
                    <a:lstStyle/>
                    <a:p>
                      <a:endParaRPr lang="en-US"/>
                    </a:p>
                  </a:txBody>
                  <a:tcPr/>
                </a:tc>
              </a:tr>
              <a:tr h="170482">
                <a:tc rowSpan="6">
                  <a:txBody>
                    <a:bodyPr/>
                    <a:lstStyle/>
                    <a:p>
                      <a:pPr algn="ctr">
                        <a:lnSpc>
                          <a:spcPct val="115000"/>
                        </a:lnSpc>
                        <a:spcBef>
                          <a:spcPts val="300"/>
                        </a:spcBef>
                        <a:spcAft>
                          <a:spcPts val="300"/>
                        </a:spcAft>
                      </a:pPr>
                      <a:r>
                        <a:rPr lang="fr-BE" sz="1000" dirty="0" smtClean="0">
                          <a:effectLst/>
                        </a:rPr>
                        <a:t>2015</a:t>
                      </a:r>
                      <a:r>
                        <a:rPr lang="fr-BE" sz="1000" dirty="0">
                          <a:effectLst/>
                        </a:rPr>
                        <a:t> </a:t>
                      </a: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a:effectLst/>
                        </a:rPr>
                        <a:t>BERLAAR</a:t>
                      </a:r>
                      <a:endParaRPr lang="en-US" sz="120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rowSpan="6">
                  <a:txBody>
                    <a:bodyPr/>
                    <a:lstStyle/>
                    <a:p>
                      <a:pPr algn="ctr">
                        <a:lnSpc>
                          <a:spcPct val="115000"/>
                        </a:lnSpc>
                        <a:spcBef>
                          <a:spcPts val="300"/>
                        </a:spcBef>
                        <a:spcAft>
                          <a:spcPts val="300"/>
                        </a:spcAft>
                      </a:pPr>
                      <a:r>
                        <a:rPr lang="fr-BE" sz="1000" dirty="0" smtClean="0">
                          <a:effectLst/>
                          <a:latin typeface="+mn-lt"/>
                          <a:ea typeface="Arial Narrow"/>
                          <a:cs typeface="Times New Roman"/>
                        </a:rPr>
                        <a:t>12</a:t>
                      </a:r>
                      <a:endParaRPr lang="en-US" sz="1000" dirty="0">
                        <a:effectLst/>
                        <a:latin typeface="+mn-lt"/>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dirty="0">
                          <a:effectLst/>
                        </a:rPr>
                        <a:t>BEAUVECHAIN</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2</a:t>
                      </a:r>
                      <a:endParaRPr lang="en-US" sz="1200">
                        <a:effectLst/>
                        <a:latin typeface="Arial Narrow"/>
                        <a:ea typeface="Arial Narrow"/>
                        <a:cs typeface="Times New Roman"/>
                      </a:endParaRPr>
                    </a:p>
                  </a:txBody>
                  <a:tcPr marL="74483" marR="74483" marT="1034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300"/>
                        </a:spcBef>
                        <a:spcAft>
                          <a:spcPts val="300"/>
                        </a:spcAft>
                      </a:pPr>
                      <a:r>
                        <a:rPr lang="fr-BE" sz="1000" dirty="0">
                          <a:effectLst/>
                        </a:rPr>
                        <a:t>IEPER</a:t>
                      </a:r>
                      <a:endParaRPr lang="en-US" sz="1200" dirty="0">
                        <a:effectLst/>
                        <a:latin typeface="Arial Narrow"/>
                        <a:ea typeface="Arial Narrow"/>
                        <a:cs typeface="Times New Roman"/>
                      </a:endParaRPr>
                    </a:p>
                  </a:txBody>
                  <a:tcPr marL="74483" marR="74483" marT="10345" marB="0" anchor="ctr"/>
                </a:tc>
                <a:tc>
                  <a:txBody>
                    <a:bodyPr/>
                    <a:lstStyle/>
                    <a:p>
                      <a:pPr algn="ctr">
                        <a:lnSpc>
                          <a:spcPct val="115000"/>
                        </a:lnSpc>
                        <a:spcBef>
                          <a:spcPts val="300"/>
                        </a:spcBef>
                        <a:spcAft>
                          <a:spcPts val="300"/>
                        </a:spcAft>
                      </a:pPr>
                      <a:r>
                        <a:rPr lang="fr-BE" sz="1000">
                          <a:effectLst/>
                        </a:rPr>
                        <a:t>3</a:t>
                      </a:r>
                      <a:endParaRPr lang="en-US" sz="1200">
                        <a:effectLst/>
                        <a:latin typeface="Arial Narrow"/>
                        <a:ea typeface="Arial Narrow"/>
                        <a:cs typeface="Times New Roman"/>
                      </a:endParaRPr>
                    </a:p>
                  </a:txBody>
                  <a:tcPr marL="74483" marR="74483" marT="1034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dirty="0">
                          <a:effectLst/>
                          <a:latin typeface="+mn-lt"/>
                          <a:ea typeface="Arial Narrow"/>
                          <a:cs typeface="Times New Roman"/>
                        </a:rPr>
                        <a:t>MARCHE-EN-FAMENNE</a:t>
                      </a:r>
                      <a:endParaRPr lang="en-US" sz="1200" dirty="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2</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a:effectLst/>
                          <a:latin typeface="+mn-lt"/>
                          <a:ea typeface="Arial Narrow"/>
                          <a:cs typeface="Times New Roman"/>
                        </a:rPr>
                        <a:t>ROCOURT</a:t>
                      </a:r>
                      <a:endParaRPr lang="en-US" sz="120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1</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r h="170482">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c>
                  <a:txBody>
                    <a:bodyPr/>
                    <a:lstStyle/>
                    <a:p>
                      <a:pPr>
                        <a:lnSpc>
                          <a:spcPct val="115000"/>
                        </a:lnSpc>
                        <a:spcBef>
                          <a:spcPts val="400"/>
                        </a:spcBef>
                        <a:spcAft>
                          <a:spcPts val="400"/>
                        </a:spcAft>
                      </a:pPr>
                      <a:r>
                        <a:rPr lang="fr-BE" sz="1000">
                          <a:effectLst/>
                          <a:latin typeface="+mn-lt"/>
                          <a:ea typeface="Arial Narrow"/>
                          <a:cs typeface="Times New Roman"/>
                        </a:rPr>
                        <a:t>EVERE</a:t>
                      </a:r>
                      <a:endParaRPr lang="en-US" sz="1200">
                        <a:effectLst/>
                        <a:latin typeface="+mn-lt"/>
                        <a:ea typeface="Arial Narrow"/>
                        <a:cs typeface="Times New Roman"/>
                      </a:endParaRPr>
                    </a:p>
                  </a:txBody>
                  <a:tcPr marL="68580" marR="68580" marT="9525" marB="0" anchor="ctr"/>
                </a:tc>
                <a:tc>
                  <a:txBody>
                    <a:bodyPr/>
                    <a:lstStyle/>
                    <a:p>
                      <a:pPr algn="ctr">
                        <a:lnSpc>
                          <a:spcPct val="115000"/>
                        </a:lnSpc>
                        <a:spcBef>
                          <a:spcPts val="400"/>
                        </a:spcBef>
                        <a:spcAft>
                          <a:spcPts val="400"/>
                        </a:spcAft>
                      </a:pPr>
                      <a:r>
                        <a:rPr lang="fr-BE" sz="1000" dirty="0">
                          <a:effectLst/>
                          <a:latin typeface="+mn-lt"/>
                          <a:ea typeface="Arial Narrow"/>
                          <a:cs typeface="Times New Roman"/>
                        </a:rPr>
                        <a:t>1</a:t>
                      </a:r>
                      <a:endParaRPr lang="en-US" sz="1200" dirty="0">
                        <a:effectLst/>
                        <a:latin typeface="+mn-lt"/>
                        <a:ea typeface="Arial Narrow"/>
                        <a:cs typeface="Times New Roman"/>
                      </a:endParaRPr>
                    </a:p>
                  </a:txBody>
                  <a:tcPr marL="68580" marR="68580" marT="9525" marB="0" anchor="ctr"/>
                </a:tc>
                <a:tc vMerge="1">
                  <a:txBody>
                    <a:bodyPr/>
                    <a:lstStyle/>
                    <a:p>
                      <a:pPr algn="ctr">
                        <a:lnSpc>
                          <a:spcPct val="115000"/>
                        </a:lnSpc>
                        <a:spcBef>
                          <a:spcPts val="300"/>
                        </a:spcBef>
                        <a:spcAft>
                          <a:spcPts val="300"/>
                        </a:spcAft>
                      </a:pPr>
                      <a:endParaRPr lang="en-US" sz="1200" dirty="0">
                        <a:effectLst/>
                        <a:latin typeface="Arial Narrow"/>
                        <a:ea typeface="Arial Narrow"/>
                        <a:cs typeface="Times New Roman"/>
                      </a:endParaRPr>
                    </a:p>
                  </a:txBody>
                  <a:tcPr marL="0" marR="0" marT="0" marB="0" anchor="ctr"/>
                </a:tc>
              </a:tr>
            </a:tbl>
          </a:graphicData>
        </a:graphic>
      </p:graphicFrame>
      <p:sp>
        <p:nvSpPr>
          <p:cNvPr id="6" name="TextBox 5"/>
          <p:cNvSpPr txBox="1"/>
          <p:nvPr/>
        </p:nvSpPr>
        <p:spPr>
          <a:xfrm>
            <a:off x="2195736" y="1039500"/>
            <a:ext cx="6264696" cy="369332"/>
          </a:xfrm>
          <a:prstGeom prst="rect">
            <a:avLst/>
          </a:prstGeom>
          <a:noFill/>
        </p:spPr>
        <p:txBody>
          <a:bodyPr wrap="square" rtlCol="0">
            <a:spAutoFit/>
          </a:bodyPr>
          <a:lstStyle/>
          <a:p>
            <a:pPr marL="0" lvl="1" algn="r"/>
            <a:r>
              <a:rPr lang="fr-FR" b="1" dirty="0"/>
              <a:t>Travaux de désamiantage par le personnel des </a:t>
            </a:r>
            <a:r>
              <a:rPr lang="fr-FR" b="1" dirty="0" smtClean="0"/>
              <a:t>quartiers</a:t>
            </a:r>
            <a:endParaRPr lang="fr-FR" b="1" dirty="0"/>
          </a:p>
        </p:txBody>
      </p:sp>
    </p:spTree>
    <p:extLst>
      <p:ext uri="{BB962C8B-B14F-4D97-AF65-F5344CB8AC3E}">
        <p14:creationId xmlns:p14="http://schemas.microsoft.com/office/powerpoint/2010/main" val="1534886584"/>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R</a:t>
            </a:r>
            <a:r>
              <a:rPr lang="fr-BE" dirty="0" smtClean="0"/>
              <a:t>etour</a:t>
            </a:r>
            <a:endParaRPr lang="fr-BE" dirty="0"/>
          </a:p>
        </p:txBody>
      </p:sp>
      <p:sp>
        <p:nvSpPr>
          <p:cNvPr id="6" name="TextBox 5"/>
          <p:cNvSpPr txBox="1"/>
          <p:nvPr/>
        </p:nvSpPr>
        <p:spPr>
          <a:xfrm>
            <a:off x="2195736" y="1039500"/>
            <a:ext cx="6264696" cy="646331"/>
          </a:xfrm>
          <a:prstGeom prst="rect">
            <a:avLst/>
          </a:prstGeom>
          <a:noFill/>
        </p:spPr>
        <p:txBody>
          <a:bodyPr wrap="square" rtlCol="0">
            <a:spAutoFit/>
          </a:bodyPr>
          <a:lstStyle/>
          <a:p>
            <a:pPr marL="0" lvl="1"/>
            <a:r>
              <a:rPr lang="fr-FR" b="1" dirty="0" smtClean="0"/>
              <a:t>Mention en ILIAS de la présence d’amiante ou non </a:t>
            </a:r>
            <a:br>
              <a:rPr lang="fr-FR" b="1" dirty="0" smtClean="0"/>
            </a:br>
            <a:r>
              <a:rPr lang="fr-FR" b="1" dirty="0" smtClean="0"/>
              <a:t>dans les bâtiments de la Défense</a:t>
            </a:r>
            <a:endParaRPr lang="fr-FR" b="1" dirty="0"/>
          </a:p>
        </p:txBody>
      </p:sp>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343" y="1746575"/>
            <a:ext cx="8125089" cy="43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5741834"/>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hlinkClick r:id="rId3" action="ppaction://hlinksldjump"/>
              </a:rPr>
              <a:t>R</a:t>
            </a:r>
            <a:r>
              <a:rPr lang="fr-BE" dirty="0" smtClean="0">
                <a:hlinkClick r:id="rId3" action="ppaction://hlinksldjump"/>
              </a:rPr>
              <a:t>etour</a:t>
            </a:r>
            <a:endParaRPr lang="fr-BE" dirty="0"/>
          </a:p>
        </p:txBody>
      </p:sp>
      <p:sp>
        <p:nvSpPr>
          <p:cNvPr id="6" name="TextBox 5"/>
          <p:cNvSpPr txBox="1"/>
          <p:nvPr/>
        </p:nvSpPr>
        <p:spPr>
          <a:xfrm>
            <a:off x="2195736" y="1039500"/>
            <a:ext cx="6264696" cy="646331"/>
          </a:xfrm>
          <a:prstGeom prst="rect">
            <a:avLst/>
          </a:prstGeom>
          <a:noFill/>
        </p:spPr>
        <p:txBody>
          <a:bodyPr wrap="square" rtlCol="0">
            <a:spAutoFit/>
          </a:bodyPr>
          <a:lstStyle/>
          <a:p>
            <a:pPr marL="0" lvl="1"/>
            <a:r>
              <a:rPr lang="fr-FR" b="1" dirty="0" smtClean="0"/>
              <a:t>Mention en ILIAS de la présence d’amiante ou non </a:t>
            </a:r>
            <a:br>
              <a:rPr lang="fr-FR" b="1" dirty="0" smtClean="0"/>
            </a:br>
            <a:r>
              <a:rPr lang="fr-FR" b="1" dirty="0" smtClean="0"/>
              <a:t>dans les bâtiments de la Défense</a:t>
            </a:r>
            <a:endParaRPr lang="fr-FR" b="1" dirty="0"/>
          </a:p>
        </p:txBody>
      </p:sp>
      <p:pic>
        <p:nvPicPr>
          <p:cNvPr id="2050" name="Picture 1"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685831"/>
            <a:ext cx="7974624" cy="448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496467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3</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algn="ctr"/>
            <a:r>
              <a:rPr lang="fr-FR" sz="4000" b="1" dirty="0">
                <a:effectLst>
                  <a:outerShdw blurRad="38100" dist="38100" dir="2700000" algn="tl">
                    <a:srgbClr val="000000">
                      <a:alpha val="43137"/>
                    </a:srgbClr>
                  </a:outerShdw>
                </a:effectLst>
              </a:rPr>
              <a:t>R</a:t>
            </a:r>
            <a:r>
              <a:rPr lang="fr-FR" sz="4000" b="1" dirty="0" smtClean="0">
                <a:effectLst>
                  <a:outerShdw blurRad="38100" dist="38100" dir="2700000" algn="tl">
                    <a:srgbClr val="000000">
                      <a:alpha val="43137"/>
                    </a:srgbClr>
                  </a:outerShdw>
                </a:effectLst>
              </a:rPr>
              <a:t>éférence</a:t>
            </a:r>
            <a:endParaRPr lang="fr-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4401205"/>
          </a:xfrm>
          <a:prstGeom prst="rect">
            <a:avLst/>
          </a:prstGeom>
          <a:noFill/>
        </p:spPr>
        <p:txBody>
          <a:bodyPr wrap="square" rtlCol="0">
            <a:spAutoFit/>
          </a:bodyPr>
          <a:lstStyle/>
          <a:p>
            <a:pPr marL="285750" lvl="0" indent="-285750">
              <a:buFont typeface="Wingdings" panose="05000000000000000000" pitchFamily="2" charset="2"/>
              <a:buChar char="è"/>
            </a:pPr>
            <a:r>
              <a:rPr lang="fr-FR" dirty="0"/>
              <a:t>Mise en place un système dynamique de gestion des risques adapté à la problématique de la gestion de l’amiante : Inscrite au plan global de prévention (PGP) – Voir fiche 07-MR-01 (2012</a:t>
            </a:r>
            <a:r>
              <a:rPr lang="fr-FR" dirty="0" smtClean="0"/>
              <a:t>) ;</a:t>
            </a:r>
            <a:endParaRPr lang="en-US" dirty="0"/>
          </a:p>
          <a:p>
            <a:pPr marL="285750" lvl="0" indent="-285750">
              <a:buFont typeface="Wingdings" panose="05000000000000000000" pitchFamily="2" charset="2"/>
              <a:buChar char="è"/>
            </a:pPr>
            <a:r>
              <a:rPr lang="fr-FR" dirty="0"/>
              <a:t>Intégration de la gestion de l’amiante dans le cadre de la gestion des processus de la DGMR - Niveau d’intégration III et NIV IV – Voir fiches :</a:t>
            </a:r>
            <a:endParaRPr lang="en-US" dirty="0"/>
          </a:p>
          <a:p>
            <a:pPr marL="557213" lvl="0" indent="-285750">
              <a:buFont typeface="Arial" panose="020B0604020202020204" pitchFamily="34" charset="0"/>
              <a:buChar char="•"/>
            </a:pPr>
            <a:r>
              <a:rPr lang="fr-FR" dirty="0"/>
              <a:t>NIV III – Présentation de l’ensemble des processus relatifs à la gestion de l’amiante au niveau de l’Infra ;</a:t>
            </a:r>
            <a:endParaRPr lang="en-US" dirty="0"/>
          </a:p>
          <a:p>
            <a:pPr marL="557213" lvl="0" indent="-285750">
              <a:buFont typeface="Arial" panose="020B0604020202020204" pitchFamily="34" charset="0"/>
              <a:buChar char="•"/>
            </a:pPr>
            <a:r>
              <a:rPr lang="fr-FR" dirty="0"/>
              <a:t>NIV IV – Description détaillée de chaque processus : Présentation des activités d’un processus sensées lui donner une valeur ajoutée mesurable (définition de points de contrôle et de points de mesure).</a:t>
            </a:r>
            <a:endParaRPr lang="en-US" dirty="0"/>
          </a:p>
          <a:p>
            <a:pPr marL="285750" indent="-285750">
              <a:buFont typeface="Wingdings" panose="05000000000000000000" pitchFamily="2" charset="2"/>
              <a:buChar char="è"/>
            </a:pPr>
            <a:r>
              <a:rPr lang="fr-FR" dirty="0"/>
              <a:t>Les fiches </a:t>
            </a:r>
            <a:r>
              <a:rPr lang="fr-FR" dirty="0" smtClean="0"/>
              <a:t>processus NIV </a:t>
            </a:r>
            <a:r>
              <a:rPr lang="fr-FR" dirty="0"/>
              <a:t>III et NIV IV sont </a:t>
            </a:r>
            <a:r>
              <a:rPr lang="fr-FR" dirty="0" smtClean="0"/>
              <a:t>consultables </a:t>
            </a:r>
            <a:r>
              <a:rPr lang="fr-FR" dirty="0"/>
              <a:t>sur le SharePoint </a:t>
            </a:r>
            <a:r>
              <a:rPr lang="fr-FR" dirty="0" smtClean="0"/>
              <a:t/>
            </a:r>
            <a:br>
              <a:rPr lang="fr-FR" dirty="0" smtClean="0"/>
            </a:br>
            <a:r>
              <a:rPr lang="fr-FR" dirty="0" smtClean="0"/>
              <a:t>de </a:t>
            </a:r>
            <a:r>
              <a:rPr lang="fr-FR" dirty="0"/>
              <a:t>MRC&amp;I-I/S/E sur le lien </a:t>
            </a:r>
            <a:r>
              <a:rPr lang="fr-FR" dirty="0" smtClean="0"/>
              <a:t>:</a:t>
            </a:r>
            <a:endParaRPr lang="en-US" dirty="0" smtClean="0"/>
          </a:p>
          <a:p>
            <a:pPr marL="271463"/>
            <a:r>
              <a:rPr lang="fr-BE" sz="1400" u="sng" dirty="0" smtClean="0">
                <a:hlinkClick r:id="rId3"/>
              </a:rPr>
              <a:t>http://intranet.mil.intra/sites/Mat/Infra/MRCI/AgrEnv/0511%20Asbestos%20InfraMgnt/Forms/AllItems.aspx</a:t>
            </a:r>
            <a:r>
              <a:rPr lang="fr-BE" sz="1400" dirty="0" smtClean="0"/>
              <a:t> - Rubrique 3 - </a:t>
            </a:r>
            <a:r>
              <a:rPr lang="fr-BE" sz="1400" dirty="0" err="1" smtClean="0"/>
              <a:t>Subject</a:t>
            </a:r>
            <a:r>
              <a:rPr lang="fr-BE" sz="1400" dirty="0" smtClean="0"/>
              <a:t> 3.</a:t>
            </a:r>
            <a:endParaRPr lang="en-US" sz="1400" dirty="0" smtClean="0"/>
          </a:p>
          <a:p>
            <a:pPr marL="285750" indent="-285750">
              <a:buFont typeface="Wingdings" panose="05000000000000000000" pitchFamily="2" charset="2"/>
              <a:buChar char="è"/>
            </a:pPr>
            <a:r>
              <a:rPr lang="fr-FR" b="1" u="sng" dirty="0" smtClean="0">
                <a:solidFill>
                  <a:srgbClr val="C00000"/>
                </a:solidFill>
              </a:rPr>
              <a:t>Remarque</a:t>
            </a:r>
            <a:r>
              <a:rPr lang="fr-FR" b="1" dirty="0" smtClean="0">
                <a:solidFill>
                  <a:srgbClr val="C00000"/>
                </a:solidFill>
              </a:rPr>
              <a:t> : Le processus de gestion sera adapté en 2016 et présenté au HCC en 2016.</a:t>
            </a:r>
            <a:endParaRPr lang="en-US" dirty="0">
              <a:solidFill>
                <a:srgbClr val="C00000"/>
              </a:solidFill>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Tree>
    <p:extLst>
      <p:ext uri="{BB962C8B-B14F-4D97-AF65-F5344CB8AC3E}">
        <p14:creationId xmlns:p14="http://schemas.microsoft.com/office/powerpoint/2010/main" val="2208663191"/>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a:off x="6066413" y="6237312"/>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R</a:t>
            </a:r>
            <a:r>
              <a:rPr lang="fr-BE" dirty="0" smtClean="0"/>
              <a:t>etour</a:t>
            </a:r>
            <a:endParaRPr lang="fr-BE" dirty="0"/>
          </a:p>
        </p:txBody>
      </p:sp>
      <p:sp>
        <p:nvSpPr>
          <p:cNvPr id="6" name="TextBox 5"/>
          <p:cNvSpPr txBox="1"/>
          <p:nvPr/>
        </p:nvSpPr>
        <p:spPr>
          <a:xfrm>
            <a:off x="2195736" y="1039500"/>
            <a:ext cx="6264696" cy="646331"/>
          </a:xfrm>
          <a:prstGeom prst="rect">
            <a:avLst/>
          </a:prstGeom>
          <a:noFill/>
        </p:spPr>
        <p:txBody>
          <a:bodyPr wrap="square" rtlCol="0">
            <a:spAutoFit/>
          </a:bodyPr>
          <a:lstStyle/>
          <a:p>
            <a:pPr marL="0" lvl="1"/>
            <a:r>
              <a:rPr lang="fr-FR" b="1" dirty="0" smtClean="0"/>
              <a:t>Mention en ILIAS de la présence d’amiante ou non </a:t>
            </a:r>
            <a:br>
              <a:rPr lang="fr-FR" b="1" dirty="0" smtClean="0"/>
            </a:br>
            <a:r>
              <a:rPr lang="fr-FR" b="1" dirty="0" smtClean="0"/>
              <a:t>dans les bâtiments de la Défense</a:t>
            </a:r>
            <a:endParaRPr lang="fr-FR" b="1" dirty="0"/>
          </a:p>
        </p:txBody>
      </p:sp>
      <p:pic>
        <p:nvPicPr>
          <p:cNvPr id="3074" name="Picture 3"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988840"/>
            <a:ext cx="8161734" cy="356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00296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rot="16200000">
            <a:off x="-524641" y="5661248"/>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R</a:t>
            </a:r>
            <a:r>
              <a:rPr lang="fr-BE" dirty="0" smtClean="0"/>
              <a:t>etour</a:t>
            </a:r>
            <a:endParaRPr lang="fr-BE" dirty="0"/>
          </a:p>
        </p:txBody>
      </p:sp>
      <p:sp>
        <p:nvSpPr>
          <p:cNvPr id="6" name="TextBox 5"/>
          <p:cNvSpPr txBox="1"/>
          <p:nvPr/>
        </p:nvSpPr>
        <p:spPr>
          <a:xfrm>
            <a:off x="93173" y="1484784"/>
            <a:ext cx="615553" cy="3154007"/>
          </a:xfrm>
          <a:prstGeom prst="rect">
            <a:avLst/>
          </a:prstGeom>
          <a:noFill/>
        </p:spPr>
        <p:txBody>
          <a:bodyPr vert="vert270" wrap="square" rtlCol="0">
            <a:spAutoFit/>
          </a:bodyPr>
          <a:lstStyle/>
          <a:p>
            <a:pPr marL="0" lvl="1"/>
            <a:r>
              <a:rPr lang="fr-FR" sz="1400" b="1" dirty="0" smtClean="0"/>
              <a:t>Adaptations au tableau de bord de la performance 2015</a:t>
            </a:r>
            <a:endParaRPr lang="fr-FR" sz="1400" b="1" dirty="0"/>
          </a:p>
        </p:txBody>
      </p:sp>
      <p:graphicFrame>
        <p:nvGraphicFramePr>
          <p:cNvPr id="2" name="Table 1"/>
          <p:cNvGraphicFramePr>
            <a:graphicFrameLocks noGrp="1"/>
          </p:cNvGraphicFramePr>
          <p:nvPr>
            <p:extLst>
              <p:ext uri="{D42A27DB-BD31-4B8C-83A1-F6EECF244321}">
                <p14:modId xmlns:p14="http://schemas.microsoft.com/office/powerpoint/2010/main" val="162515476"/>
              </p:ext>
            </p:extLst>
          </p:nvPr>
        </p:nvGraphicFramePr>
        <p:xfrm>
          <a:off x="570798" y="9053"/>
          <a:ext cx="8577580" cy="6882634"/>
        </p:xfrm>
        <a:graphic>
          <a:graphicData uri="http://schemas.openxmlformats.org/drawingml/2006/table">
            <a:tbl>
              <a:tblPr firstRow="1" firstCol="1" bandRow="1">
                <a:tableStyleId>{5C22544A-7EE6-4342-B048-85BDC9FD1C3A}</a:tableStyleId>
              </a:tblPr>
              <a:tblGrid>
                <a:gridCol w="1880719"/>
                <a:gridCol w="1570303"/>
                <a:gridCol w="1880719"/>
                <a:gridCol w="1880719"/>
                <a:gridCol w="720187"/>
                <a:gridCol w="644933"/>
              </a:tblGrid>
              <a:tr h="336293">
                <a:tc>
                  <a:txBody>
                    <a:bodyPr/>
                    <a:lstStyle/>
                    <a:p>
                      <a:pPr algn="ctr">
                        <a:lnSpc>
                          <a:spcPct val="115000"/>
                        </a:lnSpc>
                        <a:spcBef>
                          <a:spcPts val="300"/>
                        </a:spcBef>
                        <a:spcAft>
                          <a:spcPts val="300"/>
                        </a:spcAft>
                      </a:pPr>
                      <a:r>
                        <a:rPr lang="fr-FR" sz="800" dirty="0">
                          <a:effectLst/>
                        </a:rPr>
                        <a:t>N°</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300"/>
                        </a:spcBef>
                        <a:spcAft>
                          <a:spcPts val="300"/>
                        </a:spcAft>
                      </a:pPr>
                      <a:r>
                        <a:rPr lang="fr-FR" sz="800" dirty="0">
                          <a:effectLst/>
                        </a:rPr>
                        <a:t>Descriptions des processus</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300"/>
                        </a:spcBef>
                        <a:spcAft>
                          <a:spcPts val="300"/>
                        </a:spcAft>
                      </a:pPr>
                      <a:r>
                        <a:rPr lang="fr-FR" sz="800" dirty="0">
                          <a:effectLst/>
                        </a:rPr>
                        <a:t>N°</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300"/>
                        </a:spcBef>
                        <a:spcAft>
                          <a:spcPts val="300"/>
                        </a:spcAft>
                      </a:pPr>
                      <a:r>
                        <a:rPr lang="fr-FR" sz="800">
                          <a:effectLst/>
                        </a:rPr>
                        <a:t>Descriptions des points de contrôle</a:t>
                      </a:r>
                      <a:endParaRPr lang="en-US" sz="800">
                        <a:effectLst/>
                        <a:latin typeface="Arial Narrow"/>
                        <a:ea typeface="Arial Narrow"/>
                        <a:cs typeface="Times New Roman"/>
                      </a:endParaRPr>
                    </a:p>
                  </a:txBody>
                  <a:tcPr marL="41124" marR="41124" marT="0" marB="0" anchor="ctr"/>
                </a:tc>
                <a:tc>
                  <a:txBody>
                    <a:bodyPr/>
                    <a:lstStyle/>
                    <a:p>
                      <a:pPr algn="ctr">
                        <a:lnSpc>
                          <a:spcPct val="115000"/>
                        </a:lnSpc>
                        <a:spcBef>
                          <a:spcPts val="300"/>
                        </a:spcBef>
                        <a:spcAft>
                          <a:spcPts val="300"/>
                        </a:spcAft>
                      </a:pPr>
                      <a:r>
                        <a:rPr lang="fr-FR" sz="800">
                          <a:effectLst/>
                        </a:rPr>
                        <a:t>N° fiches</a:t>
                      </a:r>
                      <a:endParaRPr lang="en-US" sz="800">
                        <a:effectLst/>
                      </a:endParaRPr>
                    </a:p>
                    <a:p>
                      <a:pPr algn="ctr">
                        <a:lnSpc>
                          <a:spcPct val="115000"/>
                        </a:lnSpc>
                        <a:spcBef>
                          <a:spcPts val="300"/>
                        </a:spcBef>
                        <a:spcAft>
                          <a:spcPts val="300"/>
                        </a:spcAft>
                      </a:pPr>
                      <a:r>
                        <a:rPr lang="fr-FR" sz="800">
                          <a:effectLst/>
                        </a:rPr>
                        <a:t>NIV IV</a:t>
                      </a:r>
                      <a:endParaRPr lang="en-US" sz="800">
                        <a:effectLst/>
                        <a:latin typeface="Arial Narrow"/>
                        <a:ea typeface="Arial Narrow"/>
                        <a:cs typeface="Times New Roman"/>
                      </a:endParaRPr>
                    </a:p>
                  </a:txBody>
                  <a:tcPr marL="41124" marR="41124" marT="0" marB="0"/>
                </a:tc>
                <a:tc>
                  <a:txBody>
                    <a:bodyPr/>
                    <a:lstStyle/>
                    <a:p>
                      <a:pPr algn="ctr">
                        <a:lnSpc>
                          <a:spcPct val="115000"/>
                        </a:lnSpc>
                        <a:spcBef>
                          <a:spcPts val="300"/>
                        </a:spcBef>
                        <a:spcAft>
                          <a:spcPts val="300"/>
                        </a:spcAft>
                      </a:pPr>
                      <a:r>
                        <a:rPr lang="fr-FR" sz="800">
                          <a:effectLst/>
                        </a:rPr>
                        <a:t>Outils de mesure N°</a:t>
                      </a:r>
                      <a:endParaRPr lang="en-US" sz="800">
                        <a:effectLst/>
                        <a:latin typeface="Arial Narrow"/>
                        <a:ea typeface="Arial Narrow"/>
                        <a:cs typeface="Times New Roman"/>
                      </a:endParaRPr>
                    </a:p>
                  </a:txBody>
                  <a:tcPr marL="41124" marR="41124" marT="0" marB="0"/>
                </a:tc>
              </a:tr>
              <a:tr h="390052">
                <a:tc rowSpan="9">
                  <a:txBody>
                    <a:bodyPr/>
                    <a:lstStyle/>
                    <a:p>
                      <a:pPr algn="ctr">
                        <a:lnSpc>
                          <a:spcPct val="115000"/>
                        </a:lnSpc>
                        <a:spcBef>
                          <a:spcPts val="480"/>
                        </a:spcBef>
                        <a:spcAft>
                          <a:spcPts val="480"/>
                        </a:spcAft>
                      </a:pPr>
                      <a:r>
                        <a:rPr lang="fr-FR" sz="800">
                          <a:effectLst/>
                        </a:rPr>
                        <a:t>1.</a:t>
                      </a:r>
                      <a:endParaRPr lang="en-US" sz="800">
                        <a:effectLst/>
                        <a:latin typeface="Arial Narrow"/>
                        <a:ea typeface="Arial Narrow"/>
                        <a:cs typeface="Times New Roman"/>
                      </a:endParaRPr>
                    </a:p>
                  </a:txBody>
                  <a:tcPr marL="41124" marR="41124" marT="0" marB="0" anchor="ctr"/>
                </a:tc>
                <a:tc rowSpan="9">
                  <a:txBody>
                    <a:bodyPr/>
                    <a:lstStyle/>
                    <a:p>
                      <a:pPr>
                        <a:lnSpc>
                          <a:spcPct val="115000"/>
                        </a:lnSpc>
                        <a:spcBef>
                          <a:spcPts val="480"/>
                        </a:spcBef>
                        <a:spcAft>
                          <a:spcPts val="480"/>
                        </a:spcAft>
                      </a:pPr>
                      <a:r>
                        <a:rPr lang="fr-FR" sz="800" b="1" dirty="0">
                          <a:solidFill>
                            <a:srgbClr val="C00000"/>
                          </a:solidFill>
                          <a:effectLst/>
                        </a:rPr>
                        <a:t>Contrôle et suivi des inventaires et des programmes de gestion</a:t>
                      </a:r>
                      <a:endParaRPr lang="en-US" sz="800" b="1" dirty="0">
                        <a:solidFill>
                          <a:srgbClr val="C00000"/>
                        </a:solidFill>
                        <a:effectLst/>
                        <a:latin typeface="Arial Narrow"/>
                        <a:ea typeface="Arial Narrow"/>
                        <a:cs typeface="Times New Roman"/>
                      </a:endParaRPr>
                    </a:p>
                  </a:txBody>
                  <a:tcPr marL="41124" marR="41124" marT="0" marB="0" anchor="ctr"/>
                </a:tc>
                <a:tc rowSpan="2">
                  <a:txBody>
                    <a:bodyPr/>
                    <a:lstStyle/>
                    <a:p>
                      <a:pPr algn="ctr">
                        <a:lnSpc>
                          <a:spcPct val="115000"/>
                        </a:lnSpc>
                        <a:spcBef>
                          <a:spcPts val="480"/>
                        </a:spcBef>
                        <a:spcAft>
                          <a:spcPts val="480"/>
                        </a:spcAft>
                      </a:pPr>
                      <a:r>
                        <a:rPr lang="fr-FR" sz="800" strike="sngStrike" dirty="0">
                          <a:effectLst/>
                        </a:rPr>
                        <a:t>1.1.</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dirty="0">
                          <a:effectLst/>
                        </a:rPr>
                        <a:t>Livraison des inventaires et des programmes de gestion : Contrôle du respect de la </a:t>
                      </a:r>
                      <a:r>
                        <a:rPr lang="fr-FR" sz="800" dirty="0" err="1">
                          <a:effectLst/>
                        </a:rPr>
                        <a:t>dead</a:t>
                      </a:r>
                      <a:r>
                        <a:rPr lang="fr-FR" sz="800" dirty="0">
                          <a:effectLst/>
                        </a:rPr>
                        <a:t> line</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inv</a:t>
                      </a:r>
                      <a:endParaRPr lang="en-US" sz="800" dirty="0">
                        <a:effectLst/>
                      </a:endParaRPr>
                    </a:p>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a:effectLst/>
                        </a:rPr>
                        <a:t>SUPPRIME</a:t>
                      </a:r>
                      <a:endParaRPr lang="en-US" sz="800">
                        <a:effectLst/>
                        <a:latin typeface="Arial Narrow"/>
                        <a:ea typeface="Arial Narrow"/>
                        <a:cs typeface="Times New Roman"/>
                      </a:endParaRPr>
                    </a:p>
                  </a:txBody>
                  <a:tcPr marL="41124" marR="41124" marT="0" marB="0" anchor="ctr">
                    <a:solidFill>
                      <a:srgbClr val="FFC000"/>
                    </a:solidFill>
                  </a:tcPr>
                </a:tc>
              </a:tr>
              <a:tr h="25412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nSpc>
                          <a:spcPct val="115000"/>
                        </a:lnSpc>
                        <a:spcBef>
                          <a:spcPts val="480"/>
                        </a:spcBef>
                        <a:spcAft>
                          <a:spcPts val="480"/>
                        </a:spcAft>
                      </a:pPr>
                      <a:r>
                        <a:rPr lang="fr-FR" sz="800" dirty="0">
                          <a:effectLst/>
                        </a:rPr>
                        <a:t>Livraison des programmes des travaux : Contrôle du respect de la </a:t>
                      </a:r>
                      <a:r>
                        <a:rPr lang="fr-FR" sz="800" dirty="0" err="1">
                          <a:effectLst/>
                        </a:rPr>
                        <a:t>dead</a:t>
                      </a:r>
                      <a:r>
                        <a:rPr lang="fr-FR" sz="800" dirty="0">
                          <a:effectLst/>
                        </a:rPr>
                        <a:t> line</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SUPPRIME</a:t>
                      </a:r>
                      <a:endParaRPr lang="en-US" sz="800" dirty="0">
                        <a:effectLst/>
                        <a:latin typeface="Arial Narrow"/>
                        <a:ea typeface="Arial Narrow"/>
                        <a:cs typeface="Times New Roman"/>
                      </a:endParaRPr>
                    </a:p>
                  </a:txBody>
                  <a:tcPr marL="41124" marR="41124" marT="0" marB="0" anchor="ctr">
                    <a:solidFill>
                      <a:srgbClr val="FFC000"/>
                    </a:solidFill>
                  </a:tcPr>
                </a:tc>
              </a:tr>
              <a:tr h="39005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a:effectLst/>
                        </a:rPr>
                        <a:t>1.2.</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dirty="0">
                          <a:effectLst/>
                        </a:rPr>
                        <a:t>Contrôle des données des formulaires (légales et de mise à jour)</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a:effectLst/>
                        </a:rPr>
                        <a:t>ISE/ASB-inv</a:t>
                      </a:r>
                      <a:endParaRPr lang="en-US" sz="800">
                        <a:effectLst/>
                      </a:endParaRPr>
                    </a:p>
                    <a:p>
                      <a:pPr algn="ctr">
                        <a:lnSpc>
                          <a:spcPct val="115000"/>
                        </a:lnSpc>
                        <a:spcBef>
                          <a:spcPts val="480"/>
                        </a:spcBef>
                        <a:spcAft>
                          <a:spcPts val="480"/>
                        </a:spcAft>
                      </a:pPr>
                      <a:r>
                        <a:rPr lang="fr-FR" sz="800">
                          <a:effectLst/>
                        </a:rPr>
                        <a:t>ISE/ASB-ges</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SUPPRIME</a:t>
                      </a:r>
                      <a:endParaRPr lang="en-US" sz="800" dirty="0">
                        <a:effectLst/>
                        <a:latin typeface="Arial Narrow"/>
                        <a:ea typeface="Arial Narrow"/>
                        <a:cs typeface="Times New Roman"/>
                      </a:endParaRPr>
                    </a:p>
                  </a:txBody>
                  <a:tcPr marL="41124" marR="41124" marT="0" marB="0" anchor="ctr">
                    <a:solidFill>
                      <a:srgbClr val="FFC000"/>
                    </a:solidFill>
                  </a:tcPr>
                </a:tc>
              </a:tr>
              <a:tr h="254121">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dirty="0">
                          <a:effectLst/>
                        </a:rPr>
                        <a:t>1.1.</a:t>
                      </a:r>
                      <a:endParaRPr lang="en-US" sz="800" dirty="0">
                        <a:effectLst/>
                        <a:latin typeface="Arial Narrow"/>
                        <a:ea typeface="Arial Narrow"/>
                        <a:cs typeface="Times New Roman"/>
                      </a:endParaRPr>
                    </a:p>
                  </a:txBody>
                  <a:tcPr marL="41124" marR="41124" marT="0" marB="0" anchor="ctr"/>
                </a:tc>
                <a:tc>
                  <a:txBody>
                    <a:bodyPr/>
                    <a:lstStyle/>
                    <a:p>
                      <a:pPr>
                        <a:lnSpc>
                          <a:spcPct val="115000"/>
                        </a:lnSpc>
                        <a:spcBef>
                          <a:spcPts val="480"/>
                        </a:spcBef>
                        <a:spcAft>
                          <a:spcPts val="480"/>
                        </a:spcAft>
                      </a:pPr>
                      <a:r>
                        <a:rPr lang="fr-FR" sz="800" dirty="0">
                          <a:effectLst/>
                        </a:rPr>
                        <a:t>Complétude de mise à jour des inventaires et programmes de gestion</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a:effectLst/>
                        </a:rPr>
                        <a:t> </a:t>
                      </a:r>
                      <a:endParaRPr lang="en-US" sz="80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a:effectLst/>
                        </a:rPr>
                        <a:t> </a:t>
                      </a:r>
                      <a:endParaRPr lang="en-US" sz="800">
                        <a:effectLst/>
                        <a:latin typeface="Arial Narrow"/>
                        <a:ea typeface="Arial Narrow"/>
                        <a:cs typeface="Times New Roman"/>
                      </a:endParaRPr>
                    </a:p>
                  </a:txBody>
                  <a:tcPr marL="41124" marR="41124" marT="0" marB="0" anchor="ctr"/>
                </a:tc>
              </a:tr>
              <a:tr h="39005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dirty="0">
                          <a:effectLst/>
                        </a:rPr>
                        <a:t>1.3.</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dirty="0">
                          <a:effectLst/>
                        </a:rPr>
                        <a:t>Locaux « non encore visités » : Contrôle du respect du programme des inventaires de l’amiante</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inv</a:t>
                      </a:r>
                      <a:endParaRPr lang="en-US" sz="800" dirty="0">
                        <a:effectLst/>
                      </a:endParaRPr>
                    </a:p>
                    <a:p>
                      <a:pPr algn="ctr">
                        <a:lnSpc>
                          <a:spcPct val="115000"/>
                        </a:lnSpc>
                        <a:spcBef>
                          <a:spcPts val="480"/>
                        </a:spcBef>
                        <a:spcAft>
                          <a:spcPts val="480"/>
                        </a:spcAft>
                      </a:pPr>
                      <a:r>
                        <a:rPr lang="fr-FR" sz="800" dirty="0">
                          <a:effectLst/>
                        </a:rPr>
                        <a:t>ISE/ASB-</a:t>
                      </a:r>
                      <a:r>
                        <a:rPr lang="fr-FR" sz="800" dirty="0" err="1">
                          <a:effectLst/>
                        </a:rPr>
                        <a:t>cont</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SUPPRIME</a:t>
                      </a:r>
                      <a:endParaRPr lang="en-US" sz="800" dirty="0">
                        <a:effectLst/>
                        <a:latin typeface="Arial Narrow"/>
                        <a:ea typeface="Arial Narrow"/>
                        <a:cs typeface="Times New Roman"/>
                      </a:endParaRPr>
                    </a:p>
                  </a:txBody>
                  <a:tcPr marL="41124" marR="41124" marT="0" marB="0" anchor="ctr">
                    <a:solidFill>
                      <a:srgbClr val="FFC000"/>
                    </a:solidFill>
                  </a:tcPr>
                </a:tc>
              </a:tr>
              <a:tr h="254121">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dirty="0">
                          <a:effectLst/>
                        </a:rPr>
                        <a:t>1.2.</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nSpc>
                          <a:spcPct val="115000"/>
                        </a:lnSpc>
                        <a:spcBef>
                          <a:spcPts val="480"/>
                        </a:spcBef>
                        <a:spcAft>
                          <a:spcPts val="480"/>
                        </a:spcAft>
                      </a:pPr>
                      <a:r>
                        <a:rPr lang="fr-FR" sz="800" dirty="0">
                          <a:effectLst/>
                        </a:rPr>
                        <a:t>Contrôle du respect du planning des contrôles de l’état de l’amiante</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gn="ctr">
                        <a:lnSpc>
                          <a:spcPct val="115000"/>
                        </a:lnSpc>
                        <a:spcBef>
                          <a:spcPts val="480"/>
                        </a:spcBef>
                        <a:spcAft>
                          <a:spcPts val="480"/>
                        </a:spcAft>
                      </a:pPr>
                      <a:r>
                        <a:rPr lang="fr-FR" sz="800">
                          <a:effectLst/>
                        </a:rPr>
                        <a:t>Processus CCI</a:t>
                      </a:r>
                      <a:endParaRPr lang="en-US" sz="800">
                        <a:effectLst/>
                        <a:latin typeface="Arial Narrow"/>
                        <a:ea typeface="Arial Narrow"/>
                        <a:cs typeface="Times New Roman"/>
                      </a:endParaRPr>
                    </a:p>
                  </a:txBody>
                  <a:tcPr marL="41124" marR="41124" marT="0" marB="0" anchor="ctr">
                    <a:solidFill>
                      <a:schemeClr val="bg1">
                        <a:lumMod val="75000"/>
                      </a:schemeClr>
                    </a:solidFill>
                  </a:tcPr>
                </a:tc>
              </a:tr>
              <a:tr h="336293">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1.3.</a:t>
                      </a:r>
                      <a:endParaRPr lang="en-US" sz="80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nSpc>
                          <a:spcPct val="115000"/>
                        </a:lnSpc>
                        <a:spcBef>
                          <a:spcPts val="480"/>
                        </a:spcBef>
                        <a:spcAft>
                          <a:spcPts val="480"/>
                        </a:spcAft>
                      </a:pPr>
                      <a:r>
                        <a:rPr lang="fr-FR" sz="800" dirty="0">
                          <a:effectLst/>
                        </a:rPr>
                        <a:t>Contrôle de la validité des formulaires de contrôles de l’état de l’amiante</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c>
                  <a:txBody>
                    <a:bodyPr/>
                    <a:lstStyle/>
                    <a:p>
                      <a:pPr algn="ctr">
                        <a:lnSpc>
                          <a:spcPct val="115000"/>
                        </a:lnSpc>
                        <a:spcBef>
                          <a:spcPts val="480"/>
                        </a:spcBef>
                        <a:spcAft>
                          <a:spcPts val="480"/>
                        </a:spcAft>
                      </a:pPr>
                      <a:r>
                        <a:rPr lang="fr-FR" sz="800" dirty="0">
                          <a:effectLst/>
                        </a:rPr>
                        <a:t>Processus CCI</a:t>
                      </a:r>
                      <a:endParaRPr lang="en-US" sz="800" dirty="0">
                        <a:effectLst/>
                        <a:latin typeface="Arial Narrow"/>
                        <a:ea typeface="Arial Narrow"/>
                        <a:cs typeface="Times New Roman"/>
                      </a:endParaRPr>
                    </a:p>
                  </a:txBody>
                  <a:tcPr marL="41124" marR="41124" marT="0" marB="0" anchor="ctr">
                    <a:solidFill>
                      <a:schemeClr val="bg1">
                        <a:lumMod val="75000"/>
                      </a:schemeClr>
                    </a:solidFill>
                  </a:tcPr>
                </a:tc>
              </a:tr>
              <a:tr h="1344557">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dirty="0">
                          <a:effectLst/>
                        </a:rPr>
                        <a:t>1.5.</a:t>
                      </a:r>
                      <a:endParaRPr lang="en-US" sz="800" dirty="0">
                        <a:effectLst/>
                        <a:latin typeface="Arial Narrow"/>
                        <a:ea typeface="Arial Narrow"/>
                        <a:cs typeface="Times New Roman"/>
                      </a:endParaRPr>
                    </a:p>
                  </a:txBody>
                  <a:tcPr marL="41124" marR="41124" marT="0" marB="0" anchor="ctr"/>
                </a:tc>
                <a:tc>
                  <a:txBody>
                    <a:bodyPr/>
                    <a:lstStyle/>
                    <a:p>
                      <a:pPr>
                        <a:lnSpc>
                          <a:spcPct val="115000"/>
                        </a:lnSpc>
                        <a:spcBef>
                          <a:spcPts val="480"/>
                        </a:spcBef>
                        <a:spcAft>
                          <a:spcPts val="480"/>
                        </a:spcAft>
                      </a:pPr>
                      <a:r>
                        <a:rPr lang="fr-FR" sz="800" dirty="0">
                          <a:effectLst/>
                        </a:rPr>
                        <a:t>Contrôle de la cohérence entre les données relatives aux travaux de désamiantage renseignées sur les fichiers :</a:t>
                      </a:r>
                      <a:endParaRPr lang="en-US" sz="800" dirty="0">
                        <a:effectLst/>
                      </a:endParaRPr>
                    </a:p>
                    <a:p>
                      <a:pPr marL="342900" lvl="0" indent="-342900">
                        <a:lnSpc>
                          <a:spcPct val="115000"/>
                        </a:lnSpc>
                        <a:spcBef>
                          <a:spcPts val="300"/>
                        </a:spcBef>
                        <a:spcAft>
                          <a:spcPts val="300"/>
                        </a:spcAft>
                        <a:buFont typeface="Symbol"/>
                        <a:buChar char=""/>
                      </a:pPr>
                      <a:r>
                        <a:rPr lang="fr-BE" sz="800" u="sng" dirty="0">
                          <a:effectLst/>
                        </a:rPr>
                        <a:t>xCRI_InventaireAmiante_et-Programme_de_Gestion_201x </a:t>
                      </a:r>
                      <a:endParaRPr lang="en-US" sz="800" dirty="0">
                        <a:effectLst/>
                      </a:endParaRPr>
                    </a:p>
                    <a:p>
                      <a:pPr marL="342900" lvl="0" indent="-342900">
                        <a:lnSpc>
                          <a:spcPct val="115000"/>
                        </a:lnSpc>
                        <a:spcBef>
                          <a:spcPts val="300"/>
                        </a:spcBef>
                        <a:spcAft>
                          <a:spcPts val="300"/>
                        </a:spcAft>
                        <a:buFont typeface="Symbol"/>
                        <a:buChar char=""/>
                      </a:pPr>
                      <a:r>
                        <a:rPr lang="fr-BE" sz="800" u="sng" dirty="0">
                          <a:effectLst/>
                        </a:rPr>
                        <a:t>xCRI_Prog_Travaux_201x</a:t>
                      </a:r>
                      <a:endParaRPr lang="en-US" sz="800" dirty="0">
                        <a:effectLst/>
                      </a:endParaRPr>
                    </a:p>
                    <a:p>
                      <a:pPr>
                        <a:lnSpc>
                          <a:spcPct val="115000"/>
                        </a:lnSpc>
                        <a:spcBef>
                          <a:spcPts val="480"/>
                        </a:spcBef>
                        <a:spcAft>
                          <a:spcPts val="480"/>
                        </a:spcAft>
                      </a:pPr>
                      <a:r>
                        <a:rPr lang="en-US" sz="800" dirty="0" err="1">
                          <a:effectLst/>
                        </a:rPr>
                        <a:t>sur</a:t>
                      </a:r>
                      <a:r>
                        <a:rPr lang="en-US" sz="800" dirty="0">
                          <a:effectLst/>
                        </a:rPr>
                        <a:t> SharePoint MRC&amp;I-I/S/E</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BE" sz="800" dirty="0">
                          <a:effectLst/>
                        </a:rPr>
                        <a:t>Vu en 2015 avec les CCI. Solution en cours de préparation en 2016.</a:t>
                      </a:r>
                      <a:endParaRPr lang="en-US" sz="800" dirty="0">
                        <a:effectLst/>
                        <a:latin typeface="Arial Narrow"/>
                        <a:ea typeface="Arial Narrow"/>
                        <a:cs typeface="Times New Roman"/>
                      </a:endParaRPr>
                    </a:p>
                  </a:txBody>
                  <a:tcPr marL="41124" marR="41124" marT="0" marB="0" anchor="ctr"/>
                </a:tc>
              </a:tr>
              <a:tr h="39005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dirty="0">
                          <a:effectLst/>
                        </a:rPr>
                        <a:t>1.6.</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dirty="0">
                          <a:effectLst/>
                        </a:rPr>
                        <a:t>Publication des inventaires et des programmes de gestion : Contrôle du respect de la </a:t>
                      </a:r>
                      <a:r>
                        <a:rPr lang="fr-FR" sz="800" dirty="0" err="1">
                          <a:effectLst/>
                        </a:rPr>
                        <a:t>dead</a:t>
                      </a:r>
                      <a:r>
                        <a:rPr lang="fr-FR" sz="800" dirty="0">
                          <a:effectLst/>
                        </a:rPr>
                        <a:t> line</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inv</a:t>
                      </a:r>
                      <a:endParaRPr lang="en-US" sz="800" dirty="0">
                        <a:effectLst/>
                      </a:endParaRPr>
                    </a:p>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a:effectLst/>
                        </a:rPr>
                        <a:t>SUPPRIME</a:t>
                      </a:r>
                      <a:endParaRPr lang="en-US" sz="800">
                        <a:effectLst/>
                        <a:latin typeface="Arial Narrow"/>
                        <a:ea typeface="Arial Narrow"/>
                        <a:cs typeface="Times New Roman"/>
                      </a:endParaRPr>
                    </a:p>
                  </a:txBody>
                  <a:tcPr marL="41124" marR="41124" marT="0" marB="0" anchor="ctr">
                    <a:solidFill>
                      <a:srgbClr val="FFC000"/>
                    </a:solidFill>
                  </a:tcPr>
                </a:tc>
              </a:tr>
              <a:tr h="648046">
                <a:tc rowSpan="3">
                  <a:txBody>
                    <a:bodyPr/>
                    <a:lstStyle/>
                    <a:p>
                      <a:pPr algn="ctr">
                        <a:lnSpc>
                          <a:spcPct val="115000"/>
                        </a:lnSpc>
                        <a:spcBef>
                          <a:spcPts val="480"/>
                        </a:spcBef>
                        <a:spcAft>
                          <a:spcPts val="480"/>
                        </a:spcAft>
                      </a:pPr>
                      <a:r>
                        <a:rPr lang="fr-FR" sz="800" dirty="0">
                          <a:effectLst/>
                        </a:rPr>
                        <a:t>2.</a:t>
                      </a:r>
                      <a:endParaRPr lang="en-US" sz="800" dirty="0">
                        <a:effectLst/>
                        <a:latin typeface="Arial Narrow"/>
                        <a:ea typeface="Arial Narrow"/>
                        <a:cs typeface="Times New Roman"/>
                      </a:endParaRPr>
                    </a:p>
                  </a:txBody>
                  <a:tcPr marL="41124" marR="41124" marT="0" marB="0" anchor="ctr"/>
                </a:tc>
                <a:tc rowSpan="3">
                  <a:txBody>
                    <a:bodyPr/>
                    <a:lstStyle/>
                    <a:p>
                      <a:pPr>
                        <a:lnSpc>
                          <a:spcPct val="115000"/>
                        </a:lnSpc>
                        <a:spcBef>
                          <a:spcPts val="480"/>
                        </a:spcBef>
                        <a:spcAft>
                          <a:spcPts val="480"/>
                        </a:spcAft>
                      </a:pPr>
                      <a:r>
                        <a:rPr lang="fr-FR" sz="800" b="1" dirty="0">
                          <a:solidFill>
                            <a:srgbClr val="C00000"/>
                          </a:solidFill>
                          <a:effectLst/>
                        </a:rPr>
                        <a:t>Suivi des contrats pour :</a:t>
                      </a:r>
                      <a:endParaRPr lang="en-US" sz="800" b="1" dirty="0">
                        <a:solidFill>
                          <a:srgbClr val="C00000"/>
                        </a:solidFill>
                        <a:effectLst/>
                      </a:endParaRPr>
                    </a:p>
                    <a:p>
                      <a:pPr marL="342900" lvl="0" indent="-342900">
                        <a:lnSpc>
                          <a:spcPct val="115000"/>
                        </a:lnSpc>
                        <a:spcBef>
                          <a:spcPts val="480"/>
                        </a:spcBef>
                        <a:spcAft>
                          <a:spcPts val="480"/>
                        </a:spcAft>
                        <a:buFont typeface="+mj-lt"/>
                        <a:buAutoNum type="alphaLcPeriod"/>
                      </a:pPr>
                      <a:r>
                        <a:rPr lang="fr-FR" sz="800" b="1" dirty="0">
                          <a:solidFill>
                            <a:srgbClr val="C00000"/>
                          </a:solidFill>
                          <a:effectLst/>
                        </a:rPr>
                        <a:t>L’établissement d’inventaires de l’amiante</a:t>
                      </a:r>
                      <a:endParaRPr lang="en-US" sz="800" b="1" dirty="0">
                        <a:solidFill>
                          <a:srgbClr val="C00000"/>
                        </a:solidFill>
                        <a:effectLst/>
                      </a:endParaRPr>
                    </a:p>
                    <a:p>
                      <a:pPr marL="342900" lvl="0" indent="-342900">
                        <a:lnSpc>
                          <a:spcPct val="115000"/>
                        </a:lnSpc>
                        <a:spcBef>
                          <a:spcPts val="480"/>
                        </a:spcBef>
                        <a:spcAft>
                          <a:spcPts val="480"/>
                        </a:spcAft>
                        <a:buFont typeface="+mj-lt"/>
                        <a:buAutoNum type="alphaLcPeriod"/>
                      </a:pPr>
                      <a:r>
                        <a:rPr lang="fr-FR" sz="800" b="1" dirty="0">
                          <a:solidFill>
                            <a:srgbClr val="C00000"/>
                          </a:solidFill>
                          <a:effectLst/>
                        </a:rPr>
                        <a:t>L’exécution de travaux de désamiantage</a:t>
                      </a:r>
                      <a:endParaRPr lang="en-US" sz="800" b="1" dirty="0">
                        <a:solidFill>
                          <a:srgbClr val="C00000"/>
                        </a:solidFill>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strike="sngStrike">
                          <a:effectLst/>
                        </a:rPr>
                        <a:t>2.1.</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a:effectLst/>
                        </a:rPr>
                        <a:t>Contrôle de la réalisation des objectifs d’efficacité et d’efficience des contrats d’inventaires (concerne uniquement les inventaires programmés des locaux non encore visités)</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cont</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SUPPRIME</a:t>
                      </a:r>
                      <a:endParaRPr lang="en-US" sz="800" dirty="0">
                        <a:effectLst/>
                        <a:latin typeface="Arial Narrow"/>
                        <a:ea typeface="Arial Narrow"/>
                        <a:cs typeface="Times New Roman"/>
                      </a:endParaRPr>
                    </a:p>
                  </a:txBody>
                  <a:tcPr marL="41124" marR="41124" marT="0" marB="0" anchor="ctr">
                    <a:solidFill>
                      <a:srgbClr val="FFC000"/>
                    </a:solidFill>
                  </a:tcPr>
                </a:tc>
              </a:tr>
              <a:tr h="385430">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a:effectLst/>
                        </a:rPr>
                        <a:t>2.2.</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nSpc>
                          <a:spcPct val="115000"/>
                        </a:lnSpc>
                        <a:spcBef>
                          <a:spcPts val="480"/>
                        </a:spcBef>
                        <a:spcAft>
                          <a:spcPts val="480"/>
                        </a:spcAft>
                      </a:pPr>
                      <a:r>
                        <a:rPr lang="fr-FR" sz="800">
                          <a:effectLst/>
                        </a:rPr>
                        <a:t>Contrôle de la réalisation des objectifs d’efficacité et d’efficience des contrats de travaux de désamiantage</a:t>
                      </a:r>
                      <a:endParaRPr lang="en-US" sz="80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ISE/ASB-</a:t>
                      </a:r>
                      <a:r>
                        <a:rPr lang="fr-FR" sz="800" dirty="0" err="1">
                          <a:effectLst/>
                        </a:rPr>
                        <a:t>cont</a:t>
                      </a:r>
                      <a:endParaRPr lang="en-US" sz="800" dirty="0">
                        <a:effectLst/>
                        <a:latin typeface="Arial Narrow"/>
                        <a:ea typeface="Arial Narrow"/>
                        <a:cs typeface="Times New Roman"/>
                      </a:endParaRPr>
                    </a:p>
                  </a:txBody>
                  <a:tcPr marL="41124" marR="41124" marT="0" marB="0" anchor="ctr">
                    <a:solidFill>
                      <a:srgbClr val="FFC000"/>
                    </a:solidFill>
                  </a:tcPr>
                </a:tc>
                <a:tc>
                  <a:txBody>
                    <a:bodyPr/>
                    <a:lstStyle/>
                    <a:p>
                      <a:pPr algn="ctr">
                        <a:lnSpc>
                          <a:spcPct val="115000"/>
                        </a:lnSpc>
                        <a:spcBef>
                          <a:spcPts val="480"/>
                        </a:spcBef>
                        <a:spcAft>
                          <a:spcPts val="480"/>
                        </a:spcAft>
                      </a:pPr>
                      <a:r>
                        <a:rPr lang="fr-FR" sz="800" dirty="0">
                          <a:effectLst/>
                        </a:rPr>
                        <a:t>SUPPRIME</a:t>
                      </a:r>
                      <a:endParaRPr lang="en-US" sz="800" dirty="0">
                        <a:effectLst/>
                        <a:latin typeface="Arial Narrow"/>
                        <a:ea typeface="Arial Narrow"/>
                        <a:cs typeface="Times New Roman"/>
                      </a:endParaRPr>
                    </a:p>
                  </a:txBody>
                  <a:tcPr marL="41124" marR="41124" marT="0" marB="0" anchor="ctr">
                    <a:solidFill>
                      <a:srgbClr val="FFC000"/>
                    </a:solidFill>
                  </a:tcPr>
                </a:tc>
              </a:tr>
              <a:tr h="35197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2.1.</a:t>
                      </a:r>
                      <a:endParaRPr lang="en-US" sz="800">
                        <a:effectLst/>
                        <a:latin typeface="Arial Narrow"/>
                        <a:ea typeface="Arial Narrow"/>
                        <a:cs typeface="Times New Roman"/>
                      </a:endParaRPr>
                    </a:p>
                  </a:txBody>
                  <a:tcPr marL="41124" marR="41124" marT="0" marB="0" anchor="ctr"/>
                </a:tc>
                <a:tc>
                  <a:txBody>
                    <a:bodyPr/>
                    <a:lstStyle/>
                    <a:p>
                      <a:pPr>
                        <a:lnSpc>
                          <a:spcPct val="115000"/>
                        </a:lnSpc>
                        <a:spcBef>
                          <a:spcPts val="480"/>
                        </a:spcBef>
                        <a:spcAft>
                          <a:spcPts val="480"/>
                        </a:spcAft>
                      </a:pPr>
                      <a:r>
                        <a:rPr lang="fr-FR" sz="800" dirty="0">
                          <a:effectLst/>
                        </a:rPr>
                        <a:t>Utilisation rationnelle des budgets</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dirty="0">
                          <a:effectLst/>
                        </a:rPr>
                        <a:t>-</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dirty="0">
                          <a:effectLst/>
                        </a:rPr>
                        <a:t>AJOUTE</a:t>
                      </a:r>
                      <a:endParaRPr lang="en-US" sz="800" dirty="0">
                        <a:effectLst/>
                        <a:latin typeface="Arial Narrow"/>
                        <a:ea typeface="Arial Narrow"/>
                        <a:cs typeface="Times New Roman"/>
                      </a:endParaRPr>
                    </a:p>
                  </a:txBody>
                  <a:tcPr marL="41124" marR="41124" marT="0" marB="0" anchor="ctr"/>
                </a:tc>
              </a:tr>
              <a:tr h="420365">
                <a:tc rowSpan="2">
                  <a:txBody>
                    <a:bodyPr/>
                    <a:lstStyle/>
                    <a:p>
                      <a:pPr algn="ctr">
                        <a:lnSpc>
                          <a:spcPct val="115000"/>
                        </a:lnSpc>
                        <a:spcBef>
                          <a:spcPts val="480"/>
                        </a:spcBef>
                        <a:spcAft>
                          <a:spcPts val="480"/>
                        </a:spcAft>
                      </a:pPr>
                      <a:r>
                        <a:rPr lang="fr-FR" sz="800">
                          <a:effectLst/>
                        </a:rPr>
                        <a:t>3</a:t>
                      </a:r>
                      <a:endParaRPr lang="en-US" sz="800">
                        <a:effectLst/>
                        <a:latin typeface="Arial Narrow"/>
                        <a:ea typeface="Arial Narrow"/>
                        <a:cs typeface="Times New Roman"/>
                      </a:endParaRPr>
                    </a:p>
                  </a:txBody>
                  <a:tcPr marL="41124" marR="41124" marT="0" marB="0" anchor="ctr"/>
                </a:tc>
                <a:tc rowSpan="2">
                  <a:txBody>
                    <a:bodyPr/>
                    <a:lstStyle/>
                    <a:p>
                      <a:pPr>
                        <a:lnSpc>
                          <a:spcPct val="115000"/>
                        </a:lnSpc>
                        <a:spcBef>
                          <a:spcPts val="480"/>
                        </a:spcBef>
                        <a:spcAft>
                          <a:spcPts val="480"/>
                        </a:spcAft>
                      </a:pPr>
                      <a:r>
                        <a:rPr lang="fr-FR" sz="800" b="1" dirty="0">
                          <a:solidFill>
                            <a:srgbClr val="C00000"/>
                          </a:solidFill>
                          <a:effectLst/>
                        </a:rPr>
                        <a:t>Organisation, planification et suivi des formations</a:t>
                      </a:r>
                      <a:endParaRPr lang="en-US" sz="800" b="1" dirty="0">
                        <a:solidFill>
                          <a:srgbClr val="C00000"/>
                        </a:solidFill>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a:effectLst/>
                        </a:rPr>
                        <a:t>3.1.</a:t>
                      </a:r>
                      <a:endParaRPr lang="en-US" sz="800">
                        <a:effectLst/>
                        <a:latin typeface="Arial Narrow"/>
                        <a:ea typeface="Arial Narrow"/>
                        <a:cs typeface="Times New Roman"/>
                      </a:endParaRPr>
                    </a:p>
                  </a:txBody>
                  <a:tcPr marL="41124" marR="41124" marT="0" marB="0" anchor="ctr"/>
                </a:tc>
                <a:tc>
                  <a:txBody>
                    <a:bodyPr/>
                    <a:lstStyle/>
                    <a:p>
                      <a:pPr>
                        <a:lnSpc>
                          <a:spcPct val="115000"/>
                        </a:lnSpc>
                        <a:spcBef>
                          <a:spcPts val="480"/>
                        </a:spcBef>
                        <a:spcAft>
                          <a:spcPts val="480"/>
                        </a:spcAft>
                      </a:pPr>
                      <a:r>
                        <a:rPr lang="fr-FR" sz="800" dirty="0">
                          <a:effectLst/>
                        </a:rPr>
                        <a:t>Membres de la LH chargés des contrôles annuels – Nombre de participants/</a:t>
                      </a:r>
                      <a:r>
                        <a:rPr lang="fr-FR" sz="800" dirty="0" err="1">
                          <a:effectLst/>
                        </a:rPr>
                        <a:t>Qu</a:t>
                      </a:r>
                      <a:r>
                        <a:rPr lang="fr-FR" sz="800" dirty="0">
                          <a:effectLst/>
                        </a:rPr>
                        <a:t> : Min 4/</a:t>
                      </a:r>
                      <a:r>
                        <a:rPr lang="fr-FR" sz="800" dirty="0" err="1">
                          <a:effectLst/>
                        </a:rPr>
                        <a:t>Qu</a:t>
                      </a:r>
                      <a:endParaRPr lang="en-US" sz="800" dirty="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a:effectLst/>
                        </a:rPr>
                        <a:t>ISE/ASB-opl</a:t>
                      </a:r>
                      <a:endParaRPr lang="en-US" sz="80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dirty="0">
                          <a:effectLst/>
                        </a:rPr>
                        <a:t>TB</a:t>
                      </a:r>
                      <a:endParaRPr lang="en-US" sz="800" dirty="0">
                        <a:effectLst/>
                        <a:latin typeface="Arial Narrow"/>
                        <a:ea typeface="Arial Narrow"/>
                        <a:cs typeface="Times New Roman"/>
                      </a:endParaRPr>
                    </a:p>
                  </a:txBody>
                  <a:tcPr marL="41124" marR="41124" marT="0" marB="0" anchor="ctr"/>
                </a:tc>
              </a:tr>
              <a:tr h="440366">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3.2.</a:t>
                      </a:r>
                      <a:endParaRPr lang="en-US" sz="800">
                        <a:effectLst/>
                        <a:latin typeface="Arial Narrow"/>
                        <a:ea typeface="Arial Narrow"/>
                        <a:cs typeface="Times New Roman"/>
                      </a:endParaRPr>
                    </a:p>
                  </a:txBody>
                  <a:tcPr marL="41124" marR="41124" marT="0" marB="0" anchor="ctr"/>
                </a:tc>
                <a:tc>
                  <a:txBody>
                    <a:bodyPr/>
                    <a:lstStyle/>
                    <a:p>
                      <a:pPr>
                        <a:lnSpc>
                          <a:spcPct val="115000"/>
                        </a:lnSpc>
                        <a:spcBef>
                          <a:spcPts val="480"/>
                        </a:spcBef>
                        <a:spcAft>
                          <a:spcPts val="480"/>
                        </a:spcAft>
                      </a:pPr>
                      <a:r>
                        <a:rPr lang="fr-FR" sz="800">
                          <a:effectLst/>
                        </a:rPr>
                        <a:t>Personnel du 2 Ech Infra (traitements simples) : Min 5/Qu</a:t>
                      </a:r>
                      <a:endParaRPr lang="en-US" sz="80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a:effectLst/>
                        </a:rPr>
                        <a:t>ISE/ASB-opl</a:t>
                      </a:r>
                      <a:endParaRPr lang="en-US" sz="800">
                        <a:effectLst/>
                        <a:latin typeface="Arial Narrow"/>
                        <a:ea typeface="Arial Narrow"/>
                        <a:cs typeface="Times New Roman"/>
                      </a:endParaRPr>
                    </a:p>
                  </a:txBody>
                  <a:tcPr marL="41124" marR="41124" marT="0" marB="0" anchor="ctr"/>
                </a:tc>
                <a:tc>
                  <a:txBody>
                    <a:bodyPr/>
                    <a:lstStyle/>
                    <a:p>
                      <a:pPr algn="ctr">
                        <a:lnSpc>
                          <a:spcPct val="115000"/>
                        </a:lnSpc>
                        <a:spcBef>
                          <a:spcPts val="480"/>
                        </a:spcBef>
                        <a:spcAft>
                          <a:spcPts val="480"/>
                        </a:spcAft>
                      </a:pPr>
                      <a:r>
                        <a:rPr lang="fr-FR" sz="800" dirty="0">
                          <a:effectLst/>
                        </a:rPr>
                        <a:t>TB</a:t>
                      </a:r>
                      <a:endParaRPr lang="en-US" sz="800" dirty="0">
                        <a:effectLst/>
                        <a:latin typeface="Arial Narrow"/>
                        <a:ea typeface="Arial Narrow"/>
                        <a:cs typeface="Times New Roman"/>
                      </a:endParaRPr>
                    </a:p>
                  </a:txBody>
                  <a:tcPr marL="41124" marR="41124" marT="0" marB="0" anchor="ctr"/>
                </a:tc>
              </a:tr>
            </a:tbl>
          </a:graphicData>
        </a:graphic>
      </p:graphicFrame>
    </p:spTree>
    <p:extLst>
      <p:ext uri="{BB962C8B-B14F-4D97-AF65-F5344CB8AC3E}">
        <p14:creationId xmlns:p14="http://schemas.microsoft.com/office/powerpoint/2010/main" val="125432882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hlinkClick r:id="rId2" action="ppaction://hlinksldjump"/>
          </p:cNvPr>
          <p:cNvSpPr/>
          <p:nvPr/>
        </p:nvSpPr>
        <p:spPr>
          <a:xfrm rot="16200000">
            <a:off x="-524641" y="5661248"/>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a:t>R</a:t>
            </a:r>
            <a:r>
              <a:rPr lang="fr-BE" dirty="0" smtClean="0"/>
              <a:t>etour</a:t>
            </a:r>
            <a:endParaRPr lang="fr-BE" dirty="0"/>
          </a:p>
        </p:txBody>
      </p:sp>
      <p:sp>
        <p:nvSpPr>
          <p:cNvPr id="6" name="TextBox 5"/>
          <p:cNvSpPr txBox="1"/>
          <p:nvPr/>
        </p:nvSpPr>
        <p:spPr>
          <a:xfrm>
            <a:off x="93173" y="1484784"/>
            <a:ext cx="400110" cy="3154007"/>
          </a:xfrm>
          <a:prstGeom prst="rect">
            <a:avLst/>
          </a:prstGeom>
          <a:noFill/>
        </p:spPr>
        <p:txBody>
          <a:bodyPr vert="vert270" wrap="square" rtlCol="0">
            <a:spAutoFit/>
          </a:bodyPr>
          <a:lstStyle/>
          <a:p>
            <a:pPr marL="0" lvl="1"/>
            <a:r>
              <a:rPr lang="fr-FR" sz="1400" b="1" dirty="0" smtClean="0"/>
              <a:t>Tableau de bord de la performance 2015</a:t>
            </a:r>
            <a:endParaRPr lang="fr-FR" sz="1400" b="1" dirty="0"/>
          </a:p>
        </p:txBody>
      </p:sp>
      <p:graphicFrame>
        <p:nvGraphicFramePr>
          <p:cNvPr id="3" name="Table 2"/>
          <p:cNvGraphicFramePr>
            <a:graphicFrameLocks noGrp="1"/>
          </p:cNvGraphicFramePr>
          <p:nvPr>
            <p:extLst>
              <p:ext uri="{D42A27DB-BD31-4B8C-83A1-F6EECF244321}">
                <p14:modId xmlns:p14="http://schemas.microsoft.com/office/powerpoint/2010/main" val="1521279110"/>
              </p:ext>
            </p:extLst>
          </p:nvPr>
        </p:nvGraphicFramePr>
        <p:xfrm>
          <a:off x="539552" y="44624"/>
          <a:ext cx="8604448" cy="6744586"/>
        </p:xfrm>
        <a:graphic>
          <a:graphicData uri="http://schemas.openxmlformats.org/drawingml/2006/table">
            <a:tbl>
              <a:tblPr firstRow="1" firstCol="1" bandRow="1">
                <a:tableStyleId>{5C22544A-7EE6-4342-B048-85BDC9FD1C3A}</a:tableStyleId>
              </a:tblPr>
              <a:tblGrid>
                <a:gridCol w="1886610"/>
                <a:gridCol w="1575222"/>
                <a:gridCol w="1886610"/>
                <a:gridCol w="1886610"/>
                <a:gridCol w="722442"/>
                <a:gridCol w="646954"/>
              </a:tblGrid>
              <a:tr h="366876">
                <a:tc>
                  <a:txBody>
                    <a:bodyPr/>
                    <a:lstStyle/>
                    <a:p>
                      <a:pPr algn="ctr">
                        <a:lnSpc>
                          <a:spcPct val="115000"/>
                        </a:lnSpc>
                        <a:spcBef>
                          <a:spcPts val="300"/>
                        </a:spcBef>
                        <a:spcAft>
                          <a:spcPts val="300"/>
                        </a:spcAft>
                      </a:pPr>
                      <a:r>
                        <a:rPr lang="fr-FR" sz="800" dirty="0">
                          <a:effectLst/>
                        </a:rPr>
                        <a:t>N°</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300"/>
                        </a:spcBef>
                        <a:spcAft>
                          <a:spcPts val="300"/>
                        </a:spcAft>
                      </a:pPr>
                      <a:r>
                        <a:rPr lang="fr-FR" sz="800">
                          <a:effectLst/>
                        </a:rPr>
                        <a:t>Descriptions des processus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300"/>
                        </a:spcBef>
                        <a:spcAft>
                          <a:spcPts val="300"/>
                        </a:spcAft>
                      </a:pPr>
                      <a:r>
                        <a:rPr lang="fr-FR" sz="800">
                          <a:effectLst/>
                        </a:rPr>
                        <a:t>N°</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300"/>
                        </a:spcBef>
                        <a:spcAft>
                          <a:spcPts val="300"/>
                        </a:spcAft>
                      </a:pPr>
                      <a:r>
                        <a:rPr lang="fr-FR" sz="800">
                          <a:effectLst/>
                        </a:rPr>
                        <a:t>Descriptions des points de contrôle</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300"/>
                        </a:spcBef>
                        <a:spcAft>
                          <a:spcPts val="300"/>
                        </a:spcAft>
                      </a:pPr>
                      <a:r>
                        <a:rPr lang="fr-FR" sz="800">
                          <a:effectLst/>
                        </a:rPr>
                        <a:t>N° fiches</a:t>
                      </a:r>
                      <a:endParaRPr lang="en-US" sz="800">
                        <a:effectLst/>
                      </a:endParaRPr>
                    </a:p>
                    <a:p>
                      <a:pPr algn="ctr">
                        <a:lnSpc>
                          <a:spcPct val="115000"/>
                        </a:lnSpc>
                        <a:spcBef>
                          <a:spcPts val="300"/>
                        </a:spcBef>
                        <a:spcAft>
                          <a:spcPts val="300"/>
                        </a:spcAft>
                      </a:pPr>
                      <a:r>
                        <a:rPr lang="fr-FR" sz="800">
                          <a:effectLst/>
                        </a:rPr>
                        <a:t>NIV IV</a:t>
                      </a:r>
                      <a:endParaRPr lang="en-US" sz="800">
                        <a:effectLst/>
                        <a:latin typeface="Arial Narrow"/>
                        <a:ea typeface="Arial Narrow"/>
                        <a:cs typeface="Times New Roman"/>
                      </a:endParaRPr>
                    </a:p>
                  </a:txBody>
                  <a:tcPr marL="30865" marR="30865" marT="0" marB="0"/>
                </a:tc>
                <a:tc>
                  <a:txBody>
                    <a:bodyPr/>
                    <a:lstStyle/>
                    <a:p>
                      <a:pPr algn="ctr">
                        <a:lnSpc>
                          <a:spcPct val="115000"/>
                        </a:lnSpc>
                        <a:spcBef>
                          <a:spcPts val="300"/>
                        </a:spcBef>
                        <a:spcAft>
                          <a:spcPts val="300"/>
                        </a:spcAft>
                      </a:pPr>
                      <a:r>
                        <a:rPr lang="fr-FR" sz="800">
                          <a:effectLst/>
                        </a:rPr>
                        <a:t>Outils de mesure N°</a:t>
                      </a:r>
                      <a:endParaRPr lang="en-US" sz="800">
                        <a:effectLst/>
                        <a:latin typeface="Arial Narrow"/>
                        <a:ea typeface="Arial Narrow"/>
                        <a:cs typeface="Times New Roman"/>
                      </a:endParaRPr>
                    </a:p>
                  </a:txBody>
                  <a:tcPr marL="30865" marR="30865" marT="0" marB="0"/>
                </a:tc>
              </a:tr>
              <a:tr h="413416">
                <a:tc rowSpan="9">
                  <a:txBody>
                    <a:bodyPr/>
                    <a:lstStyle/>
                    <a:p>
                      <a:pPr algn="ctr">
                        <a:lnSpc>
                          <a:spcPct val="115000"/>
                        </a:lnSpc>
                        <a:spcBef>
                          <a:spcPts val="480"/>
                        </a:spcBef>
                        <a:spcAft>
                          <a:spcPts val="480"/>
                        </a:spcAft>
                      </a:pPr>
                      <a:r>
                        <a:rPr lang="fr-FR" sz="800" dirty="0">
                          <a:effectLst/>
                        </a:rPr>
                        <a:t>1.</a:t>
                      </a:r>
                      <a:endParaRPr lang="en-US" sz="800" dirty="0">
                        <a:effectLst/>
                        <a:latin typeface="Arial Narrow"/>
                        <a:ea typeface="Arial Narrow"/>
                        <a:cs typeface="Times New Roman"/>
                      </a:endParaRPr>
                    </a:p>
                  </a:txBody>
                  <a:tcPr marL="30865" marR="30865" marT="0" marB="0" anchor="ctr"/>
                </a:tc>
                <a:tc rowSpan="9">
                  <a:txBody>
                    <a:bodyPr/>
                    <a:lstStyle/>
                    <a:p>
                      <a:pPr>
                        <a:lnSpc>
                          <a:spcPct val="115000"/>
                        </a:lnSpc>
                        <a:spcBef>
                          <a:spcPts val="480"/>
                        </a:spcBef>
                        <a:spcAft>
                          <a:spcPts val="480"/>
                        </a:spcAft>
                      </a:pPr>
                      <a:r>
                        <a:rPr lang="fr-FR" sz="800" b="1" dirty="0">
                          <a:solidFill>
                            <a:srgbClr val="C00000"/>
                          </a:solidFill>
                          <a:effectLst/>
                        </a:rPr>
                        <a:t>Contrôle et suivi des inventaires et des programmes de gestion</a:t>
                      </a:r>
                      <a:endParaRPr lang="en-US" sz="800" b="1" dirty="0">
                        <a:solidFill>
                          <a:srgbClr val="C00000"/>
                        </a:solidFill>
                        <a:effectLst/>
                        <a:latin typeface="Arial Narrow"/>
                        <a:ea typeface="Arial Narrow"/>
                        <a:cs typeface="Times New Roman"/>
                      </a:endParaRPr>
                    </a:p>
                  </a:txBody>
                  <a:tcPr marL="30865" marR="30865" marT="0" marB="0" anchor="ctr"/>
                </a:tc>
                <a:tc rowSpan="2">
                  <a:txBody>
                    <a:bodyPr/>
                    <a:lstStyle/>
                    <a:p>
                      <a:pPr algn="ctr">
                        <a:lnSpc>
                          <a:spcPct val="115000"/>
                        </a:lnSpc>
                        <a:spcBef>
                          <a:spcPts val="480"/>
                        </a:spcBef>
                        <a:spcAft>
                          <a:spcPts val="480"/>
                        </a:spcAft>
                      </a:pPr>
                      <a:r>
                        <a:rPr lang="fr-FR" sz="800" strike="sngStrike" dirty="0">
                          <a:effectLst/>
                        </a:rPr>
                        <a:t>1.1.</a:t>
                      </a:r>
                      <a:endParaRPr lang="en-US" sz="800" dirty="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Livraison des inventaires et des programmes de gestion : Contrôle du respect de la dead line</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ISE/ASB-inv</a:t>
                      </a:r>
                      <a:endParaRPr lang="en-US" sz="800">
                        <a:effectLst/>
                      </a:endParaRPr>
                    </a:p>
                    <a:p>
                      <a:pPr algn="ctr">
                        <a:lnSpc>
                          <a:spcPct val="115000"/>
                        </a:lnSpc>
                        <a:spcBef>
                          <a:spcPts val="480"/>
                        </a:spcBef>
                        <a:spcAft>
                          <a:spcPts val="480"/>
                        </a:spcAft>
                      </a:pPr>
                      <a:r>
                        <a:rPr lang="fr-FR" sz="800">
                          <a:effectLst/>
                        </a:rPr>
                        <a:t>ISE/ASB-ges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27257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nSpc>
                          <a:spcPct val="115000"/>
                        </a:lnSpc>
                        <a:spcBef>
                          <a:spcPts val="480"/>
                        </a:spcBef>
                        <a:spcAft>
                          <a:spcPts val="480"/>
                        </a:spcAft>
                      </a:pPr>
                      <a:r>
                        <a:rPr lang="fr-FR" sz="800">
                          <a:effectLst/>
                        </a:rPr>
                        <a:t>Livraison des programmes des travaux : Contrôle du respect de la dead line</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400148">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dirty="0">
                          <a:effectLst/>
                        </a:rPr>
                        <a:t>1.2.</a:t>
                      </a:r>
                      <a:endParaRPr lang="en-US" sz="800" dirty="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Contrôle des données des formulaires (légales et de mise à jour)</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ISE/ASB-inv</a:t>
                      </a:r>
                      <a:endParaRPr lang="en-US" sz="800">
                        <a:effectLst/>
                      </a:endParaRPr>
                    </a:p>
                    <a:p>
                      <a:pPr algn="ctr">
                        <a:lnSpc>
                          <a:spcPct val="115000"/>
                        </a:lnSpc>
                        <a:spcBef>
                          <a:spcPts val="480"/>
                        </a:spcBef>
                        <a:spcAft>
                          <a:spcPts val="480"/>
                        </a:spcAft>
                      </a:pPr>
                      <a:r>
                        <a:rPr lang="fr-FR" sz="800">
                          <a:effectLst/>
                        </a:rPr>
                        <a:t>ISE/ASB-ges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272570">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1.1.</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Complétude de mise à jour des inventaires et programmes de gestion</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 </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1600" dirty="0">
                          <a:effectLst/>
                          <a:sym typeface="Wingdings"/>
                        </a:rPr>
                        <a:t></a:t>
                      </a:r>
                      <a:endParaRPr lang="en-US" sz="1600" dirty="0">
                        <a:effectLst/>
                        <a:latin typeface="Arial Narrow"/>
                        <a:ea typeface="Arial Narrow"/>
                        <a:cs typeface="Times New Roman"/>
                      </a:endParaRPr>
                    </a:p>
                  </a:txBody>
                  <a:tcPr marL="30865" marR="30865" marT="0" marB="0" anchor="ctr">
                    <a:solidFill>
                      <a:srgbClr val="FFFF00"/>
                    </a:solidFill>
                  </a:tcPr>
                </a:tc>
              </a:tr>
              <a:tr h="413416">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a:effectLst/>
                        </a:rPr>
                        <a:t>1.3.</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Locaux « non encore visités » : Contrôle du respect du programme des inventaires de l’amiante</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ISE/ASB-inv</a:t>
                      </a:r>
                      <a:endParaRPr lang="en-US" sz="800">
                        <a:effectLst/>
                      </a:endParaRPr>
                    </a:p>
                    <a:p>
                      <a:pPr algn="ctr">
                        <a:lnSpc>
                          <a:spcPct val="115000"/>
                        </a:lnSpc>
                        <a:spcBef>
                          <a:spcPts val="480"/>
                        </a:spcBef>
                        <a:spcAft>
                          <a:spcPts val="480"/>
                        </a:spcAft>
                      </a:pPr>
                      <a:r>
                        <a:rPr lang="fr-FR" sz="800">
                          <a:effectLst/>
                        </a:rPr>
                        <a:t>ISE/ASB-cont</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272570">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1.2.</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Contrôle du respect du planning des contrôles de l’état de l’amiante</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ISE/ASB-ges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315713">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1.3.</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Contrôle de la validité des formulaires de contrôles de l’état de l’amiante</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ISE/ASB-ges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1398315">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dirty="0">
                          <a:effectLst/>
                        </a:rPr>
                        <a:t>1.5.</a:t>
                      </a:r>
                      <a:endParaRPr lang="en-US" sz="800" dirty="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dirty="0">
                          <a:effectLst/>
                        </a:rPr>
                        <a:t>Contrôle de la cohérence entre les données relatives aux travaux de désamiantage renseignées sur les fichiers :</a:t>
                      </a:r>
                      <a:endParaRPr lang="en-US" sz="800" dirty="0">
                        <a:effectLst/>
                      </a:endParaRPr>
                    </a:p>
                    <a:p>
                      <a:pPr marL="342900" lvl="0" indent="-342900">
                        <a:lnSpc>
                          <a:spcPct val="115000"/>
                        </a:lnSpc>
                        <a:spcBef>
                          <a:spcPts val="300"/>
                        </a:spcBef>
                        <a:spcAft>
                          <a:spcPts val="300"/>
                        </a:spcAft>
                        <a:buFont typeface="Symbol"/>
                        <a:buChar char=""/>
                      </a:pPr>
                      <a:r>
                        <a:rPr lang="fr-BE" sz="800" u="sng" dirty="0">
                          <a:effectLst/>
                        </a:rPr>
                        <a:t>xCRI_InventaireAmiante_et-Programme_de_Gestion_201x </a:t>
                      </a:r>
                      <a:endParaRPr lang="en-US" sz="800" dirty="0">
                        <a:effectLst/>
                      </a:endParaRPr>
                    </a:p>
                    <a:p>
                      <a:pPr marL="342900" lvl="0" indent="-342900">
                        <a:lnSpc>
                          <a:spcPct val="115000"/>
                        </a:lnSpc>
                        <a:spcBef>
                          <a:spcPts val="300"/>
                        </a:spcBef>
                        <a:spcAft>
                          <a:spcPts val="300"/>
                        </a:spcAft>
                        <a:buFont typeface="Symbol"/>
                        <a:buChar char=""/>
                      </a:pPr>
                      <a:r>
                        <a:rPr lang="fr-BE" sz="800" u="sng" dirty="0">
                          <a:effectLst/>
                        </a:rPr>
                        <a:t>xCRI_Prog_Travaux_201x</a:t>
                      </a:r>
                      <a:endParaRPr lang="en-US" sz="800" dirty="0">
                        <a:effectLst/>
                      </a:endParaRPr>
                    </a:p>
                    <a:p>
                      <a:pPr>
                        <a:lnSpc>
                          <a:spcPct val="115000"/>
                        </a:lnSpc>
                        <a:spcBef>
                          <a:spcPts val="480"/>
                        </a:spcBef>
                        <a:spcAft>
                          <a:spcPts val="480"/>
                        </a:spcAft>
                      </a:pPr>
                      <a:r>
                        <a:rPr lang="en-US" sz="800" dirty="0" err="1">
                          <a:effectLst/>
                        </a:rPr>
                        <a:t>sur</a:t>
                      </a:r>
                      <a:r>
                        <a:rPr lang="en-US" sz="800" dirty="0">
                          <a:effectLst/>
                        </a:rPr>
                        <a:t> SharePoint MRC&amp;I-I/S/E</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BE" sz="800">
                          <a:effectLst/>
                        </a:rPr>
                        <a:t>Vu en 2015 avec les CCI. Solution en cours de préparation en 2016.</a:t>
                      </a:r>
                      <a:endParaRPr lang="en-US" sz="800">
                        <a:effectLst/>
                        <a:latin typeface="Arial Narrow"/>
                        <a:ea typeface="Arial Narrow"/>
                        <a:cs typeface="Times New Roman"/>
                      </a:endParaRPr>
                    </a:p>
                  </a:txBody>
                  <a:tcPr marL="30865" marR="30865" marT="0" marB="0" anchor="ctr"/>
                </a:tc>
              </a:tr>
              <a:tr h="413416">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a:effectLst/>
                        </a:rPr>
                        <a:t>1.6.</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Publication des inventaires et des programmes de gestion : Contrôle du respect de la dead line</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ISE/ASB-</a:t>
                      </a:r>
                      <a:r>
                        <a:rPr lang="fr-FR" sz="800" dirty="0" err="1">
                          <a:effectLst/>
                        </a:rPr>
                        <a:t>inv</a:t>
                      </a:r>
                      <a:endParaRPr lang="en-US" sz="800" dirty="0">
                        <a:effectLst/>
                      </a:endParaRPr>
                    </a:p>
                    <a:p>
                      <a:pPr algn="ctr">
                        <a:lnSpc>
                          <a:spcPct val="115000"/>
                        </a:lnSpc>
                        <a:spcBef>
                          <a:spcPts val="480"/>
                        </a:spcBef>
                        <a:spcAft>
                          <a:spcPts val="480"/>
                        </a:spcAft>
                      </a:pPr>
                      <a:r>
                        <a:rPr lang="fr-FR" sz="800" dirty="0">
                          <a:effectLst/>
                        </a:rPr>
                        <a:t>ISE/ASB-</a:t>
                      </a:r>
                      <a:r>
                        <a:rPr lang="fr-FR" sz="800" dirty="0" err="1">
                          <a:effectLst/>
                        </a:rPr>
                        <a:t>ges</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695107">
                <a:tc rowSpan="3">
                  <a:txBody>
                    <a:bodyPr/>
                    <a:lstStyle/>
                    <a:p>
                      <a:pPr algn="ctr">
                        <a:lnSpc>
                          <a:spcPct val="115000"/>
                        </a:lnSpc>
                        <a:spcBef>
                          <a:spcPts val="480"/>
                        </a:spcBef>
                        <a:spcAft>
                          <a:spcPts val="480"/>
                        </a:spcAft>
                      </a:pPr>
                      <a:r>
                        <a:rPr lang="fr-FR" sz="800">
                          <a:effectLst/>
                        </a:rPr>
                        <a:t>2.</a:t>
                      </a:r>
                      <a:endParaRPr lang="en-US" sz="800">
                        <a:effectLst/>
                        <a:latin typeface="Arial Narrow"/>
                        <a:ea typeface="Arial Narrow"/>
                        <a:cs typeface="Times New Roman"/>
                      </a:endParaRPr>
                    </a:p>
                  </a:txBody>
                  <a:tcPr marL="30865" marR="30865" marT="0" marB="0" anchor="ctr"/>
                </a:tc>
                <a:tc rowSpan="3">
                  <a:txBody>
                    <a:bodyPr/>
                    <a:lstStyle/>
                    <a:p>
                      <a:pPr>
                        <a:lnSpc>
                          <a:spcPct val="115000"/>
                        </a:lnSpc>
                        <a:spcBef>
                          <a:spcPts val="480"/>
                        </a:spcBef>
                        <a:spcAft>
                          <a:spcPts val="480"/>
                        </a:spcAft>
                      </a:pPr>
                      <a:r>
                        <a:rPr lang="fr-FR" sz="800" b="1" dirty="0">
                          <a:solidFill>
                            <a:srgbClr val="C00000"/>
                          </a:solidFill>
                          <a:effectLst/>
                        </a:rPr>
                        <a:t>Suivi des contrats pour :</a:t>
                      </a:r>
                      <a:endParaRPr lang="en-US" sz="800" b="1" dirty="0">
                        <a:solidFill>
                          <a:srgbClr val="C00000"/>
                        </a:solidFill>
                        <a:effectLst/>
                      </a:endParaRPr>
                    </a:p>
                    <a:p>
                      <a:pPr marL="342900" lvl="0" indent="-342900">
                        <a:lnSpc>
                          <a:spcPct val="115000"/>
                        </a:lnSpc>
                        <a:spcBef>
                          <a:spcPts val="480"/>
                        </a:spcBef>
                        <a:spcAft>
                          <a:spcPts val="480"/>
                        </a:spcAft>
                        <a:buFont typeface="+mj-lt"/>
                        <a:buAutoNum type="alphaLcPeriod"/>
                      </a:pPr>
                      <a:r>
                        <a:rPr lang="fr-FR" sz="800" b="1" dirty="0">
                          <a:solidFill>
                            <a:srgbClr val="C00000"/>
                          </a:solidFill>
                          <a:effectLst/>
                        </a:rPr>
                        <a:t>L’établissement d’inventaires de l’amiante</a:t>
                      </a:r>
                      <a:endParaRPr lang="en-US" sz="800" b="1" dirty="0">
                        <a:solidFill>
                          <a:srgbClr val="C00000"/>
                        </a:solidFill>
                        <a:effectLst/>
                      </a:endParaRPr>
                    </a:p>
                    <a:p>
                      <a:pPr marL="342900" lvl="0" indent="-342900">
                        <a:lnSpc>
                          <a:spcPct val="115000"/>
                        </a:lnSpc>
                        <a:spcBef>
                          <a:spcPts val="480"/>
                        </a:spcBef>
                        <a:spcAft>
                          <a:spcPts val="480"/>
                        </a:spcAft>
                        <a:buFont typeface="+mj-lt"/>
                        <a:buAutoNum type="alphaLcPeriod"/>
                      </a:pPr>
                      <a:r>
                        <a:rPr lang="fr-FR" sz="800" b="1" dirty="0">
                          <a:solidFill>
                            <a:srgbClr val="C00000"/>
                          </a:solidFill>
                          <a:effectLst/>
                        </a:rPr>
                        <a:t>L’exécution de travaux de désamiantage</a:t>
                      </a:r>
                      <a:endParaRPr lang="en-US" sz="800" b="1" dirty="0">
                        <a:solidFill>
                          <a:srgbClr val="C00000"/>
                        </a:solidFill>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strike="sngStrike">
                          <a:effectLst/>
                        </a:rPr>
                        <a:t>2.1.</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Contrôle de la réalisation des objectifs d’efficacité et d’efficience des contrats d’inventaires (concerne uniquement les inventaires programmés des locaux non encore visités)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ISE/ASB-</a:t>
                      </a:r>
                      <a:r>
                        <a:rPr lang="fr-FR" sz="800" dirty="0" err="1">
                          <a:effectLst/>
                        </a:rPr>
                        <a:t>cont</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413416">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strike="sngStrike">
                          <a:effectLst/>
                        </a:rPr>
                        <a:t>2.2.</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Contrôle de la réalisation des objectifs d’efficacité et d’efficience des contrats de travaux de désamiantage</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ISE/ASB-</a:t>
                      </a:r>
                      <a:r>
                        <a:rPr lang="fr-FR" sz="800" dirty="0" err="1">
                          <a:effectLst/>
                        </a:rPr>
                        <a:t>cont</a:t>
                      </a:r>
                      <a:endParaRPr lang="en-US" sz="800" dirty="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dirty="0">
                          <a:effectLst/>
                        </a:rPr>
                        <a:t> </a:t>
                      </a:r>
                      <a:endParaRPr lang="en-US" sz="800" dirty="0">
                        <a:effectLst/>
                        <a:latin typeface="Arial Narrow"/>
                        <a:ea typeface="Arial Narrow"/>
                        <a:cs typeface="Times New Roman"/>
                      </a:endParaRPr>
                    </a:p>
                  </a:txBody>
                  <a:tcPr marL="30865" marR="30865" marT="0" marB="0" anchor="ctr">
                    <a:solidFill>
                      <a:schemeClr val="tx1"/>
                    </a:solidFill>
                  </a:tcPr>
                </a:tc>
              </a:tr>
              <a:tr h="330442">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2.1.</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Utilisation rationnelle des budgets</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1600" dirty="0">
                          <a:effectLst/>
                          <a:sym typeface="Wingdings"/>
                        </a:rPr>
                        <a:t></a:t>
                      </a:r>
                      <a:endParaRPr lang="en-US" sz="1600" dirty="0">
                        <a:effectLst/>
                        <a:latin typeface="Arial Narrow"/>
                        <a:ea typeface="Arial Narrow"/>
                        <a:cs typeface="Times New Roman"/>
                      </a:endParaRPr>
                    </a:p>
                  </a:txBody>
                  <a:tcPr marL="30865" marR="30865" marT="0" marB="0" anchor="ctr">
                    <a:solidFill>
                      <a:srgbClr val="00B050"/>
                    </a:solidFill>
                  </a:tcPr>
                </a:tc>
              </a:tr>
              <a:tr h="413416">
                <a:tc rowSpan="2">
                  <a:txBody>
                    <a:bodyPr/>
                    <a:lstStyle/>
                    <a:p>
                      <a:pPr algn="ctr">
                        <a:lnSpc>
                          <a:spcPct val="115000"/>
                        </a:lnSpc>
                        <a:spcBef>
                          <a:spcPts val="480"/>
                        </a:spcBef>
                        <a:spcAft>
                          <a:spcPts val="480"/>
                        </a:spcAft>
                      </a:pPr>
                      <a:r>
                        <a:rPr lang="fr-FR" sz="800">
                          <a:effectLst/>
                        </a:rPr>
                        <a:t>3</a:t>
                      </a:r>
                      <a:endParaRPr lang="en-US" sz="800">
                        <a:effectLst/>
                        <a:latin typeface="Arial Narrow"/>
                        <a:ea typeface="Arial Narrow"/>
                        <a:cs typeface="Times New Roman"/>
                      </a:endParaRPr>
                    </a:p>
                  </a:txBody>
                  <a:tcPr marL="30865" marR="30865" marT="0" marB="0" anchor="ctr"/>
                </a:tc>
                <a:tc rowSpan="2">
                  <a:txBody>
                    <a:bodyPr/>
                    <a:lstStyle/>
                    <a:p>
                      <a:pPr>
                        <a:lnSpc>
                          <a:spcPct val="115000"/>
                        </a:lnSpc>
                        <a:spcBef>
                          <a:spcPts val="480"/>
                        </a:spcBef>
                        <a:spcAft>
                          <a:spcPts val="480"/>
                        </a:spcAft>
                      </a:pPr>
                      <a:r>
                        <a:rPr lang="fr-FR" sz="800" b="1" dirty="0">
                          <a:solidFill>
                            <a:srgbClr val="C00000"/>
                          </a:solidFill>
                          <a:effectLst/>
                        </a:rPr>
                        <a:t>Organisation, planification et suivi des formations</a:t>
                      </a:r>
                      <a:endParaRPr lang="en-US" sz="800" b="1" dirty="0">
                        <a:solidFill>
                          <a:srgbClr val="C00000"/>
                        </a:solidFill>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3.1.</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Membres de la LH chargés des contrôles annuels – Nombre de participants/Qu : Min 4/Qu</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ISE/ASB-opl</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1600" dirty="0">
                          <a:effectLst/>
                          <a:sym typeface="Wingdings"/>
                        </a:rPr>
                        <a:t></a:t>
                      </a:r>
                      <a:endParaRPr lang="en-US" sz="1600" dirty="0">
                        <a:effectLst/>
                        <a:latin typeface="Arial Narrow"/>
                        <a:ea typeface="Arial Narrow"/>
                        <a:cs typeface="Times New Roman"/>
                      </a:endParaRPr>
                    </a:p>
                  </a:txBody>
                  <a:tcPr marL="30865" marR="30865" marT="0" marB="0" anchor="ctr">
                    <a:solidFill>
                      <a:srgbClr val="00B050"/>
                    </a:solidFill>
                  </a:tcPr>
                </a:tc>
              </a:tr>
              <a:tr h="272570">
                <a:tc vMerge="1">
                  <a:txBody>
                    <a:bodyPr/>
                    <a:lstStyle/>
                    <a:p>
                      <a:endParaRPr lang="en-US"/>
                    </a:p>
                  </a:txBody>
                  <a:tcPr/>
                </a:tc>
                <a:tc vMerge="1">
                  <a:txBody>
                    <a:bodyPr/>
                    <a:lstStyle/>
                    <a:p>
                      <a:endParaRPr lang="en-US"/>
                    </a:p>
                  </a:txBody>
                  <a:tcPr/>
                </a:tc>
                <a:tc>
                  <a:txBody>
                    <a:bodyPr/>
                    <a:lstStyle/>
                    <a:p>
                      <a:pPr algn="ctr">
                        <a:lnSpc>
                          <a:spcPct val="115000"/>
                        </a:lnSpc>
                        <a:spcBef>
                          <a:spcPts val="480"/>
                        </a:spcBef>
                        <a:spcAft>
                          <a:spcPts val="480"/>
                        </a:spcAft>
                      </a:pPr>
                      <a:r>
                        <a:rPr lang="fr-FR" sz="800">
                          <a:effectLst/>
                        </a:rPr>
                        <a:t>3.2.</a:t>
                      </a:r>
                      <a:endParaRPr lang="en-US" sz="800">
                        <a:effectLst/>
                        <a:latin typeface="Arial Narrow"/>
                        <a:ea typeface="Arial Narrow"/>
                        <a:cs typeface="Times New Roman"/>
                      </a:endParaRPr>
                    </a:p>
                  </a:txBody>
                  <a:tcPr marL="30865" marR="30865" marT="0" marB="0" anchor="ctr"/>
                </a:tc>
                <a:tc>
                  <a:txBody>
                    <a:bodyPr/>
                    <a:lstStyle/>
                    <a:p>
                      <a:pPr>
                        <a:lnSpc>
                          <a:spcPct val="115000"/>
                        </a:lnSpc>
                        <a:spcBef>
                          <a:spcPts val="480"/>
                        </a:spcBef>
                        <a:spcAft>
                          <a:spcPts val="480"/>
                        </a:spcAft>
                      </a:pPr>
                      <a:r>
                        <a:rPr lang="fr-FR" sz="800">
                          <a:effectLst/>
                        </a:rPr>
                        <a:t>Personnel du 2 Ech Infra (traitements simples) : Min 5/Qu</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800">
                          <a:effectLst/>
                        </a:rPr>
                        <a:t>ISE/ASB-opl</a:t>
                      </a:r>
                      <a:endParaRPr lang="en-US" sz="800">
                        <a:effectLst/>
                        <a:latin typeface="Arial Narrow"/>
                        <a:ea typeface="Arial Narrow"/>
                        <a:cs typeface="Times New Roman"/>
                      </a:endParaRPr>
                    </a:p>
                  </a:txBody>
                  <a:tcPr marL="30865" marR="30865" marT="0" marB="0" anchor="ctr"/>
                </a:tc>
                <a:tc>
                  <a:txBody>
                    <a:bodyPr/>
                    <a:lstStyle/>
                    <a:p>
                      <a:pPr algn="ctr">
                        <a:lnSpc>
                          <a:spcPct val="115000"/>
                        </a:lnSpc>
                        <a:spcBef>
                          <a:spcPts val="480"/>
                        </a:spcBef>
                        <a:spcAft>
                          <a:spcPts val="480"/>
                        </a:spcAft>
                      </a:pPr>
                      <a:r>
                        <a:rPr lang="fr-FR" sz="1600" dirty="0">
                          <a:effectLst/>
                          <a:sym typeface="Wingdings"/>
                        </a:rPr>
                        <a:t></a:t>
                      </a:r>
                      <a:endParaRPr lang="en-US" sz="1600" dirty="0">
                        <a:effectLst/>
                        <a:latin typeface="Arial Narrow"/>
                        <a:ea typeface="Arial Narrow"/>
                        <a:cs typeface="Times New Roman"/>
                      </a:endParaRPr>
                    </a:p>
                  </a:txBody>
                  <a:tcPr marL="30865" marR="30865" marT="0" marB="0" anchor="ctr">
                    <a:solidFill>
                      <a:srgbClr val="00B050"/>
                    </a:solidFill>
                  </a:tcPr>
                </a:tc>
              </a:tr>
            </a:tbl>
          </a:graphicData>
        </a:graphic>
      </p:graphicFrame>
    </p:spTree>
    <p:extLst>
      <p:ext uri="{BB962C8B-B14F-4D97-AF65-F5344CB8AC3E}">
        <p14:creationId xmlns:p14="http://schemas.microsoft.com/office/powerpoint/2010/main" val="124679803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4</a:t>
            </a:fld>
            <a:endParaRPr lang="en-US" sz="1400">
              <a:latin typeface="Arial" charset="0"/>
            </a:endParaRPr>
          </a:p>
        </p:txBody>
      </p:sp>
      <p:sp>
        <p:nvSpPr>
          <p:cNvPr id="8" name="Rectangle 2"/>
          <p:cNvSpPr>
            <a:spLocks noChangeArrowheads="1"/>
          </p:cNvSpPr>
          <p:nvPr/>
        </p:nvSpPr>
        <p:spPr bwMode="auto">
          <a:xfrm>
            <a:off x="1042988" y="333374"/>
            <a:ext cx="7200900" cy="936000"/>
          </a:xfrm>
          <a:prstGeom prst="rect">
            <a:avLst/>
          </a:prstGeom>
          <a:noFill/>
          <a:ln w="9525">
            <a:noFill/>
            <a:miter lim="800000"/>
            <a:headEnd/>
            <a:tailEnd/>
          </a:ln>
        </p:spPr>
        <p:txBody>
          <a:bodyPr anchor="ctr"/>
          <a:lstStyle/>
          <a:p>
            <a:pPr algn="ctr"/>
            <a:r>
              <a:rPr lang="fr-FR" sz="4000" b="1" dirty="0" smtClean="0">
                <a:effectLst>
                  <a:outerShdw blurRad="38100" dist="38100" dir="2700000" algn="tl">
                    <a:srgbClr val="000000">
                      <a:alpha val="43137"/>
                    </a:srgbClr>
                  </a:outerShdw>
                </a:effectLst>
              </a:rPr>
              <a:t>Agenda</a:t>
            </a:r>
            <a:endParaRPr lang="fr-BE" sz="4000" b="1" dirty="0">
              <a:effectLst>
                <a:outerShdw blurRad="38100" dist="38100" dir="2700000" algn="tl">
                  <a:srgbClr val="000000">
                    <a:alpha val="43137"/>
                  </a:srgbClr>
                </a:outerShdw>
              </a:effectLst>
            </a:endParaRPr>
          </a:p>
        </p:txBody>
      </p:sp>
      <p:sp>
        <p:nvSpPr>
          <p:cNvPr id="9" name="TextBox 8"/>
          <p:cNvSpPr txBox="1"/>
          <p:nvPr/>
        </p:nvSpPr>
        <p:spPr>
          <a:xfrm>
            <a:off x="430502" y="1844824"/>
            <a:ext cx="8219255" cy="3970318"/>
          </a:xfrm>
          <a:prstGeom prst="rect">
            <a:avLst/>
          </a:prstGeom>
          <a:noFill/>
        </p:spPr>
        <p:txBody>
          <a:bodyPr wrap="square" rtlCol="0">
            <a:spAutoFit/>
          </a:bodyPr>
          <a:lstStyle/>
          <a:p>
            <a:pPr marL="536575" indent="-536575">
              <a:lnSpc>
                <a:spcPct val="150000"/>
              </a:lnSpc>
              <a:buFont typeface="+mj-lt"/>
              <a:buAutoNum type="romanUcPeriod"/>
            </a:pPr>
            <a:r>
              <a:rPr lang="fr-FR" sz="2400" b="1" dirty="0" smtClean="0"/>
              <a:t>Bilan de la gestion de l’amiante Infra de l’année 2015</a:t>
            </a:r>
          </a:p>
          <a:p>
            <a:pPr marL="536575" indent="-536575">
              <a:lnSpc>
                <a:spcPct val="150000"/>
              </a:lnSpc>
              <a:buFont typeface="+mj-lt"/>
              <a:buAutoNum type="romanUcPeriod" startAt="2"/>
            </a:pPr>
            <a:r>
              <a:rPr lang="fr-BE" sz="2400" b="1" dirty="0" smtClean="0"/>
              <a:t>Analyse du tableau de bord de la performance 2015 par (groupe de) processus</a:t>
            </a:r>
          </a:p>
          <a:p>
            <a:pPr marL="536575" indent="-536575">
              <a:lnSpc>
                <a:spcPct val="150000"/>
              </a:lnSpc>
              <a:buFont typeface="+mj-lt"/>
              <a:buAutoNum type="romanUcPeriod" startAt="2"/>
            </a:pPr>
            <a:r>
              <a:rPr lang="fr-BE" sz="2400" b="1" dirty="0" smtClean="0"/>
              <a:t>Programme de gestion de l’amiante Infra pour l’année 2016</a:t>
            </a:r>
          </a:p>
          <a:p>
            <a:pPr marL="536575" indent="-536575">
              <a:lnSpc>
                <a:spcPct val="150000"/>
              </a:lnSpc>
              <a:buFont typeface="+mj-lt"/>
              <a:buAutoNum type="romanUcPeriod" startAt="2"/>
            </a:pPr>
            <a:r>
              <a:rPr lang="fr-BE" sz="2400" b="1" dirty="0" smtClean="0"/>
              <a:t>Actions à entreprendre en 2016</a:t>
            </a:r>
          </a:p>
          <a:p>
            <a:pPr marL="536575" indent="-536575">
              <a:lnSpc>
                <a:spcPct val="150000"/>
              </a:lnSpc>
              <a:buFont typeface="+mj-lt"/>
              <a:buAutoNum type="romanUcPeriod" startAt="2"/>
            </a:pPr>
            <a:r>
              <a:rPr lang="fr-FR" sz="2400" b="1" dirty="0" smtClean="0"/>
              <a:t>Conclusions</a:t>
            </a:r>
          </a:p>
          <a:p>
            <a:pPr marL="536575" indent="-536575">
              <a:lnSpc>
                <a:spcPct val="150000"/>
              </a:lnSpc>
              <a:buFont typeface="+mj-lt"/>
              <a:buAutoNum type="romanUcPeriod" startAt="2"/>
            </a:pPr>
            <a:r>
              <a:rPr lang="fr-FR" sz="2400" b="1" dirty="0" smtClean="0"/>
              <a:t>Q&amp;R</a:t>
            </a:r>
            <a:endParaRPr lang="fr-FR" sz="2400" b="1" dirty="0"/>
          </a:p>
        </p:txBody>
      </p:sp>
      <p:sp>
        <p:nvSpPr>
          <p:cNvPr id="10"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12"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92522978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5</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716676"/>
          </a:xfrm>
          <a:prstGeom prst="rect">
            <a:avLst/>
          </a:prstGeom>
          <a:noFill/>
        </p:spPr>
        <p:txBody>
          <a:bodyPr wrap="square" rtlCol="0">
            <a:spAutoFit/>
          </a:bodyPr>
          <a:lstStyle/>
          <a:p>
            <a:pPr marL="457200" lvl="0" indent="-457200">
              <a:spcAft>
                <a:spcPts val="600"/>
              </a:spcAft>
              <a:buFont typeface="+mj-lt"/>
              <a:buAutoNum type="arabicPeriod"/>
            </a:pPr>
            <a:r>
              <a:rPr lang="fr-FR" sz="2000" b="1" dirty="0" smtClean="0"/>
              <a:t>Inventaire de l’amiante</a:t>
            </a:r>
          </a:p>
          <a:p>
            <a:pPr marL="914400" lvl="1" indent="-457200">
              <a:spcAft>
                <a:spcPts val="300"/>
              </a:spcAft>
              <a:buFont typeface="+mj-lt"/>
              <a:buAutoNum type="alphaLcPeriod"/>
            </a:pPr>
            <a:r>
              <a:rPr lang="fr-FR" b="1" dirty="0" smtClean="0"/>
              <a:t>Inventaires exécutés en 2015 sur contrat 12IP050</a:t>
            </a:r>
          </a:p>
          <a:p>
            <a:pPr marL="1185863" lvl="1" indent="-285750">
              <a:spcAft>
                <a:spcPts val="300"/>
              </a:spcAft>
              <a:buFont typeface="Wingdings" panose="05000000000000000000" pitchFamily="2" charset="2"/>
              <a:buChar char="è"/>
            </a:pPr>
            <a:r>
              <a:rPr lang="fr-FR" sz="1400" dirty="0"/>
              <a:t>Le budget prévu était de </a:t>
            </a:r>
            <a:r>
              <a:rPr lang="fr-FR" sz="1400" b="1" dirty="0">
                <a:solidFill>
                  <a:srgbClr val="C00000"/>
                </a:solidFill>
              </a:rPr>
              <a:t>19.500,00</a:t>
            </a:r>
            <a:r>
              <a:rPr lang="fr-FR" sz="1400" dirty="0"/>
              <a:t> </a:t>
            </a:r>
            <a:r>
              <a:rPr lang="fr-FR" sz="1400" dirty="0" smtClean="0"/>
              <a:t>€ ;</a:t>
            </a:r>
          </a:p>
          <a:p>
            <a:pPr marL="1185863" lvl="1" indent="-285750">
              <a:spcAft>
                <a:spcPts val="300"/>
              </a:spcAft>
              <a:buFont typeface="Wingdings" panose="05000000000000000000" pitchFamily="2" charset="2"/>
              <a:buChar char="è"/>
            </a:pPr>
            <a:r>
              <a:rPr lang="fr-FR" sz="1400" dirty="0" smtClean="0"/>
              <a:t>Le </a:t>
            </a:r>
            <a:r>
              <a:rPr lang="fr-FR" sz="1400" dirty="0"/>
              <a:t>budget réellement engagé a été de </a:t>
            </a:r>
            <a:r>
              <a:rPr lang="fr-FR" sz="1400" b="1" dirty="0">
                <a:solidFill>
                  <a:srgbClr val="C00000"/>
                </a:solidFill>
              </a:rPr>
              <a:t>5.360,29</a:t>
            </a:r>
            <a:r>
              <a:rPr lang="fr-FR" sz="1400" dirty="0"/>
              <a:t> €</a:t>
            </a:r>
            <a:r>
              <a:rPr lang="fr-FR" sz="1400" dirty="0" smtClean="0"/>
              <a:t>.</a:t>
            </a:r>
          </a:p>
          <a:p>
            <a:pPr marL="896938" lvl="1" indent="-454025">
              <a:spcAft>
                <a:spcPts val="300"/>
              </a:spcAft>
              <a:buFont typeface="+mj-lt"/>
              <a:buAutoNum type="alphaLcPeriod" startAt="2"/>
            </a:pPr>
            <a:r>
              <a:rPr lang="fr-FR" b="1" dirty="0" smtClean="0"/>
              <a:t>Nouveau contrat – 16IA650</a:t>
            </a:r>
          </a:p>
          <a:p>
            <a:pPr marL="1185863" lvl="1" indent="-285750">
              <a:spcAft>
                <a:spcPts val="300"/>
              </a:spcAft>
              <a:buFont typeface="Wingdings" panose="05000000000000000000" pitchFamily="2" charset="2"/>
              <a:buChar char="è"/>
            </a:pPr>
            <a:r>
              <a:rPr lang="fr-FR" sz="1400" dirty="0"/>
              <a:t>N</a:t>
            </a:r>
            <a:r>
              <a:rPr lang="fr-FR" sz="1400" dirty="0" smtClean="0"/>
              <a:t>ouveau </a:t>
            </a:r>
            <a:r>
              <a:rPr lang="fr-FR" sz="1400" dirty="0"/>
              <a:t>contrat pluriannuel de quatre ans (</a:t>
            </a:r>
            <a:r>
              <a:rPr lang="fr-FR" sz="1400" b="1" dirty="0">
                <a:solidFill>
                  <a:srgbClr val="C00000"/>
                </a:solidFill>
              </a:rPr>
              <a:t>2016-2019</a:t>
            </a:r>
            <a:r>
              <a:rPr lang="fr-FR" sz="1400" dirty="0"/>
              <a:t>) pour l’établissement d’inventaires de l’amiante a été établi par </a:t>
            </a:r>
            <a:r>
              <a:rPr lang="fr-FR" sz="1400" dirty="0" smtClean="0"/>
              <a:t>MRC&amp;I-I/S/E ;</a:t>
            </a:r>
          </a:p>
          <a:p>
            <a:pPr marL="1185863" lvl="1" indent="-285750">
              <a:spcAft>
                <a:spcPts val="300"/>
              </a:spcAft>
              <a:buFont typeface="Wingdings" panose="05000000000000000000" pitchFamily="2" charset="2"/>
              <a:buChar char="è"/>
            </a:pPr>
            <a:r>
              <a:rPr lang="fr-FR" sz="1400" dirty="0" smtClean="0"/>
              <a:t>Adjudication le </a:t>
            </a:r>
            <a:r>
              <a:rPr lang="fr-FR" sz="1400" b="1" dirty="0" smtClean="0">
                <a:solidFill>
                  <a:srgbClr val="C00000"/>
                </a:solidFill>
              </a:rPr>
              <a:t>18 janvier 2016</a:t>
            </a:r>
            <a:r>
              <a:rPr lang="fr-FR" sz="1400" dirty="0" smtClean="0"/>
              <a:t>.</a:t>
            </a:r>
          </a:p>
          <a:p>
            <a:pPr marL="903288" lvl="1" indent="-457200">
              <a:spcAft>
                <a:spcPts val="300"/>
              </a:spcAft>
              <a:buFont typeface="+mj-lt"/>
              <a:buAutoNum type="alphaLcPeriod" startAt="3"/>
            </a:pPr>
            <a:r>
              <a:rPr lang="fr-FR" b="1" dirty="0" smtClean="0"/>
              <a:t>Mise à jour de l’inventaire de l’amiante</a:t>
            </a:r>
          </a:p>
          <a:p>
            <a:pPr marL="900113" lvl="1">
              <a:spcAft>
                <a:spcPts val="300"/>
              </a:spcAft>
            </a:pPr>
            <a:r>
              <a:rPr lang="fr-FR" sz="1400" u="sng" dirty="0" smtClean="0"/>
              <a:t>Références</a:t>
            </a:r>
            <a:r>
              <a:rPr lang="fr-FR" sz="1400" dirty="0" smtClean="0"/>
              <a:t> : </a:t>
            </a:r>
            <a:r>
              <a:rPr lang="fr-FR" sz="1400" dirty="0"/>
              <a:t>(1) </a:t>
            </a:r>
            <a:r>
              <a:rPr lang="fr-FR" sz="1400" b="1" dirty="0"/>
              <a:t>MITS 15-00139254 du 31 mars 2015 </a:t>
            </a:r>
            <a:r>
              <a:rPr lang="fr-FR" sz="1400" dirty="0"/>
              <a:t>+ (2) </a:t>
            </a:r>
            <a:r>
              <a:rPr lang="fr-FR" sz="1400" b="1" dirty="0"/>
              <a:t>Rappel par mail aux POC des membres de la ligne hiérarchique chargés des contrôles de l’état de l’amiante </a:t>
            </a:r>
            <a:r>
              <a:rPr lang="fr-FR" sz="1400" b="1" dirty="0" smtClean="0"/>
              <a:t/>
            </a:r>
            <a:br>
              <a:rPr lang="fr-FR" sz="1400" b="1" dirty="0" smtClean="0"/>
            </a:br>
            <a:r>
              <a:rPr lang="fr-FR" sz="1400" b="1" dirty="0" smtClean="0"/>
              <a:t>du </a:t>
            </a:r>
            <a:r>
              <a:rPr lang="fr-FR" sz="1400" b="1" dirty="0"/>
              <a:t>09 novembre </a:t>
            </a:r>
            <a:r>
              <a:rPr lang="fr-FR" sz="1400" b="1" dirty="0" smtClean="0"/>
              <a:t>2015 </a:t>
            </a:r>
            <a:r>
              <a:rPr lang="fr-FR" sz="1400" dirty="0" smtClean="0"/>
              <a:t>+ (3) </a:t>
            </a:r>
            <a:r>
              <a:rPr lang="fr-FR" sz="1400" b="1" dirty="0" smtClean="0"/>
              <a:t>Rapport de réunion technique du </a:t>
            </a:r>
            <a:r>
              <a:rPr lang="fr-FR" sz="1400" b="1" dirty="0" smtClean="0">
                <a:solidFill>
                  <a:srgbClr val="C00000"/>
                </a:solidFill>
              </a:rPr>
              <a:t>28 janvier 2015, §1.1.c</a:t>
            </a:r>
            <a:r>
              <a:rPr lang="fr-FR" sz="1400" dirty="0" smtClean="0"/>
              <a:t>.</a:t>
            </a:r>
          </a:p>
          <a:p>
            <a:pPr marL="900113" lvl="1">
              <a:spcAft>
                <a:spcPts val="300"/>
              </a:spcAft>
            </a:pPr>
            <a:r>
              <a:rPr lang="fr-FR" sz="1400" dirty="0"/>
              <a:t>Vu le résultat décevant de la fiabilité des inventaires en 2014 (malgré un léger progrès suite à la première campagne de 2014), MRC&amp;I-I/S/E a </a:t>
            </a:r>
            <a:r>
              <a:rPr lang="fr-FR" sz="1400" dirty="0" smtClean="0"/>
              <a:t>:</a:t>
            </a:r>
          </a:p>
          <a:p>
            <a:pPr marL="1185863" lvl="1" indent="-285750">
              <a:spcAft>
                <a:spcPts val="300"/>
              </a:spcAft>
              <a:buFont typeface="Wingdings" panose="05000000000000000000" pitchFamily="2" charset="2"/>
              <a:buChar char="è"/>
            </a:pPr>
            <a:r>
              <a:rPr lang="fr-FR" sz="1400" dirty="0" smtClean="0"/>
              <a:t>Ref </a:t>
            </a:r>
            <a:r>
              <a:rPr lang="fr-FR" sz="1400" dirty="0"/>
              <a:t>(1) - Dès le </a:t>
            </a:r>
            <a:r>
              <a:rPr lang="fr-FR" sz="1400" b="1" dirty="0">
                <a:solidFill>
                  <a:srgbClr val="C00000"/>
                </a:solidFill>
              </a:rPr>
              <a:t>début 2015</a:t>
            </a:r>
            <a:r>
              <a:rPr lang="fr-FR" sz="1400" dirty="0"/>
              <a:t>, </a:t>
            </a:r>
            <a:r>
              <a:rPr lang="fr-FR" sz="1400" dirty="0" smtClean="0"/>
              <a:t>mise </a:t>
            </a:r>
            <a:r>
              <a:rPr lang="fr-FR" sz="1400" dirty="0"/>
              <a:t>en place une campagne de mise à jour des inventaires à l’attention des membres de la ligne hiérarchique via les Commandants de </a:t>
            </a:r>
            <a:r>
              <a:rPr lang="fr-FR" sz="1400" dirty="0" smtClean="0"/>
              <a:t>quartier ;</a:t>
            </a:r>
          </a:p>
          <a:p>
            <a:pPr marL="1185863" lvl="1" indent="-285750">
              <a:spcAft>
                <a:spcPts val="300"/>
              </a:spcAft>
              <a:buFont typeface="Wingdings" panose="05000000000000000000" pitchFamily="2" charset="2"/>
              <a:buChar char="è"/>
            </a:pPr>
            <a:r>
              <a:rPr lang="fr-FR" sz="1400" dirty="0"/>
              <a:t>Ref (2) - Fait un rappel aux quartiers n’ayant pas répondu dans les temps à la Ref (1</a:t>
            </a:r>
            <a:r>
              <a:rPr lang="fr-FR" sz="1400" dirty="0" smtClean="0"/>
              <a:t>) ;</a:t>
            </a:r>
          </a:p>
          <a:p>
            <a:pPr marL="1185863" lvl="1" indent="-285750">
              <a:spcAft>
                <a:spcPts val="300"/>
              </a:spcAft>
              <a:buFont typeface="Wingdings" panose="05000000000000000000" pitchFamily="2" charset="2"/>
              <a:buChar char="è"/>
            </a:pPr>
            <a:r>
              <a:rPr lang="fr-FR" sz="1400" dirty="0" smtClean="0"/>
              <a:t>Analyse des résultats au </a:t>
            </a:r>
            <a:r>
              <a:rPr lang="fr-FR" sz="1400" dirty="0" smtClean="0">
                <a:hlinkClick r:id="rId3" action="ppaction://hlinksldjump"/>
              </a:rPr>
              <a:t>slide 13</a:t>
            </a:r>
            <a:r>
              <a:rPr lang="fr-FR" sz="1400" dirty="0" smtClean="0"/>
              <a:t>.</a:t>
            </a:r>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416650794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6</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924425"/>
          </a:xfrm>
          <a:prstGeom prst="rect">
            <a:avLst/>
          </a:prstGeom>
          <a:noFill/>
        </p:spPr>
        <p:txBody>
          <a:bodyPr wrap="square" rtlCol="0">
            <a:spAutoFit/>
          </a:bodyPr>
          <a:lstStyle/>
          <a:p>
            <a:pPr marL="457200" lvl="0" indent="-457200">
              <a:spcAft>
                <a:spcPts val="600"/>
              </a:spcAft>
              <a:buFont typeface="+mj-lt"/>
              <a:buAutoNum type="arabicPeriod"/>
            </a:pPr>
            <a:r>
              <a:rPr lang="fr-FR" sz="2000" b="1" dirty="0" smtClean="0"/>
              <a:t>Inventaire de l’amiante</a:t>
            </a:r>
          </a:p>
          <a:p>
            <a:pPr marL="914400" lvl="1" indent="-457200">
              <a:spcAft>
                <a:spcPts val="300"/>
              </a:spcAft>
              <a:buFont typeface="+mj-lt"/>
              <a:buAutoNum type="alphaLcPeriod" startAt="4"/>
            </a:pPr>
            <a:r>
              <a:rPr lang="fr-FR" sz="1600" b="1" dirty="0" smtClean="0"/>
              <a:t>Lien entre fichiers d’inventaires et de programmes de travaux de désamiantage</a:t>
            </a:r>
          </a:p>
          <a:p>
            <a:pPr marL="900113" lvl="1" defTabSz="896938">
              <a:spcAft>
                <a:spcPts val="300"/>
              </a:spcAft>
            </a:pPr>
            <a:r>
              <a:rPr lang="fr-FR" sz="1400" u="sng" dirty="0" smtClean="0"/>
              <a:t>Référence</a:t>
            </a:r>
            <a:r>
              <a:rPr lang="fr-FR" sz="1400" dirty="0" smtClean="0"/>
              <a:t> : </a:t>
            </a:r>
            <a:r>
              <a:rPr lang="fr-FR" sz="1400" b="1" dirty="0"/>
              <a:t>Voir conclusions du rapport de réunion technique du </a:t>
            </a:r>
            <a:r>
              <a:rPr lang="fr-FR" sz="1400" b="1" dirty="0">
                <a:solidFill>
                  <a:srgbClr val="C00000"/>
                </a:solidFill>
              </a:rPr>
              <a:t>28 janvier 2015, §4.a.(4</a:t>
            </a:r>
            <a:r>
              <a:rPr lang="fr-FR" sz="1400" b="1" dirty="0" smtClean="0">
                <a:solidFill>
                  <a:srgbClr val="C00000"/>
                </a:solidFill>
              </a:rPr>
              <a:t>)</a:t>
            </a:r>
            <a:r>
              <a:rPr lang="fr-FR" sz="1400" dirty="0" smtClean="0"/>
              <a:t>.</a:t>
            </a:r>
          </a:p>
          <a:p>
            <a:pPr marL="896938">
              <a:spcAft>
                <a:spcPts val="300"/>
              </a:spcAft>
            </a:pPr>
            <a:r>
              <a:rPr lang="fr-FR" sz="1400" dirty="0"/>
              <a:t>Une réunion a été organisée avec les CCI le </a:t>
            </a:r>
            <a:r>
              <a:rPr lang="fr-FR" sz="1400" b="1" dirty="0">
                <a:solidFill>
                  <a:srgbClr val="C00000"/>
                </a:solidFill>
              </a:rPr>
              <a:t>05 mai </a:t>
            </a:r>
            <a:r>
              <a:rPr lang="fr-FR" sz="1400" b="1" dirty="0" smtClean="0">
                <a:solidFill>
                  <a:srgbClr val="C00000"/>
                </a:solidFill>
              </a:rPr>
              <a:t>2015 </a:t>
            </a:r>
            <a:r>
              <a:rPr lang="fr-FR" sz="1400" dirty="0" smtClean="0"/>
              <a:t>:</a:t>
            </a:r>
          </a:p>
          <a:p>
            <a:pPr marL="1182688" indent="-285750">
              <a:spcAft>
                <a:spcPts val="300"/>
              </a:spcAft>
              <a:buFont typeface="Wingdings" panose="05000000000000000000" pitchFamily="2" charset="2"/>
              <a:buChar char="è"/>
            </a:pPr>
            <a:r>
              <a:rPr lang="fr-FR" sz="1400" dirty="0" smtClean="0"/>
              <a:t>Un nouveau tableau a </a:t>
            </a:r>
            <a:r>
              <a:rPr lang="fr-FR" sz="1400" dirty="0"/>
              <a:t>été proposé par MRC&amp;I-I/S/E. </a:t>
            </a:r>
            <a:r>
              <a:rPr lang="fr-FR" sz="1400" dirty="0" smtClean="0"/>
              <a:t>Ce tableau possède </a:t>
            </a:r>
            <a:r>
              <a:rPr lang="fr-FR" sz="1400" dirty="0"/>
              <a:t>une colonne dédiée à des références uniques pour chaque application d’amiante à enlever et à reporter dans une colonne dédiée des fichiers </a:t>
            </a:r>
            <a:r>
              <a:rPr lang="fr-FR" sz="1400" dirty="0" smtClean="0"/>
              <a:t>d’inventaire ;</a:t>
            </a:r>
          </a:p>
          <a:p>
            <a:pPr marL="1182688" indent="-285750">
              <a:spcAft>
                <a:spcPts val="300"/>
              </a:spcAft>
              <a:buFont typeface="Wingdings" panose="05000000000000000000" pitchFamily="2" charset="2"/>
              <a:buChar char="è"/>
            </a:pPr>
            <a:r>
              <a:rPr lang="fr-FR" sz="1400" dirty="0" smtClean="0"/>
              <a:t>Cette </a:t>
            </a:r>
            <a:r>
              <a:rPr lang="fr-FR" sz="1400" dirty="0"/>
              <a:t>proposition n’a pas fait </a:t>
            </a:r>
            <a:r>
              <a:rPr lang="fr-FR" sz="1400" dirty="0" smtClean="0"/>
              <a:t>l’unanimité ;</a:t>
            </a:r>
          </a:p>
          <a:p>
            <a:pPr marL="1182688" indent="-285750">
              <a:spcAft>
                <a:spcPts val="300"/>
              </a:spcAft>
              <a:buFont typeface="Wingdings" panose="05000000000000000000" pitchFamily="2" charset="2"/>
              <a:buChar char="è"/>
            </a:pPr>
            <a:r>
              <a:rPr lang="fr-FR" sz="1400" u="sng" dirty="0"/>
              <a:t>Proposition CCI</a:t>
            </a:r>
            <a:r>
              <a:rPr lang="fr-FR" sz="1400" dirty="0"/>
              <a:t> : placer les infos du programme des travaux de désamiantage dans les fichiers </a:t>
            </a:r>
            <a:r>
              <a:rPr lang="fr-FR" sz="1400" dirty="0" smtClean="0"/>
              <a:t>d’inventaires ;</a:t>
            </a:r>
            <a:endParaRPr lang="en-US" sz="1400" dirty="0"/>
          </a:p>
          <a:p>
            <a:pPr marL="1182688" indent="-285750">
              <a:spcAft>
                <a:spcPts val="300"/>
              </a:spcAft>
              <a:buFont typeface="Wingdings" panose="05000000000000000000" pitchFamily="2" charset="2"/>
              <a:buChar char="è"/>
            </a:pPr>
            <a:r>
              <a:rPr lang="fr-FR" sz="1400" dirty="0"/>
              <a:t>Le problème </a:t>
            </a:r>
            <a:r>
              <a:rPr lang="fr-FR" sz="1400" dirty="0" smtClean="0"/>
              <a:t>a été réexaminé le </a:t>
            </a:r>
            <a:r>
              <a:rPr lang="fr-FR" sz="1400" b="1" dirty="0" smtClean="0">
                <a:solidFill>
                  <a:srgbClr val="C00000"/>
                </a:solidFill>
              </a:rPr>
              <a:t>14 janvier 2016</a:t>
            </a:r>
            <a:r>
              <a:rPr lang="fr-FR" sz="1400" dirty="0"/>
              <a:t> </a:t>
            </a:r>
            <a:r>
              <a:rPr lang="fr-FR" sz="1400" dirty="0" smtClean="0"/>
              <a:t>en concertation avec </a:t>
            </a:r>
            <a:br>
              <a:rPr lang="fr-FR" sz="1400" dirty="0" smtClean="0"/>
            </a:br>
            <a:r>
              <a:rPr lang="fr-FR" sz="1400" dirty="0" smtClean="0"/>
              <a:t>le </a:t>
            </a:r>
            <a:r>
              <a:rPr lang="fr-FR" sz="1400" b="1" dirty="0" smtClean="0">
                <a:solidFill>
                  <a:srgbClr val="C00000"/>
                </a:solidFill>
              </a:rPr>
              <a:t>CCI – TECH OFFICE – S/D Milieu</a:t>
            </a:r>
            <a:r>
              <a:rPr lang="fr-FR" sz="1400" dirty="0" smtClean="0"/>
              <a:t>.</a:t>
            </a:r>
          </a:p>
          <a:p>
            <a:pPr marL="896938" lvl="1" indent="-454025">
              <a:spcAft>
                <a:spcPts val="300"/>
              </a:spcAft>
              <a:buFont typeface="+mj-lt"/>
              <a:buAutoNum type="alphaLcPeriod" startAt="5"/>
            </a:pPr>
            <a:r>
              <a:rPr lang="fr-FR" sz="1600" b="1" dirty="0" smtClean="0"/>
              <a:t>Mention en ILIAS de la présence ou non d’amiante dans les bâtiments de la Défense</a:t>
            </a:r>
          </a:p>
          <a:p>
            <a:pPr marL="1182688" lvl="1" indent="-285750">
              <a:spcAft>
                <a:spcPts val="300"/>
              </a:spcAft>
              <a:buFont typeface="Wingdings" panose="05000000000000000000" pitchFamily="2" charset="2"/>
              <a:buChar char="è"/>
            </a:pPr>
            <a:r>
              <a:rPr lang="fr-FR" sz="1400" dirty="0" smtClean="0"/>
              <a:t>Demande de MRC&amp;I-I/S/E à MRC&amp;I-I/S&amp;P : introduire </a:t>
            </a:r>
            <a:r>
              <a:rPr lang="fr-FR" sz="1400" dirty="0"/>
              <a:t>en ILIAS ASSETA (détails ASSET bâtiments) la présence ou non d’amiante dans les </a:t>
            </a:r>
            <a:r>
              <a:rPr lang="fr-FR" sz="1400" dirty="0" smtClean="0"/>
              <a:t>bâtiments </a:t>
            </a:r>
            <a:r>
              <a:rPr lang="fr-FR" sz="1400" dirty="0"/>
              <a:t>via une « </a:t>
            </a:r>
            <a:r>
              <a:rPr lang="fr-BE" sz="1400" dirty="0" err="1"/>
              <a:t>Dynamic</a:t>
            </a:r>
            <a:r>
              <a:rPr lang="fr-BE" sz="1400" dirty="0"/>
              <a:t> </a:t>
            </a:r>
            <a:r>
              <a:rPr lang="fr-BE" sz="1400" dirty="0" err="1"/>
              <a:t>characteristic</a:t>
            </a:r>
            <a:r>
              <a:rPr lang="fr-BE" sz="1400" dirty="0"/>
              <a:t> » au niveau « building </a:t>
            </a:r>
            <a:r>
              <a:rPr lang="fr-BE" sz="1400" dirty="0" err="1"/>
              <a:t>summary</a:t>
            </a:r>
            <a:r>
              <a:rPr lang="fr-BE" sz="1400" dirty="0"/>
              <a:t> »</a:t>
            </a:r>
            <a:r>
              <a:rPr lang="fr-FR" sz="1400" dirty="0" smtClean="0"/>
              <a:t>;</a:t>
            </a:r>
            <a:endParaRPr lang="fr-BE" sz="1400" dirty="0" smtClean="0"/>
          </a:p>
          <a:p>
            <a:pPr marL="1182688" lvl="1" indent="-285750">
              <a:spcAft>
                <a:spcPts val="300"/>
              </a:spcAft>
              <a:buFont typeface="Wingdings" panose="05000000000000000000" pitchFamily="2" charset="2"/>
              <a:buChar char="è"/>
            </a:pPr>
            <a:r>
              <a:rPr lang="fr-BE" sz="1400" dirty="0" smtClean="0">
                <a:hlinkClick r:id="rId3" action="ppaction://hlinksldjump"/>
              </a:rPr>
              <a:t>Proposition</a:t>
            </a:r>
            <a:r>
              <a:rPr lang="fr-BE" sz="1400" dirty="0" smtClean="0"/>
              <a:t> faite par </a:t>
            </a:r>
            <a:r>
              <a:rPr lang="fr-FR" sz="1400" dirty="0" smtClean="0"/>
              <a:t>MRC&amp;I-I/S&amp;P ;</a:t>
            </a:r>
            <a:endParaRPr lang="fr-FR" sz="1400" dirty="0"/>
          </a:p>
          <a:p>
            <a:pPr marL="1182688" lvl="1" indent="-285750">
              <a:spcAft>
                <a:spcPts val="300"/>
              </a:spcAft>
              <a:buFont typeface="Wingdings" panose="05000000000000000000" pitchFamily="2" charset="2"/>
              <a:buChar char="è"/>
            </a:pPr>
            <a:r>
              <a:rPr lang="fr-FR" sz="1400" dirty="0" smtClean="0"/>
              <a:t>Nécessite un tableau EXCEL des bâtiments avec mention « présence d’amiante ou non ». Exécuté (partiellement ?) en </a:t>
            </a:r>
            <a:r>
              <a:rPr lang="fr-FR" sz="1400" b="1" dirty="0" smtClean="0">
                <a:solidFill>
                  <a:srgbClr val="C00000"/>
                </a:solidFill>
              </a:rPr>
              <a:t>2016</a:t>
            </a:r>
            <a:r>
              <a:rPr lang="fr-FR" sz="1400" dirty="0" smtClean="0"/>
              <a:t>.</a:t>
            </a:r>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113004264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7</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903907"/>
          </a:xfrm>
          <a:prstGeom prst="rect">
            <a:avLst/>
          </a:prstGeom>
          <a:noFill/>
        </p:spPr>
        <p:txBody>
          <a:bodyPr wrap="square" rtlCol="0">
            <a:spAutoFit/>
          </a:bodyPr>
          <a:lstStyle/>
          <a:p>
            <a:pPr marL="457200" lvl="0" indent="-457200">
              <a:spcAft>
                <a:spcPts val="600"/>
              </a:spcAft>
              <a:buFont typeface="+mj-lt"/>
              <a:buAutoNum type="arabicPeriod" startAt="2"/>
            </a:pPr>
            <a:r>
              <a:rPr lang="fr-FR" sz="2000" b="1" dirty="0" smtClean="0"/>
              <a:t>Programme des travaux de désamiantage</a:t>
            </a:r>
          </a:p>
          <a:p>
            <a:pPr marL="914400" lvl="1" indent="-457200">
              <a:spcAft>
                <a:spcPts val="200"/>
              </a:spcAft>
              <a:buFont typeface="+mj-lt"/>
              <a:buAutoNum type="alphaLcPeriod"/>
            </a:pPr>
            <a:r>
              <a:rPr lang="fr-FR" b="1" dirty="0"/>
              <a:t>Travaux de désamiantage exécutés en 2015 sur contrats 1IP046, 1IP047 et </a:t>
            </a:r>
            <a:r>
              <a:rPr lang="fr-FR" b="1" dirty="0" smtClean="0"/>
              <a:t>1IP048</a:t>
            </a:r>
          </a:p>
          <a:p>
            <a:pPr marL="1165225" indent="-285750">
              <a:spcAft>
                <a:spcPts val="200"/>
              </a:spcAft>
              <a:buFont typeface="Wingdings" panose="05000000000000000000" pitchFamily="2" charset="2"/>
              <a:buChar char="è"/>
            </a:pPr>
            <a:r>
              <a:rPr lang="fr-FR" sz="1600" dirty="0" smtClean="0"/>
              <a:t>Action CCI en </a:t>
            </a:r>
            <a:r>
              <a:rPr lang="fr-FR" sz="1600" b="1" dirty="0" smtClean="0">
                <a:solidFill>
                  <a:srgbClr val="C00000"/>
                </a:solidFill>
              </a:rPr>
              <a:t>2014</a:t>
            </a:r>
            <a:r>
              <a:rPr lang="fr-FR" sz="1600" dirty="0" smtClean="0">
                <a:solidFill>
                  <a:srgbClr val="C00000"/>
                </a:solidFill>
              </a:rPr>
              <a:t> </a:t>
            </a:r>
            <a:r>
              <a:rPr lang="fr-FR" sz="1600" dirty="0" smtClean="0"/>
              <a:t>: Proposition d’un </a:t>
            </a:r>
            <a:r>
              <a:rPr lang="fr-FR" sz="1600" dirty="0"/>
              <a:t>programme des travaux de désamiantage pour l’année </a:t>
            </a:r>
            <a:r>
              <a:rPr lang="fr-FR" sz="1600" b="1" dirty="0" smtClean="0">
                <a:solidFill>
                  <a:srgbClr val="C00000"/>
                </a:solidFill>
              </a:rPr>
              <a:t>2015</a:t>
            </a:r>
            <a:r>
              <a:rPr lang="fr-FR" sz="1600" dirty="0">
                <a:solidFill>
                  <a:srgbClr val="C00000"/>
                </a:solidFill>
              </a:rPr>
              <a:t> </a:t>
            </a:r>
            <a:r>
              <a:rPr lang="fr-FR" sz="1600" dirty="0" smtClean="0"/>
              <a:t>;</a:t>
            </a:r>
          </a:p>
          <a:p>
            <a:pPr marL="1165225" indent="-285750">
              <a:spcAft>
                <a:spcPts val="200"/>
              </a:spcAft>
              <a:buFont typeface="Wingdings" panose="05000000000000000000" pitchFamily="2" charset="2"/>
              <a:buChar char="è"/>
            </a:pPr>
            <a:r>
              <a:rPr lang="fr-FR" sz="1600" dirty="0" smtClean="0"/>
              <a:t>Action MRC&amp;I-I/S/E et CCI</a:t>
            </a:r>
            <a:r>
              <a:rPr lang="fr-FR" sz="1600" dirty="0"/>
              <a:t> </a:t>
            </a:r>
            <a:r>
              <a:rPr lang="fr-FR" sz="1600" dirty="0" smtClean="0"/>
              <a:t>: Affinage du programme </a:t>
            </a:r>
            <a:r>
              <a:rPr lang="fr-FR" sz="1600" dirty="0"/>
              <a:t>des travaux (</a:t>
            </a:r>
            <a:r>
              <a:rPr lang="fr-FR" sz="1600" dirty="0" smtClean="0"/>
              <a:t>MRC&amp;I-I/S/E) </a:t>
            </a:r>
            <a:r>
              <a:rPr lang="fr-FR" sz="1600" dirty="0"/>
              <a:t>et </a:t>
            </a:r>
            <a:r>
              <a:rPr lang="fr-FR" sz="1600" dirty="0" smtClean="0"/>
              <a:t>adaptation au </a:t>
            </a:r>
            <a:r>
              <a:rPr lang="fr-FR" sz="1600" dirty="0"/>
              <a:t>cours de l’année </a:t>
            </a:r>
            <a:r>
              <a:rPr lang="fr-FR" sz="1600" b="1" dirty="0" smtClean="0">
                <a:solidFill>
                  <a:srgbClr val="C00000"/>
                </a:solidFill>
              </a:rPr>
              <a:t>2015</a:t>
            </a:r>
            <a:r>
              <a:rPr lang="fr-FR" sz="1600" dirty="0"/>
              <a:t> </a:t>
            </a:r>
            <a:r>
              <a:rPr lang="fr-FR" sz="1600" dirty="0" smtClean="0"/>
              <a:t>(CCI), en </a:t>
            </a:r>
            <a:r>
              <a:rPr lang="fr-FR" sz="1600" dirty="0"/>
              <a:t>fonction des tranches de budgets </a:t>
            </a:r>
            <a:r>
              <a:rPr lang="fr-FR" sz="1600" dirty="0" smtClean="0"/>
              <a:t>allouées, de </a:t>
            </a:r>
            <a:r>
              <a:rPr lang="fr-FR" sz="1600" dirty="0"/>
              <a:t>crédits supplémentaires disponibles et des sous-estimations de certains postes</a:t>
            </a:r>
            <a:r>
              <a:rPr lang="fr-FR" sz="1600" dirty="0" smtClean="0"/>
              <a:t>.</a:t>
            </a:r>
          </a:p>
          <a:p>
            <a:pPr marL="1168400">
              <a:spcAft>
                <a:spcPts val="200"/>
              </a:spcAft>
            </a:pPr>
            <a:r>
              <a:rPr lang="fr-FR" sz="1600" dirty="0" smtClean="0"/>
              <a:t>Cet </a:t>
            </a:r>
            <a:r>
              <a:rPr lang="fr-FR" sz="1600" dirty="0"/>
              <a:t>affinage n’a en rien dénaturé le programme </a:t>
            </a:r>
            <a:r>
              <a:rPr lang="fr-FR" sz="1600" dirty="0" smtClean="0"/>
              <a:t>initial :</a:t>
            </a:r>
          </a:p>
          <a:p>
            <a:pPr marL="1436688" indent="-258763">
              <a:spcAft>
                <a:spcPts val="200"/>
              </a:spcAft>
              <a:buFont typeface="Arial" panose="020B0604020202020204" pitchFamily="34" charset="0"/>
              <a:buChar char="•"/>
            </a:pPr>
            <a:r>
              <a:rPr lang="fr-FR" sz="1600" dirty="0" smtClean="0"/>
              <a:t>Les </a:t>
            </a:r>
            <a:r>
              <a:rPr lang="fr-FR" sz="1600" dirty="0"/>
              <a:t>grandes priorités ont été </a:t>
            </a:r>
            <a:r>
              <a:rPr lang="fr-FR" sz="1600" dirty="0" smtClean="0"/>
              <a:t>respectées ;</a:t>
            </a:r>
          </a:p>
          <a:p>
            <a:pPr marL="1436688" indent="-258763">
              <a:spcAft>
                <a:spcPts val="200"/>
              </a:spcAft>
              <a:buFont typeface="Arial" panose="020B0604020202020204" pitchFamily="34" charset="0"/>
              <a:buChar char="•"/>
            </a:pPr>
            <a:r>
              <a:rPr lang="fr-FR" sz="1600" dirty="0" smtClean="0"/>
              <a:t>Le </a:t>
            </a:r>
            <a:r>
              <a:rPr lang="fr-FR" sz="1600" dirty="0"/>
              <a:t>désamiantage du matériel du MRA à VISSENAKEN sera totalement terminé </a:t>
            </a:r>
            <a:r>
              <a:rPr lang="fr-FR" sz="1600" b="1" dirty="0">
                <a:solidFill>
                  <a:srgbClr val="C00000"/>
                </a:solidFill>
              </a:rPr>
              <a:t>fin mars 2016</a:t>
            </a:r>
            <a:r>
              <a:rPr lang="fr-FR" sz="1600" dirty="0"/>
              <a:t> ; ce qui clôture définitivement le dossier !</a:t>
            </a:r>
            <a:endParaRPr lang="en-US" sz="1600" dirty="0"/>
          </a:p>
          <a:p>
            <a:pPr marL="1182688" indent="-285750">
              <a:spcAft>
                <a:spcPts val="200"/>
              </a:spcAft>
              <a:buFont typeface="Wingdings" panose="05000000000000000000" pitchFamily="2" charset="2"/>
              <a:buChar char="è"/>
            </a:pPr>
            <a:r>
              <a:rPr lang="fr-FR" sz="1600" dirty="0" smtClean="0"/>
              <a:t>Liste des travaux exécutés en </a:t>
            </a:r>
            <a:r>
              <a:rPr lang="fr-FR" sz="1600" b="1" dirty="0" smtClean="0">
                <a:solidFill>
                  <a:srgbClr val="C00000"/>
                </a:solidFill>
              </a:rPr>
              <a:t>2015</a:t>
            </a:r>
            <a:r>
              <a:rPr lang="fr-FR" sz="1600" dirty="0" smtClean="0">
                <a:solidFill>
                  <a:srgbClr val="C00000"/>
                </a:solidFill>
              </a:rPr>
              <a:t> </a:t>
            </a:r>
            <a:r>
              <a:rPr lang="fr-FR" sz="1600" dirty="0" smtClean="0"/>
              <a:t>consultable </a:t>
            </a:r>
            <a:r>
              <a:rPr lang="fr-FR" sz="1600" dirty="0"/>
              <a:t>sur le SharePoint de MRC&amp;I-I/S/E via le lien </a:t>
            </a:r>
            <a:r>
              <a:rPr lang="fr-FR" sz="1600" dirty="0" smtClean="0"/>
              <a:t>:</a:t>
            </a:r>
            <a:r>
              <a:rPr lang="fr-FR" sz="1400" u="sng" dirty="0" smtClean="0">
                <a:hlinkClick r:id="rId3"/>
              </a:rPr>
              <a:t>http</a:t>
            </a:r>
            <a:r>
              <a:rPr lang="fr-FR" sz="1400" u="sng" dirty="0">
                <a:hlinkClick r:id="rId3"/>
              </a:rPr>
              <a:t>://</a:t>
            </a:r>
            <a:r>
              <a:rPr lang="fr-FR" sz="1400" u="sng" dirty="0" err="1">
                <a:hlinkClick r:id="rId3"/>
              </a:rPr>
              <a:t>intranet.mil.intra</a:t>
            </a:r>
            <a:r>
              <a:rPr lang="fr-FR" sz="1400" u="sng" dirty="0">
                <a:hlinkClick r:id="rId3"/>
              </a:rPr>
              <a:t>/sites/Mat/Infra/MRCI/</a:t>
            </a:r>
            <a:r>
              <a:rPr lang="fr-FR" sz="1400" u="sng" dirty="0" err="1">
                <a:hlinkClick r:id="rId3"/>
              </a:rPr>
              <a:t>AgrEnv</a:t>
            </a:r>
            <a:r>
              <a:rPr lang="fr-FR" sz="1400" u="sng" dirty="0">
                <a:hlinkClick r:id="rId3"/>
              </a:rPr>
              <a:t>/0511%20Asbestos%20InfraMgnt/</a:t>
            </a:r>
            <a:r>
              <a:rPr lang="fr-FR" sz="1400" u="sng" dirty="0" err="1">
                <a:hlinkClick r:id="rId3"/>
              </a:rPr>
              <a:t>Forms</a:t>
            </a:r>
            <a:r>
              <a:rPr lang="fr-FR" sz="1400" u="sng" dirty="0">
                <a:hlinkClick r:id="rId3"/>
              </a:rPr>
              <a:t>/AllItems.aspx</a:t>
            </a:r>
            <a:r>
              <a:rPr lang="fr-FR" sz="1400" dirty="0"/>
              <a:t> </a:t>
            </a:r>
            <a:r>
              <a:rPr lang="fr-FR" sz="1400" dirty="0" smtClean="0"/>
              <a:t>– Rubrique 3 - </a:t>
            </a:r>
            <a:r>
              <a:rPr lang="fr-FR" sz="1400" dirty="0" err="1" smtClean="0"/>
              <a:t>Subject</a:t>
            </a:r>
            <a:r>
              <a:rPr lang="fr-FR" sz="1400" dirty="0" smtClean="0"/>
              <a:t> </a:t>
            </a:r>
            <a:r>
              <a:rPr lang="en-US" sz="1400" dirty="0" smtClean="0"/>
              <a:t>2- </a:t>
            </a:r>
            <a:r>
              <a:rPr lang="fr-FR" sz="1400" dirty="0" smtClean="0"/>
              <a:t>Fichier </a:t>
            </a:r>
            <a:r>
              <a:rPr lang="fr-FR" sz="1400" dirty="0"/>
              <a:t>: </a:t>
            </a:r>
            <a:r>
              <a:rPr lang="fr-FR" sz="1400" dirty="0" smtClean="0"/>
              <a:t>Budgets_Contrats_Amiante_2015.xls ;</a:t>
            </a:r>
            <a:endParaRPr lang="en-US" sz="1400" dirty="0"/>
          </a:p>
          <a:p>
            <a:pPr marL="1182688" indent="-285750">
              <a:spcAft>
                <a:spcPts val="200"/>
              </a:spcAft>
              <a:buFont typeface="Wingdings" panose="05000000000000000000" pitchFamily="2" charset="2"/>
              <a:buChar char="è"/>
            </a:pPr>
            <a:r>
              <a:rPr lang="fr-FR" sz="1600" dirty="0"/>
              <a:t>Le budget prévu était de </a:t>
            </a:r>
            <a:r>
              <a:rPr lang="fr-FR" sz="1600" b="1" dirty="0">
                <a:solidFill>
                  <a:srgbClr val="C00000"/>
                </a:solidFill>
              </a:rPr>
              <a:t>500.000,00</a:t>
            </a:r>
            <a:r>
              <a:rPr lang="fr-FR" sz="1600" dirty="0"/>
              <a:t> € TVAC. Le budget réellement engagé a été de </a:t>
            </a:r>
            <a:r>
              <a:rPr lang="fr-FR" sz="1600" b="1" dirty="0">
                <a:solidFill>
                  <a:srgbClr val="C00000"/>
                </a:solidFill>
              </a:rPr>
              <a:t>531.983,99</a:t>
            </a:r>
            <a:r>
              <a:rPr lang="fr-FR" sz="1600" dirty="0"/>
              <a:t> € TVAC. Voir les détails </a:t>
            </a:r>
            <a:r>
              <a:rPr lang="fr-FR" sz="1600" dirty="0" smtClean="0"/>
              <a:t>au </a:t>
            </a:r>
            <a:r>
              <a:rPr lang="fr-FR" sz="1600" dirty="0" smtClean="0">
                <a:hlinkClick r:id="rId4" action="ppaction://hlinksldjump"/>
              </a:rPr>
              <a:t>slide 14</a:t>
            </a:r>
            <a:r>
              <a:rPr lang="fr-FR" sz="1600" dirty="0" smtClean="0"/>
              <a:t>.</a:t>
            </a:r>
            <a:endParaRPr lang="en-US" sz="1600" dirty="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138109933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8</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193456"/>
          </a:xfrm>
          <a:prstGeom prst="rect">
            <a:avLst/>
          </a:prstGeom>
          <a:noFill/>
        </p:spPr>
        <p:txBody>
          <a:bodyPr wrap="square" rtlCol="0">
            <a:spAutoFit/>
          </a:bodyPr>
          <a:lstStyle/>
          <a:p>
            <a:pPr marL="457200" lvl="0" indent="-457200">
              <a:spcAft>
                <a:spcPts val="600"/>
              </a:spcAft>
              <a:buFont typeface="+mj-lt"/>
              <a:buAutoNum type="arabicPeriod" startAt="2"/>
            </a:pPr>
            <a:r>
              <a:rPr lang="fr-FR" sz="2000" b="1" dirty="0" smtClean="0"/>
              <a:t>Programme des travaux de désamiantage</a:t>
            </a:r>
          </a:p>
          <a:p>
            <a:pPr marL="914400" lvl="1" indent="-457200">
              <a:spcAft>
                <a:spcPts val="600"/>
              </a:spcAft>
              <a:buFont typeface="+mj-lt"/>
              <a:buAutoNum type="alphaLcPeriod" startAt="2"/>
            </a:pPr>
            <a:r>
              <a:rPr lang="fr-FR" b="1" dirty="0" smtClean="0"/>
              <a:t>Nouveau contrat – 16IA046</a:t>
            </a:r>
          </a:p>
          <a:p>
            <a:pPr marL="1165225" indent="-268288">
              <a:spcAft>
                <a:spcPts val="600"/>
              </a:spcAft>
              <a:buFont typeface="Wingdings" panose="05000000000000000000" pitchFamily="2" charset="2"/>
              <a:buChar char="è"/>
            </a:pPr>
            <a:r>
              <a:rPr lang="fr-FR" sz="1600" dirty="0"/>
              <a:t>N</a:t>
            </a:r>
            <a:r>
              <a:rPr lang="fr-FR" sz="1600" dirty="0" smtClean="0"/>
              <a:t>ouveau contrat pluriannuel de quatre ans (</a:t>
            </a:r>
            <a:r>
              <a:rPr lang="fr-FR" sz="1600" b="1" dirty="0" smtClean="0">
                <a:solidFill>
                  <a:srgbClr val="C00000"/>
                </a:solidFill>
              </a:rPr>
              <a:t>2016-2019</a:t>
            </a:r>
            <a:r>
              <a:rPr lang="fr-FR" sz="1600" dirty="0" smtClean="0"/>
              <a:t>) pour l’exécution de travaux de désamiantage a été établi par MRC&amp;I-I/S/E ;</a:t>
            </a:r>
          </a:p>
          <a:p>
            <a:pPr marL="1165225" indent="-268288">
              <a:spcAft>
                <a:spcPts val="600"/>
              </a:spcAft>
              <a:buFont typeface="Wingdings" panose="05000000000000000000" pitchFamily="2" charset="2"/>
              <a:buChar char="è"/>
            </a:pPr>
            <a:r>
              <a:rPr lang="fr-FR" sz="1600" dirty="0" smtClean="0"/>
              <a:t>Adjudication le </a:t>
            </a:r>
            <a:r>
              <a:rPr lang="fr-FR" sz="1600" b="1" dirty="0" smtClean="0">
                <a:solidFill>
                  <a:srgbClr val="C00000"/>
                </a:solidFill>
              </a:rPr>
              <a:t>14 décembre 2015</a:t>
            </a:r>
            <a:r>
              <a:rPr lang="fr-FR" sz="1600" dirty="0" smtClean="0"/>
              <a:t>.</a:t>
            </a:r>
            <a:endParaRPr lang="en-US" sz="1600" dirty="0" smtClean="0"/>
          </a:p>
          <a:p>
            <a:pPr marL="446088" lvl="1" indent="-446088">
              <a:spcAft>
                <a:spcPts val="600"/>
              </a:spcAft>
              <a:buFont typeface="+mj-lt"/>
              <a:buAutoNum type="arabicPeriod" startAt="3"/>
            </a:pPr>
            <a:r>
              <a:rPr lang="fr-FR" sz="2000" b="1" dirty="0" smtClean="0"/>
              <a:t>Travaux de désamiantage par le personnel du 2 </a:t>
            </a:r>
            <a:r>
              <a:rPr lang="fr-FR" sz="2000" b="1" dirty="0" err="1" smtClean="0"/>
              <a:t>Ech</a:t>
            </a:r>
            <a:r>
              <a:rPr lang="fr-FR" sz="2000" b="1" dirty="0" smtClean="0"/>
              <a:t> Infra</a:t>
            </a:r>
          </a:p>
          <a:p>
            <a:pPr marL="712788" indent="-285750">
              <a:spcAft>
                <a:spcPts val="300"/>
              </a:spcAft>
              <a:buFont typeface="Wingdings" panose="05000000000000000000" pitchFamily="2" charset="2"/>
              <a:buChar char="è"/>
            </a:pPr>
            <a:r>
              <a:rPr lang="fr-FR" sz="1600" dirty="0"/>
              <a:t>L</a:t>
            </a:r>
            <a:r>
              <a:rPr lang="fr-FR" sz="1600" dirty="0" smtClean="0"/>
              <a:t>iste </a:t>
            </a:r>
            <a:r>
              <a:rPr lang="fr-FR" sz="1600" dirty="0"/>
              <a:t>des travaux de désamiantage exécutés par le personnel formé du 2Ech Infra </a:t>
            </a:r>
            <a:r>
              <a:rPr lang="fr-FR" sz="1600" dirty="0" smtClean="0"/>
              <a:t>disponible </a:t>
            </a:r>
            <a:r>
              <a:rPr lang="fr-FR" sz="1600" dirty="0"/>
              <a:t>sur le SharePoint de MRC&amp;I-I/S/E via le lien </a:t>
            </a:r>
            <a:r>
              <a:rPr lang="fr-FR" sz="1600" dirty="0" smtClean="0"/>
              <a:t>:</a:t>
            </a:r>
            <a:endParaRPr lang="en-US" sz="1600" dirty="0"/>
          </a:p>
          <a:p>
            <a:pPr marL="712788" indent="3175" defTabSz="1168400">
              <a:spcAft>
                <a:spcPts val="300"/>
              </a:spcAft>
            </a:pPr>
            <a:r>
              <a:rPr lang="fr-FR" sz="1400" u="sng" dirty="0">
                <a:hlinkClick r:id="rId3"/>
              </a:rPr>
              <a:t>http://intranet.mil.intra/sites/Mat/Infra/MRCI/AgrEnv/0511%20Asbestos%20InfraMgnt/Forms/AllItems.aspx</a:t>
            </a:r>
            <a:r>
              <a:rPr lang="fr-FR" sz="1400" dirty="0" smtClean="0"/>
              <a:t>- </a:t>
            </a:r>
            <a:r>
              <a:rPr lang="fr-FR" sz="1400" dirty="0" smtClean="0"/>
              <a:t>Rubrique 3 - </a:t>
            </a:r>
            <a:r>
              <a:rPr lang="fr-FR" sz="1400" dirty="0" err="1" smtClean="0"/>
              <a:t>Subject</a:t>
            </a:r>
            <a:r>
              <a:rPr lang="fr-FR" sz="1400" dirty="0" smtClean="0"/>
              <a:t> 5 - Fichier </a:t>
            </a:r>
            <a:r>
              <a:rPr lang="fr-FR" sz="1400" dirty="0"/>
              <a:t>Liste_Trvx_2ECHINFRA(v.2015).</a:t>
            </a:r>
            <a:r>
              <a:rPr lang="fr-FR" sz="1400" dirty="0" smtClean="0"/>
              <a:t>doc</a:t>
            </a:r>
            <a:r>
              <a:rPr lang="fr-FR" sz="1400" dirty="0"/>
              <a:t> </a:t>
            </a:r>
            <a:r>
              <a:rPr lang="fr-FR" sz="1400" dirty="0" smtClean="0"/>
              <a:t>;</a:t>
            </a:r>
          </a:p>
          <a:p>
            <a:pPr marL="712788" indent="-285750">
              <a:spcAft>
                <a:spcPts val="300"/>
              </a:spcAft>
              <a:buFont typeface="Wingdings" panose="05000000000000000000" pitchFamily="2" charset="2"/>
              <a:buChar char="è"/>
            </a:pPr>
            <a:r>
              <a:rPr lang="fr-FR" sz="1600" dirty="0" smtClean="0"/>
              <a:t>Vue </a:t>
            </a:r>
            <a:r>
              <a:rPr lang="fr-FR" sz="1600" dirty="0"/>
              <a:t>d’ensemble du nombre d’interventions depuis 2009 jusqu’en </a:t>
            </a:r>
            <a:r>
              <a:rPr lang="fr-FR" sz="1600" dirty="0" smtClean="0"/>
              <a:t>2015. </a:t>
            </a:r>
            <a:br>
              <a:rPr lang="fr-FR" sz="1600" dirty="0" smtClean="0"/>
            </a:br>
            <a:r>
              <a:rPr lang="fr-FR" sz="1600" dirty="0" smtClean="0"/>
              <a:t>=&gt; </a:t>
            </a:r>
            <a:r>
              <a:rPr lang="fr-FR" sz="1600" dirty="0" smtClean="0">
                <a:hlinkClick r:id="rId4" action="ppaction://hlinksldjump"/>
              </a:rPr>
              <a:t>Tableau</a:t>
            </a:r>
            <a:r>
              <a:rPr lang="fr-FR" sz="1600" dirty="0" smtClean="0"/>
              <a:t>.</a:t>
            </a:r>
            <a:endParaRPr lang="en-US" sz="1600" dirty="0"/>
          </a:p>
          <a:p>
            <a:endParaRPr lang="fr-FR" sz="1600" dirty="0" smtClean="0"/>
          </a:p>
          <a:p>
            <a:pPr marL="896938"/>
            <a:endParaRPr lang="fr-FR" sz="1600" dirty="0" smtClean="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367281595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313487"/>
            <a:ext cx="1690688" cy="476250"/>
          </a:xfrm>
          <a:prstGeom prst="rect">
            <a:avLst/>
          </a:prstGeom>
          <a:noFill/>
          <a:ln w="9525">
            <a:noFill/>
            <a:miter lim="800000"/>
            <a:headEnd/>
            <a:tailEnd/>
          </a:ln>
        </p:spPr>
        <p:txBody>
          <a:bodyPr/>
          <a:lstStyle/>
          <a:p>
            <a:pPr algn="r"/>
            <a:fld id="{7FB8F3BF-1640-4389-B432-49AE086FE6AD}" type="slidenum">
              <a:rPr lang="en-US" sz="1400">
                <a:latin typeface="Arial" charset="0"/>
              </a:rPr>
              <a:pPr algn="r"/>
              <a:t>9</a:t>
            </a:fld>
            <a:endParaRPr lang="en-US" sz="1400">
              <a:latin typeface="Arial" charset="0"/>
            </a:endParaRPr>
          </a:p>
        </p:txBody>
      </p:sp>
      <p:sp>
        <p:nvSpPr>
          <p:cNvPr id="8" name="Rectangle 2"/>
          <p:cNvSpPr>
            <a:spLocks noChangeArrowheads="1"/>
          </p:cNvSpPr>
          <p:nvPr/>
        </p:nvSpPr>
        <p:spPr bwMode="auto">
          <a:xfrm>
            <a:off x="1042988" y="333375"/>
            <a:ext cx="7200900" cy="777875"/>
          </a:xfrm>
          <a:prstGeom prst="rect">
            <a:avLst/>
          </a:prstGeom>
          <a:noFill/>
          <a:ln w="9525">
            <a:noFill/>
            <a:miter lim="800000"/>
            <a:headEnd/>
            <a:tailEnd/>
          </a:ln>
        </p:spPr>
        <p:txBody>
          <a:bodyPr anchor="ctr"/>
          <a:lstStyle/>
          <a:p>
            <a:pPr marL="571500" indent="-571500">
              <a:buFont typeface="+mj-lt"/>
              <a:buAutoNum type="romanUcPeriod"/>
            </a:pPr>
            <a:r>
              <a:rPr lang="fr-FR" sz="2800" b="1" dirty="0" smtClean="0">
                <a:effectLst>
                  <a:outerShdw blurRad="38100" dist="38100" dir="2700000" algn="tl">
                    <a:srgbClr val="000000">
                      <a:alpha val="43137"/>
                    </a:srgbClr>
                  </a:outerShdw>
                </a:effectLst>
              </a:rPr>
              <a:t>Bilan </a:t>
            </a:r>
            <a:r>
              <a:rPr lang="fr-FR" sz="2800" b="1" dirty="0">
                <a:effectLst>
                  <a:outerShdw blurRad="38100" dist="38100" dir="2700000" algn="tl">
                    <a:srgbClr val="000000">
                      <a:alpha val="43137"/>
                    </a:srgbClr>
                  </a:outerShdw>
                </a:effectLst>
              </a:rPr>
              <a:t>de la gestion de l’amiante Infra </a:t>
            </a:r>
            <a:r>
              <a:rPr lang="fr-FR" sz="2800" b="1" dirty="0" smtClean="0">
                <a:effectLst>
                  <a:outerShdw blurRad="38100" dist="38100" dir="2700000" algn="tl">
                    <a:srgbClr val="000000">
                      <a:alpha val="43137"/>
                    </a:srgbClr>
                  </a:outerShdw>
                </a:effectLst>
              </a:rPr>
              <a:t/>
            </a:r>
            <a:br>
              <a:rPr lang="fr-FR" sz="2800" b="1" dirty="0" smtClean="0">
                <a:effectLst>
                  <a:outerShdw blurRad="38100" dist="38100" dir="2700000" algn="tl">
                    <a:srgbClr val="000000">
                      <a:alpha val="43137"/>
                    </a:srgbClr>
                  </a:outerShdw>
                </a:effectLst>
              </a:rPr>
            </a:br>
            <a:r>
              <a:rPr lang="fr-FR" sz="2800" b="1" dirty="0" smtClean="0">
                <a:effectLst>
                  <a:outerShdw blurRad="38100" dist="38100" dir="2700000" algn="tl">
                    <a:srgbClr val="000000">
                      <a:alpha val="43137"/>
                    </a:srgbClr>
                  </a:outerShdw>
                </a:effectLst>
              </a:rPr>
              <a:t>de </a:t>
            </a:r>
            <a:r>
              <a:rPr lang="fr-FR" sz="2800" b="1" dirty="0">
                <a:effectLst>
                  <a:outerShdw blurRad="38100" dist="38100" dir="2700000" algn="tl">
                    <a:srgbClr val="000000">
                      <a:alpha val="43137"/>
                    </a:srgbClr>
                  </a:outerShdw>
                </a:effectLst>
              </a:rPr>
              <a:t>l’année </a:t>
            </a:r>
            <a:r>
              <a:rPr lang="fr-FR" sz="2800" b="1" dirty="0" smtClean="0">
                <a:effectLst>
                  <a:outerShdw blurRad="38100" dist="38100" dir="2700000" algn="tl">
                    <a:srgbClr val="000000">
                      <a:alpha val="43137"/>
                    </a:srgbClr>
                  </a:outerShdw>
                </a:effectLst>
              </a:rPr>
              <a:t>2015</a:t>
            </a:r>
            <a:endParaRPr lang="fr-BE" sz="2800" dirty="0">
              <a:effectLst>
                <a:outerShdw blurRad="38100" dist="38100" dir="2700000" algn="tl">
                  <a:srgbClr val="000000">
                    <a:alpha val="43137"/>
                  </a:srgbClr>
                </a:outerShdw>
              </a:effectLst>
            </a:endParaRPr>
          </a:p>
        </p:txBody>
      </p:sp>
      <p:sp>
        <p:nvSpPr>
          <p:cNvPr id="2" name="TextBox 1"/>
          <p:cNvSpPr txBox="1"/>
          <p:nvPr/>
        </p:nvSpPr>
        <p:spPr>
          <a:xfrm>
            <a:off x="323528" y="1556792"/>
            <a:ext cx="8640960" cy="4308872"/>
          </a:xfrm>
          <a:prstGeom prst="rect">
            <a:avLst/>
          </a:prstGeom>
          <a:noFill/>
        </p:spPr>
        <p:txBody>
          <a:bodyPr wrap="square" rtlCol="0">
            <a:spAutoFit/>
          </a:bodyPr>
          <a:lstStyle/>
          <a:p>
            <a:pPr marL="441325" lvl="0" indent="-441325">
              <a:spcAft>
                <a:spcPts val="600"/>
              </a:spcAft>
              <a:buFont typeface="+mj-lt"/>
              <a:buAutoNum type="arabicPeriod" startAt="4"/>
            </a:pPr>
            <a:r>
              <a:rPr lang="fr-FR" sz="2000" b="1" dirty="0" smtClean="0"/>
              <a:t>Gestion </a:t>
            </a:r>
            <a:r>
              <a:rPr lang="fr-FR" sz="2000" b="1" dirty="0"/>
              <a:t>de l’amiante dans le cadre des travaux d’entretien des quartiers</a:t>
            </a:r>
            <a:endParaRPr lang="en-US" sz="2000" dirty="0"/>
          </a:p>
          <a:p>
            <a:pPr marL="442913">
              <a:spcAft>
                <a:spcPts val="600"/>
              </a:spcAft>
            </a:pPr>
            <a:r>
              <a:rPr lang="fr-FR" sz="1600" u="sng" dirty="0"/>
              <a:t>Références</a:t>
            </a:r>
            <a:r>
              <a:rPr lang="fr-FR" sz="1600" dirty="0"/>
              <a:t> : (1) </a:t>
            </a:r>
            <a:r>
              <a:rPr lang="fr-FR" sz="1600" b="1" dirty="0"/>
              <a:t>Voir conclusions du rapport de réunion technique du </a:t>
            </a:r>
            <a:r>
              <a:rPr lang="fr-FR" sz="1600" b="1" dirty="0">
                <a:solidFill>
                  <a:srgbClr val="C00000"/>
                </a:solidFill>
              </a:rPr>
              <a:t>28 janvier 2015, §4.b</a:t>
            </a:r>
            <a:r>
              <a:rPr lang="fr-FR" sz="1600" b="1" dirty="0"/>
              <a:t>.</a:t>
            </a:r>
            <a:r>
              <a:rPr lang="fr-FR" sz="1600" dirty="0"/>
              <a:t> + (2) </a:t>
            </a:r>
            <a:r>
              <a:rPr lang="fr-FR" sz="1600" b="1" dirty="0"/>
              <a:t>réunion technique du </a:t>
            </a:r>
            <a:r>
              <a:rPr lang="fr-FR" sz="1600" b="1" dirty="0">
                <a:solidFill>
                  <a:srgbClr val="C00000"/>
                </a:solidFill>
              </a:rPr>
              <a:t>11 février 2105</a:t>
            </a:r>
            <a:r>
              <a:rPr lang="fr-FR" sz="1600" dirty="0"/>
              <a:t>.</a:t>
            </a:r>
            <a:endParaRPr lang="en-US" sz="1600" dirty="0"/>
          </a:p>
          <a:p>
            <a:pPr marL="712788" indent="-269875">
              <a:spcAft>
                <a:spcPts val="600"/>
              </a:spcAft>
              <a:buFont typeface="Wingdings" panose="05000000000000000000" pitchFamily="2" charset="2"/>
              <a:buChar char="è"/>
            </a:pPr>
            <a:r>
              <a:rPr lang="fr-FR" sz="1600" dirty="0"/>
              <a:t>Il ressort de réunions informelles avec </a:t>
            </a:r>
            <a:r>
              <a:rPr lang="fr-FR" sz="1600" b="1" dirty="0">
                <a:solidFill>
                  <a:srgbClr val="C00000"/>
                </a:solidFill>
              </a:rPr>
              <a:t>TSS Infra NAT début 2015 </a:t>
            </a:r>
            <a:r>
              <a:rPr lang="fr-FR" sz="1600" dirty="0"/>
              <a:t>que :</a:t>
            </a:r>
            <a:endParaRPr lang="en-US" sz="1600" dirty="0"/>
          </a:p>
          <a:p>
            <a:pPr marL="1001713" lvl="0" indent="-285750">
              <a:spcAft>
                <a:spcPts val="600"/>
              </a:spcAft>
              <a:buFont typeface="Arial" panose="020B0604020202020204" pitchFamily="34" charset="0"/>
              <a:buChar char="•"/>
            </a:pPr>
            <a:r>
              <a:rPr lang="fr-FR" sz="1600" dirty="0"/>
              <a:t>Les organigrammes de gestion présentés à la réunion en référence (2) </a:t>
            </a:r>
            <a:r>
              <a:rPr lang="fr-FR" sz="1600" dirty="0" smtClean="0"/>
              <a:t>:</a:t>
            </a:r>
          </a:p>
          <a:p>
            <a:pPr marL="1258888" lvl="1" indent="-271463">
              <a:spcAft>
                <a:spcPts val="600"/>
              </a:spcAft>
              <a:buFont typeface="Courier New" panose="02070309020205020404" pitchFamily="49" charset="0"/>
              <a:buChar char="o"/>
            </a:pPr>
            <a:r>
              <a:rPr lang="fr-FR" sz="1400" dirty="0"/>
              <a:t>S</a:t>
            </a:r>
            <a:r>
              <a:rPr lang="fr-FR" sz="1400" dirty="0" smtClean="0"/>
              <a:t>’avèrent </a:t>
            </a:r>
            <a:r>
              <a:rPr lang="fr-FR" sz="1400" dirty="0"/>
              <a:t>finalement très compliqués et fort lourds à </a:t>
            </a:r>
            <a:r>
              <a:rPr lang="fr-FR" sz="1400" dirty="0" smtClean="0"/>
              <a:t>exploiter ;</a:t>
            </a:r>
          </a:p>
          <a:p>
            <a:pPr marL="1258888" lvl="1" indent="-271463">
              <a:spcAft>
                <a:spcPts val="600"/>
              </a:spcAft>
              <a:buFont typeface="Courier New" panose="02070309020205020404" pitchFamily="49" charset="0"/>
              <a:buChar char="o"/>
            </a:pPr>
            <a:r>
              <a:rPr lang="fr-FR" sz="1400" dirty="0"/>
              <a:t>M</a:t>
            </a:r>
            <a:r>
              <a:rPr lang="fr-FR" sz="1400" dirty="0" smtClean="0"/>
              <a:t>ettent </a:t>
            </a:r>
            <a:r>
              <a:rPr lang="fr-FR" sz="1400" dirty="0"/>
              <a:t>en évidence la complexité de la gestion de l’amiante dans les </a:t>
            </a:r>
            <a:r>
              <a:rPr lang="fr-FR" sz="1400" dirty="0" smtClean="0"/>
              <a:t>quartiers</a:t>
            </a:r>
            <a:r>
              <a:rPr lang="fr-FR" sz="1400" dirty="0"/>
              <a:t> </a:t>
            </a:r>
            <a:r>
              <a:rPr lang="fr-FR" sz="1400" dirty="0" smtClean="0"/>
              <a:t>;</a:t>
            </a:r>
            <a:endParaRPr lang="en-US" sz="1400" dirty="0" smtClean="0"/>
          </a:p>
          <a:p>
            <a:pPr marL="1001713" lvl="0" indent="-285750">
              <a:spcAft>
                <a:spcPts val="600"/>
              </a:spcAft>
              <a:buFont typeface="Arial" panose="020B0604020202020204" pitchFamily="34" charset="0"/>
              <a:buChar char="•"/>
            </a:pPr>
            <a:r>
              <a:rPr lang="fr-FR" sz="1600" dirty="0" smtClean="0"/>
              <a:t>De concert, la présentation de la gestion sous cette forme n’a pas été retenue ;</a:t>
            </a:r>
            <a:endParaRPr lang="en-US" sz="1600" dirty="0" smtClean="0"/>
          </a:p>
          <a:p>
            <a:pPr marL="712788" indent="-269875">
              <a:spcAft>
                <a:spcPts val="600"/>
              </a:spcAft>
              <a:buFont typeface="Wingdings" panose="05000000000000000000" pitchFamily="2" charset="2"/>
              <a:buChar char="è"/>
            </a:pPr>
            <a:r>
              <a:rPr lang="en-US" sz="1600" dirty="0" smtClean="0"/>
              <a:t>Proposition </a:t>
            </a:r>
            <a:r>
              <a:rPr lang="en-US" sz="1600" dirty="0"/>
              <a:t>de MRC&amp;I-I/S/E:</a:t>
            </a:r>
          </a:p>
          <a:p>
            <a:pPr marL="1001713" lvl="0" indent="-285750">
              <a:spcAft>
                <a:spcPts val="600"/>
              </a:spcAft>
              <a:buFont typeface="Arial" panose="020B0604020202020204" pitchFamily="34" charset="0"/>
              <a:buChar char="•"/>
            </a:pPr>
            <a:r>
              <a:rPr lang="fr-BE" sz="1600" dirty="0"/>
              <a:t>Maintenir la fiche d’instruction relative aux travaux à proximité de matériaux contenant de l’amiante (elle a été présentée en </a:t>
            </a:r>
            <a:r>
              <a:rPr lang="fr-BE" sz="1600" b="1" dirty="0">
                <a:solidFill>
                  <a:srgbClr val="C00000"/>
                </a:solidFill>
              </a:rPr>
              <a:t>2015</a:t>
            </a:r>
            <a:r>
              <a:rPr lang="fr-BE" sz="1600" dirty="0">
                <a:solidFill>
                  <a:srgbClr val="C00000"/>
                </a:solidFill>
              </a:rPr>
              <a:t> </a:t>
            </a:r>
            <a:r>
              <a:rPr lang="fr-BE" sz="1600" dirty="0"/>
              <a:t>lors de la réunion en référence (2</a:t>
            </a:r>
            <a:r>
              <a:rPr lang="fr-BE" sz="1600" dirty="0" smtClean="0"/>
              <a:t>)) ;</a:t>
            </a:r>
            <a:endParaRPr lang="en-US" sz="1600" dirty="0"/>
          </a:p>
          <a:p>
            <a:pPr marL="1001713" indent="-285750">
              <a:spcAft>
                <a:spcPts val="600"/>
              </a:spcAft>
              <a:buFont typeface="Arial" panose="020B0604020202020204" pitchFamily="34" charset="0"/>
              <a:buChar char="•"/>
            </a:pPr>
            <a:r>
              <a:rPr lang="fr-BE" sz="1600" dirty="0"/>
              <a:t>Adapter la directive </a:t>
            </a:r>
            <a:r>
              <a:rPr lang="fr-BE" sz="1600" b="1" dirty="0">
                <a:solidFill>
                  <a:srgbClr val="C00000"/>
                </a:solidFill>
              </a:rPr>
              <a:t>DGMR-SPS-PRMIL-ITLX-007</a:t>
            </a:r>
            <a:r>
              <a:rPr lang="fr-BE" sz="1600" dirty="0"/>
              <a:t> « </a:t>
            </a:r>
            <a:r>
              <a:rPr lang="fr-BE" sz="1600" i="1" dirty="0"/>
              <a:t>Gestion de l’amiante présent dans les infrastructures de la Défense</a:t>
            </a:r>
            <a:r>
              <a:rPr lang="fr-BE" sz="1600" dirty="0"/>
              <a:t> </a:t>
            </a:r>
            <a:r>
              <a:rPr lang="fr-BE" sz="1600" dirty="0" smtClean="0"/>
              <a:t>».</a:t>
            </a:r>
            <a:endParaRPr lang="fr-FR" sz="1600" dirty="0" smtClean="0"/>
          </a:p>
          <a:p>
            <a:pPr marL="896938"/>
            <a:endParaRPr lang="fr-FR" sz="1600" dirty="0" smtClean="0"/>
          </a:p>
        </p:txBody>
      </p:sp>
      <p:sp>
        <p:nvSpPr>
          <p:cNvPr id="11" name="Footer Placeholder 4"/>
          <p:cNvSpPr txBox="1">
            <a:spLocks noGrp="1"/>
          </p:cNvSpPr>
          <p:nvPr/>
        </p:nvSpPr>
        <p:spPr bwMode="auto">
          <a:xfrm>
            <a:off x="2843213" y="6381750"/>
            <a:ext cx="3457575" cy="339725"/>
          </a:xfrm>
          <a:prstGeom prst="rect">
            <a:avLst/>
          </a:prstGeom>
          <a:noFill/>
          <a:ln w="9525">
            <a:noFill/>
            <a:miter lim="800000"/>
            <a:headEnd/>
            <a:tailEnd/>
          </a:ln>
        </p:spPr>
        <p:txBody>
          <a:bodyPr/>
          <a:lstStyle/>
          <a:p>
            <a:pPr algn="ctr"/>
            <a:r>
              <a:rPr lang="fr-BE" sz="1400" dirty="0" smtClean="0">
                <a:latin typeface="Arial" charset="0"/>
              </a:rPr>
              <a:t>Réunion technique</a:t>
            </a:r>
            <a:endParaRPr lang="fr-BE" sz="1400" dirty="0">
              <a:latin typeface="Arial" charset="0"/>
            </a:endParaRPr>
          </a:p>
        </p:txBody>
      </p:sp>
      <p:sp>
        <p:nvSpPr>
          <p:cNvPr id="7" name="Date Placeholder 3"/>
          <p:cNvSpPr txBox="1">
            <a:spLocks noGrp="1"/>
          </p:cNvSpPr>
          <p:nvPr/>
        </p:nvSpPr>
        <p:spPr bwMode="auto">
          <a:xfrm>
            <a:off x="457200" y="6381750"/>
            <a:ext cx="2133600" cy="339725"/>
          </a:xfrm>
          <a:prstGeom prst="rect">
            <a:avLst/>
          </a:prstGeom>
          <a:noFill/>
          <a:ln w="9525">
            <a:noFill/>
            <a:miter lim="800000"/>
            <a:headEnd/>
            <a:tailEnd/>
          </a:ln>
        </p:spPr>
        <p:txBody>
          <a:bodyPr/>
          <a:lstStyle/>
          <a:p>
            <a:r>
              <a:rPr lang="fr-BE" sz="1400" dirty="0" smtClean="0">
                <a:latin typeface="Arial" charset="0"/>
              </a:rPr>
              <a:t>12 février 2016</a:t>
            </a:r>
            <a:endParaRPr lang="fr-BE" sz="1400" dirty="0">
              <a:latin typeface="Arial" charset="0"/>
            </a:endParaRPr>
          </a:p>
        </p:txBody>
      </p:sp>
    </p:spTree>
    <p:extLst>
      <p:ext uri="{BB962C8B-B14F-4D97-AF65-F5344CB8AC3E}">
        <p14:creationId xmlns:p14="http://schemas.microsoft.com/office/powerpoint/2010/main" val="231068156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6167</TotalTime>
  <Words>2722</Words>
  <Application>Microsoft Office PowerPoint</Application>
  <PresentationFormat>On-screen Show (4:3)</PresentationFormat>
  <Paragraphs>659</Paragraphs>
  <Slides>32</Slides>
  <Notes>26</Notes>
  <HiddenSlides>6</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Presentation (exemple)</dc:title>
  <dc:creator>Boiten Claudia</dc:creator>
  <cp:lastModifiedBy>Kubes Patrick</cp:lastModifiedBy>
  <cp:revision>684</cp:revision>
  <cp:lastPrinted>2016-01-27T12:47:09Z</cp:lastPrinted>
  <dcterms:created xsi:type="dcterms:W3CDTF">2011-12-22T10:13:19Z</dcterms:created>
  <dcterms:modified xsi:type="dcterms:W3CDTF">2016-02-04T08:59:01Z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
    <vt:lpwstr>NF</vt:lpwstr>
  </property>
  <property fmtid="{D5CDD505-2E9C-101B-9397-08002B2CF9AE}" pid="3" name="ContentType">
    <vt:lpwstr>Picture</vt:lpwstr>
  </property>
  <property fmtid="{D5CDD505-2E9C-101B-9397-08002B2CF9AE}" pid="4" name="Beschrijving">
    <vt:lpwstr>Power Point Presentation (voorbeeld)</vt:lpwstr>
  </property>
</Properties>
</file>