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76" r:id="rId3"/>
    <p:sldId id="342" r:id="rId4"/>
    <p:sldId id="291" r:id="rId5"/>
    <p:sldId id="279" r:id="rId6"/>
    <p:sldId id="316" r:id="rId7"/>
    <p:sldId id="317" r:id="rId8"/>
    <p:sldId id="318" r:id="rId9"/>
    <p:sldId id="319" r:id="rId10"/>
    <p:sldId id="320" r:id="rId11"/>
    <p:sldId id="321" r:id="rId12"/>
    <p:sldId id="322" r:id="rId13"/>
    <p:sldId id="323" r:id="rId14"/>
    <p:sldId id="324" r:id="rId15"/>
    <p:sldId id="325" r:id="rId16"/>
    <p:sldId id="326" r:id="rId17"/>
    <p:sldId id="341" r:id="rId18"/>
    <p:sldId id="330" r:id="rId19"/>
    <p:sldId id="333" r:id="rId20"/>
    <p:sldId id="334" r:id="rId21"/>
    <p:sldId id="335" r:id="rId22"/>
    <p:sldId id="336" r:id="rId23"/>
    <p:sldId id="337" r:id="rId24"/>
    <p:sldId id="338" r:id="rId25"/>
    <p:sldId id="339" r:id="rId26"/>
    <p:sldId id="268" r:id="rId27"/>
    <p:sldId id="294" r:id="rId28"/>
    <p:sldId id="327" r:id="rId29"/>
    <p:sldId id="328" r:id="rId30"/>
    <p:sldId id="329" r:id="rId31"/>
    <p:sldId id="331" r:id="rId32"/>
    <p:sldId id="332" r:id="rId33"/>
  </p:sldIdLst>
  <p:sldSz cx="9144000" cy="6858000" type="screen4x3"/>
  <p:notesSz cx="6797675" cy="9926638"/>
  <p:defaultTextStyle>
    <a:defPPr>
      <a:defRPr lang="nl-B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ubes Patrick" initials="K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0000CC"/>
    <a:srgbClr val="A133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44" autoAdjust="0"/>
    <p:restoredTop sz="67155" autoAdjust="0"/>
  </p:normalViewPr>
  <p:slideViewPr>
    <p:cSldViewPr>
      <p:cViewPr varScale="1">
        <p:scale>
          <a:sx n="105" d="100"/>
          <a:sy n="105" d="100"/>
        </p:scale>
        <p:origin x="-15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fld id="{2187E0B3-DB3D-47CD-9281-AACB8CF70A6A}" type="datetimeFigureOut">
              <a:rPr lang="fr-BE" smtClean="0"/>
              <a:t>4/02/2016</a:t>
            </a:fld>
            <a:endParaRPr lang="fr-BE"/>
          </a:p>
        </p:txBody>
      </p:sp>
      <p:sp>
        <p:nvSpPr>
          <p:cNvPr id="4" name="Footer Placeholder 3"/>
          <p:cNvSpPr>
            <a:spLocks noGrp="1"/>
          </p:cNvSpPr>
          <p:nvPr>
            <p:ph type="ftr" sz="quarter" idx="2"/>
          </p:nvPr>
        </p:nvSpPr>
        <p:spPr>
          <a:xfrm>
            <a:off x="1" y="9428583"/>
            <a:ext cx="2945659" cy="496332"/>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850444" y="9428583"/>
            <a:ext cx="2945659" cy="496332"/>
          </a:xfrm>
          <a:prstGeom prst="rect">
            <a:avLst/>
          </a:prstGeom>
        </p:spPr>
        <p:txBody>
          <a:bodyPr vert="horz" lIns="91440" tIns="45720" rIns="91440" bIns="45720" rtlCol="0" anchor="b"/>
          <a:lstStyle>
            <a:lvl1pPr algn="r">
              <a:defRPr sz="1200"/>
            </a:lvl1pPr>
          </a:lstStyle>
          <a:p>
            <a:fld id="{0F92428D-9233-454A-A784-AA4292AE4ACA}" type="slidenum">
              <a:rPr lang="fr-BE" smtClean="0"/>
              <a:t>‹#›</a:t>
            </a:fld>
            <a:endParaRPr lang="fr-BE"/>
          </a:p>
        </p:txBody>
      </p:sp>
    </p:spTree>
    <p:extLst>
      <p:ext uri="{BB962C8B-B14F-4D97-AF65-F5344CB8AC3E}">
        <p14:creationId xmlns:p14="http://schemas.microsoft.com/office/powerpoint/2010/main" val="2957308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7411" name="Rectangle 3"/>
          <p:cNvSpPr>
            <a:spLocks noGrp="1" noChangeArrowheads="1"/>
          </p:cNvSpPr>
          <p:nvPr>
            <p:ph type="dt" idx="1"/>
          </p:nvPr>
        </p:nvSpPr>
        <p:spPr bwMode="auto">
          <a:xfrm>
            <a:off x="3850444"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41D9C3CA-0013-4F9D-A2E8-EA04FBC7F323}" type="datetimeFigureOut">
              <a:rPr lang="en-US"/>
              <a:pPr>
                <a:defRPr/>
              </a:pPr>
              <a:t>2/4/2016</a:t>
            </a:fld>
            <a:endParaRPr lang="en-US"/>
          </a:p>
        </p:txBody>
      </p:sp>
      <p:sp>
        <p:nvSpPr>
          <p:cNvPr id="1331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679768" y="4715154"/>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1"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7415" name="Rectangle 7"/>
          <p:cNvSpPr>
            <a:spLocks noGrp="1" noChangeArrowheads="1"/>
          </p:cNvSpPr>
          <p:nvPr>
            <p:ph type="sldNum" sz="quarter" idx="5"/>
          </p:nvPr>
        </p:nvSpPr>
        <p:spPr bwMode="auto">
          <a:xfrm>
            <a:off x="3850444"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C96CAA0-3EE2-4882-9ED5-5560C40544B4}" type="slidenum">
              <a:rPr lang="en-US"/>
              <a:pPr>
                <a:defRPr/>
              </a:pPr>
              <a:t>‹#›</a:t>
            </a:fld>
            <a:endParaRPr lang="en-US"/>
          </a:p>
        </p:txBody>
      </p:sp>
    </p:spTree>
    <p:extLst>
      <p:ext uri="{BB962C8B-B14F-4D97-AF65-F5344CB8AC3E}">
        <p14:creationId xmlns:p14="http://schemas.microsoft.com/office/powerpoint/2010/main" val="19729892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mailto:Danny.Vanpoucke@mil.be"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defRPr/>
            </a:pPr>
            <a:fld id="{9C96CAA0-3EE2-4882-9ED5-5560C40544B4}" type="slidenum">
              <a:rPr lang="en-US" smtClean="0"/>
              <a:pPr>
                <a:defRPr/>
              </a:pPr>
              <a:t>1</a:t>
            </a:fld>
            <a:endParaRPr lang="en-US"/>
          </a:p>
        </p:txBody>
      </p:sp>
    </p:spTree>
    <p:extLst>
      <p:ext uri="{BB962C8B-B14F-4D97-AF65-F5344CB8AC3E}">
        <p14:creationId xmlns:p14="http://schemas.microsoft.com/office/powerpoint/2010/main" val="10975695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10</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11</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12</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13</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14</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15</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16</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17</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18</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19</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20</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21</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22</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23</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24</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25</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069B806E-29DD-4C79-89BC-88D5EFD350C4}" type="slidenum">
              <a:rPr lang="fr-FR" sz="1200">
                <a:latin typeface="Arial" charset="0"/>
              </a:rPr>
              <a:pPr algn="r" defTabSz="931863"/>
              <a:t>26</a:t>
            </a:fld>
            <a:endParaRPr lang="fr-FR" sz="1200">
              <a:latin typeface="Arial" charset="0"/>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681343" y="4716879"/>
            <a:ext cx="5434993" cy="4465263"/>
          </a:xfrm>
          <a:noFill/>
          <a:ln/>
        </p:spPr>
        <p:txBody>
          <a:bodyPr lIns="93177" tIns="46589" rIns="93177" bIns="46589"/>
          <a:lstStyle/>
          <a:p>
            <a:pPr eaLnBrk="1" hangingPunct="1"/>
            <a:endParaRPr lang="en-US" sz="1800" dirty="0" smtClean="0"/>
          </a:p>
        </p:txBody>
      </p:sp>
      <p:sp>
        <p:nvSpPr>
          <p:cNvPr id="34820" name="Text Box 4"/>
          <p:cNvSpPr txBox="1">
            <a:spLocks noChangeArrowheads="1"/>
          </p:cNvSpPr>
          <p:nvPr/>
        </p:nvSpPr>
        <p:spPr bwMode="auto">
          <a:xfrm>
            <a:off x="4434226" y="5428632"/>
            <a:ext cx="4119517" cy="1200329"/>
          </a:xfrm>
          <a:prstGeom prst="rect">
            <a:avLst/>
          </a:prstGeom>
          <a:noFill/>
          <a:ln w="9525">
            <a:noFill/>
            <a:miter lim="800000"/>
            <a:headEnd/>
            <a:tailEnd/>
          </a:ln>
        </p:spPr>
        <p:txBody>
          <a:bodyPr>
            <a:spAutoFit/>
          </a:bodyPr>
          <a:lstStyle/>
          <a:p>
            <a:pPr>
              <a:spcBef>
                <a:spcPct val="50000"/>
              </a:spcBef>
            </a:pPr>
            <a:r>
              <a:rPr lang="fr-BE">
                <a:latin typeface="Arial" charset="0"/>
              </a:rPr>
              <a:t>Piloot : Cdt Ing D. VAN POUCKE</a:t>
            </a:r>
          </a:p>
          <a:p>
            <a:pPr>
              <a:spcBef>
                <a:spcPct val="50000"/>
              </a:spcBef>
              <a:buFont typeface="Wingdings" pitchFamily="2" charset="2"/>
              <a:buChar char="*"/>
            </a:pPr>
            <a:r>
              <a:rPr lang="fr-BE">
                <a:latin typeface="Arial" charset="0"/>
                <a:sym typeface="Wingdings" pitchFamily="2" charset="2"/>
              </a:rPr>
              <a:t>: </a:t>
            </a:r>
            <a:r>
              <a:rPr lang="fr-BE">
                <a:latin typeface="Arial" charset="0"/>
                <a:sym typeface="Wingdings" pitchFamily="2" charset="2"/>
                <a:hlinkClick r:id="rId3"/>
              </a:rPr>
              <a:t>Danny.Vanpoucke@mil.be</a:t>
            </a:r>
            <a:endParaRPr lang="fr-BE">
              <a:latin typeface="Arial" charset="0"/>
              <a:sym typeface="Wingdings" pitchFamily="2" charset="2"/>
            </a:endParaRPr>
          </a:p>
          <a:p>
            <a:pPr>
              <a:spcBef>
                <a:spcPct val="50000"/>
              </a:spcBef>
              <a:buFont typeface="Wingdings" pitchFamily="2" charset="2"/>
              <a:buNone/>
            </a:pPr>
            <a:r>
              <a:rPr lang="fr-BE">
                <a:latin typeface="Arial" charset="0"/>
                <a:sym typeface="Wingdings" pitchFamily="2" charset="2"/>
              </a:rPr>
              <a:t> : 9/2820/5079</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3</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4</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5</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6</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7</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8</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9</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BE"/>
          </a:p>
        </p:txBody>
      </p:sp>
      <p:sp>
        <p:nvSpPr>
          <p:cNvPr id="4" name="Date Placeholder 3"/>
          <p:cNvSpPr>
            <a:spLocks noGrp="1"/>
          </p:cNvSpPr>
          <p:nvPr>
            <p:ph type="dt" sz="half" idx="10"/>
          </p:nvPr>
        </p:nvSpPr>
        <p:spPr/>
        <p:txBody>
          <a:bodyPr/>
          <a:lstStyle>
            <a:lvl1pPr>
              <a:defRPr/>
            </a:lvl1pPr>
          </a:lstStyle>
          <a:p>
            <a:pPr>
              <a:defRPr/>
            </a:pPr>
            <a:fld id="{C1FD498A-E943-4076-952C-1137EA1C89ED}" type="datetimeFigureOut">
              <a:rPr lang="nl-BE"/>
              <a:pPr>
                <a:defRPr/>
              </a:pPr>
              <a:t>4/02/2016</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59F92EEF-7329-4E30-B3D3-4A0F61DF8EF7}" type="slidenum">
              <a:rPr lang="nl-BE"/>
              <a:pPr>
                <a:defRPr/>
              </a:pPr>
              <a:t>‹#›</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lvl1pPr>
              <a:defRPr/>
            </a:lvl1pPr>
          </a:lstStyle>
          <a:p>
            <a:pPr>
              <a:defRPr/>
            </a:pPr>
            <a:fld id="{66F047A4-2458-4AC2-B5E8-E97D71DEC74F}" type="datetimeFigureOut">
              <a:rPr lang="nl-BE"/>
              <a:pPr>
                <a:defRPr/>
              </a:pPr>
              <a:t>4/02/2016</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D02FE7CC-9E8C-4CCE-AFDF-4D3AE8088AAF}" type="slidenum">
              <a:rPr lang="nl-BE"/>
              <a:pPr>
                <a:defRPr/>
              </a:pPr>
              <a:t>‹#›</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lvl1pPr>
              <a:defRPr/>
            </a:lvl1pPr>
          </a:lstStyle>
          <a:p>
            <a:pPr>
              <a:defRPr/>
            </a:pPr>
            <a:fld id="{8BC3BB7B-37D7-4F4A-95CF-D96D28413760}" type="datetimeFigureOut">
              <a:rPr lang="nl-BE"/>
              <a:pPr>
                <a:defRPr/>
              </a:pPr>
              <a:t>4/02/2016</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11C7FF4B-7DD0-4C26-AFDB-9A8C19B8FC6A}" type="slidenum">
              <a:rPr lang="nl-BE"/>
              <a:pPr>
                <a:defRPr/>
              </a:pPr>
              <a:t>‹#›</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lvl1pPr>
              <a:defRPr/>
            </a:lvl1pPr>
          </a:lstStyle>
          <a:p>
            <a:pPr>
              <a:defRPr/>
            </a:pPr>
            <a:fld id="{13F266A4-D7FC-4B74-86CA-01B6C33F843A}" type="datetimeFigureOut">
              <a:rPr lang="nl-BE"/>
              <a:pPr>
                <a:defRPr/>
              </a:pPr>
              <a:t>4/02/2016</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25770BBE-B971-485F-89AF-1FAC531EF8F6}" type="slidenum">
              <a:rPr lang="nl-BE"/>
              <a:pPr>
                <a:defRPr/>
              </a:pPr>
              <a:t>‹#›</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C57F5ED-6505-48D2-A754-626103CF8EE6}" type="datetimeFigureOut">
              <a:rPr lang="nl-BE"/>
              <a:pPr>
                <a:defRPr/>
              </a:pPr>
              <a:t>4/02/2016</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63AA7C1D-46E4-4389-90DD-C9952B56F4C4}" type="slidenum">
              <a:rPr lang="nl-BE"/>
              <a:pPr>
                <a:defRPr/>
              </a:pPr>
              <a:t>‹#›</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Date Placeholder 3"/>
          <p:cNvSpPr>
            <a:spLocks noGrp="1"/>
          </p:cNvSpPr>
          <p:nvPr>
            <p:ph type="dt" sz="half" idx="10"/>
          </p:nvPr>
        </p:nvSpPr>
        <p:spPr/>
        <p:txBody>
          <a:bodyPr/>
          <a:lstStyle>
            <a:lvl1pPr>
              <a:defRPr/>
            </a:lvl1pPr>
          </a:lstStyle>
          <a:p>
            <a:pPr>
              <a:defRPr/>
            </a:pPr>
            <a:fld id="{482053FE-A875-4885-B464-F9A785F919E7}" type="datetimeFigureOut">
              <a:rPr lang="nl-BE"/>
              <a:pPr>
                <a:defRPr/>
              </a:pPr>
              <a:t>4/02/2016</a:t>
            </a:fld>
            <a:endParaRPr lang="nl-BE"/>
          </a:p>
        </p:txBody>
      </p:sp>
      <p:sp>
        <p:nvSpPr>
          <p:cNvPr id="6" name="Footer Placeholder 4"/>
          <p:cNvSpPr>
            <a:spLocks noGrp="1"/>
          </p:cNvSpPr>
          <p:nvPr>
            <p:ph type="ftr" sz="quarter" idx="11"/>
          </p:nvPr>
        </p:nvSpPr>
        <p:spPr/>
        <p:txBody>
          <a:bodyPr/>
          <a:lstStyle>
            <a:lvl1pPr>
              <a:defRPr/>
            </a:lvl1pPr>
          </a:lstStyle>
          <a:p>
            <a:pPr>
              <a:defRPr/>
            </a:pPr>
            <a:endParaRPr lang="nl-BE"/>
          </a:p>
        </p:txBody>
      </p:sp>
      <p:sp>
        <p:nvSpPr>
          <p:cNvPr id="7" name="Slide Number Placeholder 5"/>
          <p:cNvSpPr>
            <a:spLocks noGrp="1"/>
          </p:cNvSpPr>
          <p:nvPr>
            <p:ph type="sldNum" sz="quarter" idx="12"/>
          </p:nvPr>
        </p:nvSpPr>
        <p:spPr/>
        <p:txBody>
          <a:bodyPr/>
          <a:lstStyle>
            <a:lvl1pPr>
              <a:defRPr/>
            </a:lvl1pPr>
          </a:lstStyle>
          <a:p>
            <a:pPr>
              <a:defRPr/>
            </a:pPr>
            <a:fld id="{D524D701-9463-4A28-951E-2A762608A3D2}" type="slidenum">
              <a:rPr lang="nl-BE"/>
              <a:pPr>
                <a:defRPr/>
              </a:pPr>
              <a:t>‹#›</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7" name="Date Placeholder 3"/>
          <p:cNvSpPr>
            <a:spLocks noGrp="1"/>
          </p:cNvSpPr>
          <p:nvPr>
            <p:ph type="dt" sz="half" idx="10"/>
          </p:nvPr>
        </p:nvSpPr>
        <p:spPr/>
        <p:txBody>
          <a:bodyPr/>
          <a:lstStyle>
            <a:lvl1pPr>
              <a:defRPr/>
            </a:lvl1pPr>
          </a:lstStyle>
          <a:p>
            <a:pPr>
              <a:defRPr/>
            </a:pPr>
            <a:fld id="{CD5F5B6E-CA73-453B-9E12-7570C54383D2}" type="datetimeFigureOut">
              <a:rPr lang="nl-BE"/>
              <a:pPr>
                <a:defRPr/>
              </a:pPr>
              <a:t>4/02/2016</a:t>
            </a:fld>
            <a:endParaRPr lang="nl-BE"/>
          </a:p>
        </p:txBody>
      </p:sp>
      <p:sp>
        <p:nvSpPr>
          <p:cNvPr id="8" name="Footer Placeholder 4"/>
          <p:cNvSpPr>
            <a:spLocks noGrp="1"/>
          </p:cNvSpPr>
          <p:nvPr>
            <p:ph type="ftr" sz="quarter" idx="11"/>
          </p:nvPr>
        </p:nvSpPr>
        <p:spPr/>
        <p:txBody>
          <a:bodyPr/>
          <a:lstStyle>
            <a:lvl1pPr>
              <a:defRPr/>
            </a:lvl1pPr>
          </a:lstStyle>
          <a:p>
            <a:pPr>
              <a:defRPr/>
            </a:pPr>
            <a:endParaRPr lang="nl-BE"/>
          </a:p>
        </p:txBody>
      </p:sp>
      <p:sp>
        <p:nvSpPr>
          <p:cNvPr id="9" name="Slide Number Placeholder 5"/>
          <p:cNvSpPr>
            <a:spLocks noGrp="1"/>
          </p:cNvSpPr>
          <p:nvPr>
            <p:ph type="sldNum" sz="quarter" idx="12"/>
          </p:nvPr>
        </p:nvSpPr>
        <p:spPr/>
        <p:txBody>
          <a:bodyPr/>
          <a:lstStyle>
            <a:lvl1pPr>
              <a:defRPr/>
            </a:lvl1pPr>
          </a:lstStyle>
          <a:p>
            <a:pPr>
              <a:defRPr/>
            </a:pPr>
            <a:fld id="{A5BD0A59-7153-4A12-99BC-BB816CAF8AA1}" type="slidenum">
              <a:rPr lang="nl-BE"/>
              <a:pPr>
                <a:defRPr/>
              </a:pPr>
              <a:t>‹#›</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Date Placeholder 3"/>
          <p:cNvSpPr>
            <a:spLocks noGrp="1"/>
          </p:cNvSpPr>
          <p:nvPr>
            <p:ph type="dt" sz="half" idx="10"/>
          </p:nvPr>
        </p:nvSpPr>
        <p:spPr/>
        <p:txBody>
          <a:bodyPr/>
          <a:lstStyle>
            <a:lvl1pPr>
              <a:defRPr/>
            </a:lvl1pPr>
          </a:lstStyle>
          <a:p>
            <a:pPr>
              <a:defRPr/>
            </a:pPr>
            <a:fld id="{FBDB8B95-2882-4448-8A66-6280F665B693}" type="datetimeFigureOut">
              <a:rPr lang="nl-BE"/>
              <a:pPr>
                <a:defRPr/>
              </a:pPr>
              <a:t>4/02/2016</a:t>
            </a:fld>
            <a:endParaRPr lang="nl-BE"/>
          </a:p>
        </p:txBody>
      </p:sp>
      <p:sp>
        <p:nvSpPr>
          <p:cNvPr id="4" name="Footer Placeholder 4"/>
          <p:cNvSpPr>
            <a:spLocks noGrp="1"/>
          </p:cNvSpPr>
          <p:nvPr>
            <p:ph type="ftr" sz="quarter" idx="11"/>
          </p:nvPr>
        </p:nvSpPr>
        <p:spPr/>
        <p:txBody>
          <a:bodyPr/>
          <a:lstStyle>
            <a:lvl1pPr>
              <a:defRPr/>
            </a:lvl1pPr>
          </a:lstStyle>
          <a:p>
            <a:pPr>
              <a:defRPr/>
            </a:pPr>
            <a:endParaRPr lang="nl-BE"/>
          </a:p>
        </p:txBody>
      </p:sp>
      <p:sp>
        <p:nvSpPr>
          <p:cNvPr id="5" name="Slide Number Placeholder 5"/>
          <p:cNvSpPr>
            <a:spLocks noGrp="1"/>
          </p:cNvSpPr>
          <p:nvPr>
            <p:ph type="sldNum" sz="quarter" idx="12"/>
          </p:nvPr>
        </p:nvSpPr>
        <p:spPr/>
        <p:txBody>
          <a:bodyPr/>
          <a:lstStyle>
            <a:lvl1pPr>
              <a:defRPr/>
            </a:lvl1pPr>
          </a:lstStyle>
          <a:p>
            <a:pPr>
              <a:defRPr/>
            </a:pPr>
            <a:fld id="{E4DBA481-D364-4535-9DB9-0EA5D1786203}" type="slidenum">
              <a:rPr lang="nl-BE"/>
              <a:pPr>
                <a:defRPr/>
              </a:pPr>
              <a:t>‹#›</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A167EE1-3A56-4C5E-84E4-9887911562A3}" type="datetimeFigureOut">
              <a:rPr lang="nl-BE"/>
              <a:pPr>
                <a:defRPr/>
              </a:pPr>
              <a:t>4/02/2016</a:t>
            </a:fld>
            <a:endParaRPr lang="nl-BE"/>
          </a:p>
        </p:txBody>
      </p:sp>
      <p:sp>
        <p:nvSpPr>
          <p:cNvPr id="3" name="Footer Placeholder 4"/>
          <p:cNvSpPr>
            <a:spLocks noGrp="1"/>
          </p:cNvSpPr>
          <p:nvPr>
            <p:ph type="ftr" sz="quarter" idx="11"/>
          </p:nvPr>
        </p:nvSpPr>
        <p:spPr/>
        <p:txBody>
          <a:bodyPr/>
          <a:lstStyle>
            <a:lvl1pPr>
              <a:defRPr/>
            </a:lvl1pPr>
          </a:lstStyle>
          <a:p>
            <a:pPr>
              <a:defRPr/>
            </a:pPr>
            <a:endParaRPr lang="nl-BE"/>
          </a:p>
        </p:txBody>
      </p:sp>
      <p:sp>
        <p:nvSpPr>
          <p:cNvPr id="4" name="Slide Number Placeholder 5"/>
          <p:cNvSpPr>
            <a:spLocks noGrp="1"/>
          </p:cNvSpPr>
          <p:nvPr>
            <p:ph type="sldNum" sz="quarter" idx="12"/>
          </p:nvPr>
        </p:nvSpPr>
        <p:spPr/>
        <p:txBody>
          <a:bodyPr/>
          <a:lstStyle>
            <a:lvl1pPr>
              <a:defRPr/>
            </a:lvl1pPr>
          </a:lstStyle>
          <a:p>
            <a:pPr>
              <a:defRPr/>
            </a:pPr>
            <a:fld id="{45A0AC37-5795-48BB-B4BC-9E061F4BF5DB}" type="slidenum">
              <a:rPr lang="nl-BE"/>
              <a:pPr>
                <a:defRPr/>
              </a:pPr>
              <a:t>‹#›</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D6EAA2F-A81F-49B4-9162-343EB88295EE}" type="datetimeFigureOut">
              <a:rPr lang="nl-BE"/>
              <a:pPr>
                <a:defRPr/>
              </a:pPr>
              <a:t>4/02/2016</a:t>
            </a:fld>
            <a:endParaRPr lang="nl-BE"/>
          </a:p>
        </p:txBody>
      </p:sp>
      <p:sp>
        <p:nvSpPr>
          <p:cNvPr id="6" name="Footer Placeholder 4"/>
          <p:cNvSpPr>
            <a:spLocks noGrp="1"/>
          </p:cNvSpPr>
          <p:nvPr>
            <p:ph type="ftr" sz="quarter" idx="11"/>
          </p:nvPr>
        </p:nvSpPr>
        <p:spPr/>
        <p:txBody>
          <a:bodyPr/>
          <a:lstStyle>
            <a:lvl1pPr>
              <a:defRPr/>
            </a:lvl1pPr>
          </a:lstStyle>
          <a:p>
            <a:pPr>
              <a:defRPr/>
            </a:pPr>
            <a:endParaRPr lang="nl-BE"/>
          </a:p>
        </p:txBody>
      </p:sp>
      <p:sp>
        <p:nvSpPr>
          <p:cNvPr id="7" name="Slide Number Placeholder 5"/>
          <p:cNvSpPr>
            <a:spLocks noGrp="1"/>
          </p:cNvSpPr>
          <p:nvPr>
            <p:ph type="sldNum" sz="quarter" idx="12"/>
          </p:nvPr>
        </p:nvSpPr>
        <p:spPr/>
        <p:txBody>
          <a:bodyPr/>
          <a:lstStyle>
            <a:lvl1pPr>
              <a:defRPr/>
            </a:lvl1pPr>
          </a:lstStyle>
          <a:p>
            <a:pPr>
              <a:defRPr/>
            </a:pPr>
            <a:fld id="{40155848-31B4-4579-9D98-AFD8AEB9B5E6}" type="slidenum">
              <a:rPr lang="nl-BE"/>
              <a:pPr>
                <a:defRPr/>
              </a:pPr>
              <a:t>‹#›</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nl-B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449081F-427B-4521-802B-1AEB10EB7B16}" type="datetimeFigureOut">
              <a:rPr lang="nl-BE"/>
              <a:pPr>
                <a:defRPr/>
              </a:pPr>
              <a:t>4/02/2016</a:t>
            </a:fld>
            <a:endParaRPr lang="nl-BE"/>
          </a:p>
        </p:txBody>
      </p:sp>
      <p:sp>
        <p:nvSpPr>
          <p:cNvPr id="6" name="Footer Placeholder 4"/>
          <p:cNvSpPr>
            <a:spLocks noGrp="1"/>
          </p:cNvSpPr>
          <p:nvPr>
            <p:ph type="ftr" sz="quarter" idx="11"/>
          </p:nvPr>
        </p:nvSpPr>
        <p:spPr/>
        <p:txBody>
          <a:bodyPr/>
          <a:lstStyle>
            <a:lvl1pPr>
              <a:defRPr/>
            </a:lvl1pPr>
          </a:lstStyle>
          <a:p>
            <a:pPr>
              <a:defRPr/>
            </a:pPr>
            <a:endParaRPr lang="nl-BE"/>
          </a:p>
        </p:txBody>
      </p:sp>
      <p:sp>
        <p:nvSpPr>
          <p:cNvPr id="7" name="Slide Number Placeholder 5"/>
          <p:cNvSpPr>
            <a:spLocks noGrp="1"/>
          </p:cNvSpPr>
          <p:nvPr>
            <p:ph type="sldNum" sz="quarter" idx="12"/>
          </p:nvPr>
        </p:nvSpPr>
        <p:spPr/>
        <p:txBody>
          <a:bodyPr/>
          <a:lstStyle>
            <a:lvl1pPr>
              <a:defRPr/>
            </a:lvl1pPr>
          </a:lstStyle>
          <a:p>
            <a:pPr>
              <a:defRPr/>
            </a:pPr>
            <a:fld id="{510DC5CA-232C-4E4E-95B4-9BAEA126074E}" type="slidenum">
              <a:rPr lang="nl-BE"/>
              <a:pPr>
                <a:defRPr/>
              </a:pPr>
              <a:t>‹#›</a:t>
            </a:fld>
            <a:endParaRPr lang="nl-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nl-BE"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6B72BF6-1362-4B25-8906-B69F45312FA7}" type="datetimeFigureOut">
              <a:rPr lang="nl-BE"/>
              <a:pPr>
                <a:defRPr/>
              </a:pPr>
              <a:t>4/02/2016</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D041686-B42A-4EBF-8285-9D3641CDDF83}" type="slidenum">
              <a:rPr lang="nl-BE"/>
              <a:pPr>
                <a:defRPr/>
              </a:pPr>
              <a:t>‹#›</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intranet.mil.intra/sites/Mat/Infra/MRCI/AgrEnv/0511%20Asbestos%20Personnel/Forms/AllItems.aspx"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intranet.mil.intra/sites/Mat/Infra/MRCI/AgrEnv/0511%20Asbestos%20Personnel/Forms/AllItems.aspx%20-%20Fichier%20Briefing_Controles_Asbest_2014_N.ppt"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intranet.mil.intra/sites/Mat/Infra/MRCI/AgrEnv/0511%20Asbestos%20Personnel/Forms/AllItems.aspx%20-%20Fichier%20Fmn_2ECH_2015.pdf"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slide" Target="slide31.xml"/></Relationships>
</file>

<file path=ppt/slides/_rels/slide1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intranet.mil.intra/sites/Mat/Infra/MRCI/AgrEnv/0511%20Asbestos%20InfraMgnt/Forms/AllItems.aspx"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0.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hyperlink" Target="http://intranet.mil.intra/sites/Mat/Infra/MRCI/AgrEnv/0511%20Asbestos%20InfraMgnt/Forms/AllItems.aspx"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intranet.mil.intra/sites/Mat/Infra/MRCI/AgrEnv/0511%20Asbestos%20InfraMgnt/Forms/AllItems.aspx"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slide" Target="slide15.xml"/></Relationships>
</file>

<file path=ppt/slides/_rels/slide8.xml.rels><?xml version="1.0" encoding="UTF-8" standalone="yes"?>
<Relationships xmlns="http://schemas.openxmlformats.org/package/2006/relationships"><Relationship Id="rId3" Type="http://schemas.openxmlformats.org/officeDocument/2006/relationships/hyperlink" Target="http://intranet.mil.intra/sites/Mat/Infra/MRCI/AgrEnv/0511%20Asbestos%20InfraMgnt/Forms/AllItems.aspx"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slide" Target="slide2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4338" name="Picture 8" descr="DGMR logo 090611"/>
          <p:cNvPicPr>
            <a:picLocks noChangeAspect="1" noChangeArrowheads="1"/>
          </p:cNvPicPr>
          <p:nvPr/>
        </p:nvPicPr>
        <p:blipFill>
          <a:blip r:embed="rId4"/>
          <a:srcRect/>
          <a:stretch>
            <a:fillRect/>
          </a:stretch>
        </p:blipFill>
        <p:spPr bwMode="auto">
          <a:xfrm>
            <a:off x="6516688" y="2565400"/>
            <a:ext cx="1150937" cy="1150938"/>
          </a:xfrm>
          <a:prstGeom prst="rect">
            <a:avLst/>
          </a:prstGeom>
          <a:noFill/>
          <a:ln w="9525">
            <a:noFill/>
            <a:miter lim="800000"/>
            <a:headEnd/>
            <a:tailEnd/>
          </a:ln>
        </p:spPr>
      </p:pic>
      <p:sp>
        <p:nvSpPr>
          <p:cNvPr id="14339" name="Text Box 4"/>
          <p:cNvSpPr txBox="1">
            <a:spLocks noChangeArrowheads="1"/>
          </p:cNvSpPr>
          <p:nvPr/>
        </p:nvSpPr>
        <p:spPr bwMode="auto">
          <a:xfrm>
            <a:off x="2124075" y="1664068"/>
            <a:ext cx="5688013" cy="770980"/>
          </a:xfrm>
          <a:prstGeom prst="rect">
            <a:avLst/>
          </a:prstGeom>
          <a:noFill/>
          <a:ln w="9525">
            <a:noFill/>
            <a:miter lim="800000"/>
            <a:headEnd/>
            <a:tailEnd/>
          </a:ln>
        </p:spPr>
        <p:txBody>
          <a:bodyPr>
            <a:spAutoFit/>
          </a:bodyPr>
          <a:lstStyle/>
          <a:p>
            <a:pPr>
              <a:lnSpc>
                <a:spcPct val="105000"/>
              </a:lnSpc>
              <a:spcBef>
                <a:spcPts val="0"/>
              </a:spcBef>
              <a:defRPr/>
            </a:pPr>
            <a:r>
              <a:rPr lang="fr-BE" sz="1400" dirty="0" smtClean="0">
                <a:latin typeface="Comic Sans MS" pitchFamily="66" charset="0"/>
              </a:rPr>
              <a:t>BEHEER VAN ASBEST AANWEZIG IN DE INFRASTRUCTUUR VAN DEFENSIE: BALANS VAN HET JAAR 2015 </a:t>
            </a:r>
            <a:br>
              <a:rPr lang="fr-BE" sz="1400" dirty="0" smtClean="0">
                <a:latin typeface="Comic Sans MS" pitchFamily="66" charset="0"/>
              </a:rPr>
            </a:br>
            <a:r>
              <a:rPr lang="fr-BE" sz="1400" dirty="0" smtClean="0">
                <a:latin typeface="Comic Sans MS" pitchFamily="66" charset="0"/>
              </a:rPr>
              <a:t>EN ACTIES TE ONDERNEMEN IN 2016</a:t>
            </a:r>
            <a:endParaRPr lang="fr-BE" sz="1400" dirty="0">
              <a:latin typeface="Comic Sans MS" pitchFamily="66" charset="0"/>
            </a:endParaRPr>
          </a:p>
        </p:txBody>
      </p:sp>
      <p:sp>
        <p:nvSpPr>
          <p:cNvPr id="14340" name="Text Box 6"/>
          <p:cNvSpPr txBox="1">
            <a:spLocks noChangeArrowheads="1"/>
          </p:cNvSpPr>
          <p:nvPr/>
        </p:nvSpPr>
        <p:spPr bwMode="auto">
          <a:xfrm>
            <a:off x="2133600" y="3500438"/>
            <a:ext cx="4383088" cy="261610"/>
          </a:xfrm>
          <a:prstGeom prst="rect">
            <a:avLst/>
          </a:prstGeom>
          <a:noFill/>
          <a:ln w="9525">
            <a:noFill/>
            <a:miter lim="800000"/>
            <a:headEnd/>
            <a:tailEnd/>
          </a:ln>
        </p:spPr>
        <p:txBody>
          <a:bodyPr wrap="square">
            <a:spAutoFit/>
          </a:bodyPr>
          <a:lstStyle/>
          <a:p>
            <a:pPr>
              <a:spcBef>
                <a:spcPct val="50000"/>
              </a:spcBef>
            </a:pPr>
            <a:r>
              <a:rPr lang="nl-BE" sz="1100" dirty="0" smtClean="0">
                <a:latin typeface="Comic Sans MS" pitchFamily="66" charset="0"/>
              </a:rPr>
              <a:t>12 </a:t>
            </a:r>
            <a:r>
              <a:rPr lang="nl-BE" sz="1100" smtClean="0">
                <a:latin typeface="Comic Sans MS" pitchFamily="66" charset="0"/>
              </a:rPr>
              <a:t>februari </a:t>
            </a:r>
            <a:r>
              <a:rPr lang="nl-BE" sz="1100" smtClean="0">
                <a:latin typeface="Comic Sans MS" pitchFamily="66" charset="0"/>
              </a:rPr>
              <a:t>2016 –</a:t>
            </a:r>
            <a:r>
              <a:rPr lang="nl-BE" sz="1100" smtClean="0">
                <a:latin typeface="Comic Sans MS" pitchFamily="66" charset="0"/>
              </a:rPr>
              <a:t> </a:t>
            </a:r>
            <a:r>
              <a:rPr lang="nl-BE" sz="1100" dirty="0" err="1" smtClean="0">
                <a:latin typeface="Comic Sans MS" pitchFamily="66" charset="0"/>
              </a:rPr>
              <a:t>Dhr</a:t>
            </a:r>
            <a:r>
              <a:rPr lang="nl-BE" sz="1100" dirty="0" smtClean="0">
                <a:latin typeface="Comic Sans MS" pitchFamily="66" charset="0"/>
              </a:rPr>
              <a:t> </a:t>
            </a:r>
            <a:r>
              <a:rPr lang="nl-BE" sz="1100" dirty="0" smtClean="0">
                <a:latin typeface="Comic Sans MS" pitchFamily="66" charset="0"/>
              </a:rPr>
              <a:t>Patrick KUBES</a:t>
            </a:r>
            <a:endParaRPr lang="nl-BE" sz="1100" dirty="0">
              <a:latin typeface="Comic Sans MS" pitchFamily="66" charset="0"/>
            </a:endParaRPr>
          </a:p>
        </p:txBody>
      </p:sp>
      <p:sp>
        <p:nvSpPr>
          <p:cNvPr id="14341" name="Subtitle 2"/>
          <p:cNvSpPr txBox="1">
            <a:spLocks/>
          </p:cNvSpPr>
          <p:nvPr/>
        </p:nvSpPr>
        <p:spPr bwMode="auto">
          <a:xfrm>
            <a:off x="2124075" y="2530475"/>
            <a:ext cx="4176713" cy="898525"/>
          </a:xfrm>
          <a:prstGeom prst="rect">
            <a:avLst/>
          </a:prstGeom>
          <a:noFill/>
          <a:ln w="9525">
            <a:noFill/>
            <a:miter lim="800000"/>
            <a:headEnd/>
            <a:tailEnd/>
          </a:ln>
        </p:spPr>
        <p:txBody>
          <a:bodyPr anchor="ctr"/>
          <a:lstStyle/>
          <a:p>
            <a:pPr algn="ctr">
              <a:lnSpc>
                <a:spcPct val="90000"/>
              </a:lnSpc>
              <a:spcBef>
                <a:spcPct val="20000"/>
              </a:spcBef>
            </a:pPr>
            <a:r>
              <a:rPr lang="nl-BE" sz="2000" b="1" dirty="0">
                <a:solidFill>
                  <a:srgbClr val="898989"/>
                </a:solidFill>
                <a:latin typeface="Courier New" pitchFamily="49" charset="0"/>
                <a:cs typeface="Courier New" pitchFamily="49" charset="0"/>
              </a:rPr>
              <a:t>Technische vergadering</a:t>
            </a:r>
          </a:p>
        </p:txBody>
      </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10</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nl-BE" sz="2700" b="1" dirty="0">
                <a:effectLst>
                  <a:outerShdw blurRad="38100" dist="38100" dir="2700000" algn="tl">
                    <a:srgbClr val="000000">
                      <a:alpha val="43137"/>
                    </a:srgbClr>
                  </a:outerShdw>
                </a:effectLst>
              </a:rPr>
              <a:t>Balans van het beheer van asbest Infra </a:t>
            </a:r>
            <a:br>
              <a:rPr lang="nl-BE" sz="2700" b="1" dirty="0">
                <a:effectLst>
                  <a:outerShdw blurRad="38100" dist="38100" dir="2700000" algn="tl">
                    <a:srgbClr val="000000">
                      <a:alpha val="43137"/>
                    </a:srgbClr>
                  </a:outerShdw>
                </a:effectLst>
              </a:rPr>
            </a:br>
            <a:r>
              <a:rPr lang="nl-BE" sz="2700" b="1" dirty="0">
                <a:effectLst>
                  <a:outerShdw blurRad="38100" dist="38100" dir="2700000" algn="tl">
                    <a:srgbClr val="000000">
                      <a:alpha val="43137"/>
                    </a:srgbClr>
                  </a:outerShdw>
                </a:effectLst>
              </a:rPr>
              <a:t>van het jaar </a:t>
            </a:r>
            <a:r>
              <a:rPr lang="fr-FR" sz="2700" b="1" dirty="0">
                <a:effectLst>
                  <a:outerShdw blurRad="38100" dist="38100" dir="2700000" algn="tl">
                    <a:srgbClr val="000000">
                      <a:alpha val="43137"/>
                    </a:srgbClr>
                  </a:outerShdw>
                </a:effectLst>
              </a:rPr>
              <a:t>2015</a:t>
            </a:r>
            <a:endParaRPr lang="fr-BE" sz="2700" b="1"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3616375"/>
          </a:xfrm>
          <a:prstGeom prst="rect">
            <a:avLst/>
          </a:prstGeom>
          <a:noFill/>
        </p:spPr>
        <p:txBody>
          <a:bodyPr wrap="square" rtlCol="0">
            <a:spAutoFit/>
          </a:bodyPr>
          <a:lstStyle/>
          <a:p>
            <a:pPr marL="457200" indent="-457200">
              <a:spcAft>
                <a:spcPts val="600"/>
              </a:spcAft>
              <a:buFont typeface="+mj-lt"/>
              <a:buAutoNum type="arabicPeriod" startAt="5"/>
            </a:pPr>
            <a:r>
              <a:rPr lang="nl-BE" sz="2000" b="1" dirty="0"/>
              <a:t>Interne opleiding bij CC </a:t>
            </a:r>
            <a:r>
              <a:rPr lang="nl-BE" sz="2000" b="1" dirty="0" err="1"/>
              <a:t>Sp</a:t>
            </a:r>
            <a:r>
              <a:rPr lang="nl-BE" sz="2000" b="1" dirty="0"/>
              <a:t> Dept Log te DOORNIK</a:t>
            </a:r>
            <a:endParaRPr lang="en-US" sz="2000" dirty="0"/>
          </a:p>
          <a:p>
            <a:pPr marL="442913">
              <a:spcAft>
                <a:spcPts val="600"/>
              </a:spcAft>
            </a:pPr>
            <a:r>
              <a:rPr lang="nl-BE" u="sng" dirty="0"/>
              <a:t>Refertes</a:t>
            </a:r>
            <a:r>
              <a:rPr lang="nl-BE" dirty="0"/>
              <a:t>: (1) </a:t>
            </a:r>
            <a:r>
              <a:rPr lang="nl-BE" b="1" dirty="0"/>
              <a:t>MITS: 15-00122641 van 19 maart 2015</a:t>
            </a:r>
            <a:r>
              <a:rPr lang="nl-BE" dirty="0"/>
              <a:t> + (2) </a:t>
            </a:r>
            <a:r>
              <a:rPr lang="nl-BE" b="1" dirty="0"/>
              <a:t>MITS:</a:t>
            </a:r>
            <a:r>
              <a:rPr lang="nl-BE" dirty="0"/>
              <a:t> </a:t>
            </a:r>
            <a:r>
              <a:rPr lang="nl-BE" b="1" dirty="0"/>
              <a:t>15-00311364 van 13 augustus 2015 </a:t>
            </a:r>
            <a:r>
              <a:rPr lang="nl-BE" dirty="0"/>
              <a:t>(herhaling).</a:t>
            </a:r>
            <a:endParaRPr lang="en-US" dirty="0"/>
          </a:p>
          <a:p>
            <a:pPr marL="785813" lvl="0" indent="-342900">
              <a:spcAft>
                <a:spcPts val="600"/>
              </a:spcAft>
              <a:buFont typeface="+mj-lt"/>
              <a:buAutoNum type="alphaLcPeriod"/>
            </a:pPr>
            <a:r>
              <a:rPr lang="nl-BE" b="1" dirty="0"/>
              <a:t>Lijsten (N &amp; F) van de leden van de hiërarchische lijn belast met de controles van de staat van het asbest</a:t>
            </a:r>
            <a:endParaRPr lang="en-US" dirty="0"/>
          </a:p>
          <a:p>
            <a:pPr marL="1092200" indent="-285750">
              <a:spcAft>
                <a:spcPts val="600"/>
              </a:spcAft>
              <a:buFont typeface="Wingdings" panose="05000000000000000000" pitchFamily="2" charset="2"/>
              <a:buChar char="è"/>
            </a:pPr>
            <a:r>
              <a:rPr lang="nl-BE" sz="1600" dirty="0"/>
              <a:t>De lijsten werden door de kwartieren bijgewerkt. Ze betreffen de periode </a:t>
            </a:r>
            <a:r>
              <a:rPr lang="nl-BE" sz="1600" b="1" dirty="0"/>
              <a:t>2009-2015</a:t>
            </a:r>
            <a:r>
              <a:rPr lang="nl-BE" sz="1600" dirty="0"/>
              <a:t> en worden ter beschikking gesteld op de SharePoint MRC&amp;I-I/S/E via de link:</a:t>
            </a:r>
            <a:endParaRPr lang="en-US" sz="1600" dirty="0"/>
          </a:p>
          <a:p>
            <a:pPr marL="1077913">
              <a:spcAft>
                <a:spcPts val="600"/>
              </a:spcAft>
            </a:pPr>
            <a:r>
              <a:rPr lang="fr-FR" sz="1600" u="sng" dirty="0">
                <a:hlinkClick r:id="rId3"/>
              </a:rPr>
              <a:t>http://intranet.mil.intra/sites/Mat/Infra/MRCI/AgrEnv/0511%20Asbestos%20Personnel/Forms/AllItems.aspx</a:t>
            </a:r>
            <a:r>
              <a:rPr lang="fr-FR" sz="1600" dirty="0"/>
              <a:t> - Fichier : </a:t>
            </a:r>
            <a:r>
              <a:rPr lang="fr-FR" sz="1600" dirty="0" err="1"/>
              <a:t>LIST_PERS_Fmn</a:t>
            </a:r>
            <a:r>
              <a:rPr lang="fr-FR" sz="1600" dirty="0"/>
              <a:t> AMIANTE TOURNAI_2015.xls.</a:t>
            </a:r>
            <a:endParaRPr lang="en-US" sz="1600" dirty="0"/>
          </a:p>
          <a:p>
            <a:pPr marL="1077913">
              <a:spcAft>
                <a:spcPts val="600"/>
              </a:spcAft>
            </a:pPr>
            <a:r>
              <a:rPr lang="nl-BE" sz="1600" dirty="0"/>
              <a:t>Men kan op de lijsten vaststellen dat er van 2010 tot 2015 ononderbroken opleidingen werden gegeven, op initiatief van de kwartieren,  teneinde het vereiste quotum aan gevormd personeel te handhaven</a:t>
            </a:r>
            <a:r>
              <a:rPr lang="nl-BE" sz="1600" dirty="0" smtClean="0"/>
              <a:t>.</a:t>
            </a:r>
            <a:endParaRPr lang="en-US" sz="1600" dirty="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3543711813"/>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11</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nl-BE" sz="2700" b="1" dirty="0">
                <a:effectLst>
                  <a:outerShdw blurRad="38100" dist="38100" dir="2700000" algn="tl">
                    <a:srgbClr val="000000">
                      <a:alpha val="43137"/>
                    </a:srgbClr>
                  </a:outerShdw>
                </a:effectLst>
              </a:rPr>
              <a:t>Balans van het beheer van asbest Infra </a:t>
            </a:r>
            <a:br>
              <a:rPr lang="nl-BE" sz="2700" b="1" dirty="0">
                <a:effectLst>
                  <a:outerShdw blurRad="38100" dist="38100" dir="2700000" algn="tl">
                    <a:srgbClr val="000000">
                      <a:alpha val="43137"/>
                    </a:srgbClr>
                  </a:outerShdw>
                </a:effectLst>
              </a:rPr>
            </a:br>
            <a:r>
              <a:rPr lang="nl-BE" sz="2700" b="1" dirty="0">
                <a:effectLst>
                  <a:outerShdw blurRad="38100" dist="38100" dir="2700000" algn="tl">
                    <a:srgbClr val="000000">
                      <a:alpha val="43137"/>
                    </a:srgbClr>
                  </a:outerShdw>
                </a:effectLst>
              </a:rPr>
              <a:t>van het jaar </a:t>
            </a:r>
            <a:r>
              <a:rPr lang="fr-FR" sz="2700" b="1" dirty="0">
                <a:effectLst>
                  <a:outerShdw blurRad="38100" dist="38100" dir="2700000" algn="tl">
                    <a:srgbClr val="000000">
                      <a:alpha val="43137"/>
                    </a:srgbClr>
                  </a:outerShdw>
                </a:effectLst>
              </a:rPr>
              <a:t>2015</a:t>
            </a:r>
            <a:endParaRPr lang="fr-BE" sz="2700" b="1"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5232202"/>
          </a:xfrm>
          <a:prstGeom prst="rect">
            <a:avLst/>
          </a:prstGeom>
          <a:noFill/>
        </p:spPr>
        <p:txBody>
          <a:bodyPr wrap="square" rtlCol="0">
            <a:spAutoFit/>
          </a:bodyPr>
          <a:lstStyle/>
          <a:p>
            <a:pPr marL="457200" indent="-457200">
              <a:spcAft>
                <a:spcPts val="600"/>
              </a:spcAft>
              <a:buFont typeface="+mj-lt"/>
              <a:buAutoNum type="arabicPeriod" startAt="5"/>
            </a:pPr>
            <a:r>
              <a:rPr lang="nl-BE" sz="2000" b="1" dirty="0"/>
              <a:t>Interne opleiding bij CC </a:t>
            </a:r>
            <a:r>
              <a:rPr lang="nl-BE" sz="2000" b="1" dirty="0" err="1"/>
              <a:t>Sp</a:t>
            </a:r>
            <a:r>
              <a:rPr lang="nl-BE" sz="2000" b="1" dirty="0"/>
              <a:t> Dept Log te DOORNIK</a:t>
            </a:r>
            <a:endParaRPr lang="en-US" sz="2000" dirty="0"/>
          </a:p>
          <a:p>
            <a:pPr marL="442913">
              <a:spcAft>
                <a:spcPts val="600"/>
              </a:spcAft>
            </a:pPr>
            <a:r>
              <a:rPr lang="nl-BE" sz="1600" u="sng" dirty="0"/>
              <a:t>Refertes</a:t>
            </a:r>
            <a:r>
              <a:rPr lang="nl-BE" sz="1600" dirty="0"/>
              <a:t>: (1) </a:t>
            </a:r>
            <a:r>
              <a:rPr lang="nl-BE" sz="1600" b="1" dirty="0"/>
              <a:t>MITS: 15-00122641 van 19 maart 2015</a:t>
            </a:r>
            <a:r>
              <a:rPr lang="nl-BE" sz="1600" dirty="0"/>
              <a:t> + (2) </a:t>
            </a:r>
            <a:r>
              <a:rPr lang="nl-BE" sz="1600" b="1" dirty="0"/>
              <a:t>MITS:</a:t>
            </a:r>
            <a:r>
              <a:rPr lang="nl-BE" sz="1600" dirty="0"/>
              <a:t> </a:t>
            </a:r>
            <a:r>
              <a:rPr lang="nl-BE" sz="1600" b="1" dirty="0"/>
              <a:t>15-00311364 van 13 augustus 2015 </a:t>
            </a:r>
            <a:r>
              <a:rPr lang="nl-BE" sz="1600" dirty="0"/>
              <a:t>(herhaling).</a:t>
            </a:r>
            <a:endParaRPr lang="en-US" sz="1600" dirty="0"/>
          </a:p>
          <a:p>
            <a:pPr marL="785813" lvl="0" indent="-342900">
              <a:spcAft>
                <a:spcPts val="600"/>
              </a:spcAft>
              <a:buFont typeface="+mj-lt"/>
              <a:buAutoNum type="alphaLcPeriod" startAt="2"/>
            </a:pPr>
            <a:r>
              <a:rPr lang="nl-BE" b="1" dirty="0"/>
              <a:t>Aanpassing van de opleiding in </a:t>
            </a:r>
            <a:r>
              <a:rPr lang="fr-FR" b="1" dirty="0" smtClean="0"/>
              <a:t>2015</a:t>
            </a:r>
            <a:endParaRPr lang="en-US" b="1" dirty="0"/>
          </a:p>
          <a:p>
            <a:pPr marL="1092200" indent="-285750">
              <a:spcAft>
                <a:spcPts val="600"/>
              </a:spcAft>
              <a:buFont typeface="Wingdings" panose="05000000000000000000" pitchFamily="2" charset="2"/>
              <a:buChar char="è"/>
            </a:pPr>
            <a:r>
              <a:rPr lang="nl-BE" sz="1600" dirty="0"/>
              <a:t>Op voorstel van het departement van de vormingen (ICWBW), wordt de module </a:t>
            </a:r>
            <a:r>
              <a:rPr lang="nl-BE" sz="1600" dirty="0" smtClean="0"/>
              <a:t/>
            </a:r>
            <a:br>
              <a:rPr lang="nl-BE" sz="1600" dirty="0" smtClean="0"/>
            </a:br>
            <a:r>
              <a:rPr lang="nl-BE" sz="1600" b="1" dirty="0" smtClean="0">
                <a:solidFill>
                  <a:srgbClr val="C00000"/>
                </a:solidFill>
                <a:effectLst>
                  <a:outerShdw blurRad="38100" dist="38100" dir="2700000" algn="tl">
                    <a:srgbClr val="000000">
                      <a:alpha val="43137"/>
                    </a:srgbClr>
                  </a:outerShdw>
                </a:effectLst>
              </a:rPr>
              <a:t>9303 </a:t>
            </a:r>
            <a:r>
              <a:rPr lang="nl-BE" sz="1600" b="1" dirty="0">
                <a:solidFill>
                  <a:srgbClr val="C00000"/>
                </a:solidFill>
                <a:effectLst>
                  <a:outerShdw blurRad="38100" dist="38100" dir="2700000" algn="tl">
                    <a:srgbClr val="000000">
                      <a:alpha val="43137"/>
                    </a:srgbClr>
                  </a:outerShdw>
                </a:effectLst>
              </a:rPr>
              <a:t>/ 08 </a:t>
            </a:r>
            <a:r>
              <a:rPr lang="nl-BE" sz="1600" dirty="0"/>
              <a:t>, die op theoretische aspecten (basis) is gericht aangevuld met de module </a:t>
            </a:r>
            <a:r>
              <a:rPr lang="nl-BE" sz="1600" b="1" dirty="0">
                <a:solidFill>
                  <a:srgbClr val="C00000"/>
                </a:solidFill>
                <a:effectLst>
                  <a:outerShdw blurRad="38100" dist="38100" dir="2700000" algn="tl">
                    <a:srgbClr val="000000">
                      <a:alpha val="43137"/>
                    </a:srgbClr>
                  </a:outerShdw>
                </a:effectLst>
              </a:rPr>
              <a:t>9304</a:t>
            </a:r>
            <a:r>
              <a:rPr lang="nl-BE" sz="1600" dirty="0">
                <a:effectLst>
                  <a:outerShdw blurRad="38100" dist="38100" dir="2700000" algn="tl">
                    <a:srgbClr val="000000">
                      <a:alpha val="43137"/>
                    </a:srgbClr>
                  </a:outerShdw>
                </a:effectLst>
              </a:rPr>
              <a:t> </a:t>
            </a:r>
            <a:r>
              <a:rPr lang="nl-BE" sz="1600" dirty="0"/>
              <a:t>die een aantal verbeteringen op praktisch niveau toevoegt  inzake de controle van de staat van het </a:t>
            </a:r>
            <a:r>
              <a:rPr lang="nl-BE" sz="1600" dirty="0" smtClean="0"/>
              <a:t>asbest;</a:t>
            </a:r>
            <a:endParaRPr lang="en-US" sz="1600" dirty="0"/>
          </a:p>
          <a:p>
            <a:pPr marL="1092200" indent="-285750">
              <a:spcAft>
                <a:spcPts val="600"/>
              </a:spcAft>
              <a:buFont typeface="Wingdings" panose="05000000000000000000" pitchFamily="2" charset="2"/>
              <a:buChar char="è"/>
            </a:pPr>
            <a:r>
              <a:rPr lang="nl-BE" sz="1600" dirty="0"/>
              <a:t>Ten herinnering:</a:t>
            </a:r>
            <a:endParaRPr lang="en-US" sz="1600" dirty="0"/>
          </a:p>
          <a:p>
            <a:pPr marL="1363663" lvl="0" indent="-285750">
              <a:spcAft>
                <a:spcPts val="600"/>
              </a:spcAft>
              <a:buFont typeface="Arial" panose="020B0604020202020204" pitchFamily="34" charset="0"/>
              <a:buChar char="•"/>
            </a:pPr>
            <a:r>
              <a:rPr lang="nl-BE" sz="1600" dirty="0"/>
              <a:t>Deze twee modules worden zelf door een aflevering met betrekking tot de bewustmaking aan het proces van uitvoering van de controles van de stand van het asbest aangevuld dat in </a:t>
            </a:r>
            <a:r>
              <a:rPr lang="nl-BE" sz="1600" b="1" dirty="0"/>
              <a:t>2014</a:t>
            </a:r>
            <a:r>
              <a:rPr lang="nl-BE" sz="1600" dirty="0"/>
              <a:t> door MRC&amp;I-I/S/E werd opgesteld. De aflevering wordt ter beschikking op SharePoint MRC&amp;I-I/S/E via de link:</a:t>
            </a:r>
            <a:endParaRPr lang="en-US" sz="1600" dirty="0"/>
          </a:p>
          <a:p>
            <a:pPr marL="1349375">
              <a:spcAft>
                <a:spcPts val="600"/>
              </a:spcAft>
            </a:pPr>
            <a:r>
              <a:rPr lang="nl-BE" sz="1400" u="sng" dirty="0">
                <a:hlinkClick r:id="rId3"/>
              </a:rPr>
              <a:t>http://intranet.mil.intra/sites/Mat/Infra/MRCI/AgrEnv/0511%20Asbestos%20Personnel/Forms/AllItems.aspx </a:t>
            </a:r>
            <a:r>
              <a:rPr lang="nl-BE" sz="1400" dirty="0"/>
              <a:t>- </a:t>
            </a:r>
            <a:r>
              <a:rPr lang="nl-BE" sz="1400" dirty="0" smtClean="0"/>
              <a:t>Rubriek 7 - Fichier Briefing_Controles_Asbest_2014_N.ppt;</a:t>
            </a:r>
            <a:endParaRPr lang="en-US" sz="1400" dirty="0"/>
          </a:p>
          <a:p>
            <a:pPr marL="1363663" lvl="0" indent="-285750">
              <a:spcAft>
                <a:spcPts val="600"/>
              </a:spcAft>
              <a:buFont typeface="Arial" panose="020B0604020202020204" pitchFamily="34" charset="0"/>
              <a:buChar char="•"/>
            </a:pPr>
            <a:r>
              <a:rPr lang="nl-BE" sz="1600" dirty="0"/>
              <a:t>Voor het tweede </a:t>
            </a:r>
            <a:r>
              <a:rPr lang="nl-BE" sz="1600" dirty="0" err="1"/>
              <a:t>opéénvolgende</a:t>
            </a:r>
            <a:r>
              <a:rPr lang="nl-BE" sz="1600" dirty="0"/>
              <a:t> jaar doen de leerlingen praktische oefeningen op terrein.</a:t>
            </a:r>
            <a:endParaRPr lang="en-US" sz="1600" dirty="0"/>
          </a:p>
          <a:p>
            <a:pPr marL="806450">
              <a:spcAft>
                <a:spcPts val="600"/>
              </a:spcAft>
            </a:pPr>
            <a:endParaRPr lang="fr-FR" sz="1600" dirty="0" smtClean="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2586645730"/>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12</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nl-BE" sz="2700" b="1" dirty="0">
                <a:effectLst>
                  <a:outerShdw blurRad="38100" dist="38100" dir="2700000" algn="tl">
                    <a:srgbClr val="000000">
                      <a:alpha val="43137"/>
                    </a:srgbClr>
                  </a:outerShdw>
                </a:effectLst>
              </a:rPr>
              <a:t>Balans van het beheer van asbest Infra </a:t>
            </a:r>
            <a:br>
              <a:rPr lang="nl-BE" sz="2700" b="1" dirty="0">
                <a:effectLst>
                  <a:outerShdw blurRad="38100" dist="38100" dir="2700000" algn="tl">
                    <a:srgbClr val="000000">
                      <a:alpha val="43137"/>
                    </a:srgbClr>
                  </a:outerShdw>
                </a:effectLst>
              </a:rPr>
            </a:br>
            <a:r>
              <a:rPr lang="nl-BE" sz="2700" b="1" dirty="0">
                <a:effectLst>
                  <a:outerShdw blurRad="38100" dist="38100" dir="2700000" algn="tl">
                    <a:srgbClr val="000000">
                      <a:alpha val="43137"/>
                    </a:srgbClr>
                  </a:outerShdw>
                </a:effectLst>
              </a:rPr>
              <a:t>van het jaar </a:t>
            </a:r>
            <a:r>
              <a:rPr lang="fr-FR" sz="2700" b="1" dirty="0">
                <a:effectLst>
                  <a:outerShdw blurRad="38100" dist="38100" dir="2700000" algn="tl">
                    <a:srgbClr val="000000">
                      <a:alpha val="43137"/>
                    </a:srgbClr>
                  </a:outerShdw>
                </a:effectLst>
              </a:rPr>
              <a:t>2015</a:t>
            </a:r>
            <a:endParaRPr lang="fr-BE" sz="2700" b="1"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893647"/>
          </a:xfrm>
          <a:prstGeom prst="rect">
            <a:avLst/>
          </a:prstGeom>
          <a:noFill/>
        </p:spPr>
        <p:txBody>
          <a:bodyPr wrap="square" rtlCol="0">
            <a:spAutoFit/>
          </a:bodyPr>
          <a:lstStyle/>
          <a:p>
            <a:pPr marL="342900" lvl="0" indent="-342900">
              <a:spcAft>
                <a:spcPts val="600"/>
              </a:spcAft>
              <a:buFont typeface="+mj-lt"/>
              <a:buAutoNum type="arabicPeriod" startAt="6"/>
            </a:pPr>
            <a:r>
              <a:rPr lang="nl-BE" sz="2000" b="1" dirty="0"/>
              <a:t>Vorming van het personeel van het 2Ech Infra m.b.t. het uitvoeren van de asbestverwijderingswerken door de techniek van de eenvoudige handelingen</a:t>
            </a:r>
            <a:endParaRPr lang="en-US" sz="2000" dirty="0"/>
          </a:p>
          <a:p>
            <a:pPr marL="647700" indent="-285750">
              <a:spcAft>
                <a:spcPts val="600"/>
              </a:spcAft>
              <a:buFont typeface="Wingdings" panose="05000000000000000000" pitchFamily="2" charset="2"/>
              <a:buChar char="è"/>
            </a:pPr>
            <a:r>
              <a:rPr lang="nl-BE" sz="1600" dirty="0"/>
              <a:t>In </a:t>
            </a:r>
            <a:r>
              <a:rPr lang="nl-BE" sz="1600" b="1" dirty="0">
                <a:solidFill>
                  <a:srgbClr val="C00000"/>
                </a:solidFill>
                <a:effectLst>
                  <a:outerShdw blurRad="38100" dist="38100" dir="2700000" algn="tl">
                    <a:srgbClr val="000000">
                      <a:alpha val="43137"/>
                    </a:srgbClr>
                  </a:outerShdw>
                </a:effectLst>
              </a:rPr>
              <a:t>2015</a:t>
            </a:r>
            <a:r>
              <a:rPr lang="nl-BE" sz="1600" dirty="0">
                <a:solidFill>
                  <a:srgbClr val="C00000"/>
                </a:solidFill>
                <a:effectLst>
                  <a:outerShdw blurRad="38100" dist="38100" dir="2700000" algn="tl">
                    <a:srgbClr val="000000">
                      <a:alpha val="43137"/>
                    </a:srgbClr>
                  </a:outerShdw>
                </a:effectLst>
              </a:rPr>
              <a:t> </a:t>
            </a:r>
            <a:r>
              <a:rPr lang="nl-BE" sz="1600" dirty="0"/>
              <a:t>heeft het personeel van het 2 </a:t>
            </a:r>
            <a:r>
              <a:rPr lang="nl-BE" sz="1600" dirty="0" err="1"/>
              <a:t>Ech</a:t>
            </a:r>
            <a:r>
              <a:rPr lang="nl-BE" sz="1600" dirty="0"/>
              <a:t> Infra de wettelijke externe opleidingen gevolgd. Het ging over basisopleidingen (eerste opleiding) en bijscholingen (één maal per jaar).</a:t>
            </a:r>
            <a:endParaRPr lang="en-US" sz="1600" dirty="0"/>
          </a:p>
          <a:p>
            <a:pPr marL="647700" indent="-285750">
              <a:spcAft>
                <a:spcPts val="600"/>
              </a:spcAft>
              <a:buFont typeface="Wingdings" panose="05000000000000000000" pitchFamily="2" charset="2"/>
              <a:buChar char="è"/>
            </a:pPr>
            <a:r>
              <a:rPr lang="nl-BE" sz="1600" dirty="0"/>
              <a:t>De lijsten worden elk jaar aangepast om het vereiste quotum aan gevormd personeel te handhaven en zijn beschikbaar op SharePoint MRC&amp;I-I/S/E via de link: </a:t>
            </a:r>
            <a:endParaRPr lang="en-US" sz="1600" dirty="0"/>
          </a:p>
          <a:p>
            <a:pPr marL="625475">
              <a:spcAft>
                <a:spcPts val="600"/>
              </a:spcAft>
            </a:pPr>
            <a:r>
              <a:rPr lang="fr-FR" sz="1400" u="sng" dirty="0">
                <a:hlinkClick r:id="rId3"/>
              </a:rPr>
              <a:t>http://intranet.mil.intra/sites/Mat/Infra/MRCI/AgrEnv/0511%20Asbestos%20Personnel/Forms/AllItems.aspx </a:t>
            </a:r>
            <a:r>
              <a:rPr lang="fr-FR" sz="1400" dirty="0" smtClean="0"/>
              <a:t>– </a:t>
            </a:r>
            <a:r>
              <a:rPr lang="nl-BE" sz="1400" dirty="0" smtClean="0"/>
              <a:t>Rubriek</a:t>
            </a:r>
            <a:r>
              <a:rPr lang="fr-FR" sz="1400" dirty="0" smtClean="0"/>
              <a:t> 7 - Fichier Fmn_2ECH_2015.pdf.</a:t>
            </a:r>
            <a:endParaRPr lang="en-US" sz="1400" dirty="0"/>
          </a:p>
          <a:p>
            <a:pPr marL="342900" lvl="0" indent="-342900">
              <a:spcAft>
                <a:spcPts val="600"/>
              </a:spcAft>
              <a:buFont typeface="+mj-lt"/>
              <a:buAutoNum type="arabicPeriod" startAt="7"/>
            </a:pPr>
            <a:r>
              <a:rPr lang="nl-BE" sz="2000" b="1" dirty="0"/>
              <a:t>Kwaliteitscontrole</a:t>
            </a:r>
            <a:endParaRPr lang="en-US" sz="2000" dirty="0"/>
          </a:p>
          <a:p>
            <a:pPr marL="361950">
              <a:spcAft>
                <a:spcPts val="600"/>
              </a:spcAft>
            </a:pPr>
            <a:r>
              <a:rPr lang="nl-BE" sz="1600" u="sng" dirty="0"/>
              <a:t>Referte</a:t>
            </a:r>
            <a:r>
              <a:rPr lang="nl-BE" sz="1600" dirty="0"/>
              <a:t>: </a:t>
            </a:r>
            <a:r>
              <a:rPr lang="nl-BE" sz="1600" b="1" dirty="0"/>
              <a:t>Zie conclusies van het verslag van de technische vergadering van</a:t>
            </a:r>
            <a:r>
              <a:rPr lang="nl-BE" sz="1600" dirty="0"/>
              <a:t> </a:t>
            </a:r>
            <a:r>
              <a:rPr lang="nl-BE" sz="1600" b="1" dirty="0">
                <a:solidFill>
                  <a:srgbClr val="C00000"/>
                </a:solidFill>
                <a:effectLst>
                  <a:outerShdw blurRad="38100" dist="38100" dir="2700000" algn="tl">
                    <a:srgbClr val="000000">
                      <a:alpha val="43137"/>
                    </a:srgbClr>
                  </a:outerShdw>
                </a:effectLst>
              </a:rPr>
              <a:t>28 januari 2015,§4.c.</a:t>
            </a:r>
            <a:endParaRPr lang="en-US" sz="1600" dirty="0">
              <a:solidFill>
                <a:srgbClr val="C00000"/>
              </a:solidFill>
              <a:effectLst>
                <a:outerShdw blurRad="38100" dist="38100" dir="2700000" algn="tl">
                  <a:srgbClr val="000000">
                    <a:alpha val="43137"/>
                  </a:srgbClr>
                </a:outerShdw>
              </a:effectLst>
            </a:endParaRPr>
          </a:p>
          <a:p>
            <a:pPr marL="647700" indent="-285750">
              <a:spcAft>
                <a:spcPts val="600"/>
              </a:spcAft>
              <a:buFont typeface="Wingdings" panose="05000000000000000000" pitchFamily="2" charset="2"/>
              <a:buChar char="è"/>
            </a:pPr>
            <a:r>
              <a:rPr lang="nl-BE" sz="1600" dirty="0"/>
              <a:t>Een </a:t>
            </a:r>
            <a:r>
              <a:rPr lang="nl-BE" sz="1600" dirty="0">
                <a:hlinkClick r:id="rId4" action="ppaction://hlinksldjump"/>
              </a:rPr>
              <a:t>model van aangepast dashboard </a:t>
            </a:r>
            <a:r>
              <a:rPr lang="nl-BE" sz="1600" dirty="0"/>
              <a:t>werd in </a:t>
            </a:r>
            <a:r>
              <a:rPr lang="nl-BE" sz="1600" b="1" dirty="0">
                <a:solidFill>
                  <a:srgbClr val="C00000"/>
                </a:solidFill>
                <a:effectLst>
                  <a:outerShdw blurRad="38100" dist="38100" dir="2700000" algn="tl">
                    <a:srgbClr val="000000">
                      <a:alpha val="43137"/>
                    </a:srgbClr>
                  </a:outerShdw>
                </a:effectLst>
              </a:rPr>
              <a:t>2015</a:t>
            </a:r>
            <a:r>
              <a:rPr lang="nl-BE" sz="1600" dirty="0">
                <a:solidFill>
                  <a:srgbClr val="C00000"/>
                </a:solidFill>
                <a:effectLst>
                  <a:outerShdw blurRad="38100" dist="38100" dir="2700000" algn="tl">
                    <a:srgbClr val="000000">
                      <a:alpha val="43137"/>
                    </a:srgbClr>
                  </a:outerShdw>
                </a:effectLst>
              </a:rPr>
              <a:t> </a:t>
            </a:r>
            <a:r>
              <a:rPr lang="nl-BE" sz="1600" dirty="0"/>
              <a:t>voorgesteld. Voor de details, zie </a:t>
            </a:r>
            <a:r>
              <a:rPr lang="nl-BE" sz="1600" b="1" dirty="0"/>
              <a:t>§1.2.</a:t>
            </a:r>
            <a:r>
              <a:rPr lang="nl-BE" sz="1600" dirty="0"/>
              <a:t> van het verslag van de technische vergadering van </a:t>
            </a:r>
            <a:r>
              <a:rPr lang="nl-BE" sz="1600" b="1" dirty="0">
                <a:solidFill>
                  <a:srgbClr val="C00000"/>
                </a:solidFill>
                <a:effectLst>
                  <a:outerShdw blurRad="38100" dist="38100" dir="2700000" algn="tl">
                    <a:srgbClr val="000000">
                      <a:alpha val="43137"/>
                    </a:srgbClr>
                  </a:outerShdw>
                </a:effectLst>
              </a:rPr>
              <a:t>28 januari </a:t>
            </a:r>
            <a:r>
              <a:rPr lang="nl-BE" sz="1600" b="1" dirty="0" smtClean="0">
                <a:solidFill>
                  <a:srgbClr val="C00000"/>
                </a:solidFill>
                <a:effectLst>
                  <a:outerShdw blurRad="38100" dist="38100" dir="2700000" algn="tl">
                    <a:srgbClr val="000000">
                      <a:alpha val="43137"/>
                    </a:srgbClr>
                  </a:outerShdw>
                </a:effectLst>
              </a:rPr>
              <a:t>2015</a:t>
            </a:r>
            <a:r>
              <a:rPr lang="nl-BE" sz="1600" dirty="0"/>
              <a:t>;</a:t>
            </a:r>
            <a:endParaRPr lang="en-US" sz="1600" dirty="0"/>
          </a:p>
          <a:p>
            <a:pPr marL="647700" indent="-285750">
              <a:spcAft>
                <a:spcPts val="600"/>
              </a:spcAft>
              <a:buFont typeface="Wingdings" panose="05000000000000000000" pitchFamily="2" charset="2"/>
              <a:buChar char="è"/>
            </a:pPr>
            <a:r>
              <a:rPr lang="nl-BE" sz="1600" dirty="0"/>
              <a:t>De aanpassing van de procesfiches NIV IV (controlepunten, evaluatiecriteria =&gt; dashboard) is aan de gang en zal beëindigd worden in </a:t>
            </a:r>
            <a:r>
              <a:rPr lang="nl-BE" sz="1600" b="1" dirty="0">
                <a:solidFill>
                  <a:srgbClr val="C00000"/>
                </a:solidFill>
                <a:effectLst>
                  <a:outerShdw blurRad="38100" dist="38100" dir="2700000" algn="tl">
                    <a:srgbClr val="000000">
                      <a:alpha val="43137"/>
                    </a:srgbClr>
                  </a:outerShdw>
                </a:effectLst>
              </a:rPr>
              <a:t>2016</a:t>
            </a:r>
            <a:r>
              <a:rPr lang="nl-BE" sz="1600" dirty="0"/>
              <a:t>.</a:t>
            </a:r>
            <a:endParaRPr lang="en-US" sz="1600" dirty="0"/>
          </a:p>
          <a:p>
            <a:pPr marL="457200" lvl="0" indent="-457200">
              <a:spcAft>
                <a:spcPts val="600"/>
              </a:spcAft>
              <a:buFont typeface="+mj-lt"/>
              <a:buAutoNum type="arabicPeriod" startAt="6"/>
            </a:pPr>
            <a:endParaRPr lang="en-US" sz="1600" dirty="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3076502513"/>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13</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2"/>
            </a:pPr>
            <a:r>
              <a:rPr lang="nl-BE" sz="2700" b="1" dirty="0">
                <a:effectLst>
                  <a:outerShdw blurRad="38100" dist="38100" dir="2700000" algn="tl">
                    <a:srgbClr val="000000">
                      <a:alpha val="43137"/>
                    </a:srgbClr>
                  </a:outerShdw>
                </a:effectLst>
              </a:rPr>
              <a:t>Analyse van het dashboard </a:t>
            </a:r>
            <a:r>
              <a:rPr lang="nl-BE" sz="2700" b="1" dirty="0" smtClean="0">
                <a:effectLst>
                  <a:outerShdw blurRad="38100" dist="38100" dir="2700000" algn="tl">
                    <a:srgbClr val="000000">
                      <a:alpha val="43137"/>
                    </a:srgbClr>
                  </a:outerShdw>
                </a:effectLst>
              </a:rPr>
              <a:t>van </a:t>
            </a:r>
            <a:br>
              <a:rPr lang="nl-BE" sz="2700" b="1" dirty="0" smtClean="0">
                <a:effectLst>
                  <a:outerShdw blurRad="38100" dist="38100" dir="2700000" algn="tl">
                    <a:srgbClr val="000000">
                      <a:alpha val="43137"/>
                    </a:srgbClr>
                  </a:outerShdw>
                </a:effectLst>
              </a:rPr>
            </a:br>
            <a:r>
              <a:rPr lang="nl-BE" sz="2700" b="1" dirty="0" smtClean="0">
                <a:effectLst>
                  <a:outerShdw blurRad="38100" dist="38100" dir="2700000" algn="tl">
                    <a:srgbClr val="000000">
                      <a:alpha val="43137"/>
                    </a:srgbClr>
                  </a:outerShdw>
                </a:effectLst>
              </a:rPr>
              <a:t>de </a:t>
            </a:r>
            <a:r>
              <a:rPr lang="nl-BE" sz="2700" b="1" dirty="0">
                <a:effectLst>
                  <a:outerShdw blurRad="38100" dist="38100" dir="2700000" algn="tl">
                    <a:srgbClr val="000000">
                      <a:alpha val="43137"/>
                    </a:srgbClr>
                  </a:outerShdw>
                </a:effectLst>
              </a:rPr>
              <a:t>prestatie 2105 per (groep van) </a:t>
            </a:r>
            <a:r>
              <a:rPr lang="nl-BE" sz="2700" b="1" dirty="0" smtClean="0">
                <a:effectLst>
                  <a:outerShdw blurRad="38100" dist="38100" dir="2700000" algn="tl">
                    <a:srgbClr val="000000">
                      <a:alpha val="43137"/>
                    </a:srgbClr>
                  </a:outerShdw>
                </a:effectLst>
              </a:rPr>
              <a:t>proces</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630942"/>
          </a:xfrm>
          <a:prstGeom prst="rect">
            <a:avLst/>
          </a:prstGeom>
          <a:noFill/>
        </p:spPr>
        <p:txBody>
          <a:bodyPr wrap="square" rtlCol="0">
            <a:spAutoFit/>
          </a:bodyPr>
          <a:lstStyle/>
          <a:p>
            <a:pPr marL="342900" lvl="0" indent="-342900">
              <a:buFont typeface="+mj-lt"/>
              <a:buAutoNum type="arabicPeriod"/>
            </a:pPr>
            <a:r>
              <a:rPr lang="nl-BE" sz="1900" b="1" dirty="0"/>
              <a:t>Volledigheid van de updates van de asbestinventarissen en beheersprogramma’s</a:t>
            </a:r>
            <a:endParaRPr lang="en-US" sz="1900" dirty="0"/>
          </a:p>
          <a:p>
            <a:pPr marL="361950"/>
            <a:r>
              <a:rPr lang="nl-BE" sz="1600" dirty="0"/>
              <a:t>Positief resultaat, aanzienlijke verhoging vergeleken met 2013 en 2014</a:t>
            </a:r>
            <a:r>
              <a:rPr lang="nl-BE" sz="1600" dirty="0" smtClean="0"/>
              <a:t>:</a:t>
            </a:r>
            <a:endParaRPr lang="en-US" sz="1600" dirty="0"/>
          </a:p>
        </p:txBody>
      </p:sp>
      <p:graphicFrame>
        <p:nvGraphicFramePr>
          <p:cNvPr id="3" name="Table 2"/>
          <p:cNvGraphicFramePr>
            <a:graphicFrameLocks noGrp="1"/>
          </p:cNvGraphicFramePr>
          <p:nvPr>
            <p:extLst>
              <p:ext uri="{D42A27DB-BD31-4B8C-83A1-F6EECF244321}">
                <p14:modId xmlns:p14="http://schemas.microsoft.com/office/powerpoint/2010/main" val="1301518185"/>
              </p:ext>
            </p:extLst>
          </p:nvPr>
        </p:nvGraphicFramePr>
        <p:xfrm>
          <a:off x="907747" y="2276872"/>
          <a:ext cx="5320438" cy="1717548"/>
        </p:xfrm>
        <a:graphic>
          <a:graphicData uri="http://schemas.openxmlformats.org/drawingml/2006/table">
            <a:tbl>
              <a:tblPr firstRow="1" firstCol="1" bandRow="1">
                <a:tableStyleId>{5C22544A-7EE6-4342-B048-85BDC9FD1C3A}</a:tableStyleId>
              </a:tblPr>
              <a:tblGrid>
                <a:gridCol w="1886968"/>
                <a:gridCol w="1144490"/>
                <a:gridCol w="1144490"/>
                <a:gridCol w="1144490"/>
              </a:tblGrid>
              <a:tr h="245364">
                <a:tc rowSpan="2">
                  <a:txBody>
                    <a:bodyPr/>
                    <a:lstStyle/>
                    <a:p>
                      <a:pPr algn="ctr">
                        <a:lnSpc>
                          <a:spcPct val="115000"/>
                        </a:lnSpc>
                        <a:spcBef>
                          <a:spcPts val="300"/>
                        </a:spcBef>
                        <a:spcAft>
                          <a:spcPts val="300"/>
                        </a:spcAft>
                      </a:pPr>
                      <a:r>
                        <a:rPr lang="fr-FR" sz="1400" dirty="0">
                          <a:effectLst/>
                        </a:rPr>
                        <a:t>CCI</a:t>
                      </a:r>
                      <a:endParaRPr lang="en-US" sz="1700" dirty="0">
                        <a:effectLst/>
                        <a:latin typeface="Arial Narrow"/>
                        <a:ea typeface="Arial Narrow"/>
                        <a:cs typeface="Times New Roman"/>
                      </a:endParaRPr>
                    </a:p>
                  </a:txBody>
                  <a:tcPr marL="108249" marR="108249" marT="0" marB="0" anchor="ctr"/>
                </a:tc>
                <a:tc gridSpan="3">
                  <a:txBody>
                    <a:bodyPr/>
                    <a:lstStyle/>
                    <a:p>
                      <a:pPr algn="ctr">
                        <a:lnSpc>
                          <a:spcPct val="115000"/>
                        </a:lnSpc>
                        <a:spcBef>
                          <a:spcPts val="300"/>
                        </a:spcBef>
                        <a:spcAft>
                          <a:spcPts val="300"/>
                        </a:spcAft>
                      </a:pPr>
                      <a:r>
                        <a:rPr lang="fr-FR" sz="1400" dirty="0" smtClean="0">
                          <a:effectLst/>
                        </a:rPr>
                        <a:t>Updates %</a:t>
                      </a:r>
                      <a:endParaRPr lang="en-US" sz="1700" dirty="0">
                        <a:effectLst/>
                        <a:latin typeface="Arial Narrow"/>
                        <a:ea typeface="Arial Narrow"/>
                        <a:cs typeface="Times New Roman"/>
                      </a:endParaRPr>
                    </a:p>
                  </a:txBody>
                  <a:tcPr marL="108249" marR="108249" marT="0" marB="0" anchor="ctr"/>
                </a:tc>
                <a:tc hMerge="1">
                  <a:txBody>
                    <a:bodyPr/>
                    <a:lstStyle/>
                    <a:p>
                      <a:endParaRPr lang="en-US"/>
                    </a:p>
                  </a:txBody>
                  <a:tcPr/>
                </a:tc>
                <a:tc hMerge="1">
                  <a:txBody>
                    <a:bodyPr/>
                    <a:lstStyle/>
                    <a:p>
                      <a:endParaRPr lang="en-US"/>
                    </a:p>
                  </a:txBody>
                  <a:tcPr/>
                </a:tc>
              </a:tr>
              <a:tr h="232736">
                <a:tc vMerge="1">
                  <a:txBody>
                    <a:bodyPr/>
                    <a:lstStyle/>
                    <a:p>
                      <a:endParaRPr lang="en-US"/>
                    </a:p>
                  </a:txBody>
                  <a:tcPr/>
                </a:tc>
                <a:tc>
                  <a:txBody>
                    <a:bodyPr/>
                    <a:lstStyle/>
                    <a:p>
                      <a:pPr algn="ctr">
                        <a:lnSpc>
                          <a:spcPct val="115000"/>
                        </a:lnSpc>
                        <a:spcBef>
                          <a:spcPts val="300"/>
                        </a:spcBef>
                        <a:spcAft>
                          <a:spcPts val="300"/>
                        </a:spcAft>
                      </a:pPr>
                      <a:r>
                        <a:rPr lang="fr-FR" sz="1400">
                          <a:effectLst/>
                        </a:rPr>
                        <a:t>2013</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2014</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2015</a:t>
                      </a:r>
                      <a:endParaRPr lang="en-US" sz="1700">
                        <a:effectLst/>
                        <a:latin typeface="Arial Narrow"/>
                        <a:ea typeface="Arial Narrow"/>
                        <a:cs typeface="Times New Roman"/>
                      </a:endParaRPr>
                    </a:p>
                  </a:txBody>
                  <a:tcPr marL="108249" marR="108249" marT="0" marB="0" anchor="ctr"/>
                </a:tc>
              </a:tr>
              <a:tr h="232736">
                <a:tc>
                  <a:txBody>
                    <a:bodyPr/>
                    <a:lstStyle/>
                    <a:p>
                      <a:pPr>
                        <a:lnSpc>
                          <a:spcPct val="115000"/>
                        </a:lnSpc>
                        <a:spcBef>
                          <a:spcPts val="300"/>
                        </a:spcBef>
                        <a:spcAft>
                          <a:spcPts val="300"/>
                        </a:spcAft>
                      </a:pPr>
                      <a:r>
                        <a:rPr lang="fr-FR" sz="1400">
                          <a:effectLst/>
                        </a:rPr>
                        <a:t>CENTER</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22</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21</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dirty="0">
                          <a:effectLst/>
                        </a:rPr>
                        <a:t>37</a:t>
                      </a:r>
                      <a:endParaRPr lang="en-US" sz="1700" dirty="0">
                        <a:effectLst/>
                        <a:latin typeface="Arial Narrow"/>
                        <a:ea typeface="Arial Narrow"/>
                        <a:cs typeface="Times New Roman"/>
                      </a:endParaRPr>
                    </a:p>
                  </a:txBody>
                  <a:tcPr marL="108249" marR="108249" marT="0" marB="0" anchor="ctr">
                    <a:solidFill>
                      <a:srgbClr val="FFC000"/>
                    </a:solidFill>
                  </a:tcPr>
                </a:tc>
              </a:tr>
              <a:tr h="232736">
                <a:tc>
                  <a:txBody>
                    <a:bodyPr/>
                    <a:lstStyle/>
                    <a:p>
                      <a:pPr>
                        <a:lnSpc>
                          <a:spcPct val="115000"/>
                        </a:lnSpc>
                        <a:spcBef>
                          <a:spcPts val="300"/>
                        </a:spcBef>
                        <a:spcAft>
                          <a:spcPts val="300"/>
                        </a:spcAft>
                      </a:pPr>
                      <a:r>
                        <a:rPr lang="fr-FR" sz="1400">
                          <a:effectLst/>
                        </a:rPr>
                        <a:t>S-LIEGE</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21</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15</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dirty="0">
                          <a:effectLst/>
                        </a:rPr>
                        <a:t>52</a:t>
                      </a:r>
                      <a:endParaRPr lang="en-US" sz="1700" dirty="0">
                        <a:effectLst/>
                        <a:latin typeface="Arial Narrow"/>
                        <a:ea typeface="Arial Narrow"/>
                        <a:cs typeface="Times New Roman"/>
                      </a:endParaRPr>
                    </a:p>
                  </a:txBody>
                  <a:tcPr marL="108249" marR="108249" marT="0" marB="0" anchor="ctr">
                    <a:solidFill>
                      <a:srgbClr val="FFFF00"/>
                    </a:solidFill>
                  </a:tcPr>
                </a:tc>
              </a:tr>
              <a:tr h="232736">
                <a:tc>
                  <a:txBody>
                    <a:bodyPr/>
                    <a:lstStyle/>
                    <a:p>
                      <a:pPr>
                        <a:lnSpc>
                          <a:spcPct val="115000"/>
                        </a:lnSpc>
                        <a:spcBef>
                          <a:spcPts val="300"/>
                        </a:spcBef>
                        <a:spcAft>
                          <a:spcPts val="300"/>
                        </a:spcAft>
                      </a:pPr>
                      <a:r>
                        <a:rPr lang="fr-FR" sz="1400">
                          <a:effectLst/>
                        </a:rPr>
                        <a:t>N-LEOPOLDSBURG</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0</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dirty="0">
                          <a:effectLst/>
                        </a:rPr>
                        <a:t>86</a:t>
                      </a:r>
                      <a:endParaRPr lang="en-US" sz="1700" dirty="0">
                        <a:effectLst/>
                        <a:latin typeface="Arial Narrow"/>
                        <a:ea typeface="Arial Narrow"/>
                        <a:cs typeface="Times New Roman"/>
                      </a:endParaRPr>
                    </a:p>
                  </a:txBody>
                  <a:tcPr marL="108249" marR="108249" marT="0" marB="0" anchor="ctr">
                    <a:solidFill>
                      <a:srgbClr val="00B050"/>
                    </a:solidFill>
                  </a:tcPr>
                </a:tc>
              </a:tr>
              <a:tr h="232736">
                <a:tc>
                  <a:txBody>
                    <a:bodyPr/>
                    <a:lstStyle/>
                    <a:p>
                      <a:pPr>
                        <a:lnSpc>
                          <a:spcPct val="115000"/>
                        </a:lnSpc>
                        <a:spcBef>
                          <a:spcPts val="300"/>
                        </a:spcBef>
                        <a:spcAft>
                          <a:spcPts val="300"/>
                        </a:spcAft>
                      </a:pPr>
                      <a:r>
                        <a:rPr lang="fr-FR" sz="1400">
                          <a:effectLst/>
                        </a:rPr>
                        <a:t>N-BRUGGE</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4</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67</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dirty="0">
                          <a:effectLst/>
                        </a:rPr>
                        <a:t>73</a:t>
                      </a:r>
                      <a:endParaRPr lang="en-US" sz="1700" dirty="0">
                        <a:effectLst/>
                        <a:latin typeface="Arial Narrow"/>
                        <a:ea typeface="Arial Narrow"/>
                        <a:cs typeface="Times New Roman"/>
                      </a:endParaRPr>
                    </a:p>
                  </a:txBody>
                  <a:tcPr marL="108249" marR="108249" marT="0" marB="0" anchor="ctr">
                    <a:solidFill>
                      <a:srgbClr val="92D050"/>
                    </a:solidFill>
                  </a:tcPr>
                </a:tc>
              </a:tr>
              <a:tr h="232736">
                <a:tc>
                  <a:txBody>
                    <a:bodyPr/>
                    <a:lstStyle/>
                    <a:p>
                      <a:pPr>
                        <a:lnSpc>
                          <a:spcPct val="115000"/>
                        </a:lnSpc>
                        <a:spcBef>
                          <a:spcPts val="300"/>
                        </a:spcBef>
                        <a:spcAft>
                          <a:spcPts val="300"/>
                        </a:spcAft>
                      </a:pPr>
                      <a:r>
                        <a:rPr lang="fr-FR" sz="1400">
                          <a:effectLst/>
                        </a:rPr>
                        <a:t>S-BELGRADE</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3,3</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11</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dirty="0">
                          <a:effectLst/>
                        </a:rPr>
                        <a:t>12</a:t>
                      </a:r>
                      <a:endParaRPr lang="en-US" sz="1700" dirty="0">
                        <a:effectLst/>
                        <a:latin typeface="Arial Narrow"/>
                        <a:ea typeface="Arial Narrow"/>
                        <a:cs typeface="Times New Roman"/>
                      </a:endParaRPr>
                    </a:p>
                  </a:txBody>
                  <a:tcPr marL="108249" marR="108249" marT="0" marB="0" anchor="ctr">
                    <a:solidFill>
                      <a:srgbClr val="FF0000"/>
                    </a:solidFill>
                  </a:tcPr>
                </a:tc>
              </a:tr>
            </a:tbl>
          </a:graphicData>
        </a:graphic>
      </p:graphicFrame>
      <p:sp>
        <p:nvSpPr>
          <p:cNvPr id="4" name="TextBox 3"/>
          <p:cNvSpPr txBox="1"/>
          <p:nvPr/>
        </p:nvSpPr>
        <p:spPr>
          <a:xfrm>
            <a:off x="6375197" y="4119342"/>
            <a:ext cx="2376264" cy="2292935"/>
          </a:xfrm>
          <a:prstGeom prst="rect">
            <a:avLst/>
          </a:prstGeom>
          <a:noFill/>
        </p:spPr>
        <p:txBody>
          <a:bodyPr wrap="square" rtlCol="0">
            <a:spAutoFit/>
          </a:bodyPr>
          <a:lstStyle/>
          <a:p>
            <a:r>
              <a:rPr lang="nl-BE" sz="1300" dirty="0"/>
              <a:t>L</a:t>
            </a:r>
            <a:r>
              <a:rPr lang="nl-BE" sz="1300" dirty="0" smtClean="0"/>
              <a:t>ijst </a:t>
            </a:r>
            <a:r>
              <a:rPr lang="nl-BE" sz="1300" dirty="0"/>
              <a:t>van de kwartieren te </a:t>
            </a:r>
            <a:r>
              <a:rPr lang="nl-BE" sz="1300" dirty="0" smtClean="0"/>
              <a:t>waarvoor </a:t>
            </a:r>
            <a:r>
              <a:rPr lang="nl-BE" sz="1300" dirty="0"/>
              <a:t>de inventarissen niet of slechts gedeeltelijk bijgewerkt zijn ondanks de oproep. Aan de syndicaten wordt gevraagd om deze informatie door te geven tijdens BOC en om van de gelegenheid gebruik te maken te wijzen op het belang van een bijgewerkte asbestinventaris </a:t>
            </a:r>
            <a:endParaRPr lang="en-US" sz="1300" dirty="0"/>
          </a:p>
        </p:txBody>
      </p:sp>
      <p:sp>
        <p:nvSpPr>
          <p:cNvPr id="5" name="TextBox 4"/>
          <p:cNvSpPr txBox="1"/>
          <p:nvPr/>
        </p:nvSpPr>
        <p:spPr>
          <a:xfrm>
            <a:off x="6300788" y="2276872"/>
            <a:ext cx="2343710" cy="892552"/>
          </a:xfrm>
          <a:prstGeom prst="rect">
            <a:avLst/>
          </a:prstGeom>
          <a:noFill/>
        </p:spPr>
        <p:txBody>
          <a:bodyPr wrap="square" rtlCol="0">
            <a:spAutoFit/>
          </a:bodyPr>
          <a:lstStyle/>
          <a:p>
            <a:r>
              <a:rPr lang="nl-BE" sz="1300" dirty="0"/>
              <a:t>Dat wil zeggen een gemiddelde van </a:t>
            </a:r>
            <a:r>
              <a:rPr lang="nl-BE" sz="1300" b="1" dirty="0">
                <a:solidFill>
                  <a:srgbClr val="C00000"/>
                </a:solidFill>
                <a:effectLst>
                  <a:outerShdw blurRad="38100" dist="38100" dir="2700000" algn="tl">
                    <a:srgbClr val="000000">
                      <a:alpha val="43137"/>
                    </a:srgbClr>
                  </a:outerShdw>
                </a:effectLst>
              </a:rPr>
              <a:t>66%</a:t>
            </a:r>
            <a:r>
              <a:rPr lang="nl-BE" sz="1300" dirty="0">
                <a:solidFill>
                  <a:srgbClr val="C00000"/>
                </a:solidFill>
                <a:effectLst>
                  <a:outerShdw blurRad="38100" dist="38100" dir="2700000" algn="tl">
                    <a:srgbClr val="000000">
                      <a:alpha val="43137"/>
                    </a:srgbClr>
                  </a:outerShdw>
                </a:effectLst>
              </a:rPr>
              <a:t> </a:t>
            </a:r>
            <a:r>
              <a:rPr lang="nl-BE" sz="1300" dirty="0"/>
              <a:t>van het geheel van de inventarisfiches in </a:t>
            </a:r>
            <a:r>
              <a:rPr lang="nl-BE" sz="1300" b="1" dirty="0">
                <a:solidFill>
                  <a:srgbClr val="C00000"/>
                </a:solidFill>
                <a:effectLst>
                  <a:outerShdw blurRad="38100" dist="38100" dir="2700000" algn="tl">
                    <a:srgbClr val="000000">
                      <a:alpha val="43137"/>
                    </a:srgbClr>
                  </a:outerShdw>
                </a:effectLst>
              </a:rPr>
              <a:t>2015</a:t>
            </a:r>
            <a:r>
              <a:rPr lang="nl-BE" sz="1300" dirty="0"/>
              <a:t>. </a:t>
            </a:r>
            <a:r>
              <a:rPr lang="nl-BE" sz="1300" dirty="0" smtClean="0"/>
              <a:t>Als </a:t>
            </a:r>
            <a:r>
              <a:rPr lang="nl-BE" sz="1300" b="1" dirty="0" smtClean="0">
                <a:solidFill>
                  <a:srgbClr val="FFFF00"/>
                </a:solidFill>
              </a:rPr>
              <a:t>gematigd </a:t>
            </a:r>
            <a:r>
              <a:rPr lang="nl-BE" sz="1300" b="1" dirty="0">
                <a:solidFill>
                  <a:srgbClr val="FFFF00"/>
                </a:solidFill>
              </a:rPr>
              <a:t>positief</a:t>
            </a:r>
            <a:r>
              <a:rPr lang="nl-BE" sz="1300" dirty="0">
                <a:solidFill>
                  <a:srgbClr val="FFFF00"/>
                </a:solidFill>
              </a:rPr>
              <a:t> </a:t>
            </a:r>
            <a:r>
              <a:rPr lang="nl-BE" sz="1300" dirty="0" smtClean="0"/>
              <a:t>beoordeeld</a:t>
            </a:r>
            <a:endParaRPr lang="en-US" sz="1300" dirty="0"/>
          </a:p>
        </p:txBody>
      </p:sp>
      <p:graphicFrame>
        <p:nvGraphicFramePr>
          <p:cNvPr id="6" name="Table 5"/>
          <p:cNvGraphicFramePr>
            <a:graphicFrameLocks noGrp="1"/>
          </p:cNvGraphicFramePr>
          <p:nvPr>
            <p:extLst>
              <p:ext uri="{D42A27DB-BD31-4B8C-83A1-F6EECF244321}">
                <p14:modId xmlns:p14="http://schemas.microsoft.com/office/powerpoint/2010/main" val="1778525202"/>
              </p:ext>
            </p:extLst>
          </p:nvPr>
        </p:nvGraphicFramePr>
        <p:xfrm>
          <a:off x="899591" y="4149080"/>
          <a:ext cx="5328593" cy="2088232"/>
        </p:xfrm>
        <a:graphic>
          <a:graphicData uri="http://schemas.openxmlformats.org/drawingml/2006/table">
            <a:tbl>
              <a:tblPr firstRow="1" firstCol="1" bandRow="1">
                <a:tableStyleId>{5C22544A-7EE6-4342-B048-85BDC9FD1C3A}</a:tableStyleId>
              </a:tblPr>
              <a:tblGrid>
                <a:gridCol w="1254754"/>
                <a:gridCol w="4073839"/>
              </a:tblGrid>
              <a:tr h="256554">
                <a:tc>
                  <a:txBody>
                    <a:bodyPr/>
                    <a:lstStyle/>
                    <a:p>
                      <a:pPr algn="ctr">
                        <a:lnSpc>
                          <a:spcPct val="115000"/>
                        </a:lnSpc>
                        <a:spcBef>
                          <a:spcPts val="300"/>
                        </a:spcBef>
                        <a:spcAft>
                          <a:spcPts val="300"/>
                        </a:spcAft>
                      </a:pPr>
                      <a:r>
                        <a:rPr lang="fr-FR" sz="900" dirty="0">
                          <a:effectLst/>
                        </a:rPr>
                        <a:t>CCI</a:t>
                      </a:r>
                      <a:endParaRPr lang="en-US" sz="1200" dirty="0">
                        <a:effectLst/>
                        <a:latin typeface="Arial Narrow"/>
                        <a:ea typeface="Arial Narrow"/>
                        <a:cs typeface="Times New Roman"/>
                      </a:endParaRPr>
                    </a:p>
                  </a:txBody>
                  <a:tcPr marL="72189" marR="72189" marT="0" marB="0" anchor="ctr"/>
                </a:tc>
                <a:tc>
                  <a:txBody>
                    <a:bodyPr/>
                    <a:lstStyle/>
                    <a:p>
                      <a:pPr algn="ctr">
                        <a:lnSpc>
                          <a:spcPct val="115000"/>
                        </a:lnSpc>
                        <a:spcBef>
                          <a:spcPts val="300"/>
                        </a:spcBef>
                        <a:spcAft>
                          <a:spcPts val="300"/>
                        </a:spcAft>
                      </a:pPr>
                      <a:r>
                        <a:rPr lang="nl-BE" sz="900" noProof="0" dirty="0" smtClean="0">
                          <a:effectLst/>
                          <a:latin typeface="+mn-lt"/>
                          <a:ea typeface="+mn-ea"/>
                          <a:cs typeface="+mn-cs"/>
                        </a:rPr>
                        <a:t>Kwartieren</a:t>
                      </a:r>
                      <a:endParaRPr lang="nl-BE" sz="1200" noProof="0" dirty="0">
                        <a:effectLst/>
                        <a:latin typeface="Arial Narrow"/>
                        <a:ea typeface="Arial Narrow"/>
                        <a:cs typeface="Times New Roman"/>
                      </a:endParaRPr>
                    </a:p>
                  </a:txBody>
                  <a:tcPr marL="72189" marR="72189" marT="0" marB="0" anchor="ctr"/>
                </a:tc>
              </a:tr>
              <a:tr h="531008">
                <a:tc>
                  <a:txBody>
                    <a:bodyPr/>
                    <a:lstStyle/>
                    <a:p>
                      <a:pPr algn="l">
                        <a:lnSpc>
                          <a:spcPct val="115000"/>
                        </a:lnSpc>
                        <a:spcBef>
                          <a:spcPts val="300"/>
                        </a:spcBef>
                        <a:spcAft>
                          <a:spcPts val="300"/>
                        </a:spcAft>
                      </a:pPr>
                      <a:r>
                        <a:rPr lang="fr-FR" sz="900" dirty="0" smtClean="0">
                          <a:effectLst/>
                        </a:rPr>
                        <a:t>CENTER</a:t>
                      </a:r>
                      <a:endParaRPr lang="en-US" sz="1200" dirty="0">
                        <a:effectLst/>
                        <a:latin typeface="Arial Narrow"/>
                        <a:ea typeface="Arial Narrow"/>
                        <a:cs typeface="Times New Roman"/>
                      </a:endParaRPr>
                    </a:p>
                  </a:txBody>
                  <a:tcPr marL="72189" marR="72189" marT="0" marB="0" anchor="ctr"/>
                </a:tc>
                <a:tc>
                  <a:txBody>
                    <a:bodyPr/>
                    <a:lstStyle/>
                    <a:p>
                      <a:pPr algn="just">
                        <a:lnSpc>
                          <a:spcPct val="115000"/>
                        </a:lnSpc>
                        <a:spcBef>
                          <a:spcPts val="300"/>
                        </a:spcBef>
                        <a:spcAft>
                          <a:spcPts val="300"/>
                        </a:spcAft>
                      </a:pPr>
                      <a:r>
                        <a:rPr lang="fr-FR" sz="900" dirty="0">
                          <a:effectLst/>
                        </a:rPr>
                        <a:t>KKE, </a:t>
                      </a:r>
                      <a:r>
                        <a:rPr lang="fr-FR" sz="900" dirty="0" err="1">
                          <a:effectLst/>
                        </a:rPr>
                        <a:t>Tarweschoof</a:t>
                      </a:r>
                      <a:r>
                        <a:rPr lang="fr-FR" sz="900" dirty="0">
                          <a:effectLst/>
                        </a:rPr>
                        <a:t>, </a:t>
                      </a:r>
                      <a:r>
                        <a:rPr lang="fr-FR" sz="900" dirty="0" err="1">
                          <a:effectLst/>
                        </a:rPr>
                        <a:t>Limbosch</a:t>
                      </a:r>
                      <a:r>
                        <a:rPr lang="fr-FR" sz="900" dirty="0">
                          <a:effectLst/>
                        </a:rPr>
                        <a:t>, KKA, </a:t>
                      </a:r>
                      <a:r>
                        <a:rPr lang="fr-FR" sz="900" dirty="0" err="1">
                          <a:effectLst/>
                        </a:rPr>
                        <a:t>Panquin</a:t>
                      </a:r>
                      <a:r>
                        <a:rPr lang="fr-FR" sz="900" dirty="0">
                          <a:effectLst/>
                        </a:rPr>
                        <a:t>, Duisburg, De </a:t>
                      </a:r>
                      <a:r>
                        <a:rPr lang="fr-FR" sz="900" dirty="0" err="1">
                          <a:effectLst/>
                        </a:rPr>
                        <a:t>Bersacques</a:t>
                      </a:r>
                      <a:r>
                        <a:rPr lang="fr-FR" sz="900" dirty="0">
                          <a:effectLst/>
                        </a:rPr>
                        <a:t>, Landen Hannut NM 22/1, Landen </a:t>
                      </a:r>
                      <a:r>
                        <a:rPr lang="fr-FR" sz="900" dirty="0" err="1">
                          <a:effectLst/>
                        </a:rPr>
                        <a:t>Ratshove</a:t>
                      </a:r>
                      <a:r>
                        <a:rPr lang="fr-FR" sz="900" dirty="0">
                          <a:effectLst/>
                        </a:rPr>
                        <a:t> NM 22/2, </a:t>
                      </a:r>
                      <a:r>
                        <a:rPr lang="fr-FR" sz="900" dirty="0" err="1">
                          <a:effectLst/>
                        </a:rPr>
                        <a:t>Kester-Heide</a:t>
                      </a:r>
                      <a:r>
                        <a:rPr lang="fr-FR" sz="900" dirty="0">
                          <a:effectLst/>
                        </a:rPr>
                        <a:t>.</a:t>
                      </a:r>
                      <a:endParaRPr lang="en-US" sz="1200" dirty="0">
                        <a:effectLst/>
                        <a:latin typeface="Arial Narrow"/>
                        <a:ea typeface="Arial Narrow"/>
                        <a:cs typeface="Times New Roman"/>
                      </a:endParaRPr>
                    </a:p>
                  </a:txBody>
                  <a:tcPr marL="72189" marR="72189" marT="0" marB="0"/>
                </a:tc>
              </a:tr>
              <a:tr h="256554">
                <a:tc>
                  <a:txBody>
                    <a:bodyPr/>
                    <a:lstStyle/>
                    <a:p>
                      <a:pPr algn="just">
                        <a:lnSpc>
                          <a:spcPct val="115000"/>
                        </a:lnSpc>
                        <a:spcBef>
                          <a:spcPts val="300"/>
                        </a:spcBef>
                        <a:spcAft>
                          <a:spcPts val="300"/>
                        </a:spcAft>
                      </a:pPr>
                      <a:r>
                        <a:rPr lang="fr-FR" sz="900" dirty="0">
                          <a:effectLst/>
                        </a:rPr>
                        <a:t>S LIEGE</a:t>
                      </a:r>
                      <a:endParaRPr lang="en-US" sz="1200" dirty="0">
                        <a:effectLst/>
                        <a:latin typeface="Arial Narrow"/>
                        <a:ea typeface="Arial Narrow"/>
                        <a:cs typeface="Times New Roman"/>
                      </a:endParaRPr>
                    </a:p>
                  </a:txBody>
                  <a:tcPr marL="72189" marR="72189" marT="0" marB="0"/>
                </a:tc>
                <a:tc>
                  <a:txBody>
                    <a:bodyPr/>
                    <a:lstStyle/>
                    <a:p>
                      <a:pPr algn="just">
                        <a:lnSpc>
                          <a:spcPct val="115000"/>
                        </a:lnSpc>
                        <a:spcBef>
                          <a:spcPts val="300"/>
                        </a:spcBef>
                        <a:spcAft>
                          <a:spcPts val="300"/>
                        </a:spcAft>
                      </a:pPr>
                      <a:r>
                        <a:rPr lang="fr-FR" sz="900">
                          <a:effectLst/>
                        </a:rPr>
                        <a:t>Bertrix, Lagland, Saive, Spa, Saint Hubert, Ans, Rocourt.</a:t>
                      </a:r>
                      <a:endParaRPr lang="en-US" sz="1200">
                        <a:effectLst/>
                        <a:latin typeface="Arial Narrow"/>
                        <a:ea typeface="Arial Narrow"/>
                        <a:cs typeface="Times New Roman"/>
                      </a:endParaRPr>
                    </a:p>
                  </a:txBody>
                  <a:tcPr marL="72189" marR="72189" marT="0" marB="0"/>
                </a:tc>
              </a:tr>
              <a:tr h="256554">
                <a:tc>
                  <a:txBody>
                    <a:bodyPr/>
                    <a:lstStyle/>
                    <a:p>
                      <a:pPr algn="just">
                        <a:lnSpc>
                          <a:spcPct val="115000"/>
                        </a:lnSpc>
                        <a:spcBef>
                          <a:spcPts val="300"/>
                        </a:spcBef>
                        <a:spcAft>
                          <a:spcPts val="300"/>
                        </a:spcAft>
                      </a:pPr>
                      <a:r>
                        <a:rPr lang="fr-FR" sz="900">
                          <a:effectLst/>
                        </a:rPr>
                        <a:t>N LEOPOLDSBURG</a:t>
                      </a:r>
                      <a:endParaRPr lang="en-US" sz="1200">
                        <a:effectLst/>
                        <a:latin typeface="Arial Narrow"/>
                        <a:ea typeface="Arial Narrow"/>
                        <a:cs typeface="Times New Roman"/>
                      </a:endParaRPr>
                    </a:p>
                  </a:txBody>
                  <a:tcPr marL="72189" marR="72189" marT="0" marB="0"/>
                </a:tc>
                <a:tc>
                  <a:txBody>
                    <a:bodyPr/>
                    <a:lstStyle/>
                    <a:p>
                      <a:pPr algn="just">
                        <a:lnSpc>
                          <a:spcPct val="115000"/>
                        </a:lnSpc>
                        <a:spcBef>
                          <a:spcPts val="300"/>
                        </a:spcBef>
                        <a:spcAft>
                          <a:spcPts val="300"/>
                        </a:spcAft>
                      </a:pPr>
                      <a:r>
                        <a:rPr lang="fr-FR" sz="900">
                          <a:effectLst/>
                        </a:rPr>
                        <a:t>Peer-Pl Div.</a:t>
                      </a:r>
                      <a:endParaRPr lang="en-US" sz="1200">
                        <a:effectLst/>
                        <a:latin typeface="Arial Narrow"/>
                        <a:ea typeface="Arial Narrow"/>
                        <a:cs typeface="Times New Roman"/>
                      </a:endParaRPr>
                    </a:p>
                  </a:txBody>
                  <a:tcPr marL="72189" marR="72189" marT="0" marB="0"/>
                </a:tc>
              </a:tr>
              <a:tr h="256554">
                <a:tc>
                  <a:txBody>
                    <a:bodyPr/>
                    <a:lstStyle/>
                    <a:p>
                      <a:pPr algn="just">
                        <a:lnSpc>
                          <a:spcPct val="115000"/>
                        </a:lnSpc>
                        <a:spcBef>
                          <a:spcPts val="300"/>
                        </a:spcBef>
                        <a:spcAft>
                          <a:spcPts val="300"/>
                        </a:spcAft>
                      </a:pPr>
                      <a:r>
                        <a:rPr lang="fr-FR" sz="900">
                          <a:effectLst/>
                        </a:rPr>
                        <a:t>N-BRUGGE</a:t>
                      </a:r>
                      <a:endParaRPr lang="en-US" sz="1200">
                        <a:effectLst/>
                        <a:latin typeface="Arial Narrow"/>
                        <a:ea typeface="Arial Narrow"/>
                        <a:cs typeface="Times New Roman"/>
                      </a:endParaRPr>
                    </a:p>
                  </a:txBody>
                  <a:tcPr marL="72189" marR="72189" marT="0" marB="0" anchor="ctr"/>
                </a:tc>
                <a:tc>
                  <a:txBody>
                    <a:bodyPr/>
                    <a:lstStyle/>
                    <a:p>
                      <a:pPr algn="just">
                        <a:lnSpc>
                          <a:spcPct val="115000"/>
                        </a:lnSpc>
                        <a:spcBef>
                          <a:spcPts val="300"/>
                        </a:spcBef>
                        <a:spcAft>
                          <a:spcPts val="300"/>
                        </a:spcAft>
                      </a:pPr>
                      <a:r>
                        <a:rPr lang="en-US" sz="900">
                          <a:effectLst/>
                        </a:rPr>
                        <a:t>MX-Adinkerke, Allaeys, Brosius, Thoumsin, Prov Cmdo Brugge.</a:t>
                      </a:r>
                      <a:endParaRPr lang="en-US" sz="1200">
                        <a:effectLst/>
                        <a:latin typeface="Arial Narrow"/>
                        <a:ea typeface="Arial Narrow"/>
                        <a:cs typeface="Times New Roman"/>
                      </a:endParaRPr>
                    </a:p>
                  </a:txBody>
                  <a:tcPr marL="72189" marR="72189" marT="0" marB="0"/>
                </a:tc>
              </a:tr>
              <a:tr h="531008">
                <a:tc>
                  <a:txBody>
                    <a:bodyPr/>
                    <a:lstStyle/>
                    <a:p>
                      <a:pPr algn="just">
                        <a:lnSpc>
                          <a:spcPct val="115000"/>
                        </a:lnSpc>
                        <a:spcBef>
                          <a:spcPts val="300"/>
                        </a:spcBef>
                        <a:spcAft>
                          <a:spcPts val="300"/>
                        </a:spcAft>
                      </a:pPr>
                      <a:r>
                        <a:rPr lang="fr-FR" sz="900" dirty="0">
                          <a:effectLst/>
                        </a:rPr>
                        <a:t>S-BELGRADE</a:t>
                      </a:r>
                      <a:endParaRPr lang="en-US" sz="1200" dirty="0">
                        <a:effectLst/>
                        <a:latin typeface="Arial Narrow"/>
                        <a:ea typeface="Arial Narrow"/>
                        <a:cs typeface="Times New Roman"/>
                      </a:endParaRPr>
                    </a:p>
                  </a:txBody>
                  <a:tcPr marL="72189" marR="72189" marT="0" marB="0" anchor="ctr"/>
                </a:tc>
                <a:tc>
                  <a:txBody>
                    <a:bodyPr/>
                    <a:lstStyle/>
                    <a:p>
                      <a:pPr algn="just">
                        <a:lnSpc>
                          <a:spcPct val="115000"/>
                        </a:lnSpc>
                        <a:spcBef>
                          <a:spcPts val="300"/>
                        </a:spcBef>
                        <a:spcAft>
                          <a:spcPts val="300"/>
                        </a:spcAft>
                      </a:pPr>
                      <a:r>
                        <a:rPr lang="fr-FR" sz="900" dirty="0" err="1">
                          <a:effectLst/>
                        </a:rPr>
                        <a:t>Flawinne</a:t>
                      </a:r>
                      <a:r>
                        <a:rPr lang="fr-FR" sz="900" dirty="0">
                          <a:effectLst/>
                        </a:rPr>
                        <a:t>, </a:t>
                      </a:r>
                      <a:r>
                        <a:rPr lang="fr-FR" sz="900" dirty="0" err="1">
                          <a:effectLst/>
                        </a:rPr>
                        <a:t>Wartet</a:t>
                      </a:r>
                      <a:r>
                        <a:rPr lang="fr-FR" sz="900" dirty="0">
                          <a:effectLst/>
                        </a:rPr>
                        <a:t>, </a:t>
                      </a:r>
                      <a:r>
                        <a:rPr lang="fr-FR" sz="900" dirty="0" err="1">
                          <a:effectLst/>
                        </a:rPr>
                        <a:t>Florenne</a:t>
                      </a:r>
                      <a:r>
                        <a:rPr lang="fr-FR" sz="900" dirty="0">
                          <a:effectLst/>
                        </a:rPr>
                        <a:t>, </a:t>
                      </a:r>
                      <a:r>
                        <a:rPr lang="fr-FR" sz="900" dirty="0" err="1">
                          <a:effectLst/>
                        </a:rPr>
                        <a:t>Marche-en-famenne</a:t>
                      </a:r>
                      <a:r>
                        <a:rPr lang="fr-FR" sz="900" dirty="0">
                          <a:effectLst/>
                        </a:rPr>
                        <a:t>, Beauvechain, Nivelles, </a:t>
                      </a:r>
                      <a:r>
                        <a:rPr lang="fr-FR" sz="900" dirty="0" err="1">
                          <a:effectLst/>
                        </a:rPr>
                        <a:t>Brigelette</a:t>
                      </a:r>
                      <a:r>
                        <a:rPr lang="fr-FR" sz="900" dirty="0">
                          <a:effectLst/>
                        </a:rPr>
                        <a:t>, </a:t>
                      </a:r>
                      <a:r>
                        <a:rPr lang="fr-FR" sz="900" dirty="0" err="1">
                          <a:effectLst/>
                        </a:rPr>
                        <a:t>Flobecq</a:t>
                      </a:r>
                      <a:r>
                        <a:rPr lang="fr-FR" sz="900" dirty="0">
                          <a:effectLst/>
                        </a:rPr>
                        <a:t>, </a:t>
                      </a:r>
                      <a:r>
                        <a:rPr lang="fr-FR" sz="900" dirty="0" err="1">
                          <a:effectLst/>
                        </a:rPr>
                        <a:t>Maisière</a:t>
                      </a:r>
                      <a:r>
                        <a:rPr lang="fr-FR" sz="900" dirty="0">
                          <a:effectLst/>
                        </a:rPr>
                        <a:t>, Grez-Doiceau.</a:t>
                      </a:r>
                      <a:endParaRPr lang="en-US" sz="1200" dirty="0">
                        <a:effectLst/>
                        <a:latin typeface="Arial Narrow"/>
                        <a:ea typeface="Arial Narrow"/>
                        <a:cs typeface="Times New Roman"/>
                      </a:endParaRPr>
                    </a:p>
                  </a:txBody>
                  <a:tcPr marL="72189" marR="72189" marT="0" marB="0"/>
                </a:tc>
              </a:tr>
            </a:tbl>
          </a:graphicData>
        </a:graphic>
      </p:graphicFrame>
      <p:sp>
        <p:nvSpPr>
          <p:cNvPr id="12" name="Rectangle 11">
            <a:hlinkClick r:id="rId3" action="ppaction://hlinksldjump"/>
          </p:cNvPr>
          <p:cNvSpPr/>
          <p:nvPr/>
        </p:nvSpPr>
        <p:spPr>
          <a:xfrm rot="16200000">
            <a:off x="-334888" y="5162723"/>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1400" dirty="0" smtClean="0"/>
              <a:t>Retour Slide 5</a:t>
            </a:r>
            <a:endParaRPr lang="fr-BE" sz="1400" dirty="0"/>
          </a:p>
        </p:txBody>
      </p:sp>
      <p:sp>
        <p:nvSpPr>
          <p:cNvPr id="13"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4"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2996560879"/>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14</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2"/>
            </a:pPr>
            <a:r>
              <a:rPr lang="nl-BE" sz="2700" b="1" dirty="0">
                <a:effectLst>
                  <a:outerShdw blurRad="38100" dist="38100" dir="2700000" algn="tl">
                    <a:srgbClr val="000000">
                      <a:alpha val="43137"/>
                    </a:srgbClr>
                  </a:outerShdw>
                </a:effectLst>
              </a:rPr>
              <a:t>Analyse van het dashboard van </a:t>
            </a:r>
            <a:br>
              <a:rPr lang="nl-BE" sz="2700" b="1" dirty="0">
                <a:effectLst>
                  <a:outerShdw blurRad="38100" dist="38100" dir="2700000" algn="tl">
                    <a:srgbClr val="000000">
                      <a:alpha val="43137"/>
                    </a:srgbClr>
                  </a:outerShdw>
                </a:effectLst>
              </a:rPr>
            </a:br>
            <a:r>
              <a:rPr lang="nl-BE" sz="2700" b="1" dirty="0">
                <a:effectLst>
                  <a:outerShdw blurRad="38100" dist="38100" dir="2700000" algn="tl">
                    <a:srgbClr val="000000">
                      <a:alpha val="43137"/>
                    </a:srgbClr>
                  </a:outerShdw>
                </a:effectLst>
              </a:rPr>
              <a:t>de prestatie 2105 per (groep van) proces</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677108"/>
          </a:xfrm>
          <a:prstGeom prst="rect">
            <a:avLst/>
          </a:prstGeom>
          <a:noFill/>
        </p:spPr>
        <p:txBody>
          <a:bodyPr wrap="square" rtlCol="0">
            <a:spAutoFit/>
          </a:bodyPr>
          <a:lstStyle/>
          <a:p>
            <a:pPr marL="442913" lvl="0" indent="-442913">
              <a:buFont typeface="+mj-lt"/>
              <a:buAutoNum type="arabicPeriod" startAt="2"/>
            </a:pPr>
            <a:r>
              <a:rPr lang="nl-BE" sz="2000" b="1" dirty="0" smtClean="0"/>
              <a:t>Rationele gebruik van de budgeten</a:t>
            </a:r>
            <a:endParaRPr lang="nl-BE" sz="2000" dirty="0" smtClean="0"/>
          </a:p>
          <a:p>
            <a:pPr marL="785813" lvl="0" indent="-342900">
              <a:buFont typeface="+mj-lt"/>
              <a:buAutoNum type="alphaLcPeriod"/>
            </a:pPr>
            <a:r>
              <a:rPr lang="nl-BE" b="1" dirty="0" smtClean="0"/>
              <a:t>Asbestinventarissen </a:t>
            </a:r>
            <a:r>
              <a:rPr lang="nl-BE" b="1" dirty="0"/>
              <a:t>uitgevoerd in </a:t>
            </a:r>
            <a:r>
              <a:rPr lang="fr-FR" b="1" dirty="0" smtClean="0"/>
              <a:t>2015</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1006484849"/>
              </p:ext>
            </p:extLst>
          </p:nvPr>
        </p:nvGraphicFramePr>
        <p:xfrm>
          <a:off x="1187624" y="2276872"/>
          <a:ext cx="6636567" cy="2179065"/>
        </p:xfrm>
        <a:graphic>
          <a:graphicData uri="http://schemas.openxmlformats.org/drawingml/2006/table">
            <a:tbl>
              <a:tblPr firstRow="1" firstCol="1" bandRow="1">
                <a:tableStyleId>{5C22544A-7EE6-4342-B048-85BDC9FD1C3A}</a:tableStyleId>
              </a:tblPr>
              <a:tblGrid>
                <a:gridCol w="3283577"/>
                <a:gridCol w="892887"/>
                <a:gridCol w="1215032"/>
                <a:gridCol w="1245071"/>
              </a:tblGrid>
              <a:tr h="416257">
                <a:tc>
                  <a:txBody>
                    <a:bodyPr/>
                    <a:lstStyle/>
                    <a:p>
                      <a:pPr algn="ctr">
                        <a:lnSpc>
                          <a:spcPct val="115000"/>
                        </a:lnSpc>
                        <a:spcAft>
                          <a:spcPts val="0"/>
                        </a:spcAft>
                      </a:pPr>
                      <a:r>
                        <a:rPr lang="nl-BE" sz="1200" noProof="0" dirty="0" smtClean="0">
                          <a:effectLst/>
                          <a:latin typeface="+mn-lt"/>
                          <a:ea typeface="+mn-ea"/>
                          <a:cs typeface="+mn-cs"/>
                        </a:rPr>
                        <a:t>Gewesten</a:t>
                      </a:r>
                      <a:endParaRPr lang="nl-BE" sz="1500" noProof="0" dirty="0">
                        <a:effectLst/>
                        <a:latin typeface="Arial Narrow"/>
                        <a:ea typeface="Arial Narrow"/>
                        <a:cs typeface="Times New Roman"/>
                      </a:endParaRPr>
                    </a:p>
                  </a:txBody>
                  <a:tcPr marL="93006" marR="93006" marT="0" marB="0" anchor="ctr"/>
                </a:tc>
                <a:tc>
                  <a:txBody>
                    <a:bodyPr/>
                    <a:lstStyle/>
                    <a:p>
                      <a:pPr algn="ctr">
                        <a:lnSpc>
                          <a:spcPct val="115000"/>
                        </a:lnSpc>
                        <a:spcAft>
                          <a:spcPts val="0"/>
                        </a:spcAft>
                      </a:pPr>
                      <a:r>
                        <a:rPr lang="nl-BE" sz="1200" noProof="0" dirty="0" smtClean="0">
                          <a:effectLst/>
                        </a:rPr>
                        <a:t>Contracten</a:t>
                      </a:r>
                      <a:endParaRPr lang="nl-BE" sz="1500" noProof="0" dirty="0">
                        <a:effectLst/>
                        <a:latin typeface="Arial Narrow"/>
                        <a:ea typeface="Arial Narrow"/>
                        <a:cs typeface="Times New Roman"/>
                      </a:endParaRPr>
                    </a:p>
                  </a:txBody>
                  <a:tcPr marL="93006" marR="93006" marT="0" marB="0" anchor="ctr"/>
                </a:tc>
                <a:tc>
                  <a:txBody>
                    <a:bodyPr/>
                    <a:lstStyle/>
                    <a:p>
                      <a:pPr algn="ctr">
                        <a:lnSpc>
                          <a:spcPct val="115000"/>
                        </a:lnSpc>
                        <a:spcAft>
                          <a:spcPts val="0"/>
                        </a:spcAft>
                      </a:pPr>
                      <a:r>
                        <a:rPr lang="nl-BE" sz="1100" b="1" noProof="0" dirty="0" smtClean="0">
                          <a:solidFill>
                            <a:srgbClr val="FFFFFF"/>
                          </a:solidFill>
                          <a:effectLst/>
                          <a:latin typeface="Arial"/>
                          <a:ea typeface="Times New Roman"/>
                          <a:cs typeface="Times New Roman"/>
                        </a:rPr>
                        <a:t>Geplande</a:t>
                      </a:r>
                      <a:br>
                        <a:rPr lang="nl-BE" sz="1100" b="1" noProof="0" dirty="0" smtClean="0">
                          <a:solidFill>
                            <a:srgbClr val="FFFFFF"/>
                          </a:solidFill>
                          <a:effectLst/>
                          <a:latin typeface="Arial"/>
                          <a:ea typeface="Times New Roman"/>
                          <a:cs typeface="Times New Roman"/>
                        </a:rPr>
                      </a:br>
                      <a:r>
                        <a:rPr lang="nl-BE" sz="1100" b="1" noProof="0" dirty="0" smtClean="0">
                          <a:solidFill>
                            <a:srgbClr val="FFFFFF"/>
                          </a:solidFill>
                          <a:effectLst/>
                          <a:latin typeface="Arial"/>
                          <a:ea typeface="Times New Roman"/>
                          <a:cs typeface="Times New Roman"/>
                        </a:rPr>
                        <a:t>bedragen</a:t>
                      </a:r>
                      <a:endParaRPr lang="nl-BE" sz="1600" noProof="0" dirty="0">
                        <a:effectLst/>
                        <a:latin typeface="Arial Narrow"/>
                        <a:ea typeface="Arial Narrow"/>
                        <a:cs typeface="Times New Roman"/>
                      </a:endParaRPr>
                    </a:p>
                  </a:txBody>
                  <a:tcPr marL="68580" marR="68580" marT="0" marB="0" anchor="ctr"/>
                </a:tc>
                <a:tc>
                  <a:txBody>
                    <a:bodyPr/>
                    <a:lstStyle/>
                    <a:p>
                      <a:pPr algn="ctr">
                        <a:lnSpc>
                          <a:spcPct val="115000"/>
                        </a:lnSpc>
                        <a:spcAft>
                          <a:spcPts val="0"/>
                        </a:spcAft>
                      </a:pPr>
                      <a:r>
                        <a:rPr lang="nl-BE" sz="1100" b="1" noProof="0" dirty="0" smtClean="0">
                          <a:solidFill>
                            <a:srgbClr val="FFFFFF"/>
                          </a:solidFill>
                          <a:effectLst/>
                          <a:latin typeface="Arial"/>
                          <a:ea typeface="Times New Roman"/>
                          <a:cs typeface="Times New Roman"/>
                        </a:rPr>
                        <a:t>Vastgelegde</a:t>
                      </a:r>
                      <a:br>
                        <a:rPr lang="nl-BE" sz="1100" b="1" noProof="0" dirty="0" smtClean="0">
                          <a:solidFill>
                            <a:srgbClr val="FFFFFF"/>
                          </a:solidFill>
                          <a:effectLst/>
                          <a:latin typeface="Arial"/>
                          <a:ea typeface="Times New Roman"/>
                          <a:cs typeface="Times New Roman"/>
                        </a:rPr>
                      </a:br>
                      <a:r>
                        <a:rPr lang="nl-BE" sz="1100" b="1" noProof="0" dirty="0" smtClean="0">
                          <a:solidFill>
                            <a:srgbClr val="FFFFFF"/>
                          </a:solidFill>
                          <a:effectLst/>
                          <a:latin typeface="Arial"/>
                          <a:ea typeface="Times New Roman"/>
                          <a:cs typeface="Times New Roman"/>
                        </a:rPr>
                        <a:t>bedragen</a:t>
                      </a:r>
                      <a:endParaRPr lang="nl-BE" sz="1600" noProof="0" dirty="0">
                        <a:effectLst/>
                        <a:latin typeface="Arial Narrow"/>
                        <a:ea typeface="Arial Narrow"/>
                        <a:cs typeface="Times New Roman"/>
                      </a:endParaRPr>
                    </a:p>
                  </a:txBody>
                  <a:tcPr marL="68580" marR="68580" marT="0" marB="0" anchor="ctr"/>
                </a:tc>
              </a:tr>
              <a:tr h="428000">
                <a:tc>
                  <a:txBody>
                    <a:bodyPr/>
                    <a:lstStyle/>
                    <a:p>
                      <a:pPr>
                        <a:lnSpc>
                          <a:spcPct val="115000"/>
                        </a:lnSpc>
                        <a:spcAft>
                          <a:spcPts val="0"/>
                        </a:spcAft>
                      </a:pPr>
                      <a:r>
                        <a:rPr lang="fr-BE" sz="1200" dirty="0">
                          <a:effectLst/>
                        </a:rPr>
                        <a:t>Région wallonne</a:t>
                      </a:r>
                      <a:endParaRPr lang="en-US" sz="1500" dirty="0">
                        <a:effectLst/>
                        <a:latin typeface="Arial Narrow"/>
                        <a:ea typeface="Arial Narrow"/>
                        <a:cs typeface="Times New Roman"/>
                      </a:endParaRPr>
                    </a:p>
                  </a:txBody>
                  <a:tcPr marL="93006" marR="93006" marT="0" marB="0" anchor="ctr"/>
                </a:tc>
                <a:tc rowSpan="3">
                  <a:txBody>
                    <a:bodyPr/>
                    <a:lstStyle/>
                    <a:p>
                      <a:pPr algn="ctr">
                        <a:lnSpc>
                          <a:spcPct val="115000"/>
                        </a:lnSpc>
                        <a:spcAft>
                          <a:spcPts val="0"/>
                        </a:spcAft>
                      </a:pPr>
                      <a:r>
                        <a:rPr lang="fr-BE" sz="1200">
                          <a:effectLst/>
                        </a:rPr>
                        <a:t>12IP050</a:t>
                      </a:r>
                      <a:endParaRPr lang="en-US" sz="1500">
                        <a:effectLst/>
                        <a:latin typeface="Arial Narrow"/>
                        <a:ea typeface="Arial Narrow"/>
                        <a:cs typeface="Times New Roman"/>
                      </a:endParaRPr>
                    </a:p>
                  </a:txBody>
                  <a:tcPr marL="93006" marR="93006" marT="0" marB="0" anchor="ctr"/>
                </a:tc>
                <a:tc>
                  <a:txBody>
                    <a:bodyPr/>
                    <a:lstStyle/>
                    <a:p>
                      <a:pPr algn="r">
                        <a:lnSpc>
                          <a:spcPct val="115000"/>
                        </a:lnSpc>
                        <a:spcAft>
                          <a:spcPts val="0"/>
                        </a:spcAft>
                      </a:pPr>
                      <a:r>
                        <a:rPr lang="fr-BE" sz="1200">
                          <a:effectLst/>
                        </a:rPr>
                        <a:t> 5.500,00 € </a:t>
                      </a:r>
                      <a:endParaRPr lang="en-US" sz="1500">
                        <a:effectLst/>
                        <a:latin typeface="Arial Narrow"/>
                        <a:ea typeface="Arial Narrow"/>
                        <a:cs typeface="Times New Roman"/>
                      </a:endParaRPr>
                    </a:p>
                  </a:txBody>
                  <a:tcPr marL="93006" marR="93006" marT="0" marB="0" anchor="ctr"/>
                </a:tc>
                <a:tc>
                  <a:txBody>
                    <a:bodyPr/>
                    <a:lstStyle/>
                    <a:p>
                      <a:pPr algn="r">
                        <a:lnSpc>
                          <a:spcPct val="115000"/>
                        </a:lnSpc>
                        <a:spcAft>
                          <a:spcPts val="0"/>
                        </a:spcAft>
                      </a:pPr>
                      <a:r>
                        <a:rPr lang="fr-BE" sz="1200">
                          <a:effectLst/>
                        </a:rPr>
                        <a:t>534,31 €</a:t>
                      </a:r>
                      <a:endParaRPr lang="en-US" sz="1500">
                        <a:effectLst/>
                        <a:latin typeface="Arial Narrow"/>
                        <a:ea typeface="Arial Narrow"/>
                        <a:cs typeface="Times New Roman"/>
                      </a:endParaRPr>
                    </a:p>
                  </a:txBody>
                  <a:tcPr marL="93006" marR="93006" marT="0" marB="0" anchor="ctr"/>
                </a:tc>
              </a:tr>
              <a:tr h="482254">
                <a:tc>
                  <a:txBody>
                    <a:bodyPr/>
                    <a:lstStyle/>
                    <a:p>
                      <a:pPr>
                        <a:lnSpc>
                          <a:spcPct val="115000"/>
                        </a:lnSpc>
                        <a:spcAft>
                          <a:spcPts val="0"/>
                        </a:spcAft>
                      </a:pPr>
                      <a:r>
                        <a:rPr lang="nl-BE" sz="1200" dirty="0">
                          <a:effectLst/>
                        </a:rPr>
                        <a:t>Vlaams gewest</a:t>
                      </a:r>
                      <a:endParaRPr lang="en-US" sz="1500" dirty="0">
                        <a:effectLst/>
                        <a:latin typeface="Arial Narrow"/>
                        <a:ea typeface="Arial Narrow"/>
                        <a:cs typeface="Times New Roman"/>
                      </a:endParaRPr>
                    </a:p>
                  </a:txBody>
                  <a:tcPr marL="93006" marR="93006" marT="0" marB="0" anchor="ctr"/>
                </a:tc>
                <a:tc vMerge="1">
                  <a:txBody>
                    <a:bodyPr/>
                    <a:lstStyle/>
                    <a:p>
                      <a:endParaRPr lang="en-US"/>
                    </a:p>
                  </a:txBody>
                  <a:tcPr/>
                </a:tc>
                <a:tc>
                  <a:txBody>
                    <a:bodyPr/>
                    <a:lstStyle/>
                    <a:p>
                      <a:pPr algn="r">
                        <a:lnSpc>
                          <a:spcPct val="115000"/>
                        </a:lnSpc>
                        <a:spcAft>
                          <a:spcPts val="0"/>
                        </a:spcAft>
                      </a:pPr>
                      <a:r>
                        <a:rPr lang="fr-BE" sz="1200">
                          <a:effectLst/>
                        </a:rPr>
                        <a:t>11.000,00 € </a:t>
                      </a:r>
                      <a:endParaRPr lang="en-US" sz="1500">
                        <a:effectLst/>
                        <a:latin typeface="Arial Narrow"/>
                        <a:ea typeface="Arial Narrow"/>
                        <a:cs typeface="Times New Roman"/>
                      </a:endParaRPr>
                    </a:p>
                  </a:txBody>
                  <a:tcPr marL="93006" marR="93006" marT="0" marB="0" anchor="ctr"/>
                </a:tc>
                <a:tc>
                  <a:txBody>
                    <a:bodyPr/>
                    <a:lstStyle/>
                    <a:p>
                      <a:pPr algn="r">
                        <a:lnSpc>
                          <a:spcPct val="115000"/>
                        </a:lnSpc>
                        <a:spcAft>
                          <a:spcPts val="0"/>
                        </a:spcAft>
                      </a:pPr>
                      <a:r>
                        <a:rPr lang="fr-BE" sz="1200">
                          <a:effectLst/>
                        </a:rPr>
                        <a:t>3.825,98 €</a:t>
                      </a:r>
                      <a:endParaRPr lang="en-US" sz="1500">
                        <a:effectLst/>
                        <a:latin typeface="Arial Narrow"/>
                        <a:ea typeface="Arial Narrow"/>
                        <a:cs typeface="Times New Roman"/>
                      </a:endParaRPr>
                    </a:p>
                  </a:txBody>
                  <a:tcPr marL="93006" marR="93006" marT="0" marB="0" anchor="ctr"/>
                </a:tc>
              </a:tr>
              <a:tr h="426277">
                <a:tc>
                  <a:txBody>
                    <a:bodyPr/>
                    <a:lstStyle/>
                    <a:p>
                      <a:pPr>
                        <a:lnSpc>
                          <a:spcPct val="115000"/>
                        </a:lnSpc>
                        <a:spcAft>
                          <a:spcPts val="0"/>
                        </a:spcAft>
                      </a:pPr>
                      <a:r>
                        <a:rPr lang="fr-BE" sz="1200">
                          <a:effectLst/>
                        </a:rPr>
                        <a:t>Région de Bruxelles-Capitale</a:t>
                      </a:r>
                      <a:endParaRPr lang="en-US" sz="1500">
                        <a:effectLst/>
                        <a:latin typeface="Arial Narrow"/>
                        <a:ea typeface="Arial Narrow"/>
                        <a:cs typeface="Times New Roman"/>
                      </a:endParaRPr>
                    </a:p>
                  </a:txBody>
                  <a:tcPr marL="93006" marR="93006" marT="0" marB="0" anchor="ctr"/>
                </a:tc>
                <a:tc vMerge="1">
                  <a:txBody>
                    <a:bodyPr/>
                    <a:lstStyle/>
                    <a:p>
                      <a:endParaRPr lang="en-US"/>
                    </a:p>
                  </a:txBody>
                  <a:tcPr/>
                </a:tc>
                <a:tc>
                  <a:txBody>
                    <a:bodyPr/>
                    <a:lstStyle/>
                    <a:p>
                      <a:pPr algn="r">
                        <a:lnSpc>
                          <a:spcPct val="115000"/>
                        </a:lnSpc>
                        <a:spcAft>
                          <a:spcPts val="0"/>
                        </a:spcAft>
                      </a:pPr>
                      <a:r>
                        <a:rPr lang="fr-BE" sz="1200">
                          <a:effectLst/>
                        </a:rPr>
                        <a:t>3.000,00 € </a:t>
                      </a:r>
                      <a:endParaRPr lang="en-US" sz="1500">
                        <a:effectLst/>
                        <a:latin typeface="Arial Narrow"/>
                        <a:ea typeface="Arial Narrow"/>
                        <a:cs typeface="Times New Roman"/>
                      </a:endParaRPr>
                    </a:p>
                  </a:txBody>
                  <a:tcPr marL="93006" marR="93006" marT="0" marB="0" anchor="ctr"/>
                </a:tc>
                <a:tc>
                  <a:txBody>
                    <a:bodyPr/>
                    <a:lstStyle/>
                    <a:p>
                      <a:pPr algn="r">
                        <a:lnSpc>
                          <a:spcPct val="115000"/>
                        </a:lnSpc>
                        <a:spcAft>
                          <a:spcPts val="0"/>
                        </a:spcAft>
                      </a:pPr>
                      <a:r>
                        <a:rPr lang="fr-BE" sz="1200">
                          <a:effectLst/>
                        </a:rPr>
                        <a:t>1.000,00 €</a:t>
                      </a:r>
                      <a:endParaRPr lang="en-US" sz="1500">
                        <a:effectLst/>
                        <a:latin typeface="Arial Narrow"/>
                        <a:ea typeface="Arial Narrow"/>
                        <a:cs typeface="Times New Roman"/>
                      </a:endParaRPr>
                    </a:p>
                  </a:txBody>
                  <a:tcPr marL="93006" marR="93006" marT="0" marB="0" anchor="ctr"/>
                </a:tc>
              </a:tr>
              <a:tr h="426277">
                <a:tc gridSpan="2">
                  <a:txBody>
                    <a:bodyPr/>
                    <a:lstStyle/>
                    <a:p>
                      <a:pPr algn="r">
                        <a:lnSpc>
                          <a:spcPct val="115000"/>
                        </a:lnSpc>
                        <a:spcAft>
                          <a:spcPts val="0"/>
                        </a:spcAft>
                      </a:pPr>
                      <a:r>
                        <a:rPr lang="fr-BE" sz="1200" dirty="0" smtClean="0">
                          <a:effectLst/>
                        </a:rPr>
                        <a:t>TOTALE BEDRAGEN 2015</a:t>
                      </a:r>
                      <a:endParaRPr lang="en-US" sz="1500" dirty="0">
                        <a:effectLst/>
                        <a:latin typeface="Arial Narrow"/>
                        <a:ea typeface="Arial Narrow"/>
                        <a:cs typeface="Times New Roman"/>
                      </a:endParaRPr>
                    </a:p>
                  </a:txBody>
                  <a:tcPr marL="93006" marR="93006" marT="0" marB="0" anchor="ctr"/>
                </a:tc>
                <a:tc hMerge="1">
                  <a:txBody>
                    <a:bodyPr/>
                    <a:lstStyle/>
                    <a:p>
                      <a:endParaRPr lang="en-US"/>
                    </a:p>
                  </a:txBody>
                  <a:tcPr/>
                </a:tc>
                <a:tc>
                  <a:txBody>
                    <a:bodyPr/>
                    <a:lstStyle/>
                    <a:p>
                      <a:pPr algn="r">
                        <a:lnSpc>
                          <a:spcPct val="115000"/>
                        </a:lnSpc>
                        <a:spcAft>
                          <a:spcPts val="0"/>
                        </a:spcAft>
                      </a:pPr>
                      <a:r>
                        <a:rPr lang="fr-BE" sz="1200" b="1" dirty="0">
                          <a:effectLst/>
                        </a:rPr>
                        <a:t>19.500,00 €</a:t>
                      </a:r>
                      <a:endParaRPr lang="en-US" sz="1500" b="1" dirty="0">
                        <a:effectLst/>
                        <a:latin typeface="Arial Narrow"/>
                        <a:ea typeface="Arial Narrow"/>
                        <a:cs typeface="Times New Roman"/>
                      </a:endParaRPr>
                    </a:p>
                  </a:txBody>
                  <a:tcPr marL="93006" marR="93006" marT="0" marB="0" anchor="ctr"/>
                </a:tc>
                <a:tc>
                  <a:txBody>
                    <a:bodyPr/>
                    <a:lstStyle/>
                    <a:p>
                      <a:pPr algn="r">
                        <a:lnSpc>
                          <a:spcPct val="115000"/>
                        </a:lnSpc>
                        <a:spcAft>
                          <a:spcPts val="0"/>
                        </a:spcAft>
                      </a:pPr>
                      <a:r>
                        <a:rPr lang="fr-BE" sz="1200" b="1" dirty="0">
                          <a:effectLst/>
                        </a:rPr>
                        <a:t>5.360,29 €</a:t>
                      </a:r>
                      <a:endParaRPr lang="en-US" sz="1500" b="1" dirty="0">
                        <a:effectLst/>
                        <a:latin typeface="Arial Narrow"/>
                        <a:ea typeface="Arial Narrow"/>
                        <a:cs typeface="Times New Roman"/>
                      </a:endParaRPr>
                    </a:p>
                  </a:txBody>
                  <a:tcPr marL="93006" marR="93006" marT="0" marB="0" anchor="ctr"/>
                </a:tc>
              </a:tr>
            </a:tbl>
          </a:graphicData>
        </a:graphic>
      </p:graphicFrame>
      <p:sp>
        <p:nvSpPr>
          <p:cNvPr id="10" name="TextBox 9"/>
          <p:cNvSpPr txBox="1"/>
          <p:nvPr/>
        </p:nvSpPr>
        <p:spPr>
          <a:xfrm>
            <a:off x="1115616" y="4441952"/>
            <a:ext cx="6840760" cy="1944122"/>
          </a:xfrm>
          <a:prstGeom prst="rect">
            <a:avLst/>
          </a:prstGeom>
          <a:noFill/>
        </p:spPr>
        <p:txBody>
          <a:bodyPr wrap="square" rtlCol="0">
            <a:spAutoFit/>
          </a:bodyPr>
          <a:lstStyle/>
          <a:p>
            <a:pPr>
              <a:spcAft>
                <a:spcPts val="100"/>
              </a:spcAft>
            </a:pPr>
            <a:r>
              <a:rPr lang="nl-BE" sz="1300" dirty="0" smtClean="0"/>
              <a:t>Commentaren op het vastgelegd budget:</a:t>
            </a:r>
          </a:p>
          <a:p>
            <a:pPr marL="285750" indent="-285750">
              <a:spcAft>
                <a:spcPts val="100"/>
              </a:spcAft>
              <a:buFont typeface="Wingdings" panose="05000000000000000000" pitchFamily="2" charset="2"/>
              <a:buChar char="è"/>
            </a:pPr>
            <a:r>
              <a:rPr lang="nl-BE" sz="1300" dirty="0" smtClean="0"/>
              <a:t>Er </a:t>
            </a:r>
            <a:r>
              <a:rPr lang="nl-BE" sz="1300" dirty="0"/>
              <a:t>bestaat geen programma voor de </a:t>
            </a:r>
            <a:r>
              <a:rPr lang="nl-BE" sz="1300" dirty="0" smtClean="0"/>
              <a:t>asbestinventarissen</a:t>
            </a:r>
            <a:r>
              <a:rPr lang="fr-FR" sz="1300" dirty="0" smtClean="0"/>
              <a:t>;</a:t>
            </a:r>
          </a:p>
          <a:p>
            <a:pPr marL="285750" indent="-285750">
              <a:spcAft>
                <a:spcPts val="100"/>
              </a:spcAft>
              <a:buFont typeface="Wingdings" panose="05000000000000000000" pitchFamily="2" charset="2"/>
              <a:buChar char="è"/>
            </a:pPr>
            <a:r>
              <a:rPr lang="nl-BE" sz="1300" dirty="0"/>
              <a:t>Blijft nog 1% van de onbereikbare lokalen te bezoeken. Afgesloten in </a:t>
            </a:r>
            <a:r>
              <a:rPr lang="fr-FR" sz="1300" b="1" dirty="0" smtClean="0">
                <a:solidFill>
                  <a:srgbClr val="C00000"/>
                </a:solidFill>
                <a:sym typeface="Wingdings" panose="05000000000000000000" pitchFamily="2" charset="2"/>
              </a:rPr>
              <a:t>2016</a:t>
            </a:r>
            <a:r>
              <a:rPr lang="fr-FR" sz="1300" dirty="0" smtClean="0">
                <a:sym typeface="Wingdings" panose="05000000000000000000" pitchFamily="2" charset="2"/>
              </a:rPr>
              <a:t>;</a:t>
            </a:r>
            <a:endParaRPr lang="fr-FR" sz="1300" dirty="0" smtClean="0"/>
          </a:p>
          <a:p>
            <a:pPr marL="285750" indent="-285750">
              <a:spcAft>
                <a:spcPts val="100"/>
              </a:spcAft>
              <a:buFont typeface="Wingdings" panose="05000000000000000000" pitchFamily="2" charset="2"/>
              <a:buChar char="è"/>
            </a:pPr>
            <a:r>
              <a:rPr lang="nl-BE" sz="1300" dirty="0"/>
              <a:t>In het kader van het rationeel gebruik van de budgeten, werd het verschil tussen geprogrammeerd budget en vastgelegd budget in de budgettaire lijn van het contract 1IP047 </a:t>
            </a:r>
            <a:r>
              <a:rPr lang="nl-BE" sz="1300" dirty="0" smtClean="0"/>
              <a:t>hergebruikt</a:t>
            </a:r>
            <a:r>
              <a:rPr lang="fr-FR" sz="1300" dirty="0" smtClean="0"/>
              <a:t>;</a:t>
            </a:r>
          </a:p>
          <a:p>
            <a:pPr marL="285750" indent="-285750">
              <a:spcAft>
                <a:spcPts val="100"/>
              </a:spcAft>
              <a:buFont typeface="Wingdings" panose="05000000000000000000" pitchFamily="2" charset="2"/>
              <a:buChar char="è"/>
            </a:pPr>
            <a:r>
              <a:rPr lang="nl-BE" sz="1300" dirty="0"/>
              <a:t>CCI-N LEOPOLDSBURG bevestigt dat hij over een PORD beschikt in ILIAS met een voldoende groot budget om de controles van het materiaal dat van asbest werd ontdaan in VISSENAKEN uit te voeren</a:t>
            </a:r>
            <a:r>
              <a:rPr lang="fr-FR" sz="1300" dirty="0" smtClean="0"/>
              <a:t>.</a:t>
            </a:r>
            <a:endParaRPr lang="en-US" sz="1300" dirty="0"/>
          </a:p>
        </p:txBody>
      </p:sp>
      <p:sp>
        <p:nvSpPr>
          <p:cNvPr id="12"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3"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90481922"/>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15</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2"/>
            </a:pPr>
            <a:r>
              <a:rPr lang="nl-BE" sz="2700" b="1" dirty="0">
                <a:effectLst>
                  <a:outerShdw blurRad="38100" dist="38100" dir="2700000" algn="tl">
                    <a:srgbClr val="000000">
                      <a:alpha val="43137"/>
                    </a:srgbClr>
                  </a:outerShdw>
                </a:effectLst>
              </a:rPr>
              <a:t>Analyse van het dashboard van </a:t>
            </a:r>
            <a:br>
              <a:rPr lang="nl-BE" sz="2700" b="1" dirty="0">
                <a:effectLst>
                  <a:outerShdw blurRad="38100" dist="38100" dir="2700000" algn="tl">
                    <a:srgbClr val="000000">
                      <a:alpha val="43137"/>
                    </a:srgbClr>
                  </a:outerShdw>
                </a:effectLst>
              </a:rPr>
            </a:br>
            <a:r>
              <a:rPr lang="nl-BE" sz="2700" b="1" dirty="0">
                <a:effectLst>
                  <a:outerShdw blurRad="38100" dist="38100" dir="2700000" algn="tl">
                    <a:srgbClr val="000000">
                      <a:alpha val="43137"/>
                    </a:srgbClr>
                  </a:outerShdw>
                </a:effectLst>
              </a:rPr>
              <a:t>de prestatie 2105 per (groep van) proces</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677108"/>
          </a:xfrm>
          <a:prstGeom prst="rect">
            <a:avLst/>
          </a:prstGeom>
          <a:noFill/>
        </p:spPr>
        <p:txBody>
          <a:bodyPr wrap="square" rtlCol="0">
            <a:spAutoFit/>
          </a:bodyPr>
          <a:lstStyle/>
          <a:p>
            <a:pPr marL="442913" indent="-442913">
              <a:buFont typeface="+mj-lt"/>
              <a:buAutoNum type="arabicPeriod" startAt="2"/>
            </a:pPr>
            <a:r>
              <a:rPr lang="nl-BE" sz="2000" b="1" dirty="0"/>
              <a:t>Rationele gebruik van de budgeten</a:t>
            </a:r>
            <a:endParaRPr lang="nl-BE" sz="2000" dirty="0"/>
          </a:p>
          <a:p>
            <a:pPr marL="785813" lvl="0" indent="-342900">
              <a:buFont typeface="+mj-lt"/>
              <a:buAutoNum type="alphaLcPeriod" startAt="2"/>
            </a:pPr>
            <a:r>
              <a:rPr lang="nl-BE" b="1" dirty="0" smtClean="0"/>
              <a:t>Asbestverwijderingswerken uitgevoerd in 2015</a:t>
            </a:r>
            <a:endParaRPr lang="nl-BE" dirty="0"/>
          </a:p>
        </p:txBody>
      </p:sp>
      <p:graphicFrame>
        <p:nvGraphicFramePr>
          <p:cNvPr id="3" name="Table 2"/>
          <p:cNvGraphicFramePr>
            <a:graphicFrameLocks noGrp="1"/>
          </p:cNvGraphicFramePr>
          <p:nvPr>
            <p:extLst>
              <p:ext uri="{D42A27DB-BD31-4B8C-83A1-F6EECF244321}">
                <p14:modId xmlns:p14="http://schemas.microsoft.com/office/powerpoint/2010/main" val="973024310"/>
              </p:ext>
            </p:extLst>
          </p:nvPr>
        </p:nvGraphicFramePr>
        <p:xfrm>
          <a:off x="1188000" y="2278799"/>
          <a:ext cx="6696745" cy="2431793"/>
        </p:xfrm>
        <a:graphic>
          <a:graphicData uri="http://schemas.openxmlformats.org/drawingml/2006/table">
            <a:tbl>
              <a:tblPr firstRow="1" firstCol="1" bandRow="1">
                <a:tableStyleId>{5C22544A-7EE6-4342-B048-85BDC9FD1C3A}</a:tableStyleId>
              </a:tblPr>
              <a:tblGrid>
                <a:gridCol w="3234223"/>
                <a:gridCol w="887531"/>
                <a:gridCol w="1275992"/>
                <a:gridCol w="1298999"/>
              </a:tblGrid>
              <a:tr h="486632">
                <a:tc>
                  <a:txBody>
                    <a:bodyPr/>
                    <a:lstStyle/>
                    <a:p>
                      <a:pPr algn="ctr">
                        <a:lnSpc>
                          <a:spcPct val="115000"/>
                        </a:lnSpc>
                        <a:spcAft>
                          <a:spcPts val="0"/>
                        </a:spcAft>
                      </a:pPr>
                      <a:r>
                        <a:rPr lang="nl-BE" sz="1200" noProof="0" dirty="0" smtClean="0">
                          <a:effectLst/>
                          <a:latin typeface="+mn-lt"/>
                          <a:ea typeface="+mn-ea"/>
                          <a:cs typeface="+mn-cs"/>
                        </a:rPr>
                        <a:t>Gewesten</a:t>
                      </a:r>
                      <a:endParaRPr lang="nl-BE" sz="1500" noProof="0" dirty="0">
                        <a:effectLst/>
                        <a:latin typeface="Arial Narrow"/>
                        <a:ea typeface="Arial Narrow"/>
                        <a:cs typeface="Times New Roman"/>
                      </a:endParaRPr>
                    </a:p>
                  </a:txBody>
                  <a:tcPr marL="93006" marR="93006" marT="0" marB="0" anchor="ctr"/>
                </a:tc>
                <a:tc>
                  <a:txBody>
                    <a:bodyPr/>
                    <a:lstStyle/>
                    <a:p>
                      <a:pPr algn="ctr">
                        <a:lnSpc>
                          <a:spcPct val="115000"/>
                        </a:lnSpc>
                        <a:spcAft>
                          <a:spcPts val="0"/>
                        </a:spcAft>
                      </a:pPr>
                      <a:r>
                        <a:rPr lang="nl-BE" sz="1200" noProof="0" dirty="0" smtClean="0">
                          <a:effectLst/>
                        </a:rPr>
                        <a:t>Contracten</a:t>
                      </a:r>
                      <a:endParaRPr lang="nl-BE" sz="1500" noProof="0" dirty="0">
                        <a:effectLst/>
                        <a:latin typeface="Arial Narrow"/>
                        <a:ea typeface="Arial Narrow"/>
                        <a:cs typeface="Times New Roman"/>
                      </a:endParaRPr>
                    </a:p>
                  </a:txBody>
                  <a:tcPr marL="93006" marR="93006" marT="0" marB="0" anchor="ctr"/>
                </a:tc>
                <a:tc>
                  <a:txBody>
                    <a:bodyPr/>
                    <a:lstStyle/>
                    <a:p>
                      <a:pPr algn="ctr">
                        <a:lnSpc>
                          <a:spcPct val="115000"/>
                        </a:lnSpc>
                        <a:spcAft>
                          <a:spcPts val="0"/>
                        </a:spcAft>
                      </a:pPr>
                      <a:r>
                        <a:rPr lang="nl-BE" sz="1100" b="1" noProof="0" dirty="0" smtClean="0">
                          <a:solidFill>
                            <a:srgbClr val="FFFFFF"/>
                          </a:solidFill>
                          <a:effectLst/>
                          <a:latin typeface="Arial"/>
                          <a:ea typeface="Times New Roman"/>
                          <a:cs typeface="Times New Roman"/>
                        </a:rPr>
                        <a:t>Geplande</a:t>
                      </a:r>
                      <a:br>
                        <a:rPr lang="nl-BE" sz="1100" b="1" noProof="0" dirty="0" smtClean="0">
                          <a:solidFill>
                            <a:srgbClr val="FFFFFF"/>
                          </a:solidFill>
                          <a:effectLst/>
                          <a:latin typeface="Arial"/>
                          <a:ea typeface="Times New Roman"/>
                          <a:cs typeface="Times New Roman"/>
                        </a:rPr>
                      </a:br>
                      <a:r>
                        <a:rPr lang="nl-BE" sz="1100" b="1" noProof="0" dirty="0" smtClean="0">
                          <a:solidFill>
                            <a:srgbClr val="FFFFFF"/>
                          </a:solidFill>
                          <a:effectLst/>
                          <a:latin typeface="Arial"/>
                          <a:ea typeface="Times New Roman"/>
                          <a:cs typeface="Times New Roman"/>
                        </a:rPr>
                        <a:t>bedragen</a:t>
                      </a:r>
                      <a:endParaRPr lang="nl-BE" sz="1600" noProof="0" dirty="0">
                        <a:effectLst/>
                        <a:latin typeface="Arial Narrow"/>
                        <a:ea typeface="Arial Narrow"/>
                        <a:cs typeface="Times New Roman"/>
                      </a:endParaRPr>
                    </a:p>
                  </a:txBody>
                  <a:tcPr marL="68580" marR="68580" marT="0" marB="0" anchor="ctr"/>
                </a:tc>
                <a:tc>
                  <a:txBody>
                    <a:bodyPr/>
                    <a:lstStyle/>
                    <a:p>
                      <a:pPr algn="ctr">
                        <a:lnSpc>
                          <a:spcPct val="115000"/>
                        </a:lnSpc>
                        <a:spcAft>
                          <a:spcPts val="0"/>
                        </a:spcAft>
                      </a:pPr>
                      <a:r>
                        <a:rPr lang="nl-BE" sz="1100" b="1" noProof="0" dirty="0" smtClean="0">
                          <a:solidFill>
                            <a:srgbClr val="FFFFFF"/>
                          </a:solidFill>
                          <a:effectLst/>
                          <a:latin typeface="Arial"/>
                          <a:ea typeface="Times New Roman"/>
                          <a:cs typeface="Times New Roman"/>
                        </a:rPr>
                        <a:t>Vastgelegde</a:t>
                      </a:r>
                      <a:br>
                        <a:rPr lang="nl-BE" sz="1100" b="1" noProof="0" dirty="0" smtClean="0">
                          <a:solidFill>
                            <a:srgbClr val="FFFFFF"/>
                          </a:solidFill>
                          <a:effectLst/>
                          <a:latin typeface="Arial"/>
                          <a:ea typeface="Times New Roman"/>
                          <a:cs typeface="Times New Roman"/>
                        </a:rPr>
                      </a:br>
                      <a:r>
                        <a:rPr lang="nl-BE" sz="1100" b="1" noProof="0" dirty="0" smtClean="0">
                          <a:solidFill>
                            <a:srgbClr val="FFFFFF"/>
                          </a:solidFill>
                          <a:effectLst/>
                          <a:latin typeface="Arial"/>
                          <a:ea typeface="Times New Roman"/>
                          <a:cs typeface="Times New Roman"/>
                        </a:rPr>
                        <a:t>bedragen</a:t>
                      </a:r>
                      <a:endParaRPr lang="nl-BE" sz="1600" noProof="0" dirty="0">
                        <a:effectLst/>
                        <a:latin typeface="Arial Narrow"/>
                        <a:ea typeface="Arial Narrow"/>
                        <a:cs typeface="Times New Roman"/>
                      </a:endParaRPr>
                    </a:p>
                  </a:txBody>
                  <a:tcPr marL="68580" marR="68580" marT="0" marB="0" anchor="ctr"/>
                </a:tc>
              </a:tr>
              <a:tr h="446711">
                <a:tc>
                  <a:txBody>
                    <a:bodyPr/>
                    <a:lstStyle/>
                    <a:p>
                      <a:pPr>
                        <a:lnSpc>
                          <a:spcPct val="115000"/>
                        </a:lnSpc>
                        <a:spcAft>
                          <a:spcPts val="0"/>
                        </a:spcAft>
                      </a:pPr>
                      <a:r>
                        <a:rPr lang="fr-BE" sz="1200">
                          <a:effectLst/>
                        </a:rPr>
                        <a:t>Région wallonne</a:t>
                      </a:r>
                      <a:endParaRPr lang="en-US" sz="1500">
                        <a:effectLst/>
                        <a:latin typeface="Arial Narrow"/>
                        <a:ea typeface="Arial Narrow"/>
                        <a:cs typeface="Times New Roman"/>
                      </a:endParaRPr>
                    </a:p>
                  </a:txBody>
                  <a:tcPr marL="95567" marR="95567" marT="0" marB="0" anchor="ctr"/>
                </a:tc>
                <a:tc>
                  <a:txBody>
                    <a:bodyPr/>
                    <a:lstStyle/>
                    <a:p>
                      <a:pPr algn="ctr">
                        <a:lnSpc>
                          <a:spcPct val="115000"/>
                        </a:lnSpc>
                        <a:spcAft>
                          <a:spcPts val="0"/>
                        </a:spcAft>
                      </a:pPr>
                      <a:r>
                        <a:rPr lang="fr-BE" sz="1200">
                          <a:effectLst/>
                        </a:rPr>
                        <a:t>1IP046</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 </a:t>
                      </a:r>
                      <a:r>
                        <a:rPr lang="nl-BE" sz="1200">
                          <a:effectLst/>
                        </a:rPr>
                        <a:t>200.000,00 € </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80.268,72 €</a:t>
                      </a:r>
                      <a:endParaRPr lang="en-US" sz="1500">
                        <a:effectLst/>
                        <a:latin typeface="Arial Narrow"/>
                        <a:ea typeface="Arial Narrow"/>
                        <a:cs typeface="Times New Roman"/>
                      </a:endParaRPr>
                    </a:p>
                  </a:txBody>
                  <a:tcPr marL="95567" marR="95567" marT="0" marB="0" anchor="ctr"/>
                </a:tc>
              </a:tr>
              <a:tr h="500156">
                <a:tc>
                  <a:txBody>
                    <a:bodyPr/>
                    <a:lstStyle/>
                    <a:p>
                      <a:pPr>
                        <a:lnSpc>
                          <a:spcPct val="115000"/>
                        </a:lnSpc>
                        <a:spcAft>
                          <a:spcPts val="0"/>
                        </a:spcAft>
                      </a:pPr>
                      <a:r>
                        <a:rPr lang="nl-BE" sz="1200" dirty="0">
                          <a:effectLst/>
                        </a:rPr>
                        <a:t>Vlaams </a:t>
                      </a:r>
                      <a:r>
                        <a:rPr lang="nl-BE" sz="1200" dirty="0" smtClean="0">
                          <a:effectLst/>
                        </a:rPr>
                        <a:t>Gewest (*)</a:t>
                      </a:r>
                      <a:endParaRPr lang="en-US" sz="1500" dirty="0">
                        <a:effectLst/>
                        <a:latin typeface="Arial Narrow"/>
                        <a:ea typeface="Arial Narrow"/>
                        <a:cs typeface="Times New Roman"/>
                      </a:endParaRPr>
                    </a:p>
                  </a:txBody>
                  <a:tcPr marL="95567" marR="95567" marT="0" marB="0" anchor="ctr"/>
                </a:tc>
                <a:tc>
                  <a:txBody>
                    <a:bodyPr/>
                    <a:lstStyle/>
                    <a:p>
                      <a:pPr algn="ctr">
                        <a:lnSpc>
                          <a:spcPct val="115000"/>
                        </a:lnSpc>
                        <a:spcAft>
                          <a:spcPts val="0"/>
                        </a:spcAft>
                      </a:pPr>
                      <a:r>
                        <a:rPr lang="fr-BE" sz="1200">
                          <a:effectLst/>
                        </a:rPr>
                        <a:t>1IP047</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270.000,00 € </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414.599,79 €</a:t>
                      </a:r>
                      <a:endParaRPr lang="en-US" sz="1500">
                        <a:effectLst/>
                        <a:latin typeface="Arial Narrow"/>
                        <a:ea typeface="Arial Narrow"/>
                        <a:cs typeface="Times New Roman"/>
                      </a:endParaRPr>
                    </a:p>
                  </a:txBody>
                  <a:tcPr marL="95567" marR="95567" marT="0" marB="0" anchor="ctr"/>
                </a:tc>
              </a:tr>
              <a:tr h="499147">
                <a:tc>
                  <a:txBody>
                    <a:bodyPr/>
                    <a:lstStyle/>
                    <a:p>
                      <a:pPr>
                        <a:lnSpc>
                          <a:spcPct val="115000"/>
                        </a:lnSpc>
                        <a:spcAft>
                          <a:spcPts val="0"/>
                        </a:spcAft>
                      </a:pPr>
                      <a:r>
                        <a:rPr lang="fr-BE" sz="1200">
                          <a:effectLst/>
                        </a:rPr>
                        <a:t>Région de Bruxelles-Capitale</a:t>
                      </a:r>
                      <a:endParaRPr lang="en-US" sz="1500">
                        <a:effectLst/>
                        <a:latin typeface="Arial Narrow"/>
                        <a:ea typeface="Arial Narrow"/>
                        <a:cs typeface="Times New Roman"/>
                      </a:endParaRPr>
                    </a:p>
                  </a:txBody>
                  <a:tcPr marL="95567" marR="95567" marT="0" marB="0" anchor="ctr"/>
                </a:tc>
                <a:tc>
                  <a:txBody>
                    <a:bodyPr/>
                    <a:lstStyle/>
                    <a:p>
                      <a:pPr algn="ctr">
                        <a:lnSpc>
                          <a:spcPct val="115000"/>
                        </a:lnSpc>
                        <a:spcAft>
                          <a:spcPts val="0"/>
                        </a:spcAft>
                      </a:pPr>
                      <a:r>
                        <a:rPr lang="fr-BE" sz="1200">
                          <a:effectLst/>
                        </a:rPr>
                        <a:t>1IP048</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30.000,00 € </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37.115,48 €</a:t>
                      </a:r>
                      <a:endParaRPr lang="en-US" sz="1500">
                        <a:effectLst/>
                        <a:latin typeface="Arial Narrow"/>
                        <a:ea typeface="Arial Narrow"/>
                        <a:cs typeface="Times New Roman"/>
                      </a:endParaRPr>
                    </a:p>
                  </a:txBody>
                  <a:tcPr marL="95567" marR="95567" marT="0" marB="0" anchor="ctr"/>
                </a:tc>
              </a:tr>
              <a:tr h="499147">
                <a:tc gridSpan="2">
                  <a:txBody>
                    <a:bodyPr/>
                    <a:lstStyle/>
                    <a:p>
                      <a:pPr algn="r">
                        <a:lnSpc>
                          <a:spcPct val="115000"/>
                        </a:lnSpc>
                        <a:spcAft>
                          <a:spcPts val="0"/>
                        </a:spcAft>
                      </a:pPr>
                      <a:r>
                        <a:rPr lang="fr-BE" sz="1200" dirty="0" smtClean="0">
                          <a:effectLst/>
                        </a:rPr>
                        <a:t>TOTALE</a:t>
                      </a:r>
                      <a:r>
                        <a:rPr lang="fr-BE" sz="1200" baseline="0" dirty="0" smtClean="0">
                          <a:effectLst/>
                        </a:rPr>
                        <a:t> BEDRAGEN</a:t>
                      </a:r>
                      <a:r>
                        <a:rPr lang="fr-BE" sz="1200" dirty="0" smtClean="0">
                          <a:effectLst/>
                        </a:rPr>
                        <a:t> </a:t>
                      </a:r>
                      <a:r>
                        <a:rPr lang="fr-BE" sz="1200" dirty="0">
                          <a:effectLst/>
                        </a:rPr>
                        <a:t>2015</a:t>
                      </a:r>
                      <a:endParaRPr lang="en-US" sz="1500" dirty="0">
                        <a:effectLst/>
                        <a:latin typeface="Arial Narrow"/>
                        <a:ea typeface="Arial Narrow"/>
                        <a:cs typeface="Times New Roman"/>
                      </a:endParaRPr>
                    </a:p>
                  </a:txBody>
                  <a:tcPr marL="95567" marR="95567" marT="0" marB="0" anchor="ctr"/>
                </a:tc>
                <a:tc hMerge="1">
                  <a:txBody>
                    <a:bodyPr/>
                    <a:lstStyle/>
                    <a:p>
                      <a:endParaRPr lang="en-US"/>
                    </a:p>
                  </a:txBody>
                  <a:tcPr/>
                </a:tc>
                <a:tc>
                  <a:txBody>
                    <a:bodyPr/>
                    <a:lstStyle/>
                    <a:p>
                      <a:pPr algn="r">
                        <a:lnSpc>
                          <a:spcPct val="115000"/>
                        </a:lnSpc>
                        <a:spcAft>
                          <a:spcPts val="0"/>
                        </a:spcAft>
                      </a:pPr>
                      <a:r>
                        <a:rPr lang="fr-BE" sz="1200" b="1" dirty="0">
                          <a:effectLst/>
                        </a:rPr>
                        <a:t>500.000,00 €</a:t>
                      </a:r>
                      <a:endParaRPr lang="en-US" sz="1500" b="1" dirty="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b="1" dirty="0">
                          <a:effectLst/>
                        </a:rPr>
                        <a:t>531.983,99 €</a:t>
                      </a:r>
                      <a:endParaRPr lang="en-US" sz="1500" b="1" dirty="0">
                        <a:effectLst/>
                        <a:latin typeface="Arial Narrow"/>
                        <a:ea typeface="Arial Narrow"/>
                        <a:cs typeface="Times New Roman"/>
                      </a:endParaRPr>
                    </a:p>
                  </a:txBody>
                  <a:tcPr marL="95567" marR="95567" marT="0" marB="0" anchor="ctr"/>
                </a:tc>
              </a:tr>
            </a:tbl>
          </a:graphicData>
        </a:graphic>
      </p:graphicFrame>
      <p:sp>
        <p:nvSpPr>
          <p:cNvPr id="4" name="TextBox 3"/>
          <p:cNvSpPr txBox="1"/>
          <p:nvPr/>
        </p:nvSpPr>
        <p:spPr>
          <a:xfrm>
            <a:off x="1187104" y="4869160"/>
            <a:ext cx="7056784" cy="861774"/>
          </a:xfrm>
          <a:prstGeom prst="rect">
            <a:avLst/>
          </a:prstGeom>
          <a:noFill/>
        </p:spPr>
        <p:txBody>
          <a:bodyPr wrap="square" rtlCol="0">
            <a:spAutoFit/>
          </a:bodyPr>
          <a:lstStyle/>
          <a:p>
            <a:r>
              <a:rPr lang="fr-FR" sz="1600" dirty="0"/>
              <a:t>(*) </a:t>
            </a:r>
            <a:r>
              <a:rPr lang="fr-FR" sz="1600" u="sng" dirty="0"/>
              <a:t>1IP047</a:t>
            </a:r>
            <a:r>
              <a:rPr lang="fr-FR" sz="1600" dirty="0"/>
              <a:t> : </a:t>
            </a:r>
            <a:r>
              <a:rPr lang="nl-BE" sz="1600" dirty="0"/>
              <a:t>Verschillen naar aanleiding van aanpassingen aan bestelde bedragen en van de integratie van al het materieel MRA van Vissenaken in het </a:t>
            </a:r>
            <a:r>
              <a:rPr lang="nl-BE" sz="1600" dirty="0" smtClean="0"/>
              <a:t>ontstoffingsprogramma + </a:t>
            </a:r>
            <a:r>
              <a:rPr lang="nl-BE" sz="1600" dirty="0"/>
              <a:t>+ “</a:t>
            </a:r>
            <a:r>
              <a:rPr lang="nl-BE" sz="1600" dirty="0" err="1"/>
              <a:t>nuloperatie</a:t>
            </a:r>
            <a:r>
              <a:rPr lang="nl-BE" sz="1600" dirty="0"/>
              <a:t>” tussen 12IP050 en 1IP047</a:t>
            </a:r>
            <a:r>
              <a:rPr lang="fr-FR" sz="1600" dirty="0" smtClean="0"/>
              <a:t>.</a:t>
            </a:r>
            <a:endParaRPr lang="en-US" sz="1600" dirty="0"/>
          </a:p>
        </p:txBody>
      </p:sp>
      <p:sp>
        <p:nvSpPr>
          <p:cNvPr id="9" name="Rectangle 8">
            <a:hlinkClick r:id="rId3" action="ppaction://hlinksldjump"/>
          </p:cNvPr>
          <p:cNvSpPr/>
          <p:nvPr/>
        </p:nvSpPr>
        <p:spPr>
          <a:xfrm>
            <a:off x="1187104" y="5736928"/>
            <a:ext cx="187220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err="1" smtClean="0">
                <a:hlinkClick r:id="rId3" action="ppaction://hlinksldjump"/>
              </a:rPr>
              <a:t>Terug</a:t>
            </a:r>
            <a:endParaRPr lang="fr-BE" dirty="0"/>
          </a:p>
        </p:txBody>
      </p:sp>
      <p:sp>
        <p:nvSpPr>
          <p:cNvPr id="10"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2"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2459027094"/>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16</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2"/>
            </a:pPr>
            <a:r>
              <a:rPr lang="nl-BE" sz="2700" b="1" dirty="0">
                <a:effectLst>
                  <a:outerShdw blurRad="38100" dist="38100" dir="2700000" algn="tl">
                    <a:srgbClr val="000000">
                      <a:alpha val="43137"/>
                    </a:srgbClr>
                  </a:outerShdw>
                </a:effectLst>
              </a:rPr>
              <a:t>Analyse van het dashboard van </a:t>
            </a:r>
            <a:br>
              <a:rPr lang="nl-BE" sz="2700" b="1" dirty="0">
                <a:effectLst>
                  <a:outerShdw blurRad="38100" dist="38100" dir="2700000" algn="tl">
                    <a:srgbClr val="000000">
                      <a:alpha val="43137"/>
                    </a:srgbClr>
                  </a:outerShdw>
                </a:effectLst>
              </a:rPr>
            </a:br>
            <a:r>
              <a:rPr lang="nl-BE" sz="2700" b="1" dirty="0">
                <a:effectLst>
                  <a:outerShdw blurRad="38100" dist="38100" dir="2700000" algn="tl">
                    <a:srgbClr val="000000">
                      <a:alpha val="43137"/>
                    </a:srgbClr>
                  </a:outerShdw>
                </a:effectLst>
              </a:rPr>
              <a:t>de prestatie 2105 per (groep van) proces</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1231106"/>
          </a:xfrm>
          <a:prstGeom prst="rect">
            <a:avLst/>
          </a:prstGeom>
          <a:noFill/>
        </p:spPr>
        <p:txBody>
          <a:bodyPr wrap="square" rtlCol="0">
            <a:spAutoFit/>
          </a:bodyPr>
          <a:lstStyle/>
          <a:p>
            <a:pPr marL="442913" indent="-442913">
              <a:buFont typeface="+mj-lt"/>
              <a:buAutoNum type="arabicPeriod" startAt="2"/>
            </a:pPr>
            <a:r>
              <a:rPr lang="nl-BE" sz="2000" b="1" dirty="0"/>
              <a:t>Rationele gebruik van de budgeten</a:t>
            </a:r>
            <a:endParaRPr lang="nl-BE" sz="2000" dirty="0"/>
          </a:p>
          <a:p>
            <a:pPr marL="785813" lvl="0" indent="-342900">
              <a:buFont typeface="+mj-lt"/>
              <a:buAutoNum type="alphaLcPeriod" startAt="3"/>
            </a:pPr>
            <a:r>
              <a:rPr lang="nl-BE" b="1" dirty="0" smtClean="0"/>
              <a:t>Stofvrij </a:t>
            </a:r>
            <a:r>
              <a:rPr lang="nl-BE" b="1" dirty="0"/>
              <a:t>maken van het materieel van het Koninklijk Leger Museum te </a:t>
            </a:r>
            <a:r>
              <a:rPr lang="fr-FR" b="1" dirty="0" smtClean="0"/>
              <a:t>VISSENAKEN en </a:t>
            </a:r>
            <a:r>
              <a:rPr lang="fr-FR" b="1" dirty="0"/>
              <a:t>KAPELLEN</a:t>
            </a:r>
            <a:endParaRPr lang="en-US" dirty="0"/>
          </a:p>
          <a:p>
            <a:pPr marL="806450"/>
            <a:r>
              <a:rPr lang="nl-BE" sz="1600" dirty="0"/>
              <a:t>Het programma voor het stofvrij maken van de twee kwartieren is afgesloten </a:t>
            </a:r>
            <a:r>
              <a:rPr lang="nl-BE" sz="1600" b="1" dirty="0">
                <a:solidFill>
                  <a:srgbClr val="C00000"/>
                </a:solidFill>
                <a:effectLst>
                  <a:outerShdw blurRad="38100" dist="38100" dir="2700000" algn="tl">
                    <a:srgbClr val="000000">
                      <a:alpha val="43137"/>
                    </a:srgbClr>
                  </a:outerShdw>
                </a:effectLst>
              </a:rPr>
              <a:t>begin </a:t>
            </a:r>
            <a:r>
              <a:rPr lang="nl-BE" sz="1600" b="1" dirty="0" smtClean="0">
                <a:solidFill>
                  <a:srgbClr val="C00000"/>
                </a:solidFill>
                <a:effectLst>
                  <a:outerShdw blurRad="38100" dist="38100" dir="2700000" algn="tl">
                    <a:srgbClr val="000000">
                      <a:alpha val="43137"/>
                    </a:srgbClr>
                  </a:outerShdw>
                </a:effectLst>
              </a:rPr>
              <a:t>2016</a:t>
            </a:r>
            <a:r>
              <a:rPr lang="fr-FR" dirty="0" smtClean="0"/>
              <a: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014646127"/>
              </p:ext>
            </p:extLst>
          </p:nvPr>
        </p:nvGraphicFramePr>
        <p:xfrm>
          <a:off x="1187624" y="2852936"/>
          <a:ext cx="7344816" cy="1728190"/>
        </p:xfrm>
        <a:graphic>
          <a:graphicData uri="http://schemas.openxmlformats.org/drawingml/2006/table">
            <a:tbl>
              <a:tblPr firstRow="1" firstCol="1" bandRow="1">
                <a:tableStyleId>{5C22544A-7EE6-4342-B048-85BDC9FD1C3A}</a:tableStyleId>
              </a:tblPr>
              <a:tblGrid>
                <a:gridCol w="3378980"/>
                <a:gridCol w="984419"/>
                <a:gridCol w="2981417"/>
              </a:tblGrid>
              <a:tr h="345638">
                <a:tc>
                  <a:txBody>
                    <a:bodyPr/>
                    <a:lstStyle/>
                    <a:p>
                      <a:pPr algn="ctr">
                        <a:lnSpc>
                          <a:spcPct val="115000"/>
                        </a:lnSpc>
                        <a:spcBef>
                          <a:spcPts val="300"/>
                        </a:spcBef>
                        <a:spcAft>
                          <a:spcPts val="300"/>
                        </a:spcAft>
                      </a:pPr>
                      <a:r>
                        <a:rPr lang="nl-BE" sz="1400" noProof="0" dirty="0" smtClean="0">
                          <a:effectLst/>
                        </a:rPr>
                        <a:t>Uitvoeringsjaren</a:t>
                      </a:r>
                      <a:endParaRPr lang="nl-BE" sz="1700" noProof="0" dirty="0">
                        <a:effectLst/>
                        <a:latin typeface="Arial Narrow"/>
                        <a:ea typeface="Arial Narrow"/>
                        <a:cs typeface="Times New Roman"/>
                      </a:endParaRPr>
                    </a:p>
                  </a:txBody>
                  <a:tcPr marL="107175" marR="107175" marT="0" marB="0" anchor="ctr"/>
                </a:tc>
                <a:tc>
                  <a:txBody>
                    <a:bodyPr/>
                    <a:lstStyle/>
                    <a:p>
                      <a:pPr algn="ctr">
                        <a:lnSpc>
                          <a:spcPct val="115000"/>
                        </a:lnSpc>
                        <a:spcBef>
                          <a:spcPts val="300"/>
                        </a:spcBef>
                        <a:spcAft>
                          <a:spcPts val="300"/>
                        </a:spcAft>
                      </a:pPr>
                      <a:r>
                        <a:rPr lang="nl-BE" sz="1400" noProof="0" dirty="0" smtClean="0">
                          <a:effectLst/>
                        </a:rPr>
                        <a:t>Loodsen</a:t>
                      </a:r>
                      <a:endParaRPr lang="nl-BE" sz="1700" noProof="0" dirty="0">
                        <a:effectLst/>
                        <a:latin typeface="Arial Narrow"/>
                        <a:ea typeface="Arial Narrow"/>
                        <a:cs typeface="Times New Roman"/>
                      </a:endParaRPr>
                    </a:p>
                  </a:txBody>
                  <a:tcPr marL="107175" marR="107175" marT="0" marB="0" anchor="ctr"/>
                </a:tc>
                <a:tc>
                  <a:txBody>
                    <a:bodyPr/>
                    <a:lstStyle/>
                    <a:p>
                      <a:pPr algn="ctr">
                        <a:lnSpc>
                          <a:spcPct val="115000"/>
                        </a:lnSpc>
                        <a:spcBef>
                          <a:spcPts val="300"/>
                        </a:spcBef>
                        <a:spcAft>
                          <a:spcPts val="300"/>
                        </a:spcAft>
                      </a:pPr>
                      <a:r>
                        <a:rPr lang="nl-BE" sz="1400" b="1" kern="1200" noProof="0" dirty="0" smtClean="0">
                          <a:solidFill>
                            <a:schemeClr val="lt1"/>
                          </a:solidFill>
                          <a:effectLst/>
                          <a:latin typeface="+mn-lt"/>
                          <a:ea typeface="+mn-ea"/>
                          <a:cs typeface="+mn-cs"/>
                        </a:rPr>
                        <a:t>Vastgelegde bedragen</a:t>
                      </a:r>
                      <a:endParaRPr lang="nl-BE" sz="1400" noProof="0" dirty="0">
                        <a:effectLst/>
                        <a:latin typeface="Arial Narrow"/>
                        <a:ea typeface="Arial Narrow"/>
                        <a:cs typeface="Times New Roman"/>
                      </a:endParaRPr>
                    </a:p>
                  </a:txBody>
                  <a:tcPr marL="107175" marR="107175" marT="0" marB="0" anchor="ctr"/>
                </a:tc>
              </a:tr>
              <a:tr h="345638">
                <a:tc>
                  <a:txBody>
                    <a:bodyPr/>
                    <a:lstStyle/>
                    <a:p>
                      <a:pPr>
                        <a:lnSpc>
                          <a:spcPct val="115000"/>
                        </a:lnSpc>
                        <a:spcBef>
                          <a:spcPts val="300"/>
                        </a:spcBef>
                        <a:spcAft>
                          <a:spcPts val="300"/>
                        </a:spcAft>
                      </a:pPr>
                      <a:r>
                        <a:rPr lang="fr-BE" sz="1400" dirty="0">
                          <a:effectLst/>
                        </a:rPr>
                        <a:t>2015 (</a:t>
                      </a:r>
                      <a:r>
                        <a:rPr lang="fr-BE" sz="1400" dirty="0" smtClean="0">
                          <a:effectLst/>
                        </a:rPr>
                        <a:t>1ste </a:t>
                      </a:r>
                      <a:r>
                        <a:rPr lang="fr-BE" sz="1400" dirty="0" err="1" smtClean="0">
                          <a:effectLst/>
                        </a:rPr>
                        <a:t>semester</a:t>
                      </a:r>
                      <a:r>
                        <a:rPr lang="fr-BE" sz="1400" dirty="0" smtClean="0">
                          <a:effectLst/>
                        </a:rPr>
                        <a:t>)</a:t>
                      </a:r>
                      <a:endParaRPr lang="en-US" sz="1700" dirty="0">
                        <a:effectLst/>
                        <a:latin typeface="Arial Narrow"/>
                        <a:ea typeface="Arial Narrow"/>
                        <a:cs typeface="Times New Roman"/>
                      </a:endParaRPr>
                    </a:p>
                  </a:txBody>
                  <a:tcPr marL="107175" marR="107175" marT="0" marB="0" anchor="ctr"/>
                </a:tc>
                <a:tc>
                  <a:txBody>
                    <a:bodyPr/>
                    <a:lstStyle/>
                    <a:p>
                      <a:pPr algn="ctr">
                        <a:lnSpc>
                          <a:spcPct val="115000"/>
                        </a:lnSpc>
                        <a:spcBef>
                          <a:spcPts val="300"/>
                        </a:spcBef>
                        <a:spcAft>
                          <a:spcPts val="300"/>
                        </a:spcAft>
                      </a:pPr>
                      <a:r>
                        <a:rPr lang="fr-BE" sz="1400">
                          <a:effectLst/>
                        </a:rPr>
                        <a:t>2, 5, 10</a:t>
                      </a:r>
                      <a:endParaRPr lang="en-US" sz="1700">
                        <a:effectLst/>
                        <a:latin typeface="Arial Narrow"/>
                        <a:ea typeface="Arial Narrow"/>
                        <a:cs typeface="Times New Roman"/>
                      </a:endParaRPr>
                    </a:p>
                  </a:txBody>
                  <a:tcPr marL="107175" marR="107175" marT="0" marB="0" anchor="ctr"/>
                </a:tc>
                <a:tc>
                  <a:txBody>
                    <a:bodyPr/>
                    <a:lstStyle/>
                    <a:p>
                      <a:pPr algn="r">
                        <a:lnSpc>
                          <a:spcPct val="115000"/>
                        </a:lnSpc>
                        <a:spcBef>
                          <a:spcPts val="300"/>
                        </a:spcBef>
                        <a:spcAft>
                          <a:spcPts val="300"/>
                        </a:spcAft>
                      </a:pPr>
                      <a:r>
                        <a:rPr lang="fr-BE" sz="1400">
                          <a:effectLst/>
                        </a:rPr>
                        <a:t>82.660,23 €</a:t>
                      </a:r>
                      <a:endParaRPr lang="en-US" sz="1700">
                        <a:effectLst/>
                        <a:latin typeface="Arial Narrow"/>
                        <a:ea typeface="Arial Narrow"/>
                        <a:cs typeface="Times New Roman"/>
                      </a:endParaRPr>
                    </a:p>
                  </a:txBody>
                  <a:tcPr marL="107175" marR="107175" marT="0" marB="0" anchor="ctr"/>
                </a:tc>
              </a:tr>
              <a:tr h="345638">
                <a:tc>
                  <a:txBody>
                    <a:bodyPr/>
                    <a:lstStyle/>
                    <a:p>
                      <a:pPr>
                        <a:lnSpc>
                          <a:spcPct val="115000"/>
                        </a:lnSpc>
                        <a:spcBef>
                          <a:spcPts val="300"/>
                        </a:spcBef>
                        <a:spcAft>
                          <a:spcPts val="300"/>
                        </a:spcAft>
                      </a:pPr>
                      <a:r>
                        <a:rPr lang="fr-BE" sz="1400" dirty="0">
                          <a:effectLst/>
                        </a:rPr>
                        <a:t>2015 (</a:t>
                      </a:r>
                      <a:r>
                        <a:rPr lang="fr-BE" sz="1400" dirty="0" smtClean="0">
                          <a:effectLst/>
                        </a:rPr>
                        <a:t>2de </a:t>
                      </a:r>
                      <a:r>
                        <a:rPr lang="fr-BE" sz="1400" dirty="0" err="1" smtClean="0">
                          <a:effectLst/>
                        </a:rPr>
                        <a:t>semester</a:t>
                      </a:r>
                      <a:r>
                        <a:rPr lang="fr-BE" sz="1400" dirty="0" smtClean="0">
                          <a:effectLst/>
                        </a:rPr>
                        <a:t>)</a:t>
                      </a:r>
                      <a:endParaRPr lang="en-US" sz="1700" dirty="0">
                        <a:effectLst/>
                        <a:latin typeface="Arial Narrow"/>
                        <a:ea typeface="Arial Narrow"/>
                        <a:cs typeface="Times New Roman"/>
                      </a:endParaRPr>
                    </a:p>
                  </a:txBody>
                  <a:tcPr marL="107175" marR="107175" marT="0" marB="0" anchor="ctr"/>
                </a:tc>
                <a:tc>
                  <a:txBody>
                    <a:bodyPr/>
                    <a:lstStyle/>
                    <a:p>
                      <a:pPr algn="ctr">
                        <a:lnSpc>
                          <a:spcPct val="115000"/>
                        </a:lnSpc>
                        <a:spcBef>
                          <a:spcPts val="300"/>
                        </a:spcBef>
                        <a:spcAft>
                          <a:spcPts val="300"/>
                        </a:spcAft>
                      </a:pPr>
                      <a:r>
                        <a:rPr lang="fr-BE" sz="1400">
                          <a:effectLst/>
                        </a:rPr>
                        <a:t>3</a:t>
                      </a:r>
                      <a:endParaRPr lang="en-US" sz="1700">
                        <a:effectLst/>
                        <a:latin typeface="Arial Narrow"/>
                        <a:ea typeface="Arial Narrow"/>
                        <a:cs typeface="Times New Roman"/>
                      </a:endParaRPr>
                    </a:p>
                  </a:txBody>
                  <a:tcPr marL="107175" marR="107175" marT="0" marB="0" anchor="ctr"/>
                </a:tc>
                <a:tc>
                  <a:txBody>
                    <a:bodyPr/>
                    <a:lstStyle/>
                    <a:p>
                      <a:pPr algn="r">
                        <a:lnSpc>
                          <a:spcPct val="115000"/>
                        </a:lnSpc>
                        <a:spcBef>
                          <a:spcPts val="300"/>
                        </a:spcBef>
                        <a:spcAft>
                          <a:spcPts val="300"/>
                        </a:spcAft>
                      </a:pPr>
                      <a:r>
                        <a:rPr lang="fr-BE" sz="1400">
                          <a:effectLst/>
                        </a:rPr>
                        <a:t>51.823,82 €</a:t>
                      </a:r>
                      <a:endParaRPr lang="en-US" sz="1700">
                        <a:effectLst/>
                        <a:latin typeface="Arial Narrow"/>
                        <a:ea typeface="Arial Narrow"/>
                        <a:cs typeface="Times New Roman"/>
                      </a:endParaRPr>
                    </a:p>
                  </a:txBody>
                  <a:tcPr marL="107175" marR="107175" marT="0" marB="0" anchor="ctr"/>
                </a:tc>
              </a:tr>
              <a:tr h="345638">
                <a:tc>
                  <a:txBody>
                    <a:bodyPr/>
                    <a:lstStyle/>
                    <a:p>
                      <a:pPr>
                        <a:lnSpc>
                          <a:spcPct val="115000"/>
                        </a:lnSpc>
                        <a:spcBef>
                          <a:spcPts val="300"/>
                        </a:spcBef>
                        <a:spcAft>
                          <a:spcPts val="300"/>
                        </a:spcAft>
                      </a:pPr>
                      <a:r>
                        <a:rPr lang="fr-BE" sz="1400" dirty="0" err="1" smtClean="0">
                          <a:effectLst/>
                        </a:rPr>
                        <a:t>Eind</a:t>
                      </a:r>
                      <a:r>
                        <a:rPr lang="fr-BE" sz="1400" dirty="0" smtClean="0">
                          <a:effectLst/>
                        </a:rPr>
                        <a:t> </a:t>
                      </a:r>
                      <a:r>
                        <a:rPr lang="fr-BE" sz="1400" dirty="0" err="1" smtClean="0">
                          <a:effectLst/>
                        </a:rPr>
                        <a:t>maart</a:t>
                      </a:r>
                      <a:r>
                        <a:rPr lang="fr-BE" sz="1400" dirty="0" smtClean="0">
                          <a:effectLst/>
                        </a:rPr>
                        <a:t> 2016 op budget </a:t>
                      </a:r>
                      <a:r>
                        <a:rPr lang="fr-BE" sz="1400" dirty="0">
                          <a:effectLst/>
                        </a:rPr>
                        <a:t>2015</a:t>
                      </a:r>
                      <a:endParaRPr lang="en-US" sz="1700" dirty="0">
                        <a:effectLst/>
                        <a:latin typeface="Arial Narrow"/>
                        <a:ea typeface="Arial Narrow"/>
                        <a:cs typeface="Times New Roman"/>
                      </a:endParaRPr>
                    </a:p>
                  </a:txBody>
                  <a:tcPr marL="107175" marR="107175" marT="0" marB="0" anchor="ctr"/>
                </a:tc>
                <a:tc>
                  <a:txBody>
                    <a:bodyPr/>
                    <a:lstStyle/>
                    <a:p>
                      <a:pPr algn="ctr">
                        <a:lnSpc>
                          <a:spcPct val="115000"/>
                        </a:lnSpc>
                        <a:spcBef>
                          <a:spcPts val="300"/>
                        </a:spcBef>
                        <a:spcAft>
                          <a:spcPts val="300"/>
                        </a:spcAft>
                      </a:pPr>
                      <a:r>
                        <a:rPr lang="fr-BE" sz="1400">
                          <a:effectLst/>
                        </a:rPr>
                        <a:t>4, 6</a:t>
                      </a:r>
                      <a:endParaRPr lang="en-US" sz="1700">
                        <a:effectLst/>
                        <a:latin typeface="Arial Narrow"/>
                        <a:ea typeface="Arial Narrow"/>
                        <a:cs typeface="Times New Roman"/>
                      </a:endParaRPr>
                    </a:p>
                  </a:txBody>
                  <a:tcPr marL="107175" marR="107175" marT="0" marB="0" anchor="ctr"/>
                </a:tc>
                <a:tc>
                  <a:txBody>
                    <a:bodyPr/>
                    <a:lstStyle/>
                    <a:p>
                      <a:pPr algn="r">
                        <a:lnSpc>
                          <a:spcPct val="115000"/>
                        </a:lnSpc>
                        <a:spcBef>
                          <a:spcPts val="300"/>
                        </a:spcBef>
                        <a:spcAft>
                          <a:spcPts val="300"/>
                        </a:spcAft>
                      </a:pPr>
                      <a:r>
                        <a:rPr lang="fr-BE" sz="1400">
                          <a:effectLst/>
                        </a:rPr>
                        <a:t>188.393,32 €</a:t>
                      </a:r>
                      <a:endParaRPr lang="en-US" sz="1700">
                        <a:effectLst/>
                        <a:latin typeface="Arial Narrow"/>
                        <a:ea typeface="Arial Narrow"/>
                        <a:cs typeface="Times New Roman"/>
                      </a:endParaRPr>
                    </a:p>
                  </a:txBody>
                  <a:tcPr marL="107175" marR="107175" marT="0" marB="0" anchor="ctr"/>
                </a:tc>
              </a:tr>
              <a:tr h="345638">
                <a:tc gridSpan="3">
                  <a:txBody>
                    <a:bodyPr/>
                    <a:lstStyle/>
                    <a:p>
                      <a:pPr>
                        <a:lnSpc>
                          <a:spcPct val="115000"/>
                        </a:lnSpc>
                        <a:spcBef>
                          <a:spcPts val="300"/>
                        </a:spcBef>
                        <a:spcAft>
                          <a:spcPts val="300"/>
                        </a:spcAft>
                      </a:pPr>
                      <a:r>
                        <a:rPr lang="nl-BE" sz="1400" b="1" kern="1200" dirty="0" smtClean="0">
                          <a:solidFill>
                            <a:schemeClr val="lt1"/>
                          </a:solidFill>
                          <a:effectLst/>
                          <a:latin typeface="+mn-lt"/>
                          <a:ea typeface="+mn-ea"/>
                          <a:cs typeface="+mn-cs"/>
                        </a:rPr>
                        <a:t>De bedragen worden in het globaal vastgelegd bedrag van het contract 1IP047 inbegrepen.</a:t>
                      </a:r>
                      <a:endParaRPr lang="en-US" sz="1400" dirty="0">
                        <a:effectLst/>
                        <a:latin typeface="Arial Narrow"/>
                        <a:ea typeface="Arial Narrow"/>
                        <a:cs typeface="Times New Roman"/>
                      </a:endParaRPr>
                    </a:p>
                  </a:txBody>
                  <a:tcPr marL="107175" marR="107175" marT="0" marB="0" anchor="ctr"/>
                </a:tc>
                <a:tc hMerge="1">
                  <a:txBody>
                    <a:bodyPr/>
                    <a:lstStyle/>
                    <a:p>
                      <a:endParaRPr lang="en-US"/>
                    </a:p>
                  </a:txBody>
                  <a:tcPr/>
                </a:tc>
                <a:tc hMerge="1">
                  <a:txBody>
                    <a:bodyPr/>
                    <a:lstStyle/>
                    <a:p>
                      <a:endParaRPr lang="en-US"/>
                    </a:p>
                  </a:txBody>
                  <a:tcPr/>
                </a:tc>
              </a:tr>
            </a:tbl>
          </a:graphicData>
        </a:graphic>
      </p:graphicFrame>
      <p:sp>
        <p:nvSpPr>
          <p:cNvPr id="5" name="TextBox 4"/>
          <p:cNvSpPr txBox="1"/>
          <p:nvPr/>
        </p:nvSpPr>
        <p:spPr>
          <a:xfrm>
            <a:off x="899591" y="4653136"/>
            <a:ext cx="7632849" cy="1384995"/>
          </a:xfrm>
          <a:prstGeom prst="rect">
            <a:avLst/>
          </a:prstGeom>
          <a:noFill/>
          <a:ln>
            <a:solidFill>
              <a:schemeClr val="accent1"/>
            </a:solidFill>
          </a:ln>
        </p:spPr>
        <p:txBody>
          <a:bodyPr wrap="square" rtlCol="0">
            <a:spAutoFit/>
          </a:bodyPr>
          <a:lstStyle/>
          <a:p>
            <a:r>
              <a:rPr lang="nl-BE" sz="2000" b="1" dirty="0" smtClean="0"/>
              <a:t>Conclusie van punt 2</a:t>
            </a:r>
            <a:endParaRPr lang="nl-BE" sz="2000" dirty="0" smtClean="0"/>
          </a:p>
          <a:p>
            <a:r>
              <a:rPr lang="nl-BE" sz="1600" dirty="0" smtClean="0"/>
              <a:t>Naast </a:t>
            </a:r>
            <a:r>
              <a:rPr lang="nl-BE" sz="1600" dirty="0"/>
              <a:t>de oefening met betrekking tot de selectie van de asbestverwijderingswerken – steeds delicaat in een moeilijke budgettaire context, dienen de inspanningen van MR-B en van MR C&amp;I-I/S&amp;P, die toelieten de financiële verwachtingen te overstijgen, hier in de verf gezet te worden.  Dit controle punt kan als </a:t>
            </a:r>
            <a:r>
              <a:rPr lang="nl-BE" sz="1600" b="1" dirty="0">
                <a:solidFill>
                  <a:srgbClr val="00B050"/>
                </a:solidFill>
                <a:effectLst>
                  <a:outerShdw blurRad="38100" dist="38100" dir="2700000" algn="tl">
                    <a:srgbClr val="000000">
                      <a:alpha val="43137"/>
                    </a:srgbClr>
                  </a:outerShdw>
                </a:effectLst>
              </a:rPr>
              <a:t>zeer positief </a:t>
            </a:r>
            <a:r>
              <a:rPr lang="nl-BE" sz="1600" dirty="0"/>
              <a:t>geëvalueerd worden</a:t>
            </a:r>
            <a:r>
              <a:rPr lang="fr-FR" sz="1600" dirty="0" smtClean="0"/>
              <a:t>.</a:t>
            </a:r>
            <a:endParaRPr lang="en-US" sz="1600" dirty="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1827827378"/>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17</a:t>
            </a:fld>
            <a:endParaRPr lang="en-US" sz="1400">
              <a:latin typeface="Arial" charset="0"/>
            </a:endParaRPr>
          </a:p>
        </p:txBody>
      </p:sp>
      <p:sp>
        <p:nvSpPr>
          <p:cNvPr id="2" name="TextBox 1"/>
          <p:cNvSpPr txBox="1"/>
          <p:nvPr/>
        </p:nvSpPr>
        <p:spPr>
          <a:xfrm>
            <a:off x="323528" y="1556792"/>
            <a:ext cx="8640960" cy="3970318"/>
          </a:xfrm>
          <a:prstGeom prst="rect">
            <a:avLst/>
          </a:prstGeom>
          <a:noFill/>
        </p:spPr>
        <p:txBody>
          <a:bodyPr wrap="square" rtlCol="0">
            <a:spAutoFit/>
          </a:bodyPr>
          <a:lstStyle/>
          <a:p>
            <a:pPr marL="457200" lvl="0" indent="-457200">
              <a:buFont typeface="+mj-lt"/>
              <a:buAutoNum type="arabicPeriod" startAt="3"/>
            </a:pPr>
            <a:r>
              <a:rPr lang="nl-BE" sz="2000" b="1" dirty="0"/>
              <a:t>Interne opleiding bij CC </a:t>
            </a:r>
            <a:r>
              <a:rPr lang="nl-BE" sz="2000" b="1" dirty="0" err="1"/>
              <a:t>Sp</a:t>
            </a:r>
            <a:r>
              <a:rPr lang="nl-BE" sz="2000" b="1" dirty="0"/>
              <a:t> Dept Log te DOORNIK</a:t>
            </a:r>
            <a:endParaRPr lang="en-US" sz="2000" dirty="0"/>
          </a:p>
          <a:p>
            <a:pPr marL="442913"/>
            <a:r>
              <a:rPr lang="nl-BE" sz="1600" dirty="0"/>
              <a:t>Men beschikt over voldoende personeel om de controles van de stand van het asbest te verzorgen. Bovendien worden nu ook aanvullingen aan de opleiding aangeboden die een reële meerwaarde betekenen voor het betrokken personeel. Dit controlepunt kan dus </a:t>
            </a:r>
            <a:r>
              <a:rPr lang="nl-BE" sz="1600" b="1" dirty="0">
                <a:solidFill>
                  <a:srgbClr val="00B050"/>
                </a:solidFill>
                <a:effectLst>
                  <a:outerShdw blurRad="38100" dist="38100" dir="2700000" algn="tl">
                    <a:srgbClr val="000000">
                      <a:alpha val="43137"/>
                    </a:srgbClr>
                  </a:outerShdw>
                </a:effectLst>
              </a:rPr>
              <a:t>zeer positief</a:t>
            </a:r>
            <a:r>
              <a:rPr lang="nl-BE" sz="1600" dirty="0">
                <a:solidFill>
                  <a:srgbClr val="00B050"/>
                </a:solidFill>
                <a:effectLst>
                  <a:outerShdw blurRad="38100" dist="38100" dir="2700000" algn="tl">
                    <a:srgbClr val="000000">
                      <a:alpha val="43137"/>
                    </a:srgbClr>
                  </a:outerShdw>
                </a:effectLst>
              </a:rPr>
              <a:t> </a:t>
            </a:r>
            <a:r>
              <a:rPr lang="nl-BE" sz="1600" dirty="0"/>
              <a:t>geëvalueerd worden.</a:t>
            </a:r>
            <a:endParaRPr lang="en-US" sz="1600" dirty="0"/>
          </a:p>
          <a:p>
            <a:pPr marL="457200" lvl="0" indent="-457200">
              <a:buFont typeface="+mj-lt"/>
              <a:buAutoNum type="arabicPeriod" startAt="4"/>
            </a:pPr>
            <a:r>
              <a:rPr lang="nl-BE" sz="2000" b="1" dirty="0"/>
              <a:t>Opleiding ‘eenvoudige handelingen’ voor het personeel van het 2 </a:t>
            </a:r>
            <a:r>
              <a:rPr lang="nl-BE" sz="2000" b="1" dirty="0" err="1"/>
              <a:t>Ech</a:t>
            </a:r>
            <a:r>
              <a:rPr lang="nl-BE" sz="2000" b="1" dirty="0"/>
              <a:t> Infra</a:t>
            </a:r>
            <a:endParaRPr lang="en-US" sz="2000" dirty="0"/>
          </a:p>
          <a:p>
            <a:pPr marL="728663" indent="-285750">
              <a:buFont typeface="Wingdings" panose="05000000000000000000" pitchFamily="2" charset="2"/>
              <a:buChar char="è"/>
            </a:pPr>
            <a:r>
              <a:rPr lang="nl-BE" sz="1600" dirty="0"/>
              <a:t>Het vierjarig contract  dat sinds 2013 met twee ondernemingen (IBEVE en ABESCO) werd afgesloten voor de externe opleidingen van het personeel van het 2 </a:t>
            </a:r>
            <a:r>
              <a:rPr lang="nl-BE" sz="1600" dirty="0" err="1"/>
              <a:t>Ech</a:t>
            </a:r>
            <a:r>
              <a:rPr lang="nl-BE" sz="1600" dirty="0"/>
              <a:t> Infra (asbestverwijderingswerken met de techniek van de eenvoudige handelingen) is aan de gang en wordt beëindigd in </a:t>
            </a:r>
            <a:r>
              <a:rPr lang="nl-BE" sz="1600" b="1" dirty="0" smtClean="0">
                <a:solidFill>
                  <a:srgbClr val="C00000"/>
                </a:solidFill>
                <a:effectLst>
                  <a:outerShdw blurRad="38100" dist="38100" dir="2700000" algn="tl">
                    <a:srgbClr val="000000">
                      <a:alpha val="43137"/>
                    </a:srgbClr>
                  </a:outerShdw>
                </a:effectLst>
              </a:rPr>
              <a:t>2016</a:t>
            </a:r>
            <a:r>
              <a:rPr lang="nl-BE" sz="1600" dirty="0"/>
              <a:t>;</a:t>
            </a:r>
            <a:endParaRPr lang="en-US" sz="1600" dirty="0"/>
          </a:p>
          <a:p>
            <a:pPr marL="728663" indent="-285750">
              <a:buFont typeface="Wingdings" panose="05000000000000000000" pitchFamily="2" charset="2"/>
              <a:buChar char="è"/>
            </a:pPr>
            <a:r>
              <a:rPr lang="nl-BE" sz="1600" dirty="0"/>
              <a:t>Men beschikt over voldoende personeel om asbestverwijderingswerken met de techniek van de eenvoudige handelingen te uit te voeren. Dit controlepunt kan dus als </a:t>
            </a:r>
            <a:r>
              <a:rPr lang="nl-BE" sz="1600" b="1" dirty="0">
                <a:solidFill>
                  <a:srgbClr val="00B050"/>
                </a:solidFill>
                <a:effectLst>
                  <a:outerShdw blurRad="38100" dist="38100" dir="2700000" algn="tl">
                    <a:srgbClr val="000000">
                      <a:alpha val="43137"/>
                    </a:srgbClr>
                  </a:outerShdw>
                </a:effectLst>
              </a:rPr>
              <a:t>zeer positief</a:t>
            </a:r>
            <a:r>
              <a:rPr lang="nl-BE" sz="1600" dirty="0">
                <a:solidFill>
                  <a:srgbClr val="00B050"/>
                </a:solidFill>
                <a:effectLst>
                  <a:outerShdw blurRad="38100" dist="38100" dir="2700000" algn="tl">
                    <a:srgbClr val="000000">
                      <a:alpha val="43137"/>
                    </a:srgbClr>
                  </a:outerShdw>
                </a:effectLst>
              </a:rPr>
              <a:t> </a:t>
            </a:r>
            <a:r>
              <a:rPr lang="nl-BE" sz="1600" dirty="0"/>
              <a:t>geëvalueerd worden.</a:t>
            </a:r>
            <a:endParaRPr lang="en-US" sz="1600" dirty="0"/>
          </a:p>
          <a:p>
            <a:pPr marL="728663" indent="-285750">
              <a:buFont typeface="Wingdings" panose="05000000000000000000" pitchFamily="2" charset="2"/>
              <a:buChar char="è"/>
            </a:pPr>
            <a:r>
              <a:rPr lang="nl-BE" sz="1600" dirty="0"/>
              <a:t>Een nieuw contract zal opgesteld worden in </a:t>
            </a:r>
            <a:r>
              <a:rPr lang="nl-BE" sz="1600" b="1" dirty="0">
                <a:solidFill>
                  <a:srgbClr val="C00000"/>
                </a:solidFill>
                <a:effectLst>
                  <a:outerShdw blurRad="38100" dist="38100" dir="2700000" algn="tl">
                    <a:srgbClr val="000000">
                      <a:alpha val="43137"/>
                    </a:srgbClr>
                  </a:outerShdw>
                </a:effectLst>
              </a:rPr>
              <a:t>2016</a:t>
            </a:r>
            <a:r>
              <a:rPr lang="nl-BE" sz="1600" dirty="0">
                <a:solidFill>
                  <a:srgbClr val="C00000"/>
                </a:solidFill>
                <a:effectLst>
                  <a:outerShdw blurRad="38100" dist="38100" dir="2700000" algn="tl">
                    <a:srgbClr val="000000">
                      <a:alpha val="43137"/>
                    </a:srgbClr>
                  </a:outerShdw>
                </a:effectLst>
              </a:rPr>
              <a:t> </a:t>
            </a:r>
            <a:r>
              <a:rPr lang="nl-BE" sz="1600" dirty="0"/>
              <a:t>voor de periode </a:t>
            </a:r>
            <a:r>
              <a:rPr lang="nl-BE" sz="1600" b="1" dirty="0" smtClean="0">
                <a:solidFill>
                  <a:srgbClr val="C00000"/>
                </a:solidFill>
                <a:effectLst>
                  <a:outerShdw blurRad="38100" dist="38100" dir="2700000" algn="tl">
                    <a:srgbClr val="000000">
                      <a:alpha val="43137"/>
                    </a:srgbClr>
                  </a:outerShdw>
                </a:effectLst>
              </a:rPr>
              <a:t>2017</a:t>
            </a:r>
            <a:r>
              <a:rPr lang="nl-BE" sz="1600" dirty="0" smtClean="0">
                <a:solidFill>
                  <a:srgbClr val="C00000"/>
                </a:solidFill>
                <a:effectLst>
                  <a:outerShdw blurRad="38100" dist="38100" dir="2700000" algn="tl">
                    <a:srgbClr val="000000">
                      <a:alpha val="43137"/>
                    </a:srgbClr>
                  </a:outerShdw>
                </a:effectLst>
              </a:rPr>
              <a:t>-</a:t>
            </a:r>
            <a:r>
              <a:rPr lang="nl-BE" sz="1600" b="1" dirty="0" smtClean="0">
                <a:solidFill>
                  <a:srgbClr val="C00000"/>
                </a:solidFill>
                <a:effectLst>
                  <a:outerShdw blurRad="38100" dist="38100" dir="2700000" algn="tl">
                    <a:srgbClr val="000000">
                      <a:alpha val="43137"/>
                    </a:srgbClr>
                  </a:outerShdw>
                </a:effectLst>
              </a:rPr>
              <a:t>2020</a:t>
            </a:r>
            <a:r>
              <a:rPr lang="nl-BE" sz="1600" dirty="0" smtClean="0"/>
              <a:t>.</a:t>
            </a:r>
            <a:endParaRPr lang="en-US" sz="1600" dirty="0"/>
          </a:p>
          <a:p>
            <a:pPr marL="457200" lvl="0" indent="-457200">
              <a:buFont typeface="+mj-lt"/>
              <a:buAutoNum type="arabicPeriod" startAt="5"/>
            </a:pPr>
            <a:r>
              <a:rPr lang="nl-BE" sz="2000" b="1" dirty="0"/>
              <a:t>Presentatie van het dashboard van de prestatie 2015</a:t>
            </a:r>
            <a:endParaRPr lang="en-US" sz="2000" dirty="0"/>
          </a:p>
        </p:txBody>
      </p:sp>
      <p:sp>
        <p:nvSpPr>
          <p:cNvPr id="9" name="Rectangle 8">
            <a:hlinkClick r:id="rId3" action="ppaction://hlinksldjump"/>
          </p:cNvPr>
          <p:cNvSpPr/>
          <p:nvPr/>
        </p:nvSpPr>
        <p:spPr>
          <a:xfrm>
            <a:off x="899592" y="5539279"/>
            <a:ext cx="187220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smtClean="0"/>
              <a:t>Dashboard</a:t>
            </a:r>
            <a:endParaRPr lang="fr-BE" dirty="0"/>
          </a:p>
        </p:txBody>
      </p:sp>
      <p:sp>
        <p:nvSpPr>
          <p:cNvPr id="10"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2"/>
            </a:pPr>
            <a:r>
              <a:rPr lang="nl-BE" sz="2700" b="1" dirty="0">
                <a:effectLst>
                  <a:outerShdw blurRad="38100" dist="38100" dir="2700000" algn="tl">
                    <a:srgbClr val="000000">
                      <a:alpha val="43137"/>
                    </a:srgbClr>
                  </a:outerShdw>
                </a:effectLst>
              </a:rPr>
              <a:t>Analyse van het dashboard van </a:t>
            </a:r>
            <a:br>
              <a:rPr lang="nl-BE" sz="2700" b="1" dirty="0">
                <a:effectLst>
                  <a:outerShdw blurRad="38100" dist="38100" dir="2700000" algn="tl">
                    <a:srgbClr val="000000">
                      <a:alpha val="43137"/>
                    </a:srgbClr>
                  </a:outerShdw>
                </a:effectLst>
              </a:rPr>
            </a:br>
            <a:r>
              <a:rPr lang="nl-BE" sz="2700" b="1" dirty="0">
                <a:effectLst>
                  <a:outerShdw blurRad="38100" dist="38100" dir="2700000" algn="tl">
                    <a:srgbClr val="000000">
                      <a:alpha val="43137"/>
                    </a:srgbClr>
                  </a:outerShdw>
                </a:effectLst>
              </a:rPr>
              <a:t>de prestatie 2105 per (groep van) proces</a:t>
            </a:r>
            <a:endParaRPr lang="fr-BE" sz="2700" dirty="0">
              <a:effectLst>
                <a:outerShdw blurRad="38100" dist="38100" dir="2700000" algn="tl">
                  <a:srgbClr val="000000">
                    <a:alpha val="43137"/>
                  </a:srgbClr>
                </a:outerShdw>
              </a:effectLst>
            </a:endParaRPr>
          </a:p>
        </p:txBody>
      </p:sp>
      <p:sp>
        <p:nvSpPr>
          <p:cNvPr id="8"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2"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815537822"/>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18</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3"/>
            </a:pPr>
            <a:r>
              <a:rPr lang="nl-BE" sz="2700" b="1" dirty="0" smtClean="0">
                <a:effectLst>
                  <a:outerShdw blurRad="38100" dist="38100" dir="2700000" algn="tl">
                    <a:srgbClr val="000000">
                      <a:alpha val="43137"/>
                    </a:srgbClr>
                  </a:outerShdw>
                </a:effectLst>
              </a:rPr>
              <a:t>Beheersprogramma’s van het asbest Infra voor het jaar 2016</a:t>
            </a:r>
            <a:endParaRPr lang="nl-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00110"/>
          </a:xfrm>
          <a:prstGeom prst="rect">
            <a:avLst/>
          </a:prstGeom>
          <a:noFill/>
        </p:spPr>
        <p:txBody>
          <a:bodyPr wrap="square" rtlCol="0">
            <a:spAutoFit/>
          </a:bodyPr>
          <a:lstStyle/>
          <a:p>
            <a:pPr marL="457200" lvl="0" indent="-457200">
              <a:buFont typeface="+mj-lt"/>
              <a:buAutoNum type="arabicPeriod"/>
            </a:pPr>
            <a:r>
              <a:rPr lang="nl-BE" sz="2000" b="1" dirty="0" smtClean="0"/>
              <a:t>Asbestinventaris</a:t>
            </a:r>
            <a:r>
              <a:rPr lang="fr-BE" sz="2000" b="1" dirty="0" smtClean="0"/>
              <a:t>– </a:t>
            </a:r>
            <a:r>
              <a:rPr lang="nl-BE" sz="2000" b="1" dirty="0"/>
              <a:t>Globaal geprogrammeerd budget (investering</a:t>
            </a:r>
            <a:r>
              <a:rPr lang="nl-BE" sz="2000" b="1" dirty="0" smtClean="0"/>
              <a:t>)</a:t>
            </a:r>
            <a:endParaRPr lang="en-US" sz="2000" dirty="0"/>
          </a:p>
        </p:txBody>
      </p:sp>
      <p:sp>
        <p:nvSpPr>
          <p:cNvPr id="3" name="TextBox 2"/>
          <p:cNvSpPr txBox="1"/>
          <p:nvPr/>
        </p:nvSpPr>
        <p:spPr>
          <a:xfrm>
            <a:off x="431540" y="4725144"/>
            <a:ext cx="8172908" cy="1400383"/>
          </a:xfrm>
          <a:prstGeom prst="rect">
            <a:avLst/>
          </a:prstGeom>
          <a:noFill/>
        </p:spPr>
        <p:txBody>
          <a:bodyPr wrap="square" rtlCol="0">
            <a:spAutoFit/>
          </a:bodyPr>
          <a:lstStyle/>
          <a:p>
            <a:pPr marL="285750" indent="-285750">
              <a:spcAft>
                <a:spcPts val="600"/>
              </a:spcAft>
              <a:buFont typeface="Wingdings" panose="05000000000000000000" pitchFamily="2" charset="2"/>
              <a:buChar char="è"/>
            </a:pPr>
            <a:r>
              <a:rPr lang="nl-BE" sz="1600" dirty="0"/>
              <a:t>Het geplande bedrag in 2017, 2018 et 2019 bedraagt eveneens van </a:t>
            </a:r>
            <a:r>
              <a:rPr lang="fr-BE" sz="1600" b="1" dirty="0" smtClean="0">
                <a:solidFill>
                  <a:srgbClr val="C00000"/>
                </a:solidFill>
              </a:rPr>
              <a:t>19.500,00</a:t>
            </a:r>
            <a:r>
              <a:rPr lang="fr-BE" sz="1600" dirty="0" smtClean="0"/>
              <a:t> €;</a:t>
            </a:r>
            <a:endParaRPr lang="en-US" sz="1600" dirty="0"/>
          </a:p>
          <a:p>
            <a:pPr marL="285750" indent="-285750">
              <a:spcAft>
                <a:spcPts val="600"/>
              </a:spcAft>
              <a:buFont typeface="Wingdings" panose="05000000000000000000" pitchFamily="2" charset="2"/>
              <a:buChar char="è"/>
            </a:pPr>
            <a:r>
              <a:rPr lang="nl-BE" sz="1600" dirty="0"/>
              <a:t>Men dient te noteren dat er slechts één budgettaire lijn overschiet, met uitzondering van een budgettaire lijn van 0 € voor eventuele interventies op sites van BPO. Dit maakt een zeer snelle overdracht van budgeten tussen de CCI mogelijk omdat alles ressorteert onder de verantwoordelijkheid van de MatBeh in ILIAS</a:t>
            </a:r>
            <a:r>
              <a:rPr lang="fr-BE" sz="1600" dirty="0" smtClean="0"/>
              <a:t>.</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2796480217"/>
              </p:ext>
            </p:extLst>
          </p:nvPr>
        </p:nvGraphicFramePr>
        <p:xfrm>
          <a:off x="511793" y="2060848"/>
          <a:ext cx="8120413" cy="2520279"/>
        </p:xfrm>
        <a:graphic>
          <a:graphicData uri="http://schemas.openxmlformats.org/drawingml/2006/table">
            <a:tbl>
              <a:tblPr firstRow="1" firstCol="1" bandRow="1">
                <a:tableStyleId>{5C22544A-7EE6-4342-B048-85BDC9FD1C3A}</a:tableStyleId>
              </a:tblPr>
              <a:tblGrid>
                <a:gridCol w="2610486"/>
                <a:gridCol w="981654"/>
                <a:gridCol w="982643"/>
                <a:gridCol w="3545630"/>
              </a:tblGrid>
              <a:tr h="494630">
                <a:tc>
                  <a:txBody>
                    <a:bodyPr/>
                    <a:lstStyle/>
                    <a:p>
                      <a:pPr algn="ctr">
                        <a:lnSpc>
                          <a:spcPct val="115000"/>
                        </a:lnSpc>
                        <a:spcAft>
                          <a:spcPts val="0"/>
                        </a:spcAft>
                      </a:pPr>
                      <a:r>
                        <a:rPr lang="nl-BE" sz="1400" noProof="0" dirty="0" smtClean="0">
                          <a:effectLst/>
                          <a:latin typeface="+mn-lt"/>
                          <a:ea typeface="+mn-ea"/>
                          <a:cs typeface="+mn-cs"/>
                        </a:rPr>
                        <a:t>Gewesten</a:t>
                      </a:r>
                      <a:endParaRPr lang="nl-BE" sz="1700" noProof="0" dirty="0">
                        <a:effectLst/>
                        <a:latin typeface="Arial Narrow"/>
                        <a:ea typeface="Arial Narrow"/>
                        <a:cs typeface="Times New Roman"/>
                      </a:endParaRPr>
                    </a:p>
                  </a:txBody>
                  <a:tcPr marL="106874" marR="106874" marT="0" marB="0" anchor="ctr"/>
                </a:tc>
                <a:tc>
                  <a:txBody>
                    <a:bodyPr/>
                    <a:lstStyle/>
                    <a:p>
                      <a:pPr algn="ctr">
                        <a:lnSpc>
                          <a:spcPct val="115000"/>
                        </a:lnSpc>
                        <a:spcAft>
                          <a:spcPts val="0"/>
                        </a:spcAft>
                      </a:pPr>
                      <a:r>
                        <a:rPr lang="nl-BE" sz="1400" noProof="0" dirty="0" smtClean="0">
                          <a:effectLst/>
                        </a:rPr>
                        <a:t>Contract</a:t>
                      </a:r>
                      <a:endParaRPr lang="nl-BE" sz="1700" noProof="0" dirty="0">
                        <a:effectLst/>
                        <a:latin typeface="Arial Narrow"/>
                        <a:ea typeface="Arial Narrow"/>
                        <a:cs typeface="Times New Roman"/>
                      </a:endParaRPr>
                    </a:p>
                  </a:txBody>
                  <a:tcPr marL="106874" marR="106874" marT="0" marB="0" anchor="ctr"/>
                </a:tc>
                <a:tc>
                  <a:txBody>
                    <a:bodyPr/>
                    <a:lstStyle/>
                    <a:p>
                      <a:pPr algn="ctr">
                        <a:lnSpc>
                          <a:spcPct val="115000"/>
                        </a:lnSpc>
                        <a:spcAft>
                          <a:spcPts val="0"/>
                        </a:spcAft>
                      </a:pPr>
                      <a:r>
                        <a:rPr lang="nl-BE" sz="1400" noProof="0" dirty="0" smtClean="0">
                          <a:effectLst/>
                        </a:rPr>
                        <a:t>AA</a:t>
                      </a:r>
                      <a:endParaRPr lang="nl-BE" sz="1700" noProof="0" dirty="0">
                        <a:effectLst/>
                        <a:latin typeface="Arial Narrow"/>
                        <a:ea typeface="Arial Narrow"/>
                        <a:cs typeface="Times New Roman"/>
                      </a:endParaRPr>
                    </a:p>
                  </a:txBody>
                  <a:tcPr marL="106874" marR="106874" marT="0" marB="0" anchor="ctr"/>
                </a:tc>
                <a:tc>
                  <a:txBody>
                    <a:bodyPr/>
                    <a:lstStyle/>
                    <a:p>
                      <a:pPr algn="ctr">
                        <a:lnSpc>
                          <a:spcPct val="115000"/>
                        </a:lnSpc>
                        <a:spcAft>
                          <a:spcPts val="0"/>
                        </a:spcAft>
                      </a:pPr>
                      <a:r>
                        <a:rPr lang="nl-BE" sz="1400" noProof="0" dirty="0" smtClean="0">
                          <a:effectLst/>
                        </a:rPr>
                        <a:t>Geprogrammeerde</a:t>
                      </a:r>
                      <a:r>
                        <a:rPr lang="nl-BE" sz="1400" baseline="0" noProof="0" dirty="0" smtClean="0">
                          <a:effectLst/>
                        </a:rPr>
                        <a:t> bedrag</a:t>
                      </a:r>
                      <a:endParaRPr lang="nl-BE" sz="1700" noProof="0" dirty="0">
                        <a:effectLst/>
                        <a:latin typeface="Arial Narrow"/>
                        <a:ea typeface="Arial Narrow"/>
                        <a:cs typeface="Times New Roman"/>
                      </a:endParaRPr>
                    </a:p>
                  </a:txBody>
                  <a:tcPr marL="106874" marR="106874" marT="0" marB="0" anchor="ctr"/>
                </a:tc>
              </a:tr>
              <a:tr h="491816">
                <a:tc>
                  <a:txBody>
                    <a:bodyPr/>
                    <a:lstStyle/>
                    <a:p>
                      <a:pPr>
                        <a:lnSpc>
                          <a:spcPct val="115000"/>
                        </a:lnSpc>
                        <a:spcAft>
                          <a:spcPts val="0"/>
                        </a:spcAft>
                      </a:pPr>
                      <a:r>
                        <a:rPr lang="fr-BE" sz="1400" dirty="0">
                          <a:effectLst/>
                        </a:rPr>
                        <a:t>Région wallonne</a:t>
                      </a:r>
                      <a:endParaRPr lang="en-US" sz="1700" dirty="0">
                        <a:effectLst/>
                        <a:latin typeface="Arial Narrow"/>
                        <a:ea typeface="Arial Narrow"/>
                        <a:cs typeface="Times New Roman"/>
                      </a:endParaRPr>
                    </a:p>
                  </a:txBody>
                  <a:tcPr marL="106874" marR="106874" marT="0" marB="0" anchor="ctr"/>
                </a:tc>
                <a:tc rowSpan="3">
                  <a:txBody>
                    <a:bodyPr/>
                    <a:lstStyle/>
                    <a:p>
                      <a:pPr algn="ctr">
                        <a:lnSpc>
                          <a:spcPct val="115000"/>
                        </a:lnSpc>
                        <a:spcAft>
                          <a:spcPts val="0"/>
                        </a:spcAft>
                      </a:pPr>
                      <a:r>
                        <a:rPr lang="fr-BE" sz="1400" dirty="0">
                          <a:effectLst/>
                        </a:rPr>
                        <a:t>16IA650</a:t>
                      </a:r>
                      <a:endParaRPr lang="en-US" sz="1700" dirty="0">
                        <a:effectLst/>
                        <a:latin typeface="Arial Narrow"/>
                        <a:ea typeface="Arial Narrow"/>
                        <a:cs typeface="Times New Roman"/>
                      </a:endParaRPr>
                    </a:p>
                  </a:txBody>
                  <a:tcPr marL="106874" marR="106874" marT="0" marB="0" anchor="ctr"/>
                </a:tc>
                <a:tc rowSpan="3">
                  <a:txBody>
                    <a:bodyPr/>
                    <a:lstStyle/>
                    <a:p>
                      <a:pPr algn="ctr">
                        <a:lnSpc>
                          <a:spcPct val="115000"/>
                        </a:lnSpc>
                        <a:spcAft>
                          <a:spcPts val="0"/>
                        </a:spcAft>
                      </a:pPr>
                      <a:r>
                        <a:rPr lang="fr-BE" sz="1400">
                          <a:effectLst/>
                        </a:rPr>
                        <a:t>42NE</a:t>
                      </a:r>
                      <a:endParaRPr lang="en-US" sz="1700">
                        <a:effectLst/>
                        <a:latin typeface="Arial Narrow"/>
                        <a:ea typeface="Arial Narrow"/>
                        <a:cs typeface="Times New Roman"/>
                      </a:endParaRPr>
                    </a:p>
                  </a:txBody>
                  <a:tcPr marL="106874" marR="106874" marT="0" marB="0" anchor="ctr"/>
                </a:tc>
                <a:tc rowSpan="3">
                  <a:txBody>
                    <a:bodyPr/>
                    <a:lstStyle/>
                    <a:p>
                      <a:pPr algn="ctr">
                        <a:lnSpc>
                          <a:spcPct val="115000"/>
                        </a:lnSpc>
                        <a:spcAft>
                          <a:spcPts val="0"/>
                        </a:spcAft>
                      </a:pPr>
                      <a:r>
                        <a:rPr lang="nl-BE" sz="1400" kern="1200" dirty="0" smtClean="0">
                          <a:solidFill>
                            <a:schemeClr val="dk1"/>
                          </a:solidFill>
                          <a:effectLst/>
                          <a:latin typeface="+mn-lt"/>
                          <a:ea typeface="+mn-ea"/>
                          <a:cs typeface="+mn-cs"/>
                        </a:rPr>
                        <a:t>Verdelen na opmaken van de meetstaten</a:t>
                      </a:r>
                      <a:endParaRPr lang="en-US" sz="1400" dirty="0">
                        <a:effectLst/>
                        <a:latin typeface="Arial Narrow"/>
                        <a:ea typeface="Arial Narrow"/>
                        <a:cs typeface="Times New Roman"/>
                      </a:endParaRPr>
                    </a:p>
                  </a:txBody>
                  <a:tcPr marL="106874" marR="106874" marT="0" marB="0" anchor="ctr"/>
                </a:tc>
              </a:tr>
              <a:tr h="554159">
                <a:tc>
                  <a:txBody>
                    <a:bodyPr/>
                    <a:lstStyle/>
                    <a:p>
                      <a:pPr>
                        <a:lnSpc>
                          <a:spcPct val="115000"/>
                        </a:lnSpc>
                        <a:spcAft>
                          <a:spcPts val="0"/>
                        </a:spcAft>
                      </a:pPr>
                      <a:r>
                        <a:rPr lang="nl-BE" sz="1400">
                          <a:effectLst/>
                        </a:rPr>
                        <a:t>Vlaams gewest</a:t>
                      </a:r>
                      <a:endParaRPr lang="en-US" sz="1700">
                        <a:effectLst/>
                        <a:latin typeface="Arial Narrow"/>
                        <a:ea typeface="Arial Narrow"/>
                        <a:cs typeface="Times New Roman"/>
                      </a:endParaRPr>
                    </a:p>
                  </a:txBody>
                  <a:tcPr marL="106874" marR="106874" marT="0" marB="0" anchor="ctr"/>
                </a:tc>
                <a:tc vMerge="1">
                  <a:txBody>
                    <a:bodyPr/>
                    <a:lstStyle/>
                    <a:p>
                      <a:endParaRPr lang="en-US"/>
                    </a:p>
                  </a:txBody>
                  <a:tcPr/>
                </a:tc>
                <a:tc vMerge="1">
                  <a:txBody>
                    <a:bodyPr/>
                    <a:lstStyle/>
                    <a:p>
                      <a:endParaRPr lang="en-US"/>
                    </a:p>
                  </a:txBody>
                  <a:tcPr/>
                </a:tc>
                <a:tc vMerge="1">
                  <a:txBody>
                    <a:bodyPr/>
                    <a:lstStyle/>
                    <a:p>
                      <a:endParaRPr lang="en-US"/>
                    </a:p>
                  </a:txBody>
                  <a:tcPr/>
                </a:tc>
              </a:tr>
              <a:tr h="489837">
                <a:tc>
                  <a:txBody>
                    <a:bodyPr/>
                    <a:lstStyle/>
                    <a:p>
                      <a:pPr>
                        <a:lnSpc>
                          <a:spcPct val="115000"/>
                        </a:lnSpc>
                        <a:spcAft>
                          <a:spcPts val="0"/>
                        </a:spcAft>
                      </a:pPr>
                      <a:r>
                        <a:rPr lang="fr-BE" sz="1400">
                          <a:effectLst/>
                        </a:rPr>
                        <a:t>Région de Bruxelles-Capitale</a:t>
                      </a:r>
                      <a:endParaRPr lang="en-US" sz="1700">
                        <a:effectLst/>
                        <a:latin typeface="Arial Narrow"/>
                        <a:ea typeface="Arial Narrow"/>
                        <a:cs typeface="Times New Roman"/>
                      </a:endParaRPr>
                    </a:p>
                  </a:txBody>
                  <a:tcPr marL="106874" marR="106874" marT="0" marB="0" anchor="ctr"/>
                </a:tc>
                <a:tc vMerge="1">
                  <a:txBody>
                    <a:bodyPr/>
                    <a:lstStyle/>
                    <a:p>
                      <a:endParaRPr lang="en-US"/>
                    </a:p>
                  </a:txBody>
                  <a:tcPr/>
                </a:tc>
                <a:tc vMerge="1">
                  <a:txBody>
                    <a:bodyPr/>
                    <a:lstStyle/>
                    <a:p>
                      <a:endParaRPr lang="en-US"/>
                    </a:p>
                  </a:txBody>
                  <a:tcPr/>
                </a:tc>
                <a:tc vMerge="1">
                  <a:txBody>
                    <a:bodyPr/>
                    <a:lstStyle/>
                    <a:p>
                      <a:endParaRPr lang="en-US"/>
                    </a:p>
                  </a:txBody>
                  <a:tcPr/>
                </a:tc>
              </a:tr>
              <a:tr h="489837">
                <a:tc gridSpan="3">
                  <a:txBody>
                    <a:bodyPr/>
                    <a:lstStyle/>
                    <a:p>
                      <a:pPr algn="r">
                        <a:lnSpc>
                          <a:spcPct val="115000"/>
                        </a:lnSpc>
                        <a:spcAft>
                          <a:spcPts val="0"/>
                        </a:spcAft>
                      </a:pPr>
                      <a:r>
                        <a:rPr lang="nl-BE" sz="1400" b="1" kern="1200" dirty="0" smtClean="0">
                          <a:solidFill>
                            <a:schemeClr val="lt1"/>
                          </a:solidFill>
                          <a:effectLst/>
                          <a:latin typeface="+mn-lt"/>
                          <a:ea typeface="+mn-ea"/>
                          <a:cs typeface="+mn-cs"/>
                        </a:rPr>
                        <a:t>TOTAAL GEPROGRAMMEERD BEDRAG IN </a:t>
                      </a:r>
                      <a:r>
                        <a:rPr lang="fr-BE" sz="1400" dirty="0" smtClean="0">
                          <a:effectLst/>
                        </a:rPr>
                        <a:t>2016</a:t>
                      </a:r>
                      <a:endParaRPr lang="en-US" sz="1400" dirty="0">
                        <a:effectLst/>
                        <a:latin typeface="Arial Narrow"/>
                        <a:ea typeface="Arial Narrow"/>
                        <a:cs typeface="Times New Roman"/>
                      </a:endParaRPr>
                    </a:p>
                  </a:txBody>
                  <a:tcPr marL="106874" marR="106874" marT="0" marB="0" anchor="ctr"/>
                </a:tc>
                <a:tc hMerge="1">
                  <a:txBody>
                    <a:bodyPr/>
                    <a:lstStyle/>
                    <a:p>
                      <a:endParaRPr lang="en-US"/>
                    </a:p>
                  </a:txBody>
                  <a:tcPr/>
                </a:tc>
                <a:tc hMerge="1">
                  <a:txBody>
                    <a:bodyPr/>
                    <a:lstStyle/>
                    <a:p>
                      <a:endParaRPr lang="en-US"/>
                    </a:p>
                  </a:txBody>
                  <a:tcPr/>
                </a:tc>
                <a:tc>
                  <a:txBody>
                    <a:bodyPr/>
                    <a:lstStyle/>
                    <a:p>
                      <a:pPr algn="r">
                        <a:lnSpc>
                          <a:spcPct val="115000"/>
                        </a:lnSpc>
                        <a:spcAft>
                          <a:spcPts val="0"/>
                        </a:spcAft>
                      </a:pPr>
                      <a:r>
                        <a:rPr lang="fr-BE" sz="1400" b="1" dirty="0">
                          <a:effectLst/>
                        </a:rPr>
                        <a:t>19.500,00 €</a:t>
                      </a:r>
                      <a:endParaRPr lang="en-US" sz="1700" b="1" dirty="0">
                        <a:effectLst/>
                        <a:latin typeface="Arial Narrow"/>
                        <a:ea typeface="Arial Narrow"/>
                        <a:cs typeface="Times New Roman"/>
                      </a:endParaRPr>
                    </a:p>
                  </a:txBody>
                  <a:tcPr marL="106874" marR="106874" marT="0" marB="0" anchor="ctr"/>
                </a:tc>
              </a:tr>
            </a:tbl>
          </a:graphicData>
        </a:graphic>
      </p:graphicFrame>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3272144190"/>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19</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3"/>
            </a:pPr>
            <a:r>
              <a:rPr lang="nl-BE" sz="2700" b="1" dirty="0">
                <a:effectLst>
                  <a:outerShdw blurRad="38100" dist="38100" dir="2700000" algn="tl">
                    <a:srgbClr val="000000">
                      <a:alpha val="43137"/>
                    </a:srgbClr>
                  </a:outerShdw>
                </a:effectLst>
              </a:rPr>
              <a:t>Beheersprogramma’s van het asbest Infra voor het jaar 2016</a:t>
            </a:r>
            <a:endParaRPr lang="nl-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384721"/>
          </a:xfrm>
          <a:prstGeom prst="rect">
            <a:avLst/>
          </a:prstGeom>
          <a:noFill/>
        </p:spPr>
        <p:txBody>
          <a:bodyPr wrap="square" rtlCol="0">
            <a:spAutoFit/>
          </a:bodyPr>
          <a:lstStyle/>
          <a:p>
            <a:pPr marL="457200" lvl="0" indent="-457200">
              <a:buFont typeface="+mj-lt"/>
              <a:buAutoNum type="arabicPeriod" startAt="2"/>
            </a:pPr>
            <a:r>
              <a:rPr lang="nl-BE" sz="1900" b="1" dirty="0" smtClean="0"/>
              <a:t>Asbestverwijderingswerkprogramma – Geprogrammeerd budget (investering)</a:t>
            </a:r>
            <a:endParaRPr lang="nl-BE" sz="1900" dirty="0"/>
          </a:p>
        </p:txBody>
      </p:sp>
      <p:sp>
        <p:nvSpPr>
          <p:cNvPr id="3" name="TextBox 2"/>
          <p:cNvSpPr txBox="1"/>
          <p:nvPr/>
        </p:nvSpPr>
        <p:spPr>
          <a:xfrm>
            <a:off x="755576" y="4365104"/>
            <a:ext cx="8208912" cy="1892826"/>
          </a:xfrm>
          <a:prstGeom prst="rect">
            <a:avLst/>
          </a:prstGeom>
          <a:noFill/>
        </p:spPr>
        <p:txBody>
          <a:bodyPr wrap="square" rtlCol="0">
            <a:spAutoFit/>
          </a:bodyPr>
          <a:lstStyle/>
          <a:p>
            <a:pPr marL="285750" indent="-285750">
              <a:buFont typeface="Wingdings" panose="05000000000000000000" pitchFamily="2" charset="2"/>
              <a:buChar char="è"/>
            </a:pPr>
            <a:r>
              <a:rPr lang="nl-BE" sz="1300" dirty="0"/>
              <a:t>Het geplande bedrag in 2017, 2018 en 2019 bedraagt eveneens </a:t>
            </a:r>
            <a:r>
              <a:rPr lang="nl-BE" sz="1300" b="1" dirty="0">
                <a:solidFill>
                  <a:srgbClr val="C00000"/>
                </a:solidFill>
                <a:effectLst>
                  <a:outerShdw blurRad="38100" dist="38100" dir="2700000" algn="tl">
                    <a:srgbClr val="000000">
                      <a:alpha val="43137"/>
                    </a:srgbClr>
                  </a:outerShdw>
                </a:effectLst>
              </a:rPr>
              <a:t>485.000,00</a:t>
            </a:r>
            <a:r>
              <a:rPr lang="nl-BE" sz="1300" b="1" dirty="0"/>
              <a:t> </a:t>
            </a:r>
            <a:r>
              <a:rPr lang="nl-BE" sz="1300" dirty="0"/>
              <a:t>€. Omdat deze budgeten mogelijk relatief laat in het jaar beschikbaar zullen zijn, kunnen budgeten verkregen worden op een budgettaire lijn voor functioneringskredieten, voor dringende gevallen.</a:t>
            </a:r>
            <a:endParaRPr lang="en-US" sz="1300" dirty="0"/>
          </a:p>
          <a:p>
            <a:pPr marL="285750" indent="-285750">
              <a:buFont typeface="Wingdings" panose="05000000000000000000" pitchFamily="2" charset="2"/>
              <a:buChar char="è"/>
            </a:pPr>
            <a:r>
              <a:rPr lang="nl-BE" sz="1300" dirty="0"/>
              <a:t>Ook hier schiet er slechts één budgettaire lijn voor investeringskrediet over, met uitzondering van een budgettaire lijn van 0 € voor eventuele interventies op sites van BPO.</a:t>
            </a:r>
            <a:endParaRPr lang="en-US" sz="1300" dirty="0"/>
          </a:p>
          <a:p>
            <a:pPr marL="285750" indent="-285750">
              <a:buFont typeface="Wingdings" panose="05000000000000000000" pitchFamily="2" charset="2"/>
              <a:buChar char="è"/>
            </a:pPr>
            <a:r>
              <a:rPr lang="nl-BE" sz="1300" dirty="0"/>
              <a:t>Een asbestverwijderingswerkprogramma voor het jaar </a:t>
            </a:r>
            <a:r>
              <a:rPr lang="nl-BE" sz="1300" b="1" dirty="0">
                <a:solidFill>
                  <a:srgbClr val="C00000"/>
                </a:solidFill>
                <a:effectLst>
                  <a:outerShdw blurRad="38100" dist="38100" dir="2700000" algn="tl">
                    <a:srgbClr val="000000">
                      <a:alpha val="43137"/>
                    </a:srgbClr>
                  </a:outerShdw>
                </a:effectLst>
              </a:rPr>
              <a:t>2016</a:t>
            </a:r>
            <a:r>
              <a:rPr lang="nl-BE" sz="1300" dirty="0">
                <a:solidFill>
                  <a:srgbClr val="C00000"/>
                </a:solidFill>
                <a:effectLst>
                  <a:outerShdw blurRad="38100" dist="38100" dir="2700000" algn="tl">
                    <a:srgbClr val="000000">
                      <a:alpha val="43137"/>
                    </a:srgbClr>
                  </a:outerShdw>
                </a:effectLst>
              </a:rPr>
              <a:t> </a:t>
            </a:r>
            <a:r>
              <a:rPr lang="nl-BE" sz="1300" dirty="0"/>
              <a:t>wordt door elk CCI gepubliceerd op de SharePoint van MR C&amp;I-I/S/E via de </a:t>
            </a:r>
            <a:r>
              <a:rPr lang="nl-BE" sz="1300" dirty="0" smtClean="0"/>
              <a:t>link:</a:t>
            </a:r>
            <a:r>
              <a:rPr lang="fr-BE" sz="1300" dirty="0"/>
              <a:t> </a:t>
            </a:r>
            <a:r>
              <a:rPr lang="fr-BE" sz="1300" dirty="0" smtClean="0">
                <a:hlinkClick r:id="rId3"/>
              </a:rPr>
              <a:t>http</a:t>
            </a:r>
            <a:r>
              <a:rPr lang="fr-BE" sz="1300" dirty="0">
                <a:hlinkClick r:id="rId3"/>
              </a:rPr>
              <a:t>://</a:t>
            </a:r>
            <a:r>
              <a:rPr lang="fr-BE" sz="1300" dirty="0" smtClean="0">
                <a:hlinkClick r:id="rId3"/>
              </a:rPr>
              <a:t>intranet.mil.intra/sites/Mat/Infra/MRCI/AgrEnv/0511%20Asbestos%20InfraMgnt/Forms/AllItems.aspx</a:t>
            </a:r>
            <a:r>
              <a:rPr lang="fr-BE" sz="1300" dirty="0" smtClean="0"/>
              <a:t> - </a:t>
            </a:r>
            <a:r>
              <a:rPr lang="fr-BE" sz="1300" dirty="0" err="1" smtClean="0"/>
              <a:t>Rubriek</a:t>
            </a:r>
            <a:r>
              <a:rPr lang="fr-BE" sz="1300" dirty="0" smtClean="0"/>
              <a:t> 3 - </a:t>
            </a:r>
            <a:r>
              <a:rPr lang="fr-BE" sz="1300" dirty="0" err="1" smtClean="0"/>
              <a:t>Subject</a:t>
            </a:r>
            <a:r>
              <a:rPr lang="fr-BE" sz="1300" dirty="0" smtClean="0"/>
              <a:t> 2.</a:t>
            </a:r>
          </a:p>
        </p:txBody>
      </p:sp>
      <p:graphicFrame>
        <p:nvGraphicFramePr>
          <p:cNvPr id="4" name="Table 3"/>
          <p:cNvGraphicFramePr>
            <a:graphicFrameLocks noGrp="1"/>
          </p:cNvGraphicFramePr>
          <p:nvPr>
            <p:extLst>
              <p:ext uri="{D42A27DB-BD31-4B8C-83A1-F6EECF244321}">
                <p14:modId xmlns:p14="http://schemas.microsoft.com/office/powerpoint/2010/main" val="1181576302"/>
              </p:ext>
            </p:extLst>
          </p:nvPr>
        </p:nvGraphicFramePr>
        <p:xfrm>
          <a:off x="827584" y="1964072"/>
          <a:ext cx="7488832" cy="2305663"/>
        </p:xfrm>
        <a:graphic>
          <a:graphicData uri="http://schemas.openxmlformats.org/drawingml/2006/table">
            <a:tbl>
              <a:tblPr firstRow="1" firstCol="1" bandRow="1">
                <a:tableStyleId>{5C22544A-7EE6-4342-B048-85BDC9FD1C3A}</a:tableStyleId>
              </a:tblPr>
              <a:tblGrid>
                <a:gridCol w="2442545"/>
                <a:gridCol w="903432"/>
                <a:gridCol w="904343"/>
                <a:gridCol w="3238512"/>
              </a:tblGrid>
              <a:tr h="441422">
                <a:tc>
                  <a:txBody>
                    <a:bodyPr/>
                    <a:lstStyle/>
                    <a:p>
                      <a:pPr algn="ctr">
                        <a:lnSpc>
                          <a:spcPct val="115000"/>
                        </a:lnSpc>
                        <a:spcAft>
                          <a:spcPts val="0"/>
                        </a:spcAft>
                      </a:pPr>
                      <a:r>
                        <a:rPr lang="nl-BE" sz="1400" noProof="0" dirty="0" smtClean="0">
                          <a:effectLst/>
                          <a:latin typeface="+mn-lt"/>
                          <a:ea typeface="+mn-ea"/>
                          <a:cs typeface="+mn-cs"/>
                        </a:rPr>
                        <a:t>Gewesten</a:t>
                      </a:r>
                      <a:endParaRPr lang="nl-BE" sz="1700" noProof="0" dirty="0">
                        <a:effectLst/>
                        <a:latin typeface="Arial Narrow"/>
                        <a:ea typeface="Arial Narrow"/>
                        <a:cs typeface="Times New Roman"/>
                      </a:endParaRPr>
                    </a:p>
                  </a:txBody>
                  <a:tcPr marL="106874" marR="106874" marT="0" marB="0" anchor="ctr"/>
                </a:tc>
                <a:tc>
                  <a:txBody>
                    <a:bodyPr/>
                    <a:lstStyle/>
                    <a:p>
                      <a:pPr algn="ctr">
                        <a:lnSpc>
                          <a:spcPct val="115000"/>
                        </a:lnSpc>
                        <a:spcAft>
                          <a:spcPts val="0"/>
                        </a:spcAft>
                      </a:pPr>
                      <a:r>
                        <a:rPr lang="nl-BE" sz="1400" noProof="0" dirty="0" smtClean="0">
                          <a:effectLst/>
                        </a:rPr>
                        <a:t>Contract</a:t>
                      </a:r>
                      <a:endParaRPr lang="nl-BE" sz="1700" noProof="0" dirty="0">
                        <a:effectLst/>
                        <a:latin typeface="Arial Narrow"/>
                        <a:ea typeface="Arial Narrow"/>
                        <a:cs typeface="Times New Roman"/>
                      </a:endParaRPr>
                    </a:p>
                  </a:txBody>
                  <a:tcPr marL="106874" marR="106874" marT="0" marB="0" anchor="ctr"/>
                </a:tc>
                <a:tc>
                  <a:txBody>
                    <a:bodyPr/>
                    <a:lstStyle/>
                    <a:p>
                      <a:pPr algn="ctr">
                        <a:lnSpc>
                          <a:spcPct val="115000"/>
                        </a:lnSpc>
                        <a:spcAft>
                          <a:spcPts val="0"/>
                        </a:spcAft>
                      </a:pPr>
                      <a:r>
                        <a:rPr lang="nl-BE" sz="1400" noProof="0" dirty="0" smtClean="0">
                          <a:effectLst/>
                        </a:rPr>
                        <a:t>AA</a:t>
                      </a:r>
                      <a:endParaRPr lang="nl-BE" sz="1700" noProof="0" dirty="0">
                        <a:effectLst/>
                        <a:latin typeface="Arial Narrow"/>
                        <a:ea typeface="Arial Narrow"/>
                        <a:cs typeface="Times New Roman"/>
                      </a:endParaRPr>
                    </a:p>
                  </a:txBody>
                  <a:tcPr marL="106874" marR="106874" marT="0" marB="0" anchor="ctr"/>
                </a:tc>
                <a:tc>
                  <a:txBody>
                    <a:bodyPr/>
                    <a:lstStyle/>
                    <a:p>
                      <a:pPr algn="ctr">
                        <a:lnSpc>
                          <a:spcPct val="115000"/>
                        </a:lnSpc>
                        <a:spcAft>
                          <a:spcPts val="0"/>
                        </a:spcAft>
                      </a:pPr>
                      <a:r>
                        <a:rPr lang="nl-BE" sz="1400" noProof="0" dirty="0" smtClean="0">
                          <a:effectLst/>
                        </a:rPr>
                        <a:t>Geprogrammeerde</a:t>
                      </a:r>
                      <a:r>
                        <a:rPr lang="nl-BE" sz="1400" baseline="0" noProof="0" dirty="0" smtClean="0">
                          <a:effectLst/>
                        </a:rPr>
                        <a:t> bedrag</a:t>
                      </a:r>
                      <a:endParaRPr lang="nl-BE" sz="1700" noProof="0" dirty="0">
                        <a:effectLst/>
                        <a:latin typeface="Arial Narrow"/>
                        <a:ea typeface="Arial Narrow"/>
                        <a:cs typeface="Times New Roman"/>
                      </a:endParaRPr>
                    </a:p>
                  </a:txBody>
                  <a:tcPr marL="106874" marR="106874" marT="0" marB="0" anchor="ctr"/>
                </a:tc>
              </a:tr>
              <a:tr h="452627">
                <a:tc>
                  <a:txBody>
                    <a:bodyPr/>
                    <a:lstStyle/>
                    <a:p>
                      <a:pPr>
                        <a:lnSpc>
                          <a:spcPct val="115000"/>
                        </a:lnSpc>
                        <a:spcAft>
                          <a:spcPts val="0"/>
                        </a:spcAft>
                      </a:pPr>
                      <a:r>
                        <a:rPr lang="fr-BE" sz="1300">
                          <a:effectLst/>
                        </a:rPr>
                        <a:t>Région wallonne</a:t>
                      </a:r>
                      <a:endParaRPr lang="en-US" sz="1500">
                        <a:effectLst/>
                        <a:latin typeface="Arial Narrow"/>
                        <a:ea typeface="Arial Narrow"/>
                        <a:cs typeface="Times New Roman"/>
                      </a:endParaRPr>
                    </a:p>
                  </a:txBody>
                  <a:tcPr marL="98358" marR="98358" marT="0" marB="0" anchor="ctr"/>
                </a:tc>
                <a:tc rowSpan="3">
                  <a:txBody>
                    <a:bodyPr/>
                    <a:lstStyle/>
                    <a:p>
                      <a:pPr algn="ctr">
                        <a:lnSpc>
                          <a:spcPct val="115000"/>
                        </a:lnSpc>
                        <a:spcAft>
                          <a:spcPts val="0"/>
                        </a:spcAft>
                      </a:pPr>
                      <a:r>
                        <a:rPr lang="fr-BE" sz="1300">
                          <a:effectLst/>
                        </a:rPr>
                        <a:t>16IA046</a:t>
                      </a:r>
                      <a:endParaRPr lang="en-US" sz="1500">
                        <a:effectLst/>
                        <a:latin typeface="Arial Narrow"/>
                        <a:ea typeface="Arial Narrow"/>
                        <a:cs typeface="Times New Roman"/>
                      </a:endParaRPr>
                    </a:p>
                  </a:txBody>
                  <a:tcPr marL="98358" marR="98358" marT="0" marB="0" anchor="ctr"/>
                </a:tc>
                <a:tc rowSpan="3">
                  <a:txBody>
                    <a:bodyPr/>
                    <a:lstStyle/>
                    <a:p>
                      <a:pPr algn="ctr">
                        <a:lnSpc>
                          <a:spcPct val="115000"/>
                        </a:lnSpc>
                        <a:spcAft>
                          <a:spcPts val="0"/>
                        </a:spcAft>
                      </a:pPr>
                      <a:r>
                        <a:rPr lang="fr-BE" sz="1300">
                          <a:effectLst/>
                        </a:rPr>
                        <a:t>42PE</a:t>
                      </a:r>
                      <a:endParaRPr lang="en-US" sz="1500">
                        <a:effectLst/>
                        <a:latin typeface="Arial Narrow"/>
                        <a:ea typeface="Arial Narrow"/>
                        <a:cs typeface="Times New Roman"/>
                      </a:endParaRPr>
                    </a:p>
                  </a:txBody>
                  <a:tcPr marL="98358" marR="98358" marT="0" marB="0" anchor="ctr"/>
                </a:tc>
                <a:tc rowSpan="3">
                  <a:txBody>
                    <a:bodyPr/>
                    <a:lstStyle/>
                    <a:p>
                      <a:pPr algn="ctr">
                        <a:lnSpc>
                          <a:spcPct val="115000"/>
                        </a:lnSpc>
                        <a:spcAft>
                          <a:spcPts val="0"/>
                        </a:spcAft>
                      </a:pPr>
                      <a:r>
                        <a:rPr lang="nl-BE" sz="1200" kern="1200" dirty="0" smtClean="0">
                          <a:solidFill>
                            <a:schemeClr val="dk1"/>
                          </a:solidFill>
                          <a:effectLst/>
                          <a:latin typeface="+mn-lt"/>
                          <a:ea typeface="+mn-ea"/>
                          <a:cs typeface="+mn-cs"/>
                        </a:rPr>
                        <a:t>Verdelen na opmaken van de meetstaten</a:t>
                      </a:r>
                      <a:endParaRPr lang="en-US" sz="1200" dirty="0">
                        <a:effectLst/>
                        <a:latin typeface="Arial Narrow"/>
                        <a:ea typeface="Arial Narrow"/>
                        <a:cs typeface="Times New Roman"/>
                      </a:endParaRPr>
                    </a:p>
                  </a:txBody>
                  <a:tcPr marL="98358" marR="98358" marT="0" marB="0" anchor="ctr"/>
                </a:tc>
              </a:tr>
              <a:tr h="510002">
                <a:tc>
                  <a:txBody>
                    <a:bodyPr/>
                    <a:lstStyle/>
                    <a:p>
                      <a:pPr>
                        <a:lnSpc>
                          <a:spcPct val="115000"/>
                        </a:lnSpc>
                        <a:spcAft>
                          <a:spcPts val="0"/>
                        </a:spcAft>
                      </a:pPr>
                      <a:r>
                        <a:rPr lang="nl-BE" sz="1300">
                          <a:effectLst/>
                        </a:rPr>
                        <a:t>Vlaams gewest</a:t>
                      </a:r>
                      <a:endParaRPr lang="en-US" sz="1500">
                        <a:effectLst/>
                        <a:latin typeface="Arial Narrow"/>
                        <a:ea typeface="Arial Narrow"/>
                        <a:cs typeface="Times New Roman"/>
                      </a:endParaRPr>
                    </a:p>
                  </a:txBody>
                  <a:tcPr marL="98358" marR="98358" marT="0" marB="0" anchor="ctr"/>
                </a:tc>
                <a:tc vMerge="1">
                  <a:txBody>
                    <a:bodyPr/>
                    <a:lstStyle/>
                    <a:p>
                      <a:endParaRPr lang="en-US"/>
                    </a:p>
                  </a:txBody>
                  <a:tcPr/>
                </a:tc>
                <a:tc vMerge="1">
                  <a:txBody>
                    <a:bodyPr/>
                    <a:lstStyle/>
                    <a:p>
                      <a:endParaRPr lang="en-US"/>
                    </a:p>
                  </a:txBody>
                  <a:tcPr/>
                </a:tc>
                <a:tc vMerge="1">
                  <a:txBody>
                    <a:bodyPr/>
                    <a:lstStyle/>
                    <a:p>
                      <a:endParaRPr lang="en-US"/>
                    </a:p>
                  </a:txBody>
                  <a:tcPr/>
                </a:tc>
              </a:tr>
              <a:tr h="450806">
                <a:tc>
                  <a:txBody>
                    <a:bodyPr/>
                    <a:lstStyle/>
                    <a:p>
                      <a:pPr>
                        <a:lnSpc>
                          <a:spcPct val="115000"/>
                        </a:lnSpc>
                        <a:spcAft>
                          <a:spcPts val="0"/>
                        </a:spcAft>
                      </a:pPr>
                      <a:r>
                        <a:rPr lang="fr-BE" sz="1300" dirty="0">
                          <a:effectLst/>
                        </a:rPr>
                        <a:t>Région de Bruxelles-Capitale</a:t>
                      </a:r>
                      <a:endParaRPr lang="en-US" sz="1500" dirty="0">
                        <a:effectLst/>
                        <a:latin typeface="Arial Narrow"/>
                        <a:ea typeface="Arial Narrow"/>
                        <a:cs typeface="Times New Roman"/>
                      </a:endParaRPr>
                    </a:p>
                  </a:txBody>
                  <a:tcPr marL="98358" marR="98358" marT="0" marB="0" anchor="ctr"/>
                </a:tc>
                <a:tc vMerge="1">
                  <a:txBody>
                    <a:bodyPr/>
                    <a:lstStyle/>
                    <a:p>
                      <a:endParaRPr lang="en-US"/>
                    </a:p>
                  </a:txBody>
                  <a:tcPr/>
                </a:tc>
                <a:tc vMerge="1">
                  <a:txBody>
                    <a:bodyPr/>
                    <a:lstStyle/>
                    <a:p>
                      <a:endParaRPr lang="en-US"/>
                    </a:p>
                  </a:txBody>
                  <a:tcPr/>
                </a:tc>
                <a:tc vMerge="1">
                  <a:txBody>
                    <a:bodyPr/>
                    <a:lstStyle/>
                    <a:p>
                      <a:endParaRPr lang="en-US"/>
                    </a:p>
                  </a:txBody>
                  <a:tcPr/>
                </a:tc>
              </a:tr>
              <a:tr h="450806">
                <a:tc gridSpan="3">
                  <a:txBody>
                    <a:bodyPr/>
                    <a:lstStyle/>
                    <a:p>
                      <a:pPr algn="r">
                        <a:lnSpc>
                          <a:spcPct val="115000"/>
                        </a:lnSpc>
                        <a:spcAft>
                          <a:spcPts val="0"/>
                        </a:spcAft>
                      </a:pPr>
                      <a:r>
                        <a:rPr lang="nl-BE" sz="1200" b="1" kern="1200" dirty="0" smtClean="0">
                          <a:solidFill>
                            <a:schemeClr val="lt1"/>
                          </a:solidFill>
                          <a:effectLst/>
                          <a:latin typeface="+mn-lt"/>
                          <a:ea typeface="+mn-ea"/>
                          <a:cs typeface="+mn-cs"/>
                        </a:rPr>
                        <a:t>TOTAAL GEPROGRAMMEERD BEDRAG IN </a:t>
                      </a:r>
                      <a:r>
                        <a:rPr lang="fr-BE" sz="1200" dirty="0" smtClean="0">
                          <a:effectLst/>
                        </a:rPr>
                        <a:t>2016</a:t>
                      </a:r>
                      <a:endParaRPr lang="en-US" sz="1200" dirty="0">
                        <a:effectLst/>
                        <a:latin typeface="Arial Narrow"/>
                        <a:ea typeface="Arial Narrow"/>
                        <a:cs typeface="Times New Roman"/>
                      </a:endParaRPr>
                    </a:p>
                  </a:txBody>
                  <a:tcPr marL="98358" marR="98358" marT="0" marB="0" anchor="ctr"/>
                </a:tc>
                <a:tc hMerge="1">
                  <a:txBody>
                    <a:bodyPr/>
                    <a:lstStyle/>
                    <a:p>
                      <a:endParaRPr lang="en-US"/>
                    </a:p>
                  </a:txBody>
                  <a:tcPr/>
                </a:tc>
                <a:tc hMerge="1">
                  <a:txBody>
                    <a:bodyPr/>
                    <a:lstStyle/>
                    <a:p>
                      <a:endParaRPr lang="en-US"/>
                    </a:p>
                  </a:txBody>
                  <a:tcPr/>
                </a:tc>
                <a:tc>
                  <a:txBody>
                    <a:bodyPr/>
                    <a:lstStyle/>
                    <a:p>
                      <a:pPr algn="r">
                        <a:lnSpc>
                          <a:spcPct val="115000"/>
                        </a:lnSpc>
                        <a:spcAft>
                          <a:spcPts val="0"/>
                        </a:spcAft>
                      </a:pPr>
                      <a:r>
                        <a:rPr lang="fr-BE" sz="1300" b="1" dirty="0">
                          <a:effectLst/>
                        </a:rPr>
                        <a:t>485.000,00 €</a:t>
                      </a:r>
                      <a:endParaRPr lang="en-US" sz="1500" b="1" dirty="0">
                        <a:effectLst/>
                        <a:latin typeface="Arial Narrow"/>
                        <a:ea typeface="Arial Narrow"/>
                        <a:cs typeface="Times New Roman"/>
                      </a:endParaRPr>
                    </a:p>
                  </a:txBody>
                  <a:tcPr marL="98358" marR="98358" marT="0" marB="0" anchor="ctr"/>
                </a:tc>
              </a:tr>
            </a:tbl>
          </a:graphicData>
        </a:graphic>
      </p:graphicFrame>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1099908454"/>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algn="ctr"/>
            <a:r>
              <a:rPr lang="nl-BE" sz="4000" b="1" dirty="0" smtClean="0">
                <a:effectLst>
                  <a:outerShdw blurRad="38100" dist="38100" dir="2700000" algn="tl">
                    <a:srgbClr val="000000">
                      <a:alpha val="43137"/>
                    </a:srgbClr>
                  </a:outerShdw>
                </a:effectLst>
              </a:rPr>
              <a:t>Doel</a:t>
            </a:r>
            <a:endParaRPr lang="nl-BE" sz="4000" b="1" dirty="0">
              <a:effectLst>
                <a:outerShdw blurRad="38100" dist="38100" dir="2700000" algn="tl">
                  <a:srgbClr val="000000">
                    <a:alpha val="43137"/>
                  </a:srgbClr>
                </a:outerShdw>
              </a:effectLst>
            </a:endParaRPr>
          </a:p>
        </p:txBody>
      </p:sp>
      <p:sp>
        <p:nvSpPr>
          <p:cNvPr id="9" name="TextBox 8"/>
          <p:cNvSpPr txBox="1"/>
          <p:nvPr/>
        </p:nvSpPr>
        <p:spPr>
          <a:xfrm>
            <a:off x="430502" y="1844824"/>
            <a:ext cx="8219255" cy="4339650"/>
          </a:xfrm>
          <a:prstGeom prst="rect">
            <a:avLst/>
          </a:prstGeom>
          <a:noFill/>
        </p:spPr>
        <p:txBody>
          <a:bodyPr wrap="square" rtlCol="0">
            <a:spAutoFit/>
          </a:bodyPr>
          <a:lstStyle/>
          <a:p>
            <a:pPr marL="457200" lvl="0" indent="-457200" algn="ctr">
              <a:buFont typeface="Wingdings" panose="05000000000000000000" pitchFamily="2" charset="2"/>
              <a:buChar char="è"/>
            </a:pPr>
            <a:r>
              <a:rPr lang="nl-BE" sz="3200" b="1" dirty="0" smtClean="0"/>
              <a:t>De balans van het beheer van asbest </a:t>
            </a:r>
            <a:br>
              <a:rPr lang="nl-BE" sz="3200" b="1" dirty="0" smtClean="0"/>
            </a:br>
            <a:r>
              <a:rPr lang="nl-BE" sz="3200" b="1" dirty="0" smtClean="0"/>
              <a:t>aanwezig in de Infrastructuur </a:t>
            </a:r>
            <a:br>
              <a:rPr lang="nl-BE" sz="3200" b="1" dirty="0" smtClean="0"/>
            </a:br>
            <a:r>
              <a:rPr lang="nl-BE" sz="3200" b="1" dirty="0" smtClean="0"/>
              <a:t>van Defensie presenteren </a:t>
            </a:r>
            <a:br>
              <a:rPr lang="nl-BE" sz="3200" b="1" dirty="0" smtClean="0"/>
            </a:br>
            <a:r>
              <a:rPr lang="nl-BE" sz="3200" b="1" dirty="0" smtClean="0">
                <a:solidFill>
                  <a:srgbClr val="C00000"/>
                </a:solidFill>
                <a:effectLst>
                  <a:outerShdw blurRad="38100" dist="38100" dir="2700000" algn="tl">
                    <a:srgbClr val="000000">
                      <a:alpha val="43137"/>
                    </a:srgbClr>
                  </a:outerShdw>
                </a:effectLst>
              </a:rPr>
              <a:t>voor het jaar 2015</a:t>
            </a:r>
          </a:p>
          <a:p>
            <a:pPr lvl="0" algn="ctr"/>
            <a:r>
              <a:rPr lang="nl-BE" sz="2800" b="1" dirty="0" smtClean="0">
                <a:sym typeface="Wingdings" panose="05000000000000000000" pitchFamily="2" charset="2"/>
              </a:rPr>
              <a:t></a:t>
            </a:r>
            <a:br>
              <a:rPr lang="nl-BE" sz="2800" b="1" dirty="0" smtClean="0">
                <a:sym typeface="Wingdings" panose="05000000000000000000" pitchFamily="2" charset="2"/>
              </a:rPr>
            </a:br>
            <a:r>
              <a:rPr lang="nl-BE" sz="2400" b="1" dirty="0" smtClean="0">
                <a:sym typeface="Wingdings" panose="05000000000000000000" pitchFamily="2" charset="2"/>
              </a:rPr>
              <a:t>Presentatie van een dashboard van de prestatie</a:t>
            </a:r>
            <a:endParaRPr lang="nl-BE" sz="2400" b="1" dirty="0" smtClean="0"/>
          </a:p>
          <a:p>
            <a:pPr marL="457200" indent="-457200" algn="ctr">
              <a:buFont typeface="Wingdings" panose="05000000000000000000" pitchFamily="2" charset="2"/>
              <a:buChar char="è"/>
            </a:pPr>
            <a:r>
              <a:rPr lang="nl-BE" sz="3200" b="1" dirty="0" smtClean="0"/>
              <a:t>De </a:t>
            </a:r>
            <a:br>
              <a:rPr lang="nl-BE" sz="3200" b="1" dirty="0" smtClean="0"/>
            </a:br>
            <a:r>
              <a:rPr lang="nl-BE" sz="3200" b="1" dirty="0" smtClean="0">
                <a:solidFill>
                  <a:srgbClr val="C00000"/>
                </a:solidFill>
                <a:effectLst>
                  <a:outerShdw blurRad="38100" dist="38100" dir="2700000" algn="tl">
                    <a:srgbClr val="000000">
                      <a:alpha val="43137"/>
                    </a:srgbClr>
                  </a:outerShdw>
                </a:effectLst>
              </a:rPr>
              <a:t>in 2016</a:t>
            </a:r>
            <a:r>
              <a:rPr lang="nl-BE" sz="3200" b="1" dirty="0" smtClean="0"/>
              <a:t/>
            </a:r>
            <a:br>
              <a:rPr lang="nl-BE" sz="3200" b="1" dirty="0" smtClean="0"/>
            </a:br>
            <a:r>
              <a:rPr lang="nl-BE" sz="3200" b="1" dirty="0" smtClean="0"/>
              <a:t>Te ondernemen acties presenteren</a:t>
            </a: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3520544436"/>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20</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4"/>
            </a:pPr>
            <a:r>
              <a:rPr lang="nl-BE" sz="2700" b="1" dirty="0">
                <a:effectLst>
                  <a:outerShdw blurRad="38100" dist="38100" dir="2700000" algn="tl">
                    <a:srgbClr val="000000">
                      <a:alpha val="43137"/>
                    </a:srgbClr>
                  </a:outerShdw>
                </a:effectLst>
              </a:rPr>
              <a:t>Acties te ondernemen in 2016</a:t>
            </a:r>
            <a:endParaRPr lang="nl-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985980"/>
          </a:xfrm>
          <a:prstGeom prst="rect">
            <a:avLst/>
          </a:prstGeom>
          <a:noFill/>
        </p:spPr>
        <p:txBody>
          <a:bodyPr wrap="square" rtlCol="0">
            <a:spAutoFit/>
          </a:bodyPr>
          <a:lstStyle/>
          <a:p>
            <a:pPr marL="457200" indent="-457200">
              <a:spcAft>
                <a:spcPts val="200"/>
              </a:spcAft>
              <a:buFont typeface="+mj-lt"/>
              <a:buAutoNum type="arabicPeriod"/>
            </a:pPr>
            <a:r>
              <a:rPr lang="nl-BE" sz="2000" b="1" dirty="0" smtClean="0"/>
              <a:t>Uitvoering van het beheersprogramma van het asbest Infra</a:t>
            </a:r>
            <a:endParaRPr lang="nl-BE" sz="2000" dirty="0" smtClean="0"/>
          </a:p>
          <a:p>
            <a:pPr marL="800100" lvl="1" indent="-342900">
              <a:spcAft>
                <a:spcPts val="100"/>
              </a:spcAft>
              <a:buFont typeface="+mj-lt"/>
              <a:buAutoNum type="alphaLcPeriod"/>
            </a:pPr>
            <a:r>
              <a:rPr lang="nl-BE" b="1" dirty="0" smtClean="0"/>
              <a:t>Contracten en budgeten</a:t>
            </a:r>
            <a:endParaRPr lang="nl-BE" dirty="0" smtClean="0"/>
          </a:p>
          <a:p>
            <a:pPr marL="1092200" indent="-285750">
              <a:spcAft>
                <a:spcPts val="100"/>
              </a:spcAft>
              <a:buFont typeface="Wingdings" panose="05000000000000000000" pitchFamily="2" charset="2"/>
              <a:buChar char="è"/>
            </a:pPr>
            <a:r>
              <a:rPr lang="nl-BE" sz="1400" dirty="0" smtClean="0"/>
              <a:t>Zie details in punt III;</a:t>
            </a:r>
          </a:p>
          <a:p>
            <a:pPr marL="1092200" indent="-285750">
              <a:spcAft>
                <a:spcPts val="100"/>
              </a:spcAft>
              <a:buFont typeface="Wingdings" panose="05000000000000000000" pitchFamily="2" charset="2"/>
              <a:buChar char="è"/>
            </a:pPr>
            <a:r>
              <a:rPr lang="nl-BE" sz="1400" dirty="0" smtClean="0"/>
              <a:t>Reconductie van de contracten voor </a:t>
            </a:r>
            <a:r>
              <a:rPr lang="nl-BE" sz="1400" b="1" dirty="0" smtClean="0">
                <a:solidFill>
                  <a:srgbClr val="C00000"/>
                </a:solidFill>
                <a:effectLst>
                  <a:outerShdw blurRad="38100" dist="38100" dir="2700000" algn="tl">
                    <a:srgbClr val="000000">
                      <a:alpha val="43137"/>
                    </a:srgbClr>
                  </a:outerShdw>
                </a:effectLst>
              </a:rPr>
              <a:t>2017</a:t>
            </a:r>
            <a:r>
              <a:rPr lang="nl-BE" sz="1400" dirty="0" smtClean="0">
                <a:solidFill>
                  <a:srgbClr val="C00000"/>
                </a:solidFill>
                <a:effectLst>
                  <a:outerShdw blurRad="38100" dist="38100" dir="2700000" algn="tl">
                    <a:srgbClr val="000000">
                      <a:alpha val="43137"/>
                    </a:srgbClr>
                  </a:outerShdw>
                </a:effectLst>
              </a:rPr>
              <a:t> </a:t>
            </a:r>
            <a:r>
              <a:rPr lang="nl-BE" sz="1400" dirty="0" smtClean="0"/>
              <a:t>via een globale aankoopaanvraag </a:t>
            </a:r>
            <a:r>
              <a:rPr lang="nl-BE" sz="1400" b="1" dirty="0" smtClean="0">
                <a:solidFill>
                  <a:srgbClr val="C00000"/>
                </a:solidFill>
                <a:effectLst>
                  <a:outerShdw blurRad="38100" dist="38100" dir="2700000" algn="tl">
                    <a:srgbClr val="000000">
                      <a:alpha val="43137"/>
                    </a:srgbClr>
                  </a:outerShdw>
                </a:effectLst>
              </a:rPr>
              <a:t>17-ENVIRI</a:t>
            </a:r>
            <a:r>
              <a:rPr lang="nl-BE" sz="1400" dirty="0" smtClean="0"/>
              <a:t>.</a:t>
            </a:r>
          </a:p>
          <a:p>
            <a:pPr marL="785813" indent="-342900">
              <a:spcAft>
                <a:spcPts val="100"/>
              </a:spcAft>
              <a:buFont typeface="+mj-lt"/>
              <a:buAutoNum type="alphaLcPeriod" startAt="2"/>
            </a:pPr>
            <a:r>
              <a:rPr lang="nl-BE" b="1" dirty="0" smtClean="0"/>
              <a:t>Asbestverwijderingswerkprogramma – Opstelling van een nieuw formaat</a:t>
            </a:r>
          </a:p>
          <a:p>
            <a:pPr marL="1092200" indent="-285750">
              <a:spcAft>
                <a:spcPts val="100"/>
              </a:spcAft>
              <a:buFont typeface="Wingdings" panose="05000000000000000000" pitchFamily="2" charset="2"/>
              <a:buChar char="è"/>
            </a:pPr>
            <a:r>
              <a:rPr lang="nl-BE" sz="1400" u="sng" dirty="0" smtClean="0"/>
              <a:t>Elementen ter overweging</a:t>
            </a:r>
            <a:r>
              <a:rPr lang="nl-BE" sz="1400" dirty="0" smtClean="0"/>
              <a:t>: Men moet een apart bestand voor de asbestverwijderingswerken met een verwijzingscode voor elke te behandelen toepassing behouden;</a:t>
            </a:r>
          </a:p>
          <a:p>
            <a:pPr marL="1092200" indent="-285750">
              <a:spcAft>
                <a:spcPts val="100"/>
              </a:spcAft>
              <a:buFont typeface="Wingdings" panose="05000000000000000000" pitchFamily="2" charset="2"/>
              <a:buChar char="è"/>
            </a:pPr>
            <a:r>
              <a:rPr lang="nl-BE" sz="1400" dirty="0" smtClean="0"/>
              <a:t>Op </a:t>
            </a:r>
            <a:r>
              <a:rPr lang="nl-BE" sz="1400" b="1" dirty="0" smtClean="0">
                <a:solidFill>
                  <a:srgbClr val="C00000"/>
                </a:solidFill>
                <a:effectLst>
                  <a:outerShdw blurRad="38100" dist="38100" dir="2700000" algn="tl">
                    <a:srgbClr val="000000">
                      <a:alpha val="43137"/>
                    </a:srgbClr>
                  </a:outerShdw>
                </a:effectLst>
              </a:rPr>
              <a:t>14 januari 2016</a:t>
            </a:r>
            <a:r>
              <a:rPr lang="nl-BE" sz="1400" dirty="0" smtClean="0"/>
              <a:t>, heeft </a:t>
            </a:r>
            <a:r>
              <a:rPr lang="nl-BE" sz="1400" b="1" dirty="0" smtClean="0">
                <a:solidFill>
                  <a:srgbClr val="C00000"/>
                </a:solidFill>
                <a:effectLst>
                  <a:outerShdw blurRad="38100" dist="38100" dir="2700000" algn="tl">
                    <a:srgbClr val="000000">
                      <a:alpha val="43137"/>
                    </a:srgbClr>
                  </a:outerShdw>
                </a:effectLst>
              </a:rPr>
              <a:t>CCI – TECH OFFICE – S/D Milieu</a:t>
            </a:r>
            <a:r>
              <a:rPr lang="nl-BE" sz="1400" dirty="0" smtClean="0">
                <a:solidFill>
                  <a:srgbClr val="C00000"/>
                </a:solidFill>
                <a:effectLst>
                  <a:outerShdw blurRad="38100" dist="38100" dir="2700000" algn="tl">
                    <a:srgbClr val="000000">
                      <a:alpha val="43137"/>
                    </a:srgbClr>
                  </a:outerShdw>
                </a:effectLst>
              </a:rPr>
              <a:t> </a:t>
            </a:r>
            <a:r>
              <a:rPr lang="nl-BE" sz="1400" dirty="0" smtClean="0"/>
              <a:t>(initiatiefnemer), in overleg met </a:t>
            </a:r>
            <a:br>
              <a:rPr lang="nl-BE" sz="1400" dirty="0" smtClean="0"/>
            </a:br>
            <a:r>
              <a:rPr lang="nl-BE" sz="1400" b="1" dirty="0" smtClean="0">
                <a:solidFill>
                  <a:srgbClr val="C00000"/>
                </a:solidFill>
                <a:effectLst>
                  <a:outerShdw blurRad="38100" dist="38100" dir="2700000" algn="tl">
                    <a:srgbClr val="000000">
                      <a:alpha val="43137"/>
                    </a:srgbClr>
                  </a:outerShdw>
                </a:effectLst>
              </a:rPr>
              <a:t>MRC&amp;I-I/S/E</a:t>
            </a:r>
            <a:r>
              <a:rPr lang="nl-BE" sz="1400" dirty="0" smtClean="0"/>
              <a:t> en op basis van een tabel die door de MatBeh “Grond” van MRC&amp;I-I/S/E, een nieuwe tabel voor het asbestverwijderingswerkprogramma opgesteld.</a:t>
            </a:r>
          </a:p>
          <a:p>
            <a:pPr marL="806450">
              <a:spcAft>
                <a:spcPts val="100"/>
              </a:spcAft>
            </a:pPr>
            <a:r>
              <a:rPr lang="nl-BE" sz="1400" u="sng" dirty="0" smtClean="0"/>
              <a:t>Voordelen</a:t>
            </a:r>
            <a:r>
              <a:rPr lang="nl-BE" sz="1400" dirty="0" smtClean="0"/>
              <a:t>:</a:t>
            </a:r>
          </a:p>
          <a:p>
            <a:pPr marL="1092200" lvl="0" indent="-285750">
              <a:spcAft>
                <a:spcPts val="100"/>
              </a:spcAft>
              <a:buFont typeface="Wingdings" panose="05000000000000000000" pitchFamily="2" charset="2"/>
              <a:buChar char="è"/>
            </a:pPr>
            <a:r>
              <a:rPr lang="nl-BE" sz="1400" dirty="0" smtClean="0"/>
              <a:t>Deze tabel is een historisch overzicht van elke post van het programma voor die, naast door de materieelbeheerder nu ook geëxploiteerd wordt door </a:t>
            </a:r>
            <a:r>
              <a:rPr lang="nl-BE" sz="1400" b="1" dirty="0" smtClean="0">
                <a:solidFill>
                  <a:srgbClr val="C00000"/>
                </a:solidFill>
                <a:effectLst>
                  <a:outerShdw blurRad="38100" dist="38100" dir="2700000" algn="tl">
                    <a:srgbClr val="000000">
                      <a:alpha val="43137"/>
                    </a:srgbClr>
                  </a:outerShdw>
                </a:effectLst>
              </a:rPr>
              <a:t>maar eveneens door CCI</a:t>
            </a:r>
            <a:r>
              <a:rPr lang="nl-BE" sz="1400" dirty="0" smtClean="0">
                <a:solidFill>
                  <a:srgbClr val="C00000"/>
                </a:solidFill>
                <a:effectLst>
                  <a:outerShdw blurRad="38100" dist="38100" dir="2700000" algn="tl">
                    <a:srgbClr val="000000">
                      <a:alpha val="43137"/>
                    </a:srgbClr>
                  </a:outerShdw>
                </a:effectLst>
              </a:rPr>
              <a:t> </a:t>
            </a:r>
            <a:r>
              <a:rPr lang="nl-BE" sz="1400" dirty="0" smtClean="0"/>
              <a:t>(integratie van administratieve en budgettaire gegevens ILIAS, historisch overzicht/opvolging van de contracten);</a:t>
            </a:r>
          </a:p>
          <a:p>
            <a:pPr marL="1092200" lvl="0" indent="-285750">
              <a:spcAft>
                <a:spcPts val="100"/>
              </a:spcAft>
              <a:buFont typeface="Wingdings" panose="05000000000000000000" pitchFamily="2" charset="2"/>
              <a:buChar char="è"/>
            </a:pPr>
            <a:r>
              <a:rPr lang="nl-BE" sz="1400" dirty="0" smtClean="0"/>
              <a:t>Een alfanumerieke verwijzing die een post van het programma met de asbestinventaris verbindt wordt behouden;</a:t>
            </a:r>
          </a:p>
          <a:p>
            <a:pPr marL="1092200" lvl="0" indent="-285750">
              <a:spcAft>
                <a:spcPts val="100"/>
              </a:spcAft>
              <a:buFont typeface="Wingdings" panose="05000000000000000000" pitchFamily="2" charset="2"/>
              <a:buChar char="è"/>
            </a:pPr>
            <a:r>
              <a:rPr lang="nl-BE" sz="1400" dirty="0" smtClean="0"/>
              <a:t>Deze verwijzing wordt eveneens vermeld in een daarvoor bestemde kolom van het inventarisbestand inventaris;</a:t>
            </a:r>
          </a:p>
          <a:p>
            <a:pPr marL="1092200" lvl="0" indent="-285750">
              <a:spcAft>
                <a:spcPts val="100"/>
              </a:spcAft>
              <a:buFont typeface="Wingdings" panose="05000000000000000000" pitchFamily="2" charset="2"/>
              <a:buChar char="è"/>
            </a:pPr>
            <a:r>
              <a:rPr lang="nl-BE" sz="1400" dirty="0" smtClean="0"/>
              <a:t>Wat de leesbaarheid kan de nieuwe tabel (EXCEL-bestand) zodanig geprogrammeerd worden dat enkel de kolommen die het HOC interesseren worden weergegeven</a:t>
            </a:r>
            <a:br>
              <a:rPr lang="nl-BE" sz="1400" dirty="0" smtClean="0"/>
            </a:br>
            <a:r>
              <a:rPr lang="nl-BE" sz="1400" dirty="0" smtClean="0"/>
              <a:t>(via </a:t>
            </a:r>
            <a:r>
              <a:rPr lang="nl-BE" sz="1400" dirty="0" err="1" smtClean="0"/>
              <a:t>Custom</a:t>
            </a:r>
            <a:r>
              <a:rPr lang="nl-BE" sz="1400" dirty="0" smtClean="0"/>
              <a:t> </a:t>
            </a:r>
            <a:r>
              <a:rPr lang="nl-BE" sz="1400" dirty="0" err="1" smtClean="0"/>
              <a:t>Vieuws</a:t>
            </a:r>
            <a:r>
              <a:rPr lang="nl-BE" sz="1400" dirty="0" smtClean="0"/>
              <a:t> in EXCEL).</a:t>
            </a:r>
            <a:endParaRPr lang="nl-BE" sz="1400" dirty="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2303470044"/>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21</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4"/>
            </a:pPr>
            <a:r>
              <a:rPr lang="nl-BE" sz="2700" b="1" dirty="0">
                <a:effectLst>
                  <a:outerShdw blurRad="38100" dist="38100" dir="2700000" algn="tl">
                    <a:srgbClr val="000000">
                      <a:alpha val="43137"/>
                    </a:srgbClr>
                  </a:outerShdw>
                </a:effectLst>
              </a:rPr>
              <a:t>Acties te ondernemen in 2016</a:t>
            </a:r>
            <a:endParaRPr lang="nl-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832092"/>
          </a:xfrm>
          <a:prstGeom prst="rect">
            <a:avLst/>
          </a:prstGeom>
          <a:noFill/>
        </p:spPr>
        <p:txBody>
          <a:bodyPr wrap="square" rtlCol="0">
            <a:spAutoFit/>
          </a:bodyPr>
          <a:lstStyle/>
          <a:p>
            <a:pPr marL="457200" indent="-457200">
              <a:spcAft>
                <a:spcPts val="400"/>
              </a:spcAft>
              <a:buFont typeface="+mj-lt"/>
              <a:buAutoNum type="arabicPeriod" startAt="2"/>
            </a:pPr>
            <a:r>
              <a:rPr lang="nl-BE" sz="2000" b="1" dirty="0"/>
              <a:t>De updates, de controle en de opvolging van de asbestinventarissen</a:t>
            </a:r>
            <a:endParaRPr lang="en-US" sz="2000" dirty="0"/>
          </a:p>
          <a:p>
            <a:pPr marL="728663" indent="-285750">
              <a:spcAft>
                <a:spcPts val="400"/>
              </a:spcAft>
              <a:buFont typeface="Wingdings" panose="05000000000000000000" pitchFamily="2" charset="2"/>
              <a:buChar char="è"/>
            </a:pPr>
            <a:r>
              <a:rPr lang="nl-BE" sz="1400" dirty="0"/>
              <a:t>Al zijn de doelstellingen nog lang niet bereikt, toch worden aanzienlijke verbeteringen vastgesteld met betrekking tot de updates van de asbestinventaris en het beheersprogramma. In navolging van dit relatieve succes zullen de acties worden voortgezet in </a:t>
            </a:r>
            <a:r>
              <a:rPr lang="nl-BE" sz="1400" b="1" dirty="0">
                <a:solidFill>
                  <a:srgbClr val="C00000"/>
                </a:solidFill>
                <a:effectLst>
                  <a:outerShdw blurRad="38100" dist="38100" dir="2700000" algn="tl">
                    <a:srgbClr val="000000">
                      <a:alpha val="43137"/>
                    </a:srgbClr>
                  </a:outerShdw>
                </a:effectLst>
              </a:rPr>
              <a:t>2016</a:t>
            </a:r>
            <a:r>
              <a:rPr lang="nl-BE" sz="1400" dirty="0">
                <a:solidFill>
                  <a:srgbClr val="C00000"/>
                </a:solidFill>
                <a:effectLst>
                  <a:outerShdw blurRad="38100" dist="38100" dir="2700000" algn="tl">
                    <a:srgbClr val="000000">
                      <a:alpha val="43137"/>
                    </a:srgbClr>
                  </a:outerShdw>
                </a:effectLst>
              </a:rPr>
              <a:t> </a:t>
            </a:r>
            <a:r>
              <a:rPr lang="nl-BE" sz="1400" dirty="0"/>
              <a:t>door MRC &amp; I-I/S/E met het oog op de verdere verbetering van het beheer van </a:t>
            </a:r>
            <a:r>
              <a:rPr lang="nl-BE" sz="1400" dirty="0" smtClean="0"/>
              <a:t>asbest;</a:t>
            </a:r>
            <a:endParaRPr lang="en-US" sz="1400" dirty="0"/>
          </a:p>
          <a:p>
            <a:pPr marL="728663" indent="-285750">
              <a:spcAft>
                <a:spcPts val="400"/>
              </a:spcAft>
              <a:buFont typeface="Wingdings" panose="05000000000000000000" pitchFamily="2" charset="2"/>
              <a:buChar char="è"/>
            </a:pPr>
            <a:r>
              <a:rPr lang="nl-BE" sz="1400" dirty="0"/>
              <a:t>Vanaf het </a:t>
            </a:r>
            <a:r>
              <a:rPr lang="nl-BE" sz="1400" b="1" dirty="0">
                <a:solidFill>
                  <a:srgbClr val="C00000"/>
                </a:solidFill>
                <a:effectLst>
                  <a:outerShdw blurRad="38100" dist="38100" dir="2700000" algn="tl">
                    <a:srgbClr val="000000">
                      <a:alpha val="43137"/>
                    </a:srgbClr>
                  </a:outerShdw>
                </a:effectLst>
              </a:rPr>
              <a:t>eerste trimester van 2016</a:t>
            </a:r>
            <a:r>
              <a:rPr lang="nl-BE" sz="1400" dirty="0"/>
              <a:t>: voortzetting van de campagne voor het bijwerken van de inventarissen gericht aan de leden van de hiërarchische lijn via de kwartiercommandanten met eventuele herinnering zoals in 2015</a:t>
            </a:r>
            <a:r>
              <a:rPr lang="nl-BE" sz="1400" dirty="0" smtClean="0"/>
              <a:t>.</a:t>
            </a:r>
            <a:endParaRPr lang="fr-FR" sz="1400" dirty="0" smtClean="0"/>
          </a:p>
          <a:p>
            <a:pPr marL="457200" lvl="0" indent="-457200">
              <a:spcAft>
                <a:spcPts val="400"/>
              </a:spcAft>
              <a:buFont typeface="+mj-lt"/>
              <a:buAutoNum type="arabicPeriod" startAt="3"/>
            </a:pPr>
            <a:r>
              <a:rPr lang="nl-BE" sz="2000" b="1" dirty="0" smtClean="0"/>
              <a:t>Kwaliteitscontrole</a:t>
            </a:r>
            <a:endParaRPr lang="nl-BE" sz="2000" dirty="0" smtClean="0"/>
          </a:p>
          <a:p>
            <a:pPr marL="728663" indent="-285750">
              <a:spcAft>
                <a:spcPts val="400"/>
              </a:spcAft>
              <a:buFont typeface="Wingdings" panose="05000000000000000000" pitchFamily="2" charset="2"/>
              <a:buChar char="è"/>
            </a:pPr>
            <a:r>
              <a:rPr lang="nl-BE" sz="1400" dirty="0" smtClean="0"/>
              <a:t>Op </a:t>
            </a:r>
            <a:r>
              <a:rPr lang="nl-BE" sz="1400" dirty="0"/>
              <a:t>basis van opgedane ervaring een grondige herziening voortzetten van de procesfiches NIV IV (controlepunten, evaluatiecriteria =&gt; dashboard). Doelstelling: vereenvoudiging, met behoud van de efficiëntie. Dit item moet het onderwerp uitmaken van een presentatie aan het HOC.</a:t>
            </a:r>
            <a:endParaRPr lang="en-US" sz="1400" dirty="0"/>
          </a:p>
          <a:p>
            <a:pPr marL="728663" indent="-285750">
              <a:spcAft>
                <a:spcPts val="400"/>
              </a:spcAft>
              <a:buFont typeface="Wingdings" panose="05000000000000000000" pitchFamily="2" charset="2"/>
              <a:buChar char="è"/>
            </a:pPr>
            <a:r>
              <a:rPr lang="nl-BE" sz="1400" u="sng" dirty="0"/>
              <a:t>Elementen ter </a:t>
            </a:r>
            <a:r>
              <a:rPr lang="nl-BE" sz="1400" u="sng" dirty="0" smtClean="0"/>
              <a:t>overweging</a:t>
            </a:r>
            <a:r>
              <a:rPr lang="nl-BE" sz="1400" dirty="0" smtClean="0"/>
              <a:t>:</a:t>
            </a:r>
          </a:p>
          <a:p>
            <a:pPr marL="984250" indent="-268288">
              <a:spcAft>
                <a:spcPts val="400"/>
              </a:spcAft>
              <a:buFont typeface="Arial" panose="020B0604020202020204" pitchFamily="34" charset="0"/>
              <a:buChar char="•"/>
            </a:pPr>
            <a:r>
              <a:rPr lang="nl-BE" sz="1400" dirty="0"/>
              <a:t>H</a:t>
            </a:r>
            <a:r>
              <a:rPr lang="nl-BE" sz="1400" dirty="0" smtClean="0"/>
              <a:t>et </a:t>
            </a:r>
            <a:r>
              <a:rPr lang="nl-BE" sz="1400" dirty="0"/>
              <a:t>dashboard moet niet ingaan op details die het personeel niet </a:t>
            </a:r>
            <a:r>
              <a:rPr lang="nl-BE" sz="1400" dirty="0" smtClean="0"/>
              <a:t>interesseren;</a:t>
            </a:r>
          </a:p>
          <a:p>
            <a:pPr marL="984250" indent="-268288">
              <a:spcAft>
                <a:spcPts val="400"/>
              </a:spcAft>
              <a:buFont typeface="Arial" panose="020B0604020202020204" pitchFamily="34" charset="0"/>
              <a:buChar char="•"/>
            </a:pPr>
            <a:r>
              <a:rPr lang="nl-BE" sz="1400" dirty="0" smtClean="0"/>
              <a:t>Het </a:t>
            </a:r>
            <a:r>
              <a:rPr lang="nl-BE" sz="1400" dirty="0"/>
              <a:t>dashboard moet alle controlepunten en criteria, die duidelijk aangeven dat het beheer van asbest onder controle is, aan het personeel van Defensie en hun vertegenwoordigers </a:t>
            </a:r>
            <a:r>
              <a:rPr lang="nl-BE" sz="1400" dirty="0" smtClean="0"/>
              <a:t>benadrukken;</a:t>
            </a:r>
          </a:p>
          <a:p>
            <a:pPr marL="984250" indent="-268288">
              <a:spcAft>
                <a:spcPts val="400"/>
              </a:spcAft>
              <a:buFont typeface="Arial" panose="020B0604020202020204" pitchFamily="34" charset="0"/>
              <a:buChar char="•"/>
            </a:pPr>
            <a:r>
              <a:rPr lang="nl-BE" sz="1400" dirty="0" smtClean="0"/>
              <a:t>Het </a:t>
            </a:r>
            <a:r>
              <a:rPr lang="nl-BE" sz="1400" dirty="0"/>
              <a:t>is op deze basis dat zij moeten worden </a:t>
            </a:r>
            <a:r>
              <a:rPr lang="nl-BE" sz="1400" dirty="0" smtClean="0"/>
              <a:t>gekozen;</a:t>
            </a:r>
          </a:p>
          <a:p>
            <a:pPr marL="984250" indent="-268288">
              <a:spcAft>
                <a:spcPts val="400"/>
              </a:spcAft>
              <a:buFont typeface="Arial" panose="020B0604020202020204" pitchFamily="34" charset="0"/>
              <a:buChar char="•"/>
            </a:pPr>
            <a:r>
              <a:rPr lang="nl-BE" sz="1400" dirty="0" smtClean="0"/>
              <a:t>Om </a:t>
            </a:r>
            <a:r>
              <a:rPr lang="nl-BE" sz="1400" dirty="0"/>
              <a:t>deze keuzes te maken moet men eerst de juiste vragen op basis van realistische informatie aan iedere belanghebbende partij stellen.</a:t>
            </a:r>
            <a:endParaRPr lang="en-US" sz="1200" dirty="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1617654246"/>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22</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4"/>
            </a:pPr>
            <a:r>
              <a:rPr lang="nl-BE" sz="2700" b="1" dirty="0">
                <a:effectLst>
                  <a:outerShdw blurRad="38100" dist="38100" dir="2700000" algn="tl">
                    <a:srgbClr val="000000">
                      <a:alpha val="43137"/>
                    </a:srgbClr>
                  </a:outerShdw>
                </a:effectLst>
              </a:rPr>
              <a:t>Acties te ondernemen in 2016</a:t>
            </a:r>
            <a:endParaRPr lang="nl-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3724096"/>
          </a:xfrm>
          <a:prstGeom prst="rect">
            <a:avLst/>
          </a:prstGeom>
          <a:noFill/>
        </p:spPr>
        <p:txBody>
          <a:bodyPr wrap="square" rtlCol="0">
            <a:spAutoFit/>
          </a:bodyPr>
          <a:lstStyle/>
          <a:p>
            <a:pPr marL="457200" lvl="0" indent="-457200">
              <a:spcAft>
                <a:spcPts val="600"/>
              </a:spcAft>
              <a:buFont typeface="+mj-lt"/>
              <a:buAutoNum type="arabicPeriod" startAt="4"/>
            </a:pPr>
            <a:r>
              <a:rPr lang="nl-BE" sz="2000" b="1" dirty="0"/>
              <a:t>Vorming van de leden van de hiërarchische lijn belast met de controles van de staat van het asbest</a:t>
            </a:r>
            <a:endParaRPr lang="en-US" sz="2000" dirty="0"/>
          </a:p>
          <a:p>
            <a:pPr marL="442913">
              <a:spcAft>
                <a:spcPts val="600"/>
              </a:spcAft>
            </a:pPr>
            <a:r>
              <a:rPr lang="nl-BE" dirty="0"/>
              <a:t>Bezoek in DOORNIK voor het opmaken van de balans na twee jaar opleiding, waarvoor de sensibilisatiebrochure voor het proces van de controle van de staat het asbest werd gebruikt + eventuele aanpassingen.</a:t>
            </a:r>
            <a:endParaRPr lang="en-US" dirty="0"/>
          </a:p>
          <a:p>
            <a:pPr marL="457200" lvl="0" indent="-457200">
              <a:spcAft>
                <a:spcPts val="600"/>
              </a:spcAft>
              <a:buFont typeface="+mj-lt"/>
              <a:buAutoNum type="arabicPeriod" startAt="5"/>
            </a:pPr>
            <a:r>
              <a:rPr lang="nl-BE" sz="2000" b="1" dirty="0"/>
              <a:t>Vorming ‘eenvoudige handelingen’ van het personeel 2 </a:t>
            </a:r>
            <a:r>
              <a:rPr lang="nl-BE" sz="2000" b="1" dirty="0" err="1"/>
              <a:t>Ech</a:t>
            </a:r>
            <a:r>
              <a:rPr lang="nl-BE" sz="2000" b="1" dirty="0"/>
              <a:t> Infra</a:t>
            </a:r>
            <a:endParaRPr lang="en-US" sz="2000" dirty="0"/>
          </a:p>
          <a:p>
            <a:pPr marL="728663" indent="-285750">
              <a:spcAft>
                <a:spcPts val="600"/>
              </a:spcAft>
              <a:buFont typeface="Wingdings" panose="05000000000000000000" pitchFamily="2" charset="2"/>
              <a:buChar char="è"/>
            </a:pPr>
            <a:r>
              <a:rPr lang="nl-BE" dirty="0"/>
              <a:t>Jaarlijks toegekend budget voor de opleiding van het jaar </a:t>
            </a:r>
            <a:r>
              <a:rPr lang="nl-BE" b="1" dirty="0">
                <a:solidFill>
                  <a:srgbClr val="C00000"/>
                </a:solidFill>
                <a:effectLst>
                  <a:outerShdw blurRad="38100" dist="38100" dir="2700000" algn="tl">
                    <a:srgbClr val="000000">
                      <a:alpha val="43137"/>
                    </a:srgbClr>
                  </a:outerShdw>
                </a:effectLst>
              </a:rPr>
              <a:t>2016</a:t>
            </a:r>
            <a:r>
              <a:rPr lang="nl-BE" dirty="0">
                <a:solidFill>
                  <a:srgbClr val="C00000"/>
                </a:solidFill>
                <a:effectLst>
                  <a:outerShdw blurRad="38100" dist="38100" dir="2700000" algn="tl">
                    <a:srgbClr val="000000">
                      <a:alpha val="43137"/>
                    </a:srgbClr>
                  </a:outerShdw>
                </a:effectLst>
              </a:rPr>
              <a:t> </a:t>
            </a:r>
            <a:r>
              <a:rPr lang="nl-BE" dirty="0"/>
              <a:t>= </a:t>
            </a:r>
            <a:r>
              <a:rPr lang="nl-BE" b="1" dirty="0">
                <a:solidFill>
                  <a:srgbClr val="C00000"/>
                </a:solidFill>
                <a:effectLst>
                  <a:outerShdw blurRad="38100" dist="38100" dir="2700000" algn="tl">
                    <a:srgbClr val="000000">
                      <a:alpha val="43137"/>
                    </a:srgbClr>
                  </a:outerShdw>
                </a:effectLst>
              </a:rPr>
              <a:t>4.000,00</a:t>
            </a:r>
            <a:r>
              <a:rPr lang="nl-BE" dirty="0"/>
              <a:t> </a:t>
            </a:r>
            <a:r>
              <a:rPr lang="nl-BE" dirty="0" smtClean="0"/>
              <a:t>€;</a:t>
            </a:r>
            <a:endParaRPr lang="en-US" dirty="0"/>
          </a:p>
          <a:p>
            <a:pPr marL="728663" indent="-285750">
              <a:spcAft>
                <a:spcPts val="600"/>
              </a:spcAft>
              <a:buFont typeface="Wingdings" panose="05000000000000000000" pitchFamily="2" charset="2"/>
              <a:buChar char="è"/>
            </a:pPr>
            <a:r>
              <a:rPr lang="nl-BE" dirty="0"/>
              <a:t>Een nieuw contract moet opgesteld worden in </a:t>
            </a:r>
            <a:r>
              <a:rPr lang="nl-BE" b="1" dirty="0">
                <a:solidFill>
                  <a:srgbClr val="C00000"/>
                </a:solidFill>
                <a:effectLst>
                  <a:outerShdw blurRad="38100" dist="38100" dir="2700000" algn="tl">
                    <a:srgbClr val="000000">
                      <a:alpha val="43137"/>
                    </a:srgbClr>
                  </a:outerShdw>
                </a:effectLst>
              </a:rPr>
              <a:t>2016</a:t>
            </a:r>
            <a:r>
              <a:rPr lang="nl-BE" dirty="0">
                <a:solidFill>
                  <a:srgbClr val="C00000"/>
                </a:solidFill>
                <a:effectLst>
                  <a:outerShdw blurRad="38100" dist="38100" dir="2700000" algn="tl">
                    <a:srgbClr val="000000">
                      <a:alpha val="43137"/>
                    </a:srgbClr>
                  </a:outerShdw>
                </a:effectLst>
              </a:rPr>
              <a:t> </a:t>
            </a:r>
            <a:r>
              <a:rPr lang="nl-BE" dirty="0"/>
              <a:t>voor de periode </a:t>
            </a:r>
            <a:r>
              <a:rPr lang="nl-BE" b="1" dirty="0">
                <a:solidFill>
                  <a:srgbClr val="C00000"/>
                </a:solidFill>
                <a:effectLst>
                  <a:outerShdw blurRad="38100" dist="38100" dir="2700000" algn="tl">
                    <a:srgbClr val="000000">
                      <a:alpha val="43137"/>
                    </a:srgbClr>
                  </a:outerShdw>
                </a:effectLst>
              </a:rPr>
              <a:t>2017-2020</a:t>
            </a:r>
            <a:r>
              <a:rPr lang="nl-BE" dirty="0"/>
              <a:t>.</a:t>
            </a:r>
            <a:endParaRPr lang="en-US" dirty="0"/>
          </a:p>
          <a:p>
            <a:pPr marL="457200" lvl="0" indent="-457200">
              <a:spcAft>
                <a:spcPts val="600"/>
              </a:spcAft>
              <a:buFont typeface="+mj-lt"/>
              <a:buAutoNum type="arabicPeriod" startAt="6"/>
            </a:pPr>
            <a:r>
              <a:rPr lang="nl-BE" sz="2000" b="1" dirty="0"/>
              <a:t>Melding in ILIAS van de aanwezigheid of niet in de gebouwen van Defensie</a:t>
            </a:r>
            <a:endParaRPr lang="en-US" sz="2000" dirty="0"/>
          </a:p>
          <a:p>
            <a:pPr marL="442913">
              <a:spcAft>
                <a:spcPts val="600"/>
              </a:spcAft>
            </a:pPr>
            <a:r>
              <a:rPr lang="nl-BE" dirty="0"/>
              <a:t>Opstellen van een EXCEL-tabel die de situaties asbest van de gebouwen van de </a:t>
            </a:r>
            <a:r>
              <a:rPr lang="nl-BE" dirty="0" smtClean="0"/>
              <a:t>kwartieren.</a:t>
            </a:r>
            <a:endParaRPr lang="fr-BE" dirty="0" smtClean="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1419357162"/>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23</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4"/>
            </a:pPr>
            <a:r>
              <a:rPr lang="nl-BE" sz="2700" b="1" dirty="0">
                <a:effectLst>
                  <a:outerShdw blurRad="38100" dist="38100" dir="2700000" algn="tl">
                    <a:srgbClr val="000000">
                      <a:alpha val="43137"/>
                    </a:srgbClr>
                  </a:outerShdw>
                </a:effectLst>
              </a:rPr>
              <a:t>A</a:t>
            </a:r>
            <a:r>
              <a:rPr lang="nl-BE" sz="2700" b="1" dirty="0" smtClean="0">
                <a:effectLst>
                  <a:outerShdw blurRad="38100" dist="38100" dir="2700000" algn="tl">
                    <a:srgbClr val="000000">
                      <a:alpha val="43137"/>
                    </a:srgbClr>
                  </a:outerShdw>
                </a:effectLst>
              </a:rPr>
              <a:t>cties te ondernemen in </a:t>
            </a:r>
            <a:r>
              <a:rPr lang="nl-BE" sz="2700" b="1" dirty="0">
                <a:effectLst>
                  <a:outerShdw blurRad="38100" dist="38100" dir="2700000" algn="tl">
                    <a:srgbClr val="000000">
                      <a:alpha val="43137"/>
                    </a:srgbClr>
                  </a:outerShdw>
                </a:effectLst>
              </a:rPr>
              <a:t>2016</a:t>
            </a:r>
            <a:endParaRPr lang="nl-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878259"/>
          </a:xfrm>
          <a:prstGeom prst="rect">
            <a:avLst/>
          </a:prstGeom>
          <a:noFill/>
        </p:spPr>
        <p:txBody>
          <a:bodyPr wrap="square" rtlCol="0">
            <a:spAutoFit/>
          </a:bodyPr>
          <a:lstStyle/>
          <a:p>
            <a:pPr marL="342900" lvl="0" indent="-342900">
              <a:buFont typeface="+mj-lt"/>
              <a:buAutoNum type="arabicPeriod" startAt="7"/>
            </a:pPr>
            <a:r>
              <a:rPr lang="nl-BE" b="1" dirty="0"/>
              <a:t>Aanpassing van de richtlijn DGMR-SPS-PRMIL-ITLX-007 « </a:t>
            </a:r>
            <a:r>
              <a:rPr lang="nl-BE" b="1" i="1" dirty="0"/>
              <a:t>Beheer van asbest aanwezig in de Infrastructuur van Defensie</a:t>
            </a:r>
            <a:r>
              <a:rPr lang="nl-BE" b="1" dirty="0"/>
              <a:t> » (</a:t>
            </a:r>
            <a:r>
              <a:rPr lang="nl-BE" b="1" i="1" dirty="0"/>
              <a:t>niet exhaustief</a:t>
            </a:r>
            <a:r>
              <a:rPr lang="nl-BE" b="1" dirty="0"/>
              <a:t>)</a:t>
            </a:r>
            <a:endParaRPr lang="en-US" dirty="0"/>
          </a:p>
          <a:p>
            <a:pPr marL="647700" lvl="0" indent="-285750">
              <a:spcAft>
                <a:spcPts val="300"/>
              </a:spcAft>
              <a:buFont typeface="Wingdings" panose="05000000000000000000" pitchFamily="2" charset="2"/>
              <a:buChar char="è"/>
            </a:pPr>
            <a:r>
              <a:rPr lang="nl-BE" sz="1400" dirty="0"/>
              <a:t>Herziening van de refertes vermeld in de richtlijn;</a:t>
            </a:r>
            <a:endParaRPr lang="en-US" sz="1400" dirty="0"/>
          </a:p>
          <a:p>
            <a:pPr marL="647700" lvl="0" indent="-285750">
              <a:spcAft>
                <a:spcPts val="300"/>
              </a:spcAft>
              <a:buFont typeface="Wingdings" panose="05000000000000000000" pitchFamily="2" charset="2"/>
              <a:buChar char="è"/>
            </a:pPr>
            <a:r>
              <a:rPr lang="nl-BE" sz="1400" dirty="0"/>
              <a:t>Aanpassing van de definitie van CC Infra;</a:t>
            </a:r>
            <a:endParaRPr lang="en-US" sz="1400" dirty="0"/>
          </a:p>
          <a:p>
            <a:pPr marL="647700" lvl="0" indent="-285750">
              <a:spcAft>
                <a:spcPts val="300"/>
              </a:spcAft>
              <a:buFont typeface="Wingdings" panose="05000000000000000000" pitchFamily="2" charset="2"/>
              <a:buChar char="è"/>
            </a:pPr>
            <a:r>
              <a:rPr lang="nl-BE" sz="1400" dirty="0"/>
              <a:t>De richtlijnen verfijnen betreffende het personeel van de kwartieren dat, tijdens het werk, aan asbest wordt blootgesteld, in het bijzonder, voor wat betreft de asbestverwijderingswerken, het opstellen van de controleverslagen van de staat van het asbest, het indienen van de documenten aan het BOC en de milieuvergunning; </a:t>
            </a:r>
            <a:endParaRPr lang="en-US" sz="1400" dirty="0"/>
          </a:p>
          <a:p>
            <a:pPr marL="647700" lvl="0" indent="-285750">
              <a:spcAft>
                <a:spcPts val="300"/>
              </a:spcAft>
              <a:buFont typeface="Wingdings" panose="05000000000000000000" pitchFamily="2" charset="2"/>
              <a:buChar char="è"/>
            </a:pPr>
            <a:r>
              <a:rPr lang="nl-BE" sz="1400" dirty="0"/>
              <a:t>Bepaling van de inhoud van het asbestverwijderingswerkprogramma;</a:t>
            </a:r>
            <a:endParaRPr lang="en-US" sz="1400" dirty="0"/>
          </a:p>
          <a:p>
            <a:pPr marL="647700" lvl="0" indent="-285750">
              <a:spcAft>
                <a:spcPts val="300"/>
              </a:spcAft>
              <a:buFont typeface="Wingdings" panose="05000000000000000000" pitchFamily="2" charset="2"/>
              <a:buChar char="è"/>
            </a:pPr>
            <a:r>
              <a:rPr lang="nl-BE" sz="1400" dirty="0"/>
              <a:t>Gezien de evoluties aan de inhoud van de vorming van het personeel belast met de controles van de staat van het asbest, liggen aanpassingen voor de hand;</a:t>
            </a:r>
            <a:endParaRPr lang="en-US" sz="1400" dirty="0"/>
          </a:p>
          <a:p>
            <a:pPr marL="647700" lvl="0" indent="-285750">
              <a:spcAft>
                <a:spcPts val="300"/>
              </a:spcAft>
              <a:buFont typeface="Wingdings" panose="05000000000000000000" pitchFamily="2" charset="2"/>
              <a:buChar char="è"/>
            </a:pPr>
            <a:r>
              <a:rPr lang="nl-BE" sz="1400" dirty="0"/>
              <a:t>Deze aanpassingen overbrengen naar de instructiefiches.</a:t>
            </a:r>
            <a:endParaRPr lang="en-US" sz="1400" dirty="0"/>
          </a:p>
          <a:p>
            <a:pPr marL="342900" lvl="0" indent="-342900">
              <a:buFont typeface="+mj-lt"/>
              <a:buAutoNum type="arabicPeriod" startAt="8"/>
            </a:pPr>
            <a:r>
              <a:rPr lang="nl-BE" b="1" dirty="0"/>
              <a:t>Aanpassing van de richtlijn « </a:t>
            </a:r>
            <a:r>
              <a:rPr lang="nl-BE" b="1" i="1" dirty="0"/>
              <a:t>ABC Kwartiercommandant</a:t>
            </a:r>
            <a:r>
              <a:rPr lang="nl-BE" b="1" dirty="0"/>
              <a:t> »</a:t>
            </a:r>
            <a:endParaRPr lang="en-US" dirty="0"/>
          </a:p>
          <a:p>
            <a:pPr marL="361950">
              <a:spcAft>
                <a:spcPts val="300"/>
              </a:spcAft>
            </a:pPr>
            <a:r>
              <a:rPr lang="nl-BE" sz="1400" dirty="0"/>
              <a:t>Rekening houdend met de publicatie in </a:t>
            </a:r>
            <a:r>
              <a:rPr lang="nl-BE" sz="1400" b="1" dirty="0">
                <a:solidFill>
                  <a:srgbClr val="C00000"/>
                </a:solidFill>
                <a:effectLst>
                  <a:outerShdw blurRad="38100" dist="38100" dir="2700000" algn="tl">
                    <a:srgbClr val="000000">
                      <a:alpha val="43137"/>
                    </a:srgbClr>
                  </a:outerShdw>
                </a:effectLst>
              </a:rPr>
              <a:t>2016</a:t>
            </a:r>
            <a:r>
              <a:rPr lang="nl-BE" sz="1400" dirty="0">
                <a:solidFill>
                  <a:srgbClr val="C00000"/>
                </a:solidFill>
                <a:effectLst>
                  <a:outerShdw blurRad="38100" dist="38100" dir="2700000" algn="tl">
                    <a:srgbClr val="000000">
                      <a:alpha val="43137"/>
                    </a:srgbClr>
                  </a:outerShdw>
                </a:effectLst>
              </a:rPr>
              <a:t> </a:t>
            </a:r>
            <a:r>
              <a:rPr lang="nl-BE" sz="1400" dirty="0"/>
              <a:t>van een instructiefiche en van de aanpassingen aan de richtlijn </a:t>
            </a:r>
            <a:r>
              <a:rPr lang="nl-BE" sz="1400" b="1" dirty="0">
                <a:solidFill>
                  <a:srgbClr val="C00000"/>
                </a:solidFill>
                <a:effectLst>
                  <a:outerShdw blurRad="38100" dist="38100" dir="2700000" algn="tl">
                    <a:srgbClr val="000000">
                      <a:alpha val="43137"/>
                    </a:srgbClr>
                  </a:outerShdw>
                </a:effectLst>
              </a:rPr>
              <a:t>DGMR-SPS-PRMIL-ITLX-007</a:t>
            </a:r>
            <a:r>
              <a:rPr lang="nl-BE" sz="1400" dirty="0">
                <a:solidFill>
                  <a:srgbClr val="C00000"/>
                </a:solidFill>
                <a:effectLst>
                  <a:outerShdw blurRad="38100" dist="38100" dir="2700000" algn="tl">
                    <a:srgbClr val="000000">
                      <a:alpha val="43137"/>
                    </a:srgbClr>
                  </a:outerShdw>
                </a:effectLst>
              </a:rPr>
              <a:t> </a:t>
            </a:r>
            <a:r>
              <a:rPr lang="nl-BE" sz="1400" dirty="0"/>
              <a:t>voor wat betreft, in beide gevallen, de asbestverwijderingswerken door het gevormd personeel van het 2 </a:t>
            </a:r>
            <a:r>
              <a:rPr lang="nl-BE" sz="1400" dirty="0" err="1"/>
              <a:t>Ech</a:t>
            </a:r>
            <a:r>
              <a:rPr lang="nl-BE" sz="1400" dirty="0"/>
              <a:t> Infra.</a:t>
            </a:r>
            <a:endParaRPr lang="en-US" sz="1400" dirty="0"/>
          </a:p>
          <a:p>
            <a:pPr marL="342900" lvl="0" indent="-342900">
              <a:buFont typeface="+mj-lt"/>
              <a:buAutoNum type="arabicPeriod" startAt="9"/>
            </a:pPr>
            <a:r>
              <a:rPr lang="nl-BE" b="1" dirty="0"/>
              <a:t>Dialoog – Informatie - Overleg</a:t>
            </a:r>
            <a:endParaRPr lang="en-US" dirty="0"/>
          </a:p>
          <a:p>
            <a:pPr marL="361950"/>
            <a:r>
              <a:rPr lang="nl-BE" sz="1400" dirty="0"/>
              <a:t>Zoals in 2015, zullen permanent gehandhaafd worden. Men moet de omkadering (coaching) van de CCI en de kwartieren intensief verderzetten </a:t>
            </a:r>
            <a:r>
              <a:rPr lang="nl-BE" sz="1400" dirty="0">
                <a:sym typeface="Wingdings"/>
              </a:rPr>
              <a:t></a:t>
            </a:r>
            <a:r>
              <a:rPr lang="nl-BE" sz="1400" dirty="0"/>
              <a:t>INFRA DAY, andere fora, periodieke herhalingsnota, driemaandelijkse balans, bezoeken ter plaatse, enz</a:t>
            </a:r>
            <a:r>
              <a:rPr lang="nl-BE" sz="1400" dirty="0" smtClean="0"/>
              <a:t>.</a:t>
            </a:r>
            <a:endParaRPr lang="en-US" sz="1400" dirty="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2092531782"/>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24</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4"/>
            </a:pPr>
            <a:r>
              <a:rPr lang="nl-BE" sz="2700" b="1" dirty="0">
                <a:effectLst>
                  <a:outerShdw blurRad="38100" dist="38100" dir="2700000" algn="tl">
                    <a:srgbClr val="000000">
                      <a:alpha val="43137"/>
                    </a:srgbClr>
                  </a:outerShdw>
                </a:effectLst>
              </a:rPr>
              <a:t>Acties te ondernemen in 2016</a:t>
            </a:r>
            <a:endParaRPr lang="nl-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401205"/>
          </a:xfrm>
          <a:prstGeom prst="rect">
            <a:avLst/>
          </a:prstGeom>
          <a:noFill/>
        </p:spPr>
        <p:txBody>
          <a:bodyPr wrap="square" rtlCol="0">
            <a:spAutoFit/>
          </a:bodyPr>
          <a:lstStyle/>
          <a:p>
            <a:pPr marL="457200" lvl="0" indent="-457200">
              <a:spcAft>
                <a:spcPts val="600"/>
              </a:spcAft>
              <a:buFont typeface="+mj-lt"/>
              <a:buAutoNum type="arabicPeriod" startAt="10"/>
            </a:pPr>
            <a:r>
              <a:rPr lang="nl-BE" sz="2000" b="1" dirty="0"/>
              <a:t>Deelname aan het </a:t>
            </a:r>
            <a:r>
              <a:rPr lang="nl-BE" sz="2000" b="1" dirty="0">
                <a:solidFill>
                  <a:srgbClr val="C00000"/>
                </a:solidFill>
                <a:effectLst>
                  <a:outerShdw blurRad="38100" dist="38100" dir="2700000" algn="tl">
                    <a:srgbClr val="000000">
                      <a:alpha val="43137"/>
                    </a:srgbClr>
                  </a:outerShdw>
                </a:effectLst>
              </a:rPr>
              <a:t>HOC 2016-1 </a:t>
            </a:r>
            <a:r>
              <a:rPr lang="nl-BE" sz="2000" b="1" dirty="0"/>
              <a:t>du </a:t>
            </a:r>
            <a:r>
              <a:rPr lang="nl-BE" sz="2000" b="1" dirty="0">
                <a:solidFill>
                  <a:srgbClr val="C00000"/>
                </a:solidFill>
                <a:effectLst>
                  <a:outerShdw blurRad="38100" dist="38100" dir="2700000" algn="tl">
                    <a:srgbClr val="000000">
                      <a:alpha val="43137"/>
                    </a:srgbClr>
                  </a:outerShdw>
                </a:effectLst>
              </a:rPr>
              <a:t>8 maart 2016 </a:t>
            </a:r>
            <a:r>
              <a:rPr lang="nl-BE" sz="2000" b="1" dirty="0"/>
              <a:t>onder de </a:t>
            </a:r>
            <a:r>
              <a:rPr lang="nl-BE" sz="2000" b="1" dirty="0">
                <a:solidFill>
                  <a:srgbClr val="C00000"/>
                </a:solidFill>
                <a:effectLst>
                  <a:outerShdw blurRad="38100" dist="38100" dir="2700000" algn="tl">
                    <a:srgbClr val="000000">
                      <a:alpha val="43137"/>
                    </a:srgbClr>
                  </a:outerShdw>
                </a:effectLst>
              </a:rPr>
              <a:t>CWB 354 </a:t>
            </a:r>
            <a:r>
              <a:rPr lang="nl-BE" sz="2000" b="1" dirty="0"/>
              <a:t>«</a:t>
            </a:r>
            <a:r>
              <a:rPr lang="nl-BE" sz="2000" b="1" i="1" dirty="0"/>
              <a:t> asbestinventaris, beheersprogramma en asbestverwijderingswerkprogramma</a:t>
            </a:r>
            <a:r>
              <a:rPr lang="nl-BE" sz="2000" b="1" dirty="0"/>
              <a:t> » </a:t>
            </a:r>
            <a:endParaRPr lang="en-US" sz="2000" dirty="0"/>
          </a:p>
          <a:p>
            <a:pPr marL="442913">
              <a:spcAft>
                <a:spcPts val="600"/>
              </a:spcAft>
            </a:pPr>
            <a:r>
              <a:rPr lang="nl-BE" sz="1600" dirty="0"/>
              <a:t>Zullen gepresenteerd worden:</a:t>
            </a:r>
            <a:endParaRPr lang="en-US" sz="1600" dirty="0"/>
          </a:p>
          <a:p>
            <a:pPr marL="728663" lvl="0" indent="-285750">
              <a:spcAft>
                <a:spcPts val="600"/>
              </a:spcAft>
              <a:buFont typeface="Wingdings" panose="05000000000000000000" pitchFamily="2" charset="2"/>
              <a:buChar char="è"/>
            </a:pPr>
            <a:r>
              <a:rPr lang="nl-BE" sz="1600" dirty="0"/>
              <a:t>De updates </a:t>
            </a:r>
            <a:r>
              <a:rPr lang="nl-BE" sz="1600" b="1" dirty="0">
                <a:solidFill>
                  <a:srgbClr val="C00000"/>
                </a:solidFill>
                <a:effectLst>
                  <a:outerShdw blurRad="38100" dist="38100" dir="2700000" algn="tl">
                    <a:srgbClr val="000000">
                      <a:alpha val="43137"/>
                    </a:srgbClr>
                  </a:outerShdw>
                </a:effectLst>
              </a:rPr>
              <a:t>2015</a:t>
            </a:r>
            <a:r>
              <a:rPr lang="nl-BE" sz="1600" dirty="0">
                <a:solidFill>
                  <a:srgbClr val="C00000"/>
                </a:solidFill>
                <a:effectLst>
                  <a:outerShdw blurRad="38100" dist="38100" dir="2700000" algn="tl">
                    <a:srgbClr val="000000">
                      <a:alpha val="43137"/>
                    </a:srgbClr>
                  </a:outerShdw>
                </a:effectLst>
              </a:rPr>
              <a:t> </a:t>
            </a:r>
            <a:r>
              <a:rPr lang="nl-BE" sz="1600" dirty="0"/>
              <a:t>van de asbestinventaris en het beheersprogramma;</a:t>
            </a:r>
            <a:endParaRPr lang="en-US" sz="1600" dirty="0"/>
          </a:p>
          <a:p>
            <a:pPr marL="728663" lvl="0" indent="-285750">
              <a:spcAft>
                <a:spcPts val="600"/>
              </a:spcAft>
              <a:buFont typeface="Wingdings" panose="05000000000000000000" pitchFamily="2" charset="2"/>
              <a:buChar char="è"/>
            </a:pPr>
            <a:r>
              <a:rPr lang="nl-BE" sz="1600" dirty="0"/>
              <a:t>De lijst van de asbestverwijderingswerken uitgevoerd door het 2 </a:t>
            </a:r>
            <a:r>
              <a:rPr lang="nl-BE" sz="1600" dirty="0" err="1"/>
              <a:t>Ech</a:t>
            </a:r>
            <a:r>
              <a:rPr lang="nl-BE" sz="1600" dirty="0"/>
              <a:t> Infra;</a:t>
            </a:r>
            <a:endParaRPr lang="en-US" sz="1600" dirty="0"/>
          </a:p>
          <a:p>
            <a:pPr marL="728663" lvl="0" indent="-285750">
              <a:spcAft>
                <a:spcPts val="600"/>
              </a:spcAft>
              <a:buFont typeface="Wingdings" panose="05000000000000000000" pitchFamily="2" charset="2"/>
              <a:buChar char="è"/>
            </a:pPr>
            <a:r>
              <a:rPr lang="nl-BE" sz="1600" dirty="0"/>
              <a:t>Het asbestverwijderingswerkprogramma </a:t>
            </a:r>
            <a:r>
              <a:rPr lang="fr-BE" sz="1600" b="1" dirty="0" smtClean="0">
                <a:solidFill>
                  <a:srgbClr val="C00000"/>
                </a:solidFill>
                <a:effectLst>
                  <a:outerShdw blurRad="38100" dist="38100" dir="2700000" algn="tl">
                    <a:srgbClr val="000000">
                      <a:alpha val="43137"/>
                    </a:srgbClr>
                  </a:outerShdw>
                </a:effectLst>
              </a:rPr>
              <a:t>2016</a:t>
            </a:r>
            <a:r>
              <a:rPr lang="fr-BE" sz="1600" dirty="0"/>
              <a:t>.</a:t>
            </a:r>
            <a:endParaRPr lang="en-US" sz="1600" dirty="0"/>
          </a:p>
          <a:p>
            <a:pPr marL="457200" lvl="0" indent="-457200">
              <a:spcAft>
                <a:spcPts val="600"/>
              </a:spcAft>
              <a:buFont typeface="+mj-lt"/>
              <a:buAutoNum type="arabicPeriod" startAt="11"/>
            </a:pPr>
            <a:r>
              <a:rPr lang="nl-BE" sz="2000" b="1" dirty="0"/>
              <a:t>Deelname aan andere HOC</a:t>
            </a:r>
            <a:endParaRPr lang="en-US" sz="2000" dirty="0"/>
          </a:p>
          <a:p>
            <a:pPr marL="442913">
              <a:spcAft>
                <a:spcPts val="600"/>
              </a:spcAft>
            </a:pPr>
            <a:r>
              <a:rPr lang="nl-BE" sz="1600" dirty="0"/>
              <a:t>Zullen gepresenteerd worden:</a:t>
            </a:r>
            <a:endParaRPr lang="en-US" sz="1600" dirty="0"/>
          </a:p>
          <a:p>
            <a:pPr marL="728663" lvl="0" indent="-285750">
              <a:spcAft>
                <a:spcPts val="600"/>
              </a:spcAft>
              <a:buFont typeface="Wingdings" panose="05000000000000000000" pitchFamily="2" charset="2"/>
              <a:buChar char="è"/>
            </a:pPr>
            <a:r>
              <a:rPr lang="nl-BE" sz="1600" dirty="0"/>
              <a:t>Een nieuwe versie van de richtlijn </a:t>
            </a:r>
            <a:r>
              <a:rPr lang="nl-BE" sz="1600" b="1" dirty="0">
                <a:solidFill>
                  <a:srgbClr val="C00000"/>
                </a:solidFill>
                <a:effectLst>
                  <a:outerShdw blurRad="38100" dist="38100" dir="2700000" algn="tl">
                    <a:srgbClr val="000000">
                      <a:alpha val="43137"/>
                    </a:srgbClr>
                  </a:outerShdw>
                </a:effectLst>
              </a:rPr>
              <a:t>DGMR-SPS-PRMIL-ITLX-007</a:t>
            </a:r>
            <a:r>
              <a:rPr lang="nl-BE" sz="1600" dirty="0"/>
              <a:t> “</a:t>
            </a:r>
            <a:r>
              <a:rPr lang="nl-BE" sz="1600" i="1" dirty="0"/>
              <a:t>Beheer van asbest aanwezig in de Infrastructuur van Defensie</a:t>
            </a:r>
            <a:r>
              <a:rPr lang="nl-BE" sz="1600" dirty="0"/>
              <a:t>”;</a:t>
            </a:r>
            <a:endParaRPr lang="en-US" sz="1600" dirty="0"/>
          </a:p>
          <a:p>
            <a:pPr marL="728663" lvl="0" indent="-285750">
              <a:spcAft>
                <a:spcPts val="600"/>
              </a:spcAft>
              <a:buFont typeface="Wingdings" panose="05000000000000000000" pitchFamily="2" charset="2"/>
              <a:buChar char="è"/>
            </a:pPr>
            <a:r>
              <a:rPr lang="nl-BE" sz="1600" dirty="0"/>
              <a:t>In het kader van de continue verbetering van het beheersysteem van de risico’s met betrekking tot het beheer van asbest in de Infrastructuur: aanpassingen van de procesfiches NIV III en IV en van het model van dashboard.</a:t>
            </a:r>
            <a:endParaRPr lang="en-US" sz="1600" dirty="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3587126960"/>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25</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5"/>
            </a:pPr>
            <a:r>
              <a:rPr lang="nl-BE" sz="2700" b="1" dirty="0" smtClean="0">
                <a:effectLst>
                  <a:outerShdw blurRad="38100" dist="38100" dir="2700000" algn="tl">
                    <a:srgbClr val="000000">
                      <a:alpha val="43137"/>
                    </a:srgbClr>
                  </a:outerShdw>
                </a:effectLst>
              </a:rPr>
              <a:t>Conclusies</a:t>
            </a:r>
            <a:endParaRPr lang="nl-BE" sz="2700" dirty="0">
              <a:effectLst>
                <a:outerShdw blurRad="38100" dist="38100" dir="2700000" algn="tl">
                  <a:srgbClr val="000000">
                    <a:alpha val="43137"/>
                  </a:srgbClr>
                </a:outerShdw>
              </a:effectLst>
            </a:endParaRPr>
          </a:p>
        </p:txBody>
      </p:sp>
      <p:sp>
        <p:nvSpPr>
          <p:cNvPr id="2" name="TextBox 1"/>
          <p:cNvSpPr txBox="1"/>
          <p:nvPr/>
        </p:nvSpPr>
        <p:spPr>
          <a:xfrm>
            <a:off x="332192" y="2276872"/>
            <a:ext cx="8640960" cy="3277820"/>
          </a:xfrm>
          <a:prstGeom prst="rect">
            <a:avLst/>
          </a:prstGeom>
          <a:noFill/>
        </p:spPr>
        <p:txBody>
          <a:bodyPr wrap="square" rtlCol="0">
            <a:spAutoFit/>
          </a:bodyPr>
          <a:lstStyle/>
          <a:p>
            <a:pPr>
              <a:spcAft>
                <a:spcPts val="600"/>
              </a:spcAft>
            </a:pPr>
            <a:r>
              <a:rPr lang="nl-BE" sz="2400" b="1" dirty="0" smtClean="0"/>
              <a:t>Niet </a:t>
            </a:r>
            <a:r>
              <a:rPr lang="nl-BE" sz="2400" b="1" dirty="0"/>
              <a:t>te vroeg victorie te kraaien, </a:t>
            </a:r>
            <a:r>
              <a:rPr lang="nl-BE" sz="2400" b="1" dirty="0" smtClean="0"/>
              <a:t>maar:</a:t>
            </a:r>
          </a:p>
          <a:p>
            <a:pPr marL="342900" indent="-342900">
              <a:spcAft>
                <a:spcPts val="600"/>
              </a:spcAft>
              <a:buFont typeface="Wingdings" panose="05000000000000000000" pitchFamily="2" charset="2"/>
              <a:buChar char="è"/>
            </a:pPr>
            <a:r>
              <a:rPr lang="nl-BE" sz="2400" b="1" dirty="0"/>
              <a:t>D</a:t>
            </a:r>
            <a:r>
              <a:rPr lang="nl-BE" sz="2400" b="1" dirty="0" smtClean="0"/>
              <a:t>e </a:t>
            </a:r>
            <a:r>
              <a:rPr lang="nl-BE" sz="2400" b="1" dirty="0"/>
              <a:t>informatie acties en communicatie activiteiten sinds 2014 succesvol </a:t>
            </a:r>
            <a:r>
              <a:rPr lang="nl-BE" sz="2400" b="1" dirty="0" smtClean="0"/>
              <a:t>zijn;</a:t>
            </a:r>
          </a:p>
          <a:p>
            <a:pPr marL="342900" indent="-342900">
              <a:spcAft>
                <a:spcPts val="600"/>
              </a:spcAft>
              <a:buFont typeface="Wingdings" panose="05000000000000000000" pitchFamily="2" charset="2"/>
              <a:buChar char="è"/>
            </a:pPr>
            <a:r>
              <a:rPr lang="nl-BE" sz="2400" b="1" dirty="0" smtClean="0"/>
              <a:t>Men </a:t>
            </a:r>
            <a:r>
              <a:rPr lang="nl-BE" sz="2400" b="1" dirty="0"/>
              <a:t>kan zich dus terecht tevreden stellen, maar men moet toch waakzaam blijven en niet achterover </a:t>
            </a:r>
            <a:r>
              <a:rPr lang="nl-BE" sz="2400" b="1" dirty="0" smtClean="0"/>
              <a:t>leunen!</a:t>
            </a:r>
          </a:p>
          <a:p>
            <a:pPr marL="342900" indent="-342900">
              <a:spcAft>
                <a:spcPts val="600"/>
              </a:spcAft>
              <a:buFont typeface="Wingdings" panose="05000000000000000000" pitchFamily="2" charset="2"/>
              <a:buChar char="è"/>
            </a:pPr>
            <a:r>
              <a:rPr lang="nl-BE" sz="2400" b="1" dirty="0" smtClean="0"/>
              <a:t>De </a:t>
            </a:r>
            <a:r>
              <a:rPr lang="nl-BE" sz="2400" b="1" dirty="0"/>
              <a:t>acties te ondernemen in 2016 gaan in deze zin, vooral met de medewerking van CCI en de kwartieren, en in het bijzonder, met de medewerking van de vakbonden tijdens de CCB</a:t>
            </a:r>
            <a:r>
              <a:rPr lang="fr-FR" sz="2400" b="1" dirty="0" smtClean="0"/>
              <a:t>.</a:t>
            </a:r>
          </a:p>
        </p:txBody>
      </p:sp>
      <p:sp>
        <p:nvSpPr>
          <p:cNvPr id="5"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6"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3055576191"/>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Number Placeholder 5"/>
          <p:cNvSpPr txBox="1">
            <a:spLocks noGrp="1"/>
          </p:cNvSpPr>
          <p:nvPr/>
        </p:nvSpPr>
        <p:spPr bwMode="auto">
          <a:xfrm>
            <a:off x="6553200" y="6245225"/>
            <a:ext cx="1690688" cy="476250"/>
          </a:xfrm>
          <a:prstGeom prst="rect">
            <a:avLst/>
          </a:prstGeom>
          <a:noFill/>
          <a:ln w="9525">
            <a:noFill/>
            <a:miter lim="800000"/>
            <a:headEnd/>
            <a:tailEnd/>
          </a:ln>
        </p:spPr>
        <p:txBody>
          <a:bodyPr/>
          <a:lstStyle/>
          <a:p>
            <a:pPr algn="r"/>
            <a:fld id="{713FD338-AAF3-405C-912A-DCB4B3EB7AA6}" type="slidenum">
              <a:rPr lang="en-US" sz="1400">
                <a:latin typeface="Arial" charset="0"/>
              </a:rPr>
              <a:pPr algn="r"/>
              <a:t>26</a:t>
            </a:fld>
            <a:endParaRPr lang="en-US" sz="1400">
              <a:latin typeface="Arial" charset="0"/>
            </a:endParaRPr>
          </a:p>
        </p:txBody>
      </p:sp>
      <p:sp>
        <p:nvSpPr>
          <p:cNvPr id="2" name="Rectangle 2"/>
          <p:cNvSpPr>
            <a:spLocks noGrp="1" noChangeArrowheads="1"/>
          </p:cNvSpPr>
          <p:nvPr>
            <p:ph type="title" idx="4294967295"/>
          </p:nvPr>
        </p:nvSpPr>
        <p:spPr>
          <a:xfrm>
            <a:off x="1042988" y="274638"/>
            <a:ext cx="7200900" cy="850900"/>
          </a:xfrm>
        </p:spPr>
        <p:txBody>
          <a:bodyPr/>
          <a:lstStyle/>
          <a:p>
            <a:pPr eaLnBrk="1" hangingPunct="1">
              <a:defRPr/>
            </a:pPr>
            <a:r>
              <a:rPr lang="nl-BE" sz="3600" kern="0" smtClean="0">
                <a:effectLst>
                  <a:outerShdw blurRad="38100" dist="38100" dir="2700000" algn="tl">
                    <a:srgbClr val="C0C0C0"/>
                  </a:outerShdw>
                </a:effectLst>
                <a:latin typeface="Comic Sans MS" pitchFamily="66" charset="0"/>
              </a:rPr>
              <a:t>   </a:t>
            </a:r>
            <a:endParaRPr lang="fr-FR" sz="3600" kern="0" smtClean="0">
              <a:effectLst>
                <a:outerShdw blurRad="38100" dist="38100" dir="2700000" algn="tl">
                  <a:srgbClr val="C0C0C0"/>
                </a:outerShdw>
              </a:effectLst>
              <a:latin typeface="Comic Sans MS" pitchFamily="66" charset="0"/>
            </a:endParaRPr>
          </a:p>
        </p:txBody>
      </p:sp>
      <p:sp>
        <p:nvSpPr>
          <p:cNvPr id="3" name="Rectangle 2"/>
          <p:cNvSpPr>
            <a:spLocks noGrp="1" noChangeArrowheads="1"/>
          </p:cNvSpPr>
          <p:nvPr>
            <p:ph type="title" idx="4294967295"/>
          </p:nvPr>
        </p:nvSpPr>
        <p:spPr>
          <a:xfrm>
            <a:off x="1042988" y="274638"/>
            <a:ext cx="7200900" cy="850900"/>
          </a:xfrm>
        </p:spPr>
        <p:txBody>
          <a:bodyPr/>
          <a:lstStyle/>
          <a:p>
            <a:pPr marL="857250" indent="-857250" eaLnBrk="1" hangingPunct="1">
              <a:buFont typeface="+mj-lt"/>
              <a:buAutoNum type="romanUcPeriod" startAt="6"/>
              <a:defRPr/>
            </a:pPr>
            <a:r>
              <a:rPr lang="nl-BE" sz="3600" b="1" kern="0" dirty="0" smtClean="0">
                <a:effectLst>
                  <a:outerShdw blurRad="38100" dist="38100" dir="2700000" algn="tl">
                    <a:srgbClr val="C0C0C0"/>
                  </a:outerShdw>
                </a:effectLst>
                <a:latin typeface="+mn-lt"/>
                <a:cs typeface="Arial" panose="020B0604020202020204" pitchFamily="34" charset="0"/>
              </a:rPr>
              <a:t>Q&amp;A</a:t>
            </a:r>
            <a:endParaRPr lang="fr-FR" sz="3600" b="1" kern="0" dirty="0" smtClean="0">
              <a:effectLst>
                <a:outerShdw blurRad="38100" dist="38100" dir="2700000" algn="tl">
                  <a:srgbClr val="C0C0C0"/>
                </a:outerShdw>
              </a:effectLst>
              <a:latin typeface="+mn-lt"/>
              <a:cs typeface="Arial" panose="020B0604020202020204" pitchFamily="34" charset="0"/>
            </a:endParaRPr>
          </a:p>
        </p:txBody>
      </p:sp>
      <p:grpSp>
        <p:nvGrpSpPr>
          <p:cNvPr id="33796" name="Group 24"/>
          <p:cNvGrpSpPr>
            <a:grpSpLocks/>
          </p:cNvGrpSpPr>
          <p:nvPr/>
        </p:nvGrpSpPr>
        <p:grpSpPr bwMode="auto">
          <a:xfrm>
            <a:off x="4932363" y="1412875"/>
            <a:ext cx="1465262" cy="2468563"/>
            <a:chOff x="2338" y="1337"/>
            <a:chExt cx="923" cy="1555"/>
          </a:xfrm>
        </p:grpSpPr>
        <p:sp>
          <p:nvSpPr>
            <p:cNvPr id="33823" name="Freeform 25"/>
            <p:cNvSpPr>
              <a:spLocks/>
            </p:cNvSpPr>
            <p:nvPr/>
          </p:nvSpPr>
          <p:spPr bwMode="auto">
            <a:xfrm>
              <a:off x="2786" y="1337"/>
              <a:ext cx="374" cy="366"/>
            </a:xfrm>
            <a:custGeom>
              <a:avLst/>
              <a:gdLst>
                <a:gd name="T0" fmla="*/ 114 w 374"/>
                <a:gd name="T1" fmla="*/ 155 h 366"/>
                <a:gd name="T2" fmla="*/ 146 w 374"/>
                <a:gd name="T3" fmla="*/ 106 h 366"/>
                <a:gd name="T4" fmla="*/ 183 w 374"/>
                <a:gd name="T5" fmla="*/ 69 h 366"/>
                <a:gd name="T6" fmla="*/ 220 w 374"/>
                <a:gd name="T7" fmla="*/ 24 h 366"/>
                <a:gd name="T8" fmla="*/ 264 w 374"/>
                <a:gd name="T9" fmla="*/ 4 h 366"/>
                <a:gd name="T10" fmla="*/ 301 w 374"/>
                <a:gd name="T11" fmla="*/ 0 h 366"/>
                <a:gd name="T12" fmla="*/ 337 w 374"/>
                <a:gd name="T13" fmla="*/ 12 h 366"/>
                <a:gd name="T14" fmla="*/ 358 w 374"/>
                <a:gd name="T15" fmla="*/ 41 h 366"/>
                <a:gd name="T16" fmla="*/ 374 w 374"/>
                <a:gd name="T17" fmla="*/ 94 h 366"/>
                <a:gd name="T18" fmla="*/ 370 w 374"/>
                <a:gd name="T19" fmla="*/ 150 h 366"/>
                <a:gd name="T20" fmla="*/ 354 w 374"/>
                <a:gd name="T21" fmla="*/ 199 h 366"/>
                <a:gd name="T22" fmla="*/ 313 w 374"/>
                <a:gd name="T23" fmla="*/ 256 h 366"/>
                <a:gd name="T24" fmla="*/ 268 w 374"/>
                <a:gd name="T25" fmla="*/ 297 h 366"/>
                <a:gd name="T26" fmla="*/ 220 w 374"/>
                <a:gd name="T27" fmla="*/ 333 h 366"/>
                <a:gd name="T28" fmla="*/ 167 w 374"/>
                <a:gd name="T29" fmla="*/ 358 h 366"/>
                <a:gd name="T30" fmla="*/ 122 w 374"/>
                <a:gd name="T31" fmla="*/ 366 h 366"/>
                <a:gd name="T32" fmla="*/ 102 w 374"/>
                <a:gd name="T33" fmla="*/ 354 h 366"/>
                <a:gd name="T34" fmla="*/ 85 w 374"/>
                <a:gd name="T35" fmla="*/ 305 h 366"/>
                <a:gd name="T36" fmla="*/ 89 w 374"/>
                <a:gd name="T37" fmla="*/ 240 h 366"/>
                <a:gd name="T38" fmla="*/ 12 w 374"/>
                <a:gd name="T39" fmla="*/ 244 h 366"/>
                <a:gd name="T40" fmla="*/ 0 w 374"/>
                <a:gd name="T41" fmla="*/ 232 h 366"/>
                <a:gd name="T42" fmla="*/ 12 w 374"/>
                <a:gd name="T43" fmla="*/ 207 h 366"/>
                <a:gd name="T44" fmla="*/ 93 w 374"/>
                <a:gd name="T45" fmla="*/ 203 h 366"/>
                <a:gd name="T46" fmla="*/ 114 w 374"/>
                <a:gd name="T47" fmla="*/ 155 h 36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74"/>
                <a:gd name="T73" fmla="*/ 0 h 366"/>
                <a:gd name="T74" fmla="*/ 374 w 374"/>
                <a:gd name="T75" fmla="*/ 366 h 36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74" h="366">
                  <a:moveTo>
                    <a:pt x="114" y="155"/>
                  </a:moveTo>
                  <a:lnTo>
                    <a:pt x="146" y="106"/>
                  </a:lnTo>
                  <a:lnTo>
                    <a:pt x="183" y="69"/>
                  </a:lnTo>
                  <a:lnTo>
                    <a:pt x="220" y="24"/>
                  </a:lnTo>
                  <a:lnTo>
                    <a:pt x="264" y="4"/>
                  </a:lnTo>
                  <a:lnTo>
                    <a:pt x="301" y="0"/>
                  </a:lnTo>
                  <a:lnTo>
                    <a:pt x="337" y="12"/>
                  </a:lnTo>
                  <a:lnTo>
                    <a:pt x="358" y="41"/>
                  </a:lnTo>
                  <a:lnTo>
                    <a:pt x="374" y="94"/>
                  </a:lnTo>
                  <a:lnTo>
                    <a:pt x="370" y="150"/>
                  </a:lnTo>
                  <a:lnTo>
                    <a:pt x="354" y="199"/>
                  </a:lnTo>
                  <a:lnTo>
                    <a:pt x="313" y="256"/>
                  </a:lnTo>
                  <a:lnTo>
                    <a:pt x="268" y="297"/>
                  </a:lnTo>
                  <a:lnTo>
                    <a:pt x="220" y="333"/>
                  </a:lnTo>
                  <a:lnTo>
                    <a:pt x="167" y="358"/>
                  </a:lnTo>
                  <a:lnTo>
                    <a:pt x="122" y="366"/>
                  </a:lnTo>
                  <a:lnTo>
                    <a:pt x="102" y="354"/>
                  </a:lnTo>
                  <a:lnTo>
                    <a:pt x="85" y="305"/>
                  </a:lnTo>
                  <a:lnTo>
                    <a:pt x="89" y="240"/>
                  </a:lnTo>
                  <a:lnTo>
                    <a:pt x="12" y="244"/>
                  </a:lnTo>
                  <a:lnTo>
                    <a:pt x="0" y="232"/>
                  </a:lnTo>
                  <a:lnTo>
                    <a:pt x="12" y="207"/>
                  </a:lnTo>
                  <a:lnTo>
                    <a:pt x="93" y="203"/>
                  </a:lnTo>
                  <a:lnTo>
                    <a:pt x="114" y="155"/>
                  </a:lnTo>
                  <a:close/>
                </a:path>
              </a:pathLst>
            </a:custGeom>
            <a:solidFill>
              <a:srgbClr val="000000"/>
            </a:solidFill>
            <a:ln w="9525">
              <a:noFill/>
              <a:round/>
              <a:headEnd/>
              <a:tailEnd/>
            </a:ln>
          </p:spPr>
          <p:txBody>
            <a:bodyPr/>
            <a:lstStyle/>
            <a:p>
              <a:endParaRPr lang="en-US">
                <a:latin typeface="Arial" charset="0"/>
              </a:endParaRPr>
            </a:p>
          </p:txBody>
        </p:sp>
        <p:sp>
          <p:nvSpPr>
            <p:cNvPr id="33824" name="Freeform 26"/>
            <p:cNvSpPr>
              <a:spLocks/>
            </p:cNvSpPr>
            <p:nvPr/>
          </p:nvSpPr>
          <p:spPr bwMode="auto">
            <a:xfrm>
              <a:off x="2766" y="1743"/>
              <a:ext cx="260" cy="536"/>
            </a:xfrm>
            <a:custGeom>
              <a:avLst/>
              <a:gdLst>
                <a:gd name="T0" fmla="*/ 73 w 260"/>
                <a:gd name="T1" fmla="*/ 45 h 536"/>
                <a:gd name="T2" fmla="*/ 110 w 260"/>
                <a:gd name="T3" fmla="*/ 12 h 536"/>
                <a:gd name="T4" fmla="*/ 167 w 260"/>
                <a:gd name="T5" fmla="*/ 0 h 536"/>
                <a:gd name="T6" fmla="*/ 215 w 260"/>
                <a:gd name="T7" fmla="*/ 8 h 536"/>
                <a:gd name="T8" fmla="*/ 252 w 260"/>
                <a:gd name="T9" fmla="*/ 41 h 536"/>
                <a:gd name="T10" fmla="*/ 260 w 260"/>
                <a:gd name="T11" fmla="*/ 65 h 536"/>
                <a:gd name="T12" fmla="*/ 260 w 260"/>
                <a:gd name="T13" fmla="*/ 97 h 536"/>
                <a:gd name="T14" fmla="*/ 244 w 260"/>
                <a:gd name="T15" fmla="*/ 126 h 536"/>
                <a:gd name="T16" fmla="*/ 215 w 260"/>
                <a:gd name="T17" fmla="*/ 175 h 536"/>
                <a:gd name="T18" fmla="*/ 203 w 260"/>
                <a:gd name="T19" fmla="*/ 231 h 536"/>
                <a:gd name="T20" fmla="*/ 199 w 260"/>
                <a:gd name="T21" fmla="*/ 280 h 536"/>
                <a:gd name="T22" fmla="*/ 211 w 260"/>
                <a:gd name="T23" fmla="*/ 333 h 536"/>
                <a:gd name="T24" fmla="*/ 244 w 260"/>
                <a:gd name="T25" fmla="*/ 382 h 536"/>
                <a:gd name="T26" fmla="*/ 256 w 260"/>
                <a:gd name="T27" fmla="*/ 430 h 536"/>
                <a:gd name="T28" fmla="*/ 252 w 260"/>
                <a:gd name="T29" fmla="*/ 475 h 536"/>
                <a:gd name="T30" fmla="*/ 228 w 260"/>
                <a:gd name="T31" fmla="*/ 512 h 536"/>
                <a:gd name="T32" fmla="*/ 195 w 260"/>
                <a:gd name="T33" fmla="*/ 532 h 536"/>
                <a:gd name="T34" fmla="*/ 154 w 260"/>
                <a:gd name="T35" fmla="*/ 536 h 536"/>
                <a:gd name="T36" fmla="*/ 106 w 260"/>
                <a:gd name="T37" fmla="*/ 536 h 536"/>
                <a:gd name="T38" fmla="*/ 69 w 260"/>
                <a:gd name="T39" fmla="*/ 516 h 536"/>
                <a:gd name="T40" fmla="*/ 32 w 260"/>
                <a:gd name="T41" fmla="*/ 455 h 536"/>
                <a:gd name="T42" fmla="*/ 8 w 260"/>
                <a:gd name="T43" fmla="*/ 402 h 536"/>
                <a:gd name="T44" fmla="*/ 0 w 260"/>
                <a:gd name="T45" fmla="*/ 321 h 536"/>
                <a:gd name="T46" fmla="*/ 8 w 260"/>
                <a:gd name="T47" fmla="*/ 248 h 536"/>
                <a:gd name="T48" fmla="*/ 24 w 260"/>
                <a:gd name="T49" fmla="*/ 171 h 536"/>
                <a:gd name="T50" fmla="*/ 49 w 260"/>
                <a:gd name="T51" fmla="*/ 93 h 536"/>
                <a:gd name="T52" fmla="*/ 73 w 260"/>
                <a:gd name="T53" fmla="*/ 45 h 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60"/>
                <a:gd name="T82" fmla="*/ 0 h 536"/>
                <a:gd name="T83" fmla="*/ 260 w 260"/>
                <a:gd name="T84" fmla="*/ 536 h 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60" h="536">
                  <a:moveTo>
                    <a:pt x="73" y="45"/>
                  </a:moveTo>
                  <a:lnTo>
                    <a:pt x="110" y="12"/>
                  </a:lnTo>
                  <a:lnTo>
                    <a:pt x="167" y="0"/>
                  </a:lnTo>
                  <a:lnTo>
                    <a:pt x="215" y="8"/>
                  </a:lnTo>
                  <a:lnTo>
                    <a:pt x="252" y="41"/>
                  </a:lnTo>
                  <a:lnTo>
                    <a:pt x="260" y="65"/>
                  </a:lnTo>
                  <a:lnTo>
                    <a:pt x="260" y="97"/>
                  </a:lnTo>
                  <a:lnTo>
                    <a:pt x="244" y="126"/>
                  </a:lnTo>
                  <a:lnTo>
                    <a:pt x="215" y="175"/>
                  </a:lnTo>
                  <a:lnTo>
                    <a:pt x="203" y="231"/>
                  </a:lnTo>
                  <a:lnTo>
                    <a:pt x="199" y="280"/>
                  </a:lnTo>
                  <a:lnTo>
                    <a:pt x="211" y="333"/>
                  </a:lnTo>
                  <a:lnTo>
                    <a:pt x="244" y="382"/>
                  </a:lnTo>
                  <a:lnTo>
                    <a:pt x="256" y="430"/>
                  </a:lnTo>
                  <a:lnTo>
                    <a:pt x="252" y="475"/>
                  </a:lnTo>
                  <a:lnTo>
                    <a:pt x="228" y="512"/>
                  </a:lnTo>
                  <a:lnTo>
                    <a:pt x="195" y="532"/>
                  </a:lnTo>
                  <a:lnTo>
                    <a:pt x="154" y="536"/>
                  </a:lnTo>
                  <a:lnTo>
                    <a:pt x="106" y="536"/>
                  </a:lnTo>
                  <a:lnTo>
                    <a:pt x="69" y="516"/>
                  </a:lnTo>
                  <a:lnTo>
                    <a:pt x="32" y="455"/>
                  </a:lnTo>
                  <a:lnTo>
                    <a:pt x="8" y="402"/>
                  </a:lnTo>
                  <a:lnTo>
                    <a:pt x="0" y="321"/>
                  </a:lnTo>
                  <a:lnTo>
                    <a:pt x="8" y="248"/>
                  </a:lnTo>
                  <a:lnTo>
                    <a:pt x="24" y="171"/>
                  </a:lnTo>
                  <a:lnTo>
                    <a:pt x="49" y="93"/>
                  </a:lnTo>
                  <a:lnTo>
                    <a:pt x="73" y="45"/>
                  </a:lnTo>
                  <a:close/>
                </a:path>
              </a:pathLst>
            </a:custGeom>
            <a:solidFill>
              <a:srgbClr val="000000"/>
            </a:solidFill>
            <a:ln w="9525">
              <a:noFill/>
              <a:round/>
              <a:headEnd/>
              <a:tailEnd/>
            </a:ln>
          </p:spPr>
          <p:txBody>
            <a:bodyPr/>
            <a:lstStyle/>
            <a:p>
              <a:endParaRPr lang="en-US">
                <a:latin typeface="Arial" charset="0"/>
              </a:endParaRPr>
            </a:p>
          </p:txBody>
        </p:sp>
        <p:sp>
          <p:nvSpPr>
            <p:cNvPr id="33825" name="Freeform 27"/>
            <p:cNvSpPr>
              <a:spLocks/>
            </p:cNvSpPr>
            <p:nvPr/>
          </p:nvSpPr>
          <p:spPr bwMode="auto">
            <a:xfrm>
              <a:off x="2338" y="1431"/>
              <a:ext cx="550" cy="418"/>
            </a:xfrm>
            <a:custGeom>
              <a:avLst/>
              <a:gdLst>
                <a:gd name="T0" fmla="*/ 407 w 550"/>
                <a:gd name="T1" fmla="*/ 317 h 418"/>
                <a:gd name="T2" fmla="*/ 517 w 550"/>
                <a:gd name="T3" fmla="*/ 345 h 418"/>
                <a:gd name="T4" fmla="*/ 537 w 550"/>
                <a:gd name="T5" fmla="*/ 353 h 418"/>
                <a:gd name="T6" fmla="*/ 550 w 550"/>
                <a:gd name="T7" fmla="*/ 377 h 418"/>
                <a:gd name="T8" fmla="*/ 537 w 550"/>
                <a:gd name="T9" fmla="*/ 406 h 418"/>
                <a:gd name="T10" fmla="*/ 517 w 550"/>
                <a:gd name="T11" fmla="*/ 418 h 418"/>
                <a:gd name="T12" fmla="*/ 493 w 550"/>
                <a:gd name="T13" fmla="*/ 414 h 418"/>
                <a:gd name="T14" fmla="*/ 371 w 550"/>
                <a:gd name="T15" fmla="*/ 345 h 418"/>
                <a:gd name="T16" fmla="*/ 285 w 550"/>
                <a:gd name="T17" fmla="*/ 308 h 418"/>
                <a:gd name="T18" fmla="*/ 200 w 550"/>
                <a:gd name="T19" fmla="*/ 268 h 418"/>
                <a:gd name="T20" fmla="*/ 122 w 550"/>
                <a:gd name="T21" fmla="*/ 219 h 418"/>
                <a:gd name="T22" fmla="*/ 90 w 550"/>
                <a:gd name="T23" fmla="*/ 215 h 418"/>
                <a:gd name="T24" fmla="*/ 82 w 550"/>
                <a:gd name="T25" fmla="*/ 227 h 418"/>
                <a:gd name="T26" fmla="*/ 78 w 550"/>
                <a:gd name="T27" fmla="*/ 256 h 418"/>
                <a:gd name="T28" fmla="*/ 45 w 550"/>
                <a:gd name="T29" fmla="*/ 268 h 418"/>
                <a:gd name="T30" fmla="*/ 21 w 550"/>
                <a:gd name="T31" fmla="*/ 248 h 418"/>
                <a:gd name="T32" fmla="*/ 0 w 550"/>
                <a:gd name="T33" fmla="*/ 183 h 418"/>
                <a:gd name="T34" fmla="*/ 21 w 550"/>
                <a:gd name="T35" fmla="*/ 126 h 418"/>
                <a:gd name="T36" fmla="*/ 9 w 550"/>
                <a:gd name="T37" fmla="*/ 110 h 418"/>
                <a:gd name="T38" fmla="*/ 5 w 550"/>
                <a:gd name="T39" fmla="*/ 49 h 418"/>
                <a:gd name="T40" fmla="*/ 13 w 550"/>
                <a:gd name="T41" fmla="*/ 20 h 418"/>
                <a:gd name="T42" fmla="*/ 33 w 550"/>
                <a:gd name="T43" fmla="*/ 0 h 418"/>
                <a:gd name="T44" fmla="*/ 61 w 550"/>
                <a:gd name="T45" fmla="*/ 0 h 418"/>
                <a:gd name="T46" fmla="*/ 61 w 550"/>
                <a:gd name="T47" fmla="*/ 16 h 418"/>
                <a:gd name="T48" fmla="*/ 37 w 550"/>
                <a:gd name="T49" fmla="*/ 37 h 418"/>
                <a:gd name="T50" fmla="*/ 37 w 550"/>
                <a:gd name="T51" fmla="*/ 65 h 418"/>
                <a:gd name="T52" fmla="*/ 45 w 550"/>
                <a:gd name="T53" fmla="*/ 93 h 418"/>
                <a:gd name="T54" fmla="*/ 66 w 550"/>
                <a:gd name="T55" fmla="*/ 130 h 418"/>
                <a:gd name="T56" fmla="*/ 94 w 550"/>
                <a:gd name="T57" fmla="*/ 162 h 418"/>
                <a:gd name="T58" fmla="*/ 118 w 550"/>
                <a:gd name="T59" fmla="*/ 183 h 418"/>
                <a:gd name="T60" fmla="*/ 163 w 550"/>
                <a:gd name="T61" fmla="*/ 211 h 418"/>
                <a:gd name="T62" fmla="*/ 257 w 550"/>
                <a:gd name="T63" fmla="*/ 252 h 418"/>
                <a:gd name="T64" fmla="*/ 342 w 550"/>
                <a:gd name="T65" fmla="*/ 284 h 418"/>
                <a:gd name="T66" fmla="*/ 407 w 550"/>
                <a:gd name="T67" fmla="*/ 317 h 41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0"/>
                <a:gd name="T103" fmla="*/ 0 h 418"/>
                <a:gd name="T104" fmla="*/ 550 w 550"/>
                <a:gd name="T105" fmla="*/ 418 h 41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0" h="418">
                  <a:moveTo>
                    <a:pt x="407" y="317"/>
                  </a:moveTo>
                  <a:lnTo>
                    <a:pt x="517" y="345"/>
                  </a:lnTo>
                  <a:lnTo>
                    <a:pt x="537" y="353"/>
                  </a:lnTo>
                  <a:lnTo>
                    <a:pt x="550" y="377"/>
                  </a:lnTo>
                  <a:lnTo>
                    <a:pt x="537" y="406"/>
                  </a:lnTo>
                  <a:lnTo>
                    <a:pt x="517" y="418"/>
                  </a:lnTo>
                  <a:lnTo>
                    <a:pt x="493" y="414"/>
                  </a:lnTo>
                  <a:lnTo>
                    <a:pt x="371" y="345"/>
                  </a:lnTo>
                  <a:lnTo>
                    <a:pt x="285" y="308"/>
                  </a:lnTo>
                  <a:lnTo>
                    <a:pt x="200" y="268"/>
                  </a:lnTo>
                  <a:lnTo>
                    <a:pt x="122" y="219"/>
                  </a:lnTo>
                  <a:lnTo>
                    <a:pt x="90" y="215"/>
                  </a:lnTo>
                  <a:lnTo>
                    <a:pt x="82" y="227"/>
                  </a:lnTo>
                  <a:lnTo>
                    <a:pt x="78" y="256"/>
                  </a:lnTo>
                  <a:lnTo>
                    <a:pt x="45" y="268"/>
                  </a:lnTo>
                  <a:lnTo>
                    <a:pt x="21" y="248"/>
                  </a:lnTo>
                  <a:lnTo>
                    <a:pt x="0" y="183"/>
                  </a:lnTo>
                  <a:lnTo>
                    <a:pt x="21" y="126"/>
                  </a:lnTo>
                  <a:lnTo>
                    <a:pt x="9" y="110"/>
                  </a:lnTo>
                  <a:lnTo>
                    <a:pt x="5" y="49"/>
                  </a:lnTo>
                  <a:lnTo>
                    <a:pt x="13" y="20"/>
                  </a:lnTo>
                  <a:lnTo>
                    <a:pt x="33" y="0"/>
                  </a:lnTo>
                  <a:lnTo>
                    <a:pt x="61" y="0"/>
                  </a:lnTo>
                  <a:lnTo>
                    <a:pt x="61" y="16"/>
                  </a:lnTo>
                  <a:lnTo>
                    <a:pt x="37" y="37"/>
                  </a:lnTo>
                  <a:lnTo>
                    <a:pt x="37" y="65"/>
                  </a:lnTo>
                  <a:lnTo>
                    <a:pt x="45" y="93"/>
                  </a:lnTo>
                  <a:lnTo>
                    <a:pt x="66" y="130"/>
                  </a:lnTo>
                  <a:lnTo>
                    <a:pt x="94" y="162"/>
                  </a:lnTo>
                  <a:lnTo>
                    <a:pt x="118" y="183"/>
                  </a:lnTo>
                  <a:lnTo>
                    <a:pt x="163" y="211"/>
                  </a:lnTo>
                  <a:lnTo>
                    <a:pt x="257" y="252"/>
                  </a:lnTo>
                  <a:lnTo>
                    <a:pt x="342" y="284"/>
                  </a:lnTo>
                  <a:lnTo>
                    <a:pt x="407" y="317"/>
                  </a:lnTo>
                  <a:close/>
                </a:path>
              </a:pathLst>
            </a:custGeom>
            <a:solidFill>
              <a:srgbClr val="000000"/>
            </a:solidFill>
            <a:ln w="9525">
              <a:noFill/>
              <a:round/>
              <a:headEnd/>
              <a:tailEnd/>
            </a:ln>
          </p:spPr>
          <p:txBody>
            <a:bodyPr/>
            <a:lstStyle/>
            <a:p>
              <a:endParaRPr lang="en-US">
                <a:latin typeface="Arial" charset="0"/>
              </a:endParaRPr>
            </a:p>
          </p:txBody>
        </p:sp>
        <p:sp>
          <p:nvSpPr>
            <p:cNvPr id="33826" name="Freeform 28"/>
            <p:cNvSpPr>
              <a:spLocks/>
            </p:cNvSpPr>
            <p:nvPr/>
          </p:nvSpPr>
          <p:spPr bwMode="auto">
            <a:xfrm>
              <a:off x="2973" y="1759"/>
              <a:ext cx="288" cy="484"/>
            </a:xfrm>
            <a:custGeom>
              <a:avLst/>
              <a:gdLst>
                <a:gd name="T0" fmla="*/ 0 w 288"/>
                <a:gd name="T1" fmla="*/ 25 h 484"/>
                <a:gd name="T2" fmla="*/ 4 w 288"/>
                <a:gd name="T3" fmla="*/ 5 h 484"/>
                <a:gd name="T4" fmla="*/ 49 w 288"/>
                <a:gd name="T5" fmla="*/ 0 h 484"/>
                <a:gd name="T6" fmla="*/ 73 w 288"/>
                <a:gd name="T7" fmla="*/ 21 h 484"/>
                <a:gd name="T8" fmla="*/ 110 w 288"/>
                <a:gd name="T9" fmla="*/ 74 h 484"/>
                <a:gd name="T10" fmla="*/ 158 w 288"/>
                <a:gd name="T11" fmla="*/ 143 h 484"/>
                <a:gd name="T12" fmla="*/ 203 w 288"/>
                <a:gd name="T13" fmla="*/ 191 h 484"/>
                <a:gd name="T14" fmla="*/ 284 w 288"/>
                <a:gd name="T15" fmla="*/ 281 h 484"/>
                <a:gd name="T16" fmla="*/ 288 w 288"/>
                <a:gd name="T17" fmla="*/ 301 h 484"/>
                <a:gd name="T18" fmla="*/ 272 w 288"/>
                <a:gd name="T19" fmla="*/ 313 h 484"/>
                <a:gd name="T20" fmla="*/ 231 w 288"/>
                <a:gd name="T21" fmla="*/ 329 h 484"/>
                <a:gd name="T22" fmla="*/ 174 w 288"/>
                <a:gd name="T23" fmla="*/ 341 h 484"/>
                <a:gd name="T24" fmla="*/ 105 w 288"/>
                <a:gd name="T25" fmla="*/ 346 h 484"/>
                <a:gd name="T26" fmla="*/ 81 w 288"/>
                <a:gd name="T27" fmla="*/ 350 h 484"/>
                <a:gd name="T28" fmla="*/ 73 w 288"/>
                <a:gd name="T29" fmla="*/ 366 h 484"/>
                <a:gd name="T30" fmla="*/ 89 w 288"/>
                <a:gd name="T31" fmla="*/ 394 h 484"/>
                <a:gd name="T32" fmla="*/ 146 w 288"/>
                <a:gd name="T33" fmla="*/ 443 h 484"/>
                <a:gd name="T34" fmla="*/ 187 w 288"/>
                <a:gd name="T35" fmla="*/ 455 h 484"/>
                <a:gd name="T36" fmla="*/ 195 w 288"/>
                <a:gd name="T37" fmla="*/ 471 h 484"/>
                <a:gd name="T38" fmla="*/ 178 w 288"/>
                <a:gd name="T39" fmla="*/ 484 h 484"/>
                <a:gd name="T40" fmla="*/ 142 w 288"/>
                <a:gd name="T41" fmla="*/ 484 h 484"/>
                <a:gd name="T42" fmla="*/ 93 w 288"/>
                <a:gd name="T43" fmla="*/ 455 h 484"/>
                <a:gd name="T44" fmla="*/ 53 w 288"/>
                <a:gd name="T45" fmla="*/ 415 h 484"/>
                <a:gd name="T46" fmla="*/ 28 w 288"/>
                <a:gd name="T47" fmla="*/ 378 h 484"/>
                <a:gd name="T48" fmla="*/ 28 w 288"/>
                <a:gd name="T49" fmla="*/ 350 h 484"/>
                <a:gd name="T50" fmla="*/ 45 w 288"/>
                <a:gd name="T51" fmla="*/ 329 h 484"/>
                <a:gd name="T52" fmla="*/ 69 w 288"/>
                <a:gd name="T53" fmla="*/ 321 h 484"/>
                <a:gd name="T54" fmla="*/ 105 w 288"/>
                <a:gd name="T55" fmla="*/ 317 h 484"/>
                <a:gd name="T56" fmla="*/ 146 w 288"/>
                <a:gd name="T57" fmla="*/ 317 h 484"/>
                <a:gd name="T58" fmla="*/ 195 w 288"/>
                <a:gd name="T59" fmla="*/ 309 h 484"/>
                <a:gd name="T60" fmla="*/ 219 w 288"/>
                <a:gd name="T61" fmla="*/ 301 h 484"/>
                <a:gd name="T62" fmla="*/ 231 w 288"/>
                <a:gd name="T63" fmla="*/ 289 h 484"/>
                <a:gd name="T64" fmla="*/ 227 w 288"/>
                <a:gd name="T65" fmla="*/ 277 h 484"/>
                <a:gd name="T66" fmla="*/ 191 w 288"/>
                <a:gd name="T67" fmla="*/ 244 h 484"/>
                <a:gd name="T68" fmla="*/ 134 w 288"/>
                <a:gd name="T69" fmla="*/ 187 h 484"/>
                <a:gd name="T70" fmla="*/ 81 w 288"/>
                <a:gd name="T71" fmla="*/ 138 h 484"/>
                <a:gd name="T72" fmla="*/ 24 w 288"/>
                <a:gd name="T73" fmla="*/ 86 h 484"/>
                <a:gd name="T74" fmla="*/ 4 w 288"/>
                <a:gd name="T75" fmla="*/ 49 h 484"/>
                <a:gd name="T76" fmla="*/ 0 w 288"/>
                <a:gd name="T77" fmla="*/ 25 h 48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88"/>
                <a:gd name="T118" fmla="*/ 0 h 484"/>
                <a:gd name="T119" fmla="*/ 288 w 288"/>
                <a:gd name="T120" fmla="*/ 484 h 48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88" h="484">
                  <a:moveTo>
                    <a:pt x="0" y="25"/>
                  </a:moveTo>
                  <a:lnTo>
                    <a:pt x="4" y="5"/>
                  </a:lnTo>
                  <a:lnTo>
                    <a:pt x="49" y="0"/>
                  </a:lnTo>
                  <a:lnTo>
                    <a:pt x="73" y="21"/>
                  </a:lnTo>
                  <a:lnTo>
                    <a:pt x="110" y="74"/>
                  </a:lnTo>
                  <a:lnTo>
                    <a:pt x="158" y="143"/>
                  </a:lnTo>
                  <a:lnTo>
                    <a:pt x="203" y="191"/>
                  </a:lnTo>
                  <a:lnTo>
                    <a:pt x="284" y="281"/>
                  </a:lnTo>
                  <a:lnTo>
                    <a:pt x="288" y="301"/>
                  </a:lnTo>
                  <a:lnTo>
                    <a:pt x="272" y="313"/>
                  </a:lnTo>
                  <a:lnTo>
                    <a:pt x="231" y="329"/>
                  </a:lnTo>
                  <a:lnTo>
                    <a:pt x="174" y="341"/>
                  </a:lnTo>
                  <a:lnTo>
                    <a:pt x="105" y="346"/>
                  </a:lnTo>
                  <a:lnTo>
                    <a:pt x="81" y="350"/>
                  </a:lnTo>
                  <a:lnTo>
                    <a:pt x="73" y="366"/>
                  </a:lnTo>
                  <a:lnTo>
                    <a:pt x="89" y="394"/>
                  </a:lnTo>
                  <a:lnTo>
                    <a:pt x="146" y="443"/>
                  </a:lnTo>
                  <a:lnTo>
                    <a:pt x="187" y="455"/>
                  </a:lnTo>
                  <a:lnTo>
                    <a:pt x="195" y="471"/>
                  </a:lnTo>
                  <a:lnTo>
                    <a:pt x="178" y="484"/>
                  </a:lnTo>
                  <a:lnTo>
                    <a:pt x="142" y="484"/>
                  </a:lnTo>
                  <a:lnTo>
                    <a:pt x="93" y="455"/>
                  </a:lnTo>
                  <a:lnTo>
                    <a:pt x="53" y="415"/>
                  </a:lnTo>
                  <a:lnTo>
                    <a:pt x="28" y="378"/>
                  </a:lnTo>
                  <a:lnTo>
                    <a:pt x="28" y="350"/>
                  </a:lnTo>
                  <a:lnTo>
                    <a:pt x="45" y="329"/>
                  </a:lnTo>
                  <a:lnTo>
                    <a:pt x="69" y="321"/>
                  </a:lnTo>
                  <a:lnTo>
                    <a:pt x="105" y="317"/>
                  </a:lnTo>
                  <a:lnTo>
                    <a:pt x="146" y="317"/>
                  </a:lnTo>
                  <a:lnTo>
                    <a:pt x="195" y="309"/>
                  </a:lnTo>
                  <a:lnTo>
                    <a:pt x="219" y="301"/>
                  </a:lnTo>
                  <a:lnTo>
                    <a:pt x="231" y="289"/>
                  </a:lnTo>
                  <a:lnTo>
                    <a:pt x="227" y="277"/>
                  </a:lnTo>
                  <a:lnTo>
                    <a:pt x="191" y="244"/>
                  </a:lnTo>
                  <a:lnTo>
                    <a:pt x="134" y="187"/>
                  </a:lnTo>
                  <a:lnTo>
                    <a:pt x="81" y="138"/>
                  </a:lnTo>
                  <a:lnTo>
                    <a:pt x="24" y="86"/>
                  </a:lnTo>
                  <a:lnTo>
                    <a:pt x="4" y="49"/>
                  </a:lnTo>
                  <a:lnTo>
                    <a:pt x="0" y="25"/>
                  </a:lnTo>
                  <a:close/>
                </a:path>
              </a:pathLst>
            </a:custGeom>
            <a:solidFill>
              <a:srgbClr val="000000"/>
            </a:solidFill>
            <a:ln w="9525">
              <a:noFill/>
              <a:round/>
              <a:headEnd/>
              <a:tailEnd/>
            </a:ln>
          </p:spPr>
          <p:txBody>
            <a:bodyPr/>
            <a:lstStyle/>
            <a:p>
              <a:endParaRPr lang="en-US">
                <a:latin typeface="Arial" charset="0"/>
              </a:endParaRPr>
            </a:p>
          </p:txBody>
        </p:sp>
        <p:sp>
          <p:nvSpPr>
            <p:cNvPr id="33827" name="Freeform 29"/>
            <p:cNvSpPr>
              <a:spLocks/>
            </p:cNvSpPr>
            <p:nvPr/>
          </p:nvSpPr>
          <p:spPr bwMode="auto">
            <a:xfrm>
              <a:off x="2785" y="2166"/>
              <a:ext cx="313" cy="726"/>
            </a:xfrm>
            <a:custGeom>
              <a:avLst/>
              <a:gdLst>
                <a:gd name="T0" fmla="*/ 155 w 313"/>
                <a:gd name="T1" fmla="*/ 0 h 726"/>
                <a:gd name="T2" fmla="*/ 200 w 313"/>
                <a:gd name="T3" fmla="*/ 8 h 726"/>
                <a:gd name="T4" fmla="*/ 220 w 313"/>
                <a:gd name="T5" fmla="*/ 41 h 726"/>
                <a:gd name="T6" fmla="*/ 216 w 313"/>
                <a:gd name="T7" fmla="*/ 118 h 726"/>
                <a:gd name="T8" fmla="*/ 208 w 313"/>
                <a:gd name="T9" fmla="*/ 199 h 726"/>
                <a:gd name="T10" fmla="*/ 208 w 313"/>
                <a:gd name="T11" fmla="*/ 284 h 726"/>
                <a:gd name="T12" fmla="*/ 248 w 313"/>
                <a:gd name="T13" fmla="*/ 385 h 726"/>
                <a:gd name="T14" fmla="*/ 281 w 313"/>
                <a:gd name="T15" fmla="*/ 458 h 726"/>
                <a:gd name="T16" fmla="*/ 297 w 313"/>
                <a:gd name="T17" fmla="*/ 531 h 726"/>
                <a:gd name="T18" fmla="*/ 293 w 313"/>
                <a:gd name="T19" fmla="*/ 596 h 726"/>
                <a:gd name="T20" fmla="*/ 293 w 313"/>
                <a:gd name="T21" fmla="*/ 621 h 726"/>
                <a:gd name="T22" fmla="*/ 309 w 313"/>
                <a:gd name="T23" fmla="*/ 645 h 726"/>
                <a:gd name="T24" fmla="*/ 313 w 313"/>
                <a:gd name="T25" fmla="*/ 669 h 726"/>
                <a:gd name="T26" fmla="*/ 301 w 313"/>
                <a:gd name="T27" fmla="*/ 681 h 726"/>
                <a:gd name="T28" fmla="*/ 269 w 313"/>
                <a:gd name="T29" fmla="*/ 673 h 726"/>
                <a:gd name="T30" fmla="*/ 208 w 313"/>
                <a:gd name="T31" fmla="*/ 665 h 726"/>
                <a:gd name="T32" fmla="*/ 135 w 313"/>
                <a:gd name="T33" fmla="*/ 681 h 726"/>
                <a:gd name="T34" fmla="*/ 86 w 313"/>
                <a:gd name="T35" fmla="*/ 710 h 726"/>
                <a:gd name="T36" fmla="*/ 61 w 313"/>
                <a:gd name="T37" fmla="*/ 726 h 726"/>
                <a:gd name="T38" fmla="*/ 37 w 313"/>
                <a:gd name="T39" fmla="*/ 726 h 726"/>
                <a:gd name="T40" fmla="*/ 0 w 313"/>
                <a:gd name="T41" fmla="*/ 673 h 726"/>
                <a:gd name="T42" fmla="*/ 5 w 313"/>
                <a:gd name="T43" fmla="*/ 665 h 726"/>
                <a:gd name="T44" fmla="*/ 78 w 313"/>
                <a:gd name="T45" fmla="*/ 641 h 726"/>
                <a:gd name="T46" fmla="*/ 163 w 313"/>
                <a:gd name="T47" fmla="*/ 629 h 726"/>
                <a:gd name="T48" fmla="*/ 224 w 313"/>
                <a:gd name="T49" fmla="*/ 625 h 726"/>
                <a:gd name="T50" fmla="*/ 261 w 313"/>
                <a:gd name="T51" fmla="*/ 625 h 726"/>
                <a:gd name="T52" fmla="*/ 269 w 313"/>
                <a:gd name="T53" fmla="*/ 600 h 726"/>
                <a:gd name="T54" fmla="*/ 257 w 313"/>
                <a:gd name="T55" fmla="*/ 531 h 726"/>
                <a:gd name="T56" fmla="*/ 228 w 313"/>
                <a:gd name="T57" fmla="*/ 458 h 726"/>
                <a:gd name="T58" fmla="*/ 183 w 313"/>
                <a:gd name="T59" fmla="*/ 365 h 726"/>
                <a:gd name="T60" fmla="*/ 147 w 313"/>
                <a:gd name="T61" fmla="*/ 284 h 726"/>
                <a:gd name="T62" fmla="*/ 131 w 313"/>
                <a:gd name="T63" fmla="*/ 211 h 726"/>
                <a:gd name="T64" fmla="*/ 127 w 313"/>
                <a:gd name="T65" fmla="*/ 130 h 726"/>
                <a:gd name="T66" fmla="*/ 127 w 313"/>
                <a:gd name="T67" fmla="*/ 53 h 726"/>
                <a:gd name="T68" fmla="*/ 143 w 313"/>
                <a:gd name="T69" fmla="*/ 20 h 726"/>
                <a:gd name="T70" fmla="*/ 155 w 313"/>
                <a:gd name="T71" fmla="*/ 0 h 7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3"/>
                <a:gd name="T109" fmla="*/ 0 h 726"/>
                <a:gd name="T110" fmla="*/ 313 w 313"/>
                <a:gd name="T111" fmla="*/ 726 h 72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3" h="726">
                  <a:moveTo>
                    <a:pt x="155" y="0"/>
                  </a:moveTo>
                  <a:lnTo>
                    <a:pt x="200" y="8"/>
                  </a:lnTo>
                  <a:lnTo>
                    <a:pt x="220" y="41"/>
                  </a:lnTo>
                  <a:lnTo>
                    <a:pt x="216" y="118"/>
                  </a:lnTo>
                  <a:lnTo>
                    <a:pt x="208" y="199"/>
                  </a:lnTo>
                  <a:lnTo>
                    <a:pt x="208" y="284"/>
                  </a:lnTo>
                  <a:lnTo>
                    <a:pt x="248" y="385"/>
                  </a:lnTo>
                  <a:lnTo>
                    <a:pt x="281" y="458"/>
                  </a:lnTo>
                  <a:lnTo>
                    <a:pt x="297" y="531"/>
                  </a:lnTo>
                  <a:lnTo>
                    <a:pt x="293" y="596"/>
                  </a:lnTo>
                  <a:lnTo>
                    <a:pt x="293" y="621"/>
                  </a:lnTo>
                  <a:lnTo>
                    <a:pt x="309" y="645"/>
                  </a:lnTo>
                  <a:lnTo>
                    <a:pt x="313" y="669"/>
                  </a:lnTo>
                  <a:lnTo>
                    <a:pt x="301" y="681"/>
                  </a:lnTo>
                  <a:lnTo>
                    <a:pt x="269" y="673"/>
                  </a:lnTo>
                  <a:lnTo>
                    <a:pt x="208" y="665"/>
                  </a:lnTo>
                  <a:lnTo>
                    <a:pt x="135" y="681"/>
                  </a:lnTo>
                  <a:lnTo>
                    <a:pt x="86" y="710"/>
                  </a:lnTo>
                  <a:lnTo>
                    <a:pt x="61" y="726"/>
                  </a:lnTo>
                  <a:lnTo>
                    <a:pt x="37" y="726"/>
                  </a:lnTo>
                  <a:lnTo>
                    <a:pt x="0" y="673"/>
                  </a:lnTo>
                  <a:lnTo>
                    <a:pt x="5" y="665"/>
                  </a:lnTo>
                  <a:lnTo>
                    <a:pt x="78" y="641"/>
                  </a:lnTo>
                  <a:lnTo>
                    <a:pt x="163" y="629"/>
                  </a:lnTo>
                  <a:lnTo>
                    <a:pt x="224" y="625"/>
                  </a:lnTo>
                  <a:lnTo>
                    <a:pt x="261" y="625"/>
                  </a:lnTo>
                  <a:lnTo>
                    <a:pt x="269" y="600"/>
                  </a:lnTo>
                  <a:lnTo>
                    <a:pt x="257" y="531"/>
                  </a:lnTo>
                  <a:lnTo>
                    <a:pt x="228" y="458"/>
                  </a:lnTo>
                  <a:lnTo>
                    <a:pt x="183" y="365"/>
                  </a:lnTo>
                  <a:lnTo>
                    <a:pt x="147" y="284"/>
                  </a:lnTo>
                  <a:lnTo>
                    <a:pt x="131" y="211"/>
                  </a:lnTo>
                  <a:lnTo>
                    <a:pt x="127" y="130"/>
                  </a:lnTo>
                  <a:lnTo>
                    <a:pt x="127" y="53"/>
                  </a:lnTo>
                  <a:lnTo>
                    <a:pt x="143" y="20"/>
                  </a:lnTo>
                  <a:lnTo>
                    <a:pt x="155" y="0"/>
                  </a:lnTo>
                  <a:close/>
                </a:path>
              </a:pathLst>
            </a:custGeom>
            <a:solidFill>
              <a:srgbClr val="000000"/>
            </a:solidFill>
            <a:ln w="9525">
              <a:noFill/>
              <a:round/>
              <a:headEnd/>
              <a:tailEnd/>
            </a:ln>
          </p:spPr>
          <p:txBody>
            <a:bodyPr/>
            <a:lstStyle/>
            <a:p>
              <a:endParaRPr lang="en-US">
                <a:latin typeface="Arial" charset="0"/>
              </a:endParaRPr>
            </a:p>
          </p:txBody>
        </p:sp>
        <p:sp>
          <p:nvSpPr>
            <p:cNvPr id="33828" name="Freeform 30"/>
            <p:cNvSpPr>
              <a:spLocks/>
            </p:cNvSpPr>
            <p:nvPr/>
          </p:nvSpPr>
          <p:spPr bwMode="auto">
            <a:xfrm>
              <a:off x="2632" y="2186"/>
              <a:ext cx="260" cy="605"/>
            </a:xfrm>
            <a:custGeom>
              <a:avLst/>
              <a:gdLst>
                <a:gd name="T0" fmla="*/ 195 w 260"/>
                <a:gd name="T1" fmla="*/ 0 h 605"/>
                <a:gd name="T2" fmla="*/ 232 w 260"/>
                <a:gd name="T3" fmla="*/ 0 h 605"/>
                <a:gd name="T4" fmla="*/ 244 w 260"/>
                <a:gd name="T5" fmla="*/ 24 h 605"/>
                <a:gd name="T6" fmla="*/ 252 w 260"/>
                <a:gd name="T7" fmla="*/ 77 h 605"/>
                <a:gd name="T8" fmla="*/ 244 w 260"/>
                <a:gd name="T9" fmla="*/ 133 h 605"/>
                <a:gd name="T10" fmla="*/ 223 w 260"/>
                <a:gd name="T11" fmla="*/ 247 h 605"/>
                <a:gd name="T12" fmla="*/ 227 w 260"/>
                <a:gd name="T13" fmla="*/ 296 h 605"/>
                <a:gd name="T14" fmla="*/ 252 w 260"/>
                <a:gd name="T15" fmla="*/ 393 h 605"/>
                <a:gd name="T16" fmla="*/ 260 w 260"/>
                <a:gd name="T17" fmla="*/ 462 h 605"/>
                <a:gd name="T18" fmla="*/ 260 w 260"/>
                <a:gd name="T19" fmla="*/ 515 h 605"/>
                <a:gd name="T20" fmla="*/ 248 w 260"/>
                <a:gd name="T21" fmla="*/ 527 h 605"/>
                <a:gd name="T22" fmla="*/ 211 w 260"/>
                <a:gd name="T23" fmla="*/ 535 h 605"/>
                <a:gd name="T24" fmla="*/ 162 w 260"/>
                <a:gd name="T25" fmla="*/ 548 h 605"/>
                <a:gd name="T26" fmla="*/ 114 w 260"/>
                <a:gd name="T27" fmla="*/ 572 h 605"/>
                <a:gd name="T28" fmla="*/ 65 w 260"/>
                <a:gd name="T29" fmla="*/ 605 h 605"/>
                <a:gd name="T30" fmla="*/ 45 w 260"/>
                <a:gd name="T31" fmla="*/ 605 h 605"/>
                <a:gd name="T32" fmla="*/ 0 w 260"/>
                <a:gd name="T33" fmla="*/ 568 h 605"/>
                <a:gd name="T34" fmla="*/ 4 w 260"/>
                <a:gd name="T35" fmla="*/ 552 h 605"/>
                <a:gd name="T36" fmla="*/ 61 w 260"/>
                <a:gd name="T37" fmla="*/ 527 h 605"/>
                <a:gd name="T38" fmla="*/ 158 w 260"/>
                <a:gd name="T39" fmla="*/ 503 h 605"/>
                <a:gd name="T40" fmla="*/ 203 w 260"/>
                <a:gd name="T41" fmla="*/ 487 h 605"/>
                <a:gd name="T42" fmla="*/ 211 w 260"/>
                <a:gd name="T43" fmla="*/ 471 h 605"/>
                <a:gd name="T44" fmla="*/ 211 w 260"/>
                <a:gd name="T45" fmla="*/ 401 h 605"/>
                <a:gd name="T46" fmla="*/ 195 w 260"/>
                <a:gd name="T47" fmla="*/ 312 h 605"/>
                <a:gd name="T48" fmla="*/ 187 w 260"/>
                <a:gd name="T49" fmla="*/ 255 h 605"/>
                <a:gd name="T50" fmla="*/ 179 w 260"/>
                <a:gd name="T51" fmla="*/ 166 h 605"/>
                <a:gd name="T52" fmla="*/ 175 w 260"/>
                <a:gd name="T53" fmla="*/ 69 h 605"/>
                <a:gd name="T54" fmla="*/ 179 w 260"/>
                <a:gd name="T55" fmla="*/ 24 h 605"/>
                <a:gd name="T56" fmla="*/ 195 w 260"/>
                <a:gd name="T57" fmla="*/ 0 h 60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0"/>
                <a:gd name="T88" fmla="*/ 0 h 605"/>
                <a:gd name="T89" fmla="*/ 260 w 260"/>
                <a:gd name="T90" fmla="*/ 605 h 60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0" h="605">
                  <a:moveTo>
                    <a:pt x="195" y="0"/>
                  </a:moveTo>
                  <a:lnTo>
                    <a:pt x="232" y="0"/>
                  </a:lnTo>
                  <a:lnTo>
                    <a:pt x="244" y="24"/>
                  </a:lnTo>
                  <a:lnTo>
                    <a:pt x="252" y="77"/>
                  </a:lnTo>
                  <a:lnTo>
                    <a:pt x="244" y="133"/>
                  </a:lnTo>
                  <a:lnTo>
                    <a:pt x="223" y="247"/>
                  </a:lnTo>
                  <a:lnTo>
                    <a:pt x="227" y="296"/>
                  </a:lnTo>
                  <a:lnTo>
                    <a:pt x="252" y="393"/>
                  </a:lnTo>
                  <a:lnTo>
                    <a:pt x="260" y="462"/>
                  </a:lnTo>
                  <a:lnTo>
                    <a:pt x="260" y="515"/>
                  </a:lnTo>
                  <a:lnTo>
                    <a:pt x="248" y="527"/>
                  </a:lnTo>
                  <a:lnTo>
                    <a:pt x="211" y="535"/>
                  </a:lnTo>
                  <a:lnTo>
                    <a:pt x="162" y="548"/>
                  </a:lnTo>
                  <a:lnTo>
                    <a:pt x="114" y="572"/>
                  </a:lnTo>
                  <a:lnTo>
                    <a:pt x="65" y="605"/>
                  </a:lnTo>
                  <a:lnTo>
                    <a:pt x="45" y="605"/>
                  </a:lnTo>
                  <a:lnTo>
                    <a:pt x="0" y="568"/>
                  </a:lnTo>
                  <a:lnTo>
                    <a:pt x="4" y="552"/>
                  </a:lnTo>
                  <a:lnTo>
                    <a:pt x="61" y="527"/>
                  </a:lnTo>
                  <a:lnTo>
                    <a:pt x="158" y="503"/>
                  </a:lnTo>
                  <a:lnTo>
                    <a:pt x="203" y="487"/>
                  </a:lnTo>
                  <a:lnTo>
                    <a:pt x="211" y="471"/>
                  </a:lnTo>
                  <a:lnTo>
                    <a:pt x="211" y="401"/>
                  </a:lnTo>
                  <a:lnTo>
                    <a:pt x="195" y="312"/>
                  </a:lnTo>
                  <a:lnTo>
                    <a:pt x="187" y="255"/>
                  </a:lnTo>
                  <a:lnTo>
                    <a:pt x="179" y="166"/>
                  </a:lnTo>
                  <a:lnTo>
                    <a:pt x="175" y="69"/>
                  </a:lnTo>
                  <a:lnTo>
                    <a:pt x="179" y="24"/>
                  </a:lnTo>
                  <a:lnTo>
                    <a:pt x="195" y="0"/>
                  </a:lnTo>
                  <a:close/>
                </a:path>
              </a:pathLst>
            </a:custGeom>
            <a:solidFill>
              <a:srgbClr val="000000"/>
            </a:solidFill>
            <a:ln w="9525">
              <a:noFill/>
              <a:round/>
              <a:headEnd/>
              <a:tailEnd/>
            </a:ln>
          </p:spPr>
          <p:txBody>
            <a:bodyPr/>
            <a:lstStyle/>
            <a:p>
              <a:endParaRPr lang="en-US">
                <a:latin typeface="Arial" charset="0"/>
              </a:endParaRPr>
            </a:p>
          </p:txBody>
        </p:sp>
      </p:grpSp>
      <p:sp>
        <p:nvSpPr>
          <p:cNvPr id="33797" name="Text Box 45"/>
          <p:cNvSpPr txBox="1">
            <a:spLocks noChangeArrowheads="1"/>
          </p:cNvSpPr>
          <p:nvPr/>
        </p:nvSpPr>
        <p:spPr bwMode="auto">
          <a:xfrm>
            <a:off x="4643438" y="4941888"/>
            <a:ext cx="4249737" cy="1192212"/>
          </a:xfrm>
          <a:prstGeom prst="rect">
            <a:avLst/>
          </a:prstGeom>
          <a:noFill/>
          <a:ln w="9525">
            <a:noFill/>
            <a:miter lim="800000"/>
            <a:headEnd/>
            <a:tailEnd/>
          </a:ln>
        </p:spPr>
        <p:txBody>
          <a:bodyPr>
            <a:spAutoFit/>
          </a:bodyPr>
          <a:lstStyle/>
          <a:p>
            <a:pPr>
              <a:spcBef>
                <a:spcPct val="50000"/>
              </a:spcBef>
            </a:pPr>
            <a:r>
              <a:rPr lang="fr-BE" dirty="0" err="1" smtClean="0">
                <a:latin typeface="Comic Sans MS" pitchFamily="66" charset="0"/>
              </a:rPr>
              <a:t>Piloot</a:t>
            </a:r>
            <a:r>
              <a:rPr lang="fr-BE" dirty="0" smtClean="0">
                <a:latin typeface="Comic Sans MS" pitchFamily="66" charset="0"/>
              </a:rPr>
              <a:t>: </a:t>
            </a:r>
            <a:r>
              <a:rPr lang="fr-BE" dirty="0">
                <a:latin typeface="Comic Sans MS" pitchFamily="66" charset="0"/>
              </a:rPr>
              <a:t>	</a:t>
            </a:r>
            <a:r>
              <a:rPr lang="fr-BE" dirty="0" smtClean="0">
                <a:latin typeface="Comic Sans MS" pitchFamily="66" charset="0"/>
              </a:rPr>
              <a:t>Patrick KUBES, </a:t>
            </a:r>
            <a:r>
              <a:rPr lang="fr-BE" dirty="0">
                <a:latin typeface="Comic Sans MS" pitchFamily="66" charset="0"/>
              </a:rPr>
              <a:t>Ing </a:t>
            </a:r>
          </a:p>
          <a:p>
            <a:pPr>
              <a:spcBef>
                <a:spcPct val="50000"/>
              </a:spcBef>
              <a:buFont typeface="Wingdings" pitchFamily="2" charset="2"/>
              <a:buChar char="*"/>
            </a:pPr>
            <a:r>
              <a:rPr lang="fr-BE" dirty="0">
                <a:latin typeface="Comic Sans MS" pitchFamily="66" charset="0"/>
                <a:sym typeface="Wingdings" pitchFamily="2" charset="2"/>
              </a:rPr>
              <a:t> : 	</a:t>
            </a:r>
            <a:r>
              <a:rPr lang="fr-BE" dirty="0" smtClean="0">
                <a:latin typeface="Comic Sans MS" pitchFamily="66" charset="0"/>
                <a:sym typeface="Wingdings" pitchFamily="2" charset="2"/>
              </a:rPr>
              <a:t>patrick.kubes@mil.be</a:t>
            </a:r>
            <a:endParaRPr lang="fr-BE" dirty="0">
              <a:latin typeface="Comic Sans MS" pitchFamily="66" charset="0"/>
              <a:sym typeface="Wingdings" pitchFamily="2" charset="2"/>
            </a:endParaRPr>
          </a:p>
          <a:p>
            <a:pPr>
              <a:spcBef>
                <a:spcPct val="50000"/>
              </a:spcBef>
              <a:buFont typeface="Wingdings" pitchFamily="2" charset="2"/>
              <a:buNone/>
            </a:pPr>
            <a:r>
              <a:rPr lang="fr-BE" dirty="0">
                <a:latin typeface="Comic Sans MS" pitchFamily="66" charset="0"/>
                <a:sym typeface="Wingdings" pitchFamily="2" charset="2"/>
              </a:rPr>
              <a:t> : 	</a:t>
            </a:r>
            <a:r>
              <a:rPr lang="fr-BE" dirty="0" smtClean="0">
                <a:latin typeface="Comic Sans MS" pitchFamily="66" charset="0"/>
                <a:sym typeface="Wingdings" pitchFamily="2" charset="2"/>
              </a:rPr>
              <a:t>9-2400-6289</a:t>
            </a:r>
            <a:endParaRPr lang="fr-BE" dirty="0">
              <a:latin typeface="Comic Sans MS" pitchFamily="66" charset="0"/>
              <a:sym typeface="Wingdings" pitchFamily="2" charset="2"/>
            </a:endParaRPr>
          </a:p>
        </p:txBody>
      </p:sp>
      <p:grpSp>
        <p:nvGrpSpPr>
          <p:cNvPr id="33800" name="Group 31"/>
          <p:cNvGrpSpPr>
            <a:grpSpLocks/>
          </p:cNvGrpSpPr>
          <p:nvPr/>
        </p:nvGrpSpPr>
        <p:grpSpPr bwMode="auto">
          <a:xfrm>
            <a:off x="1952625" y="908050"/>
            <a:ext cx="5767388" cy="5224463"/>
            <a:chOff x="1230" y="572"/>
            <a:chExt cx="3633" cy="3291"/>
          </a:xfrm>
        </p:grpSpPr>
        <p:sp>
          <p:nvSpPr>
            <p:cNvPr id="33802" name="AutoShape 3"/>
            <p:cNvSpPr>
              <a:spLocks noChangeAspect="1" noChangeArrowheads="1" noTextEdit="1"/>
            </p:cNvSpPr>
            <p:nvPr/>
          </p:nvSpPr>
          <p:spPr bwMode="auto">
            <a:xfrm>
              <a:off x="1565" y="1389"/>
              <a:ext cx="3298" cy="2474"/>
            </a:xfrm>
            <a:prstGeom prst="rect">
              <a:avLst/>
            </a:prstGeom>
            <a:noFill/>
            <a:ln w="9525">
              <a:noFill/>
              <a:miter lim="800000"/>
              <a:headEnd/>
              <a:tailEnd/>
            </a:ln>
          </p:spPr>
          <p:txBody>
            <a:bodyPr/>
            <a:lstStyle/>
            <a:p>
              <a:endParaRPr lang="en-US"/>
            </a:p>
          </p:txBody>
        </p:sp>
        <p:pic>
          <p:nvPicPr>
            <p:cNvPr id="33803" name="Picture 4" descr="MCj00787110000[1]"/>
            <p:cNvPicPr>
              <a:picLocks noChangeAspect="1" noChangeArrowheads="1"/>
            </p:cNvPicPr>
            <p:nvPr/>
          </p:nvPicPr>
          <p:blipFill>
            <a:blip r:embed="rId3"/>
            <a:srcRect/>
            <a:stretch>
              <a:fillRect/>
            </a:stretch>
          </p:blipFill>
          <p:spPr bwMode="auto">
            <a:xfrm>
              <a:off x="3787" y="572"/>
              <a:ext cx="1022" cy="2478"/>
            </a:xfrm>
            <a:prstGeom prst="rect">
              <a:avLst/>
            </a:prstGeom>
            <a:noFill/>
            <a:ln w="9525">
              <a:noFill/>
              <a:miter lim="800000"/>
              <a:headEnd/>
              <a:tailEnd/>
            </a:ln>
          </p:spPr>
        </p:pic>
        <p:sp>
          <p:nvSpPr>
            <p:cNvPr id="33804" name="Text Box 5"/>
            <p:cNvSpPr txBox="1">
              <a:spLocks noChangeArrowheads="1"/>
            </p:cNvSpPr>
            <p:nvPr/>
          </p:nvSpPr>
          <p:spPr bwMode="auto">
            <a:xfrm rot="19793903">
              <a:off x="1546" y="1505"/>
              <a:ext cx="736" cy="436"/>
            </a:xfrm>
            <a:prstGeom prst="rect">
              <a:avLst/>
            </a:prstGeom>
            <a:noFill/>
            <a:ln w="9525">
              <a:noFill/>
              <a:miter lim="800000"/>
              <a:headEnd/>
              <a:tailEnd/>
            </a:ln>
          </p:spPr>
          <p:txBody>
            <a:bodyPr wrap="square">
              <a:spAutoFit/>
            </a:bodyPr>
            <a:lstStyle/>
            <a:p>
              <a:r>
                <a:rPr lang="nl-BE" sz="1300" b="1" dirty="0" smtClean="0"/>
                <a:t>Technische vergadering</a:t>
              </a:r>
              <a:br>
                <a:rPr lang="nl-BE" sz="1300" b="1" dirty="0" smtClean="0"/>
              </a:br>
              <a:r>
                <a:rPr lang="nl-BE" sz="1300" b="1" dirty="0" smtClean="0"/>
                <a:t>12.02.16</a:t>
              </a:r>
              <a:endParaRPr lang="nl-BE" sz="1300" b="1" dirty="0"/>
            </a:p>
          </p:txBody>
        </p:sp>
        <p:grpSp>
          <p:nvGrpSpPr>
            <p:cNvPr id="33805" name="Group 6"/>
            <p:cNvGrpSpPr>
              <a:grpSpLocks/>
            </p:cNvGrpSpPr>
            <p:nvPr/>
          </p:nvGrpSpPr>
          <p:grpSpPr bwMode="auto">
            <a:xfrm>
              <a:off x="1230" y="922"/>
              <a:ext cx="1182" cy="1934"/>
              <a:chOff x="1230" y="922"/>
              <a:chExt cx="1182" cy="1934"/>
            </a:xfrm>
          </p:grpSpPr>
          <p:sp>
            <p:nvSpPr>
              <p:cNvPr id="33816" name="Freeform 7"/>
              <p:cNvSpPr>
                <a:spLocks/>
              </p:cNvSpPr>
              <p:nvPr/>
            </p:nvSpPr>
            <p:spPr bwMode="auto">
              <a:xfrm>
                <a:off x="1299" y="1073"/>
                <a:ext cx="1113" cy="1348"/>
              </a:xfrm>
              <a:custGeom>
                <a:avLst/>
                <a:gdLst>
                  <a:gd name="T0" fmla="*/ 947 w 1113"/>
                  <a:gd name="T1" fmla="*/ 646 h 1348"/>
                  <a:gd name="T2" fmla="*/ 472 w 1113"/>
                  <a:gd name="T3" fmla="*/ 1186 h 1348"/>
                  <a:gd name="T4" fmla="*/ 179 w 1113"/>
                  <a:gd name="T5" fmla="*/ 702 h 1348"/>
                  <a:gd name="T6" fmla="*/ 659 w 1113"/>
                  <a:gd name="T7" fmla="*/ 175 h 1348"/>
                  <a:gd name="T8" fmla="*/ 679 w 1113"/>
                  <a:gd name="T9" fmla="*/ 77 h 1348"/>
                  <a:gd name="T10" fmla="*/ 638 w 1113"/>
                  <a:gd name="T11" fmla="*/ 122 h 1348"/>
                  <a:gd name="T12" fmla="*/ 589 w 1113"/>
                  <a:gd name="T13" fmla="*/ 138 h 1348"/>
                  <a:gd name="T14" fmla="*/ 529 w 1113"/>
                  <a:gd name="T15" fmla="*/ 175 h 1348"/>
                  <a:gd name="T16" fmla="*/ 472 w 1113"/>
                  <a:gd name="T17" fmla="*/ 191 h 1348"/>
                  <a:gd name="T18" fmla="*/ 423 w 1113"/>
                  <a:gd name="T19" fmla="*/ 227 h 1348"/>
                  <a:gd name="T20" fmla="*/ 370 w 1113"/>
                  <a:gd name="T21" fmla="*/ 260 h 1348"/>
                  <a:gd name="T22" fmla="*/ 309 w 1113"/>
                  <a:gd name="T23" fmla="*/ 268 h 1348"/>
                  <a:gd name="T24" fmla="*/ 260 w 1113"/>
                  <a:gd name="T25" fmla="*/ 305 h 1348"/>
                  <a:gd name="T26" fmla="*/ 212 w 1113"/>
                  <a:gd name="T27" fmla="*/ 329 h 1348"/>
                  <a:gd name="T28" fmla="*/ 159 w 1113"/>
                  <a:gd name="T29" fmla="*/ 378 h 1348"/>
                  <a:gd name="T30" fmla="*/ 110 w 1113"/>
                  <a:gd name="T31" fmla="*/ 394 h 1348"/>
                  <a:gd name="T32" fmla="*/ 74 w 1113"/>
                  <a:gd name="T33" fmla="*/ 430 h 1348"/>
                  <a:gd name="T34" fmla="*/ 9 w 1113"/>
                  <a:gd name="T35" fmla="*/ 430 h 1348"/>
                  <a:gd name="T36" fmla="*/ 21 w 1113"/>
                  <a:gd name="T37" fmla="*/ 491 h 1348"/>
                  <a:gd name="T38" fmla="*/ 21 w 1113"/>
                  <a:gd name="T39" fmla="*/ 544 h 1348"/>
                  <a:gd name="T40" fmla="*/ 57 w 1113"/>
                  <a:gd name="T41" fmla="*/ 593 h 1348"/>
                  <a:gd name="T42" fmla="*/ 53 w 1113"/>
                  <a:gd name="T43" fmla="*/ 658 h 1348"/>
                  <a:gd name="T44" fmla="*/ 98 w 1113"/>
                  <a:gd name="T45" fmla="*/ 694 h 1348"/>
                  <a:gd name="T46" fmla="*/ 151 w 1113"/>
                  <a:gd name="T47" fmla="*/ 743 h 1348"/>
                  <a:gd name="T48" fmla="*/ 139 w 1113"/>
                  <a:gd name="T49" fmla="*/ 804 h 1348"/>
                  <a:gd name="T50" fmla="*/ 167 w 1113"/>
                  <a:gd name="T51" fmla="*/ 873 h 1348"/>
                  <a:gd name="T52" fmla="*/ 179 w 1113"/>
                  <a:gd name="T53" fmla="*/ 938 h 1348"/>
                  <a:gd name="T54" fmla="*/ 216 w 1113"/>
                  <a:gd name="T55" fmla="*/ 983 h 1348"/>
                  <a:gd name="T56" fmla="*/ 244 w 1113"/>
                  <a:gd name="T57" fmla="*/ 1072 h 1348"/>
                  <a:gd name="T58" fmla="*/ 252 w 1113"/>
                  <a:gd name="T59" fmla="*/ 1133 h 1348"/>
                  <a:gd name="T60" fmla="*/ 285 w 1113"/>
                  <a:gd name="T61" fmla="*/ 1186 h 1348"/>
                  <a:gd name="T62" fmla="*/ 281 w 1113"/>
                  <a:gd name="T63" fmla="*/ 1246 h 1348"/>
                  <a:gd name="T64" fmla="*/ 309 w 1113"/>
                  <a:gd name="T65" fmla="*/ 1307 h 1348"/>
                  <a:gd name="T66" fmla="*/ 366 w 1113"/>
                  <a:gd name="T67" fmla="*/ 1328 h 1348"/>
                  <a:gd name="T68" fmla="*/ 419 w 1113"/>
                  <a:gd name="T69" fmla="*/ 1348 h 1348"/>
                  <a:gd name="T70" fmla="*/ 468 w 1113"/>
                  <a:gd name="T71" fmla="*/ 1295 h 1348"/>
                  <a:gd name="T72" fmla="*/ 504 w 1113"/>
                  <a:gd name="T73" fmla="*/ 1242 h 1348"/>
                  <a:gd name="T74" fmla="*/ 557 w 1113"/>
                  <a:gd name="T75" fmla="*/ 1242 h 1348"/>
                  <a:gd name="T76" fmla="*/ 959 w 1113"/>
                  <a:gd name="T77" fmla="*/ 979 h 1348"/>
                  <a:gd name="T78" fmla="*/ 1004 w 1113"/>
                  <a:gd name="T79" fmla="*/ 950 h 1348"/>
                  <a:gd name="T80" fmla="*/ 1069 w 1113"/>
                  <a:gd name="T81" fmla="*/ 926 h 1348"/>
                  <a:gd name="T82" fmla="*/ 1105 w 1113"/>
                  <a:gd name="T83" fmla="*/ 893 h 1348"/>
                  <a:gd name="T84" fmla="*/ 1113 w 1113"/>
                  <a:gd name="T85" fmla="*/ 828 h 1348"/>
                  <a:gd name="T86" fmla="*/ 1061 w 1113"/>
                  <a:gd name="T87" fmla="*/ 776 h 1348"/>
                  <a:gd name="T88" fmla="*/ 1061 w 1113"/>
                  <a:gd name="T89" fmla="*/ 711 h 1348"/>
                  <a:gd name="T90" fmla="*/ 1020 w 1113"/>
                  <a:gd name="T91" fmla="*/ 670 h 1348"/>
                  <a:gd name="T92" fmla="*/ 1004 w 1113"/>
                  <a:gd name="T93" fmla="*/ 601 h 1348"/>
                  <a:gd name="T94" fmla="*/ 979 w 1113"/>
                  <a:gd name="T95" fmla="*/ 552 h 1348"/>
                  <a:gd name="T96" fmla="*/ 963 w 1113"/>
                  <a:gd name="T97" fmla="*/ 491 h 1348"/>
                  <a:gd name="T98" fmla="*/ 923 w 1113"/>
                  <a:gd name="T99" fmla="*/ 439 h 1348"/>
                  <a:gd name="T100" fmla="*/ 927 w 1113"/>
                  <a:gd name="T101" fmla="*/ 378 h 1348"/>
                  <a:gd name="T102" fmla="*/ 886 w 1113"/>
                  <a:gd name="T103" fmla="*/ 329 h 1348"/>
                  <a:gd name="T104" fmla="*/ 886 w 1113"/>
                  <a:gd name="T105" fmla="*/ 264 h 1348"/>
                  <a:gd name="T106" fmla="*/ 854 w 1113"/>
                  <a:gd name="T107" fmla="*/ 215 h 1348"/>
                  <a:gd name="T108" fmla="*/ 858 w 1113"/>
                  <a:gd name="T109" fmla="*/ 154 h 1348"/>
                  <a:gd name="T110" fmla="*/ 829 w 1113"/>
                  <a:gd name="T111" fmla="*/ 97 h 1348"/>
                  <a:gd name="T112" fmla="*/ 837 w 1113"/>
                  <a:gd name="T113" fmla="*/ 32 h 1348"/>
                  <a:gd name="T114" fmla="*/ 789 w 1113"/>
                  <a:gd name="T115" fmla="*/ 0 h 134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13"/>
                  <a:gd name="T175" fmla="*/ 0 h 1348"/>
                  <a:gd name="T176" fmla="*/ 1113 w 1113"/>
                  <a:gd name="T177" fmla="*/ 1348 h 134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13" h="1348">
                    <a:moveTo>
                      <a:pt x="768" y="37"/>
                    </a:moveTo>
                    <a:lnTo>
                      <a:pt x="809" y="223"/>
                    </a:lnTo>
                    <a:lnTo>
                      <a:pt x="849" y="369"/>
                    </a:lnTo>
                    <a:lnTo>
                      <a:pt x="902" y="528"/>
                    </a:lnTo>
                    <a:lnTo>
                      <a:pt x="947" y="646"/>
                    </a:lnTo>
                    <a:lnTo>
                      <a:pt x="996" y="759"/>
                    </a:lnTo>
                    <a:lnTo>
                      <a:pt x="1024" y="828"/>
                    </a:lnTo>
                    <a:lnTo>
                      <a:pt x="809" y="970"/>
                    </a:lnTo>
                    <a:lnTo>
                      <a:pt x="626" y="1088"/>
                    </a:lnTo>
                    <a:lnTo>
                      <a:pt x="472" y="1186"/>
                    </a:lnTo>
                    <a:lnTo>
                      <a:pt x="382" y="1259"/>
                    </a:lnTo>
                    <a:lnTo>
                      <a:pt x="358" y="1255"/>
                    </a:lnTo>
                    <a:lnTo>
                      <a:pt x="325" y="1206"/>
                    </a:lnTo>
                    <a:lnTo>
                      <a:pt x="273" y="962"/>
                    </a:lnTo>
                    <a:lnTo>
                      <a:pt x="179" y="702"/>
                    </a:lnTo>
                    <a:lnTo>
                      <a:pt x="90" y="520"/>
                    </a:lnTo>
                    <a:lnTo>
                      <a:pt x="102" y="491"/>
                    </a:lnTo>
                    <a:lnTo>
                      <a:pt x="330" y="365"/>
                    </a:lnTo>
                    <a:lnTo>
                      <a:pt x="504" y="260"/>
                    </a:lnTo>
                    <a:lnTo>
                      <a:pt x="659" y="175"/>
                    </a:lnTo>
                    <a:lnTo>
                      <a:pt x="760" y="89"/>
                    </a:lnTo>
                    <a:lnTo>
                      <a:pt x="744" y="69"/>
                    </a:lnTo>
                    <a:lnTo>
                      <a:pt x="703" y="65"/>
                    </a:lnTo>
                    <a:lnTo>
                      <a:pt x="691" y="69"/>
                    </a:lnTo>
                    <a:lnTo>
                      <a:pt x="679" y="77"/>
                    </a:lnTo>
                    <a:lnTo>
                      <a:pt x="675" y="89"/>
                    </a:lnTo>
                    <a:lnTo>
                      <a:pt x="671" y="102"/>
                    </a:lnTo>
                    <a:lnTo>
                      <a:pt x="663" y="114"/>
                    </a:lnTo>
                    <a:lnTo>
                      <a:pt x="650" y="122"/>
                    </a:lnTo>
                    <a:lnTo>
                      <a:pt x="638" y="122"/>
                    </a:lnTo>
                    <a:lnTo>
                      <a:pt x="626" y="122"/>
                    </a:lnTo>
                    <a:lnTo>
                      <a:pt x="614" y="118"/>
                    </a:lnTo>
                    <a:lnTo>
                      <a:pt x="602" y="118"/>
                    </a:lnTo>
                    <a:lnTo>
                      <a:pt x="589" y="126"/>
                    </a:lnTo>
                    <a:lnTo>
                      <a:pt x="589" y="138"/>
                    </a:lnTo>
                    <a:lnTo>
                      <a:pt x="581" y="150"/>
                    </a:lnTo>
                    <a:lnTo>
                      <a:pt x="569" y="162"/>
                    </a:lnTo>
                    <a:lnTo>
                      <a:pt x="557" y="175"/>
                    </a:lnTo>
                    <a:lnTo>
                      <a:pt x="545" y="175"/>
                    </a:lnTo>
                    <a:lnTo>
                      <a:pt x="529" y="175"/>
                    </a:lnTo>
                    <a:lnTo>
                      <a:pt x="516" y="175"/>
                    </a:lnTo>
                    <a:lnTo>
                      <a:pt x="504" y="166"/>
                    </a:lnTo>
                    <a:lnTo>
                      <a:pt x="492" y="171"/>
                    </a:lnTo>
                    <a:lnTo>
                      <a:pt x="480" y="179"/>
                    </a:lnTo>
                    <a:lnTo>
                      <a:pt x="472" y="191"/>
                    </a:lnTo>
                    <a:lnTo>
                      <a:pt x="464" y="203"/>
                    </a:lnTo>
                    <a:lnTo>
                      <a:pt x="460" y="215"/>
                    </a:lnTo>
                    <a:lnTo>
                      <a:pt x="447" y="227"/>
                    </a:lnTo>
                    <a:lnTo>
                      <a:pt x="435" y="227"/>
                    </a:lnTo>
                    <a:lnTo>
                      <a:pt x="423" y="227"/>
                    </a:lnTo>
                    <a:lnTo>
                      <a:pt x="411" y="223"/>
                    </a:lnTo>
                    <a:lnTo>
                      <a:pt x="399" y="223"/>
                    </a:lnTo>
                    <a:lnTo>
                      <a:pt x="386" y="231"/>
                    </a:lnTo>
                    <a:lnTo>
                      <a:pt x="374" y="248"/>
                    </a:lnTo>
                    <a:lnTo>
                      <a:pt x="370" y="260"/>
                    </a:lnTo>
                    <a:lnTo>
                      <a:pt x="362" y="272"/>
                    </a:lnTo>
                    <a:lnTo>
                      <a:pt x="346" y="280"/>
                    </a:lnTo>
                    <a:lnTo>
                      <a:pt x="334" y="280"/>
                    </a:lnTo>
                    <a:lnTo>
                      <a:pt x="321" y="268"/>
                    </a:lnTo>
                    <a:lnTo>
                      <a:pt x="309" y="268"/>
                    </a:lnTo>
                    <a:lnTo>
                      <a:pt x="297" y="268"/>
                    </a:lnTo>
                    <a:lnTo>
                      <a:pt x="285" y="268"/>
                    </a:lnTo>
                    <a:lnTo>
                      <a:pt x="273" y="280"/>
                    </a:lnTo>
                    <a:lnTo>
                      <a:pt x="265" y="292"/>
                    </a:lnTo>
                    <a:lnTo>
                      <a:pt x="260" y="305"/>
                    </a:lnTo>
                    <a:lnTo>
                      <a:pt x="252" y="317"/>
                    </a:lnTo>
                    <a:lnTo>
                      <a:pt x="248" y="329"/>
                    </a:lnTo>
                    <a:lnTo>
                      <a:pt x="236" y="333"/>
                    </a:lnTo>
                    <a:lnTo>
                      <a:pt x="224" y="333"/>
                    </a:lnTo>
                    <a:lnTo>
                      <a:pt x="212" y="329"/>
                    </a:lnTo>
                    <a:lnTo>
                      <a:pt x="204" y="341"/>
                    </a:lnTo>
                    <a:lnTo>
                      <a:pt x="191" y="349"/>
                    </a:lnTo>
                    <a:lnTo>
                      <a:pt x="183" y="365"/>
                    </a:lnTo>
                    <a:lnTo>
                      <a:pt x="175" y="378"/>
                    </a:lnTo>
                    <a:lnTo>
                      <a:pt x="159" y="378"/>
                    </a:lnTo>
                    <a:lnTo>
                      <a:pt x="147" y="378"/>
                    </a:lnTo>
                    <a:lnTo>
                      <a:pt x="135" y="369"/>
                    </a:lnTo>
                    <a:lnTo>
                      <a:pt x="122" y="369"/>
                    </a:lnTo>
                    <a:lnTo>
                      <a:pt x="110" y="378"/>
                    </a:lnTo>
                    <a:lnTo>
                      <a:pt x="110" y="394"/>
                    </a:lnTo>
                    <a:lnTo>
                      <a:pt x="110" y="406"/>
                    </a:lnTo>
                    <a:lnTo>
                      <a:pt x="106" y="418"/>
                    </a:lnTo>
                    <a:lnTo>
                      <a:pt x="98" y="430"/>
                    </a:lnTo>
                    <a:lnTo>
                      <a:pt x="86" y="430"/>
                    </a:lnTo>
                    <a:lnTo>
                      <a:pt x="74" y="430"/>
                    </a:lnTo>
                    <a:lnTo>
                      <a:pt x="61" y="426"/>
                    </a:lnTo>
                    <a:lnTo>
                      <a:pt x="49" y="422"/>
                    </a:lnTo>
                    <a:lnTo>
                      <a:pt x="37" y="422"/>
                    </a:lnTo>
                    <a:lnTo>
                      <a:pt x="21" y="422"/>
                    </a:lnTo>
                    <a:lnTo>
                      <a:pt x="9" y="430"/>
                    </a:lnTo>
                    <a:lnTo>
                      <a:pt x="0" y="443"/>
                    </a:lnTo>
                    <a:lnTo>
                      <a:pt x="0" y="455"/>
                    </a:lnTo>
                    <a:lnTo>
                      <a:pt x="0" y="467"/>
                    </a:lnTo>
                    <a:lnTo>
                      <a:pt x="5" y="479"/>
                    </a:lnTo>
                    <a:lnTo>
                      <a:pt x="21" y="491"/>
                    </a:lnTo>
                    <a:lnTo>
                      <a:pt x="33" y="495"/>
                    </a:lnTo>
                    <a:lnTo>
                      <a:pt x="41" y="508"/>
                    </a:lnTo>
                    <a:lnTo>
                      <a:pt x="37" y="520"/>
                    </a:lnTo>
                    <a:lnTo>
                      <a:pt x="29" y="532"/>
                    </a:lnTo>
                    <a:lnTo>
                      <a:pt x="21" y="544"/>
                    </a:lnTo>
                    <a:lnTo>
                      <a:pt x="21" y="556"/>
                    </a:lnTo>
                    <a:lnTo>
                      <a:pt x="21" y="568"/>
                    </a:lnTo>
                    <a:lnTo>
                      <a:pt x="33" y="577"/>
                    </a:lnTo>
                    <a:lnTo>
                      <a:pt x="45" y="585"/>
                    </a:lnTo>
                    <a:lnTo>
                      <a:pt x="57" y="593"/>
                    </a:lnTo>
                    <a:lnTo>
                      <a:pt x="70" y="601"/>
                    </a:lnTo>
                    <a:lnTo>
                      <a:pt x="74" y="617"/>
                    </a:lnTo>
                    <a:lnTo>
                      <a:pt x="65" y="629"/>
                    </a:lnTo>
                    <a:lnTo>
                      <a:pt x="57" y="646"/>
                    </a:lnTo>
                    <a:lnTo>
                      <a:pt x="53" y="658"/>
                    </a:lnTo>
                    <a:lnTo>
                      <a:pt x="53" y="674"/>
                    </a:lnTo>
                    <a:lnTo>
                      <a:pt x="61" y="686"/>
                    </a:lnTo>
                    <a:lnTo>
                      <a:pt x="74" y="686"/>
                    </a:lnTo>
                    <a:lnTo>
                      <a:pt x="86" y="690"/>
                    </a:lnTo>
                    <a:lnTo>
                      <a:pt x="98" y="694"/>
                    </a:lnTo>
                    <a:lnTo>
                      <a:pt x="110" y="702"/>
                    </a:lnTo>
                    <a:lnTo>
                      <a:pt x="135" y="706"/>
                    </a:lnTo>
                    <a:lnTo>
                      <a:pt x="151" y="719"/>
                    </a:lnTo>
                    <a:lnTo>
                      <a:pt x="155" y="731"/>
                    </a:lnTo>
                    <a:lnTo>
                      <a:pt x="151" y="743"/>
                    </a:lnTo>
                    <a:lnTo>
                      <a:pt x="147" y="755"/>
                    </a:lnTo>
                    <a:lnTo>
                      <a:pt x="143" y="767"/>
                    </a:lnTo>
                    <a:lnTo>
                      <a:pt x="135" y="780"/>
                    </a:lnTo>
                    <a:lnTo>
                      <a:pt x="135" y="792"/>
                    </a:lnTo>
                    <a:lnTo>
                      <a:pt x="139" y="804"/>
                    </a:lnTo>
                    <a:lnTo>
                      <a:pt x="155" y="820"/>
                    </a:lnTo>
                    <a:lnTo>
                      <a:pt x="163" y="832"/>
                    </a:lnTo>
                    <a:lnTo>
                      <a:pt x="171" y="845"/>
                    </a:lnTo>
                    <a:lnTo>
                      <a:pt x="171" y="857"/>
                    </a:lnTo>
                    <a:lnTo>
                      <a:pt x="167" y="873"/>
                    </a:lnTo>
                    <a:lnTo>
                      <a:pt x="163" y="889"/>
                    </a:lnTo>
                    <a:lnTo>
                      <a:pt x="159" y="901"/>
                    </a:lnTo>
                    <a:lnTo>
                      <a:pt x="159" y="914"/>
                    </a:lnTo>
                    <a:lnTo>
                      <a:pt x="167" y="930"/>
                    </a:lnTo>
                    <a:lnTo>
                      <a:pt x="179" y="938"/>
                    </a:lnTo>
                    <a:lnTo>
                      <a:pt x="195" y="946"/>
                    </a:lnTo>
                    <a:lnTo>
                      <a:pt x="228" y="954"/>
                    </a:lnTo>
                    <a:lnTo>
                      <a:pt x="240" y="958"/>
                    </a:lnTo>
                    <a:lnTo>
                      <a:pt x="228" y="970"/>
                    </a:lnTo>
                    <a:lnTo>
                      <a:pt x="216" y="983"/>
                    </a:lnTo>
                    <a:lnTo>
                      <a:pt x="200" y="999"/>
                    </a:lnTo>
                    <a:lnTo>
                      <a:pt x="191" y="1015"/>
                    </a:lnTo>
                    <a:lnTo>
                      <a:pt x="191" y="1031"/>
                    </a:lnTo>
                    <a:lnTo>
                      <a:pt x="220" y="1048"/>
                    </a:lnTo>
                    <a:lnTo>
                      <a:pt x="244" y="1072"/>
                    </a:lnTo>
                    <a:lnTo>
                      <a:pt x="256" y="1080"/>
                    </a:lnTo>
                    <a:lnTo>
                      <a:pt x="265" y="1092"/>
                    </a:lnTo>
                    <a:lnTo>
                      <a:pt x="269" y="1104"/>
                    </a:lnTo>
                    <a:lnTo>
                      <a:pt x="260" y="1117"/>
                    </a:lnTo>
                    <a:lnTo>
                      <a:pt x="252" y="1133"/>
                    </a:lnTo>
                    <a:lnTo>
                      <a:pt x="248" y="1149"/>
                    </a:lnTo>
                    <a:lnTo>
                      <a:pt x="248" y="1161"/>
                    </a:lnTo>
                    <a:lnTo>
                      <a:pt x="260" y="1173"/>
                    </a:lnTo>
                    <a:lnTo>
                      <a:pt x="273" y="1177"/>
                    </a:lnTo>
                    <a:lnTo>
                      <a:pt x="285" y="1186"/>
                    </a:lnTo>
                    <a:lnTo>
                      <a:pt x="293" y="1198"/>
                    </a:lnTo>
                    <a:lnTo>
                      <a:pt x="289" y="1210"/>
                    </a:lnTo>
                    <a:lnTo>
                      <a:pt x="285" y="1222"/>
                    </a:lnTo>
                    <a:lnTo>
                      <a:pt x="281" y="1234"/>
                    </a:lnTo>
                    <a:lnTo>
                      <a:pt x="281" y="1246"/>
                    </a:lnTo>
                    <a:lnTo>
                      <a:pt x="281" y="1263"/>
                    </a:lnTo>
                    <a:lnTo>
                      <a:pt x="281" y="1279"/>
                    </a:lnTo>
                    <a:lnTo>
                      <a:pt x="289" y="1291"/>
                    </a:lnTo>
                    <a:lnTo>
                      <a:pt x="297" y="1303"/>
                    </a:lnTo>
                    <a:lnTo>
                      <a:pt x="309" y="1307"/>
                    </a:lnTo>
                    <a:lnTo>
                      <a:pt x="321" y="1303"/>
                    </a:lnTo>
                    <a:lnTo>
                      <a:pt x="334" y="1303"/>
                    </a:lnTo>
                    <a:lnTo>
                      <a:pt x="346" y="1303"/>
                    </a:lnTo>
                    <a:lnTo>
                      <a:pt x="358" y="1311"/>
                    </a:lnTo>
                    <a:lnTo>
                      <a:pt x="366" y="1328"/>
                    </a:lnTo>
                    <a:lnTo>
                      <a:pt x="370" y="1344"/>
                    </a:lnTo>
                    <a:lnTo>
                      <a:pt x="382" y="1348"/>
                    </a:lnTo>
                    <a:lnTo>
                      <a:pt x="395" y="1348"/>
                    </a:lnTo>
                    <a:lnTo>
                      <a:pt x="407" y="1348"/>
                    </a:lnTo>
                    <a:lnTo>
                      <a:pt x="419" y="1348"/>
                    </a:lnTo>
                    <a:lnTo>
                      <a:pt x="431" y="1344"/>
                    </a:lnTo>
                    <a:lnTo>
                      <a:pt x="435" y="1332"/>
                    </a:lnTo>
                    <a:lnTo>
                      <a:pt x="451" y="1324"/>
                    </a:lnTo>
                    <a:lnTo>
                      <a:pt x="464" y="1311"/>
                    </a:lnTo>
                    <a:lnTo>
                      <a:pt x="468" y="1295"/>
                    </a:lnTo>
                    <a:lnTo>
                      <a:pt x="468" y="1283"/>
                    </a:lnTo>
                    <a:lnTo>
                      <a:pt x="472" y="1271"/>
                    </a:lnTo>
                    <a:lnTo>
                      <a:pt x="476" y="1259"/>
                    </a:lnTo>
                    <a:lnTo>
                      <a:pt x="492" y="1246"/>
                    </a:lnTo>
                    <a:lnTo>
                      <a:pt x="504" y="1242"/>
                    </a:lnTo>
                    <a:lnTo>
                      <a:pt x="516" y="1251"/>
                    </a:lnTo>
                    <a:lnTo>
                      <a:pt x="525" y="1263"/>
                    </a:lnTo>
                    <a:lnTo>
                      <a:pt x="537" y="1263"/>
                    </a:lnTo>
                    <a:lnTo>
                      <a:pt x="549" y="1255"/>
                    </a:lnTo>
                    <a:lnTo>
                      <a:pt x="557" y="1242"/>
                    </a:lnTo>
                    <a:lnTo>
                      <a:pt x="557" y="1230"/>
                    </a:lnTo>
                    <a:lnTo>
                      <a:pt x="553" y="1218"/>
                    </a:lnTo>
                    <a:lnTo>
                      <a:pt x="553" y="1206"/>
                    </a:lnTo>
                    <a:lnTo>
                      <a:pt x="939" y="950"/>
                    </a:lnTo>
                    <a:lnTo>
                      <a:pt x="959" y="979"/>
                    </a:lnTo>
                    <a:lnTo>
                      <a:pt x="971" y="983"/>
                    </a:lnTo>
                    <a:lnTo>
                      <a:pt x="984" y="983"/>
                    </a:lnTo>
                    <a:lnTo>
                      <a:pt x="988" y="970"/>
                    </a:lnTo>
                    <a:lnTo>
                      <a:pt x="992" y="958"/>
                    </a:lnTo>
                    <a:lnTo>
                      <a:pt x="1004" y="950"/>
                    </a:lnTo>
                    <a:lnTo>
                      <a:pt x="1020" y="942"/>
                    </a:lnTo>
                    <a:lnTo>
                      <a:pt x="1032" y="942"/>
                    </a:lnTo>
                    <a:lnTo>
                      <a:pt x="1044" y="942"/>
                    </a:lnTo>
                    <a:lnTo>
                      <a:pt x="1057" y="938"/>
                    </a:lnTo>
                    <a:lnTo>
                      <a:pt x="1069" y="926"/>
                    </a:lnTo>
                    <a:lnTo>
                      <a:pt x="1065" y="914"/>
                    </a:lnTo>
                    <a:lnTo>
                      <a:pt x="1065" y="901"/>
                    </a:lnTo>
                    <a:lnTo>
                      <a:pt x="1081" y="893"/>
                    </a:lnTo>
                    <a:lnTo>
                      <a:pt x="1093" y="893"/>
                    </a:lnTo>
                    <a:lnTo>
                      <a:pt x="1105" y="893"/>
                    </a:lnTo>
                    <a:lnTo>
                      <a:pt x="1113" y="881"/>
                    </a:lnTo>
                    <a:lnTo>
                      <a:pt x="1113" y="869"/>
                    </a:lnTo>
                    <a:lnTo>
                      <a:pt x="1113" y="857"/>
                    </a:lnTo>
                    <a:lnTo>
                      <a:pt x="1113" y="845"/>
                    </a:lnTo>
                    <a:lnTo>
                      <a:pt x="1113" y="828"/>
                    </a:lnTo>
                    <a:lnTo>
                      <a:pt x="1109" y="816"/>
                    </a:lnTo>
                    <a:lnTo>
                      <a:pt x="1097" y="804"/>
                    </a:lnTo>
                    <a:lnTo>
                      <a:pt x="1081" y="796"/>
                    </a:lnTo>
                    <a:lnTo>
                      <a:pt x="1069" y="788"/>
                    </a:lnTo>
                    <a:lnTo>
                      <a:pt x="1061" y="776"/>
                    </a:lnTo>
                    <a:lnTo>
                      <a:pt x="1061" y="763"/>
                    </a:lnTo>
                    <a:lnTo>
                      <a:pt x="1061" y="751"/>
                    </a:lnTo>
                    <a:lnTo>
                      <a:pt x="1069" y="739"/>
                    </a:lnTo>
                    <a:lnTo>
                      <a:pt x="1069" y="723"/>
                    </a:lnTo>
                    <a:lnTo>
                      <a:pt x="1061" y="711"/>
                    </a:lnTo>
                    <a:lnTo>
                      <a:pt x="1049" y="702"/>
                    </a:lnTo>
                    <a:lnTo>
                      <a:pt x="1036" y="698"/>
                    </a:lnTo>
                    <a:lnTo>
                      <a:pt x="1024" y="694"/>
                    </a:lnTo>
                    <a:lnTo>
                      <a:pt x="1020" y="682"/>
                    </a:lnTo>
                    <a:lnTo>
                      <a:pt x="1020" y="670"/>
                    </a:lnTo>
                    <a:lnTo>
                      <a:pt x="1024" y="658"/>
                    </a:lnTo>
                    <a:lnTo>
                      <a:pt x="1020" y="646"/>
                    </a:lnTo>
                    <a:lnTo>
                      <a:pt x="1020" y="621"/>
                    </a:lnTo>
                    <a:lnTo>
                      <a:pt x="1016" y="605"/>
                    </a:lnTo>
                    <a:lnTo>
                      <a:pt x="1004" y="601"/>
                    </a:lnTo>
                    <a:lnTo>
                      <a:pt x="992" y="597"/>
                    </a:lnTo>
                    <a:lnTo>
                      <a:pt x="979" y="589"/>
                    </a:lnTo>
                    <a:lnTo>
                      <a:pt x="975" y="577"/>
                    </a:lnTo>
                    <a:lnTo>
                      <a:pt x="975" y="564"/>
                    </a:lnTo>
                    <a:lnTo>
                      <a:pt x="979" y="552"/>
                    </a:lnTo>
                    <a:lnTo>
                      <a:pt x="988" y="540"/>
                    </a:lnTo>
                    <a:lnTo>
                      <a:pt x="988" y="524"/>
                    </a:lnTo>
                    <a:lnTo>
                      <a:pt x="988" y="512"/>
                    </a:lnTo>
                    <a:lnTo>
                      <a:pt x="975" y="499"/>
                    </a:lnTo>
                    <a:lnTo>
                      <a:pt x="963" y="491"/>
                    </a:lnTo>
                    <a:lnTo>
                      <a:pt x="947" y="479"/>
                    </a:lnTo>
                    <a:lnTo>
                      <a:pt x="935" y="475"/>
                    </a:lnTo>
                    <a:lnTo>
                      <a:pt x="923" y="463"/>
                    </a:lnTo>
                    <a:lnTo>
                      <a:pt x="919" y="451"/>
                    </a:lnTo>
                    <a:lnTo>
                      <a:pt x="923" y="439"/>
                    </a:lnTo>
                    <a:lnTo>
                      <a:pt x="927" y="426"/>
                    </a:lnTo>
                    <a:lnTo>
                      <a:pt x="927" y="414"/>
                    </a:lnTo>
                    <a:lnTo>
                      <a:pt x="931" y="402"/>
                    </a:lnTo>
                    <a:lnTo>
                      <a:pt x="931" y="390"/>
                    </a:lnTo>
                    <a:lnTo>
                      <a:pt x="927" y="378"/>
                    </a:lnTo>
                    <a:lnTo>
                      <a:pt x="927" y="365"/>
                    </a:lnTo>
                    <a:lnTo>
                      <a:pt x="910" y="353"/>
                    </a:lnTo>
                    <a:lnTo>
                      <a:pt x="898" y="345"/>
                    </a:lnTo>
                    <a:lnTo>
                      <a:pt x="886" y="341"/>
                    </a:lnTo>
                    <a:lnTo>
                      <a:pt x="886" y="329"/>
                    </a:lnTo>
                    <a:lnTo>
                      <a:pt x="886" y="317"/>
                    </a:lnTo>
                    <a:lnTo>
                      <a:pt x="886" y="305"/>
                    </a:lnTo>
                    <a:lnTo>
                      <a:pt x="886" y="292"/>
                    </a:lnTo>
                    <a:lnTo>
                      <a:pt x="890" y="276"/>
                    </a:lnTo>
                    <a:lnTo>
                      <a:pt x="886" y="264"/>
                    </a:lnTo>
                    <a:lnTo>
                      <a:pt x="878" y="252"/>
                    </a:lnTo>
                    <a:lnTo>
                      <a:pt x="866" y="244"/>
                    </a:lnTo>
                    <a:lnTo>
                      <a:pt x="854" y="240"/>
                    </a:lnTo>
                    <a:lnTo>
                      <a:pt x="854" y="227"/>
                    </a:lnTo>
                    <a:lnTo>
                      <a:pt x="854" y="215"/>
                    </a:lnTo>
                    <a:lnTo>
                      <a:pt x="858" y="203"/>
                    </a:lnTo>
                    <a:lnTo>
                      <a:pt x="862" y="191"/>
                    </a:lnTo>
                    <a:lnTo>
                      <a:pt x="862" y="179"/>
                    </a:lnTo>
                    <a:lnTo>
                      <a:pt x="862" y="166"/>
                    </a:lnTo>
                    <a:lnTo>
                      <a:pt x="858" y="154"/>
                    </a:lnTo>
                    <a:lnTo>
                      <a:pt x="845" y="146"/>
                    </a:lnTo>
                    <a:lnTo>
                      <a:pt x="833" y="134"/>
                    </a:lnTo>
                    <a:lnTo>
                      <a:pt x="821" y="126"/>
                    </a:lnTo>
                    <a:lnTo>
                      <a:pt x="829" y="110"/>
                    </a:lnTo>
                    <a:lnTo>
                      <a:pt x="829" y="97"/>
                    </a:lnTo>
                    <a:lnTo>
                      <a:pt x="829" y="85"/>
                    </a:lnTo>
                    <a:lnTo>
                      <a:pt x="833" y="73"/>
                    </a:lnTo>
                    <a:lnTo>
                      <a:pt x="841" y="61"/>
                    </a:lnTo>
                    <a:lnTo>
                      <a:pt x="841" y="45"/>
                    </a:lnTo>
                    <a:lnTo>
                      <a:pt x="837" y="32"/>
                    </a:lnTo>
                    <a:lnTo>
                      <a:pt x="833" y="20"/>
                    </a:lnTo>
                    <a:lnTo>
                      <a:pt x="825" y="8"/>
                    </a:lnTo>
                    <a:lnTo>
                      <a:pt x="813" y="4"/>
                    </a:lnTo>
                    <a:lnTo>
                      <a:pt x="801" y="0"/>
                    </a:lnTo>
                    <a:lnTo>
                      <a:pt x="789" y="0"/>
                    </a:lnTo>
                    <a:lnTo>
                      <a:pt x="776" y="8"/>
                    </a:lnTo>
                    <a:lnTo>
                      <a:pt x="764" y="16"/>
                    </a:lnTo>
                    <a:lnTo>
                      <a:pt x="768" y="37"/>
                    </a:lnTo>
                    <a:close/>
                  </a:path>
                </a:pathLst>
              </a:custGeom>
              <a:solidFill>
                <a:srgbClr val="000000"/>
              </a:solidFill>
              <a:ln w="9525">
                <a:noFill/>
                <a:round/>
                <a:headEnd/>
                <a:tailEnd/>
              </a:ln>
            </p:spPr>
            <p:txBody>
              <a:bodyPr/>
              <a:lstStyle/>
              <a:p>
                <a:endParaRPr lang="en-US"/>
              </a:p>
            </p:txBody>
          </p:sp>
          <p:sp>
            <p:nvSpPr>
              <p:cNvPr id="33817" name="Freeform 8"/>
              <p:cNvSpPr>
                <a:spLocks/>
              </p:cNvSpPr>
              <p:nvPr/>
            </p:nvSpPr>
            <p:spPr bwMode="auto">
              <a:xfrm>
                <a:off x="1482" y="1264"/>
                <a:ext cx="767" cy="958"/>
              </a:xfrm>
              <a:custGeom>
                <a:avLst/>
                <a:gdLst>
                  <a:gd name="T0" fmla="*/ 561 w 767"/>
                  <a:gd name="T1" fmla="*/ 0 h 958"/>
                  <a:gd name="T2" fmla="*/ 617 w 767"/>
                  <a:gd name="T3" fmla="*/ 203 h 958"/>
                  <a:gd name="T4" fmla="*/ 662 w 767"/>
                  <a:gd name="T5" fmla="*/ 341 h 958"/>
                  <a:gd name="T6" fmla="*/ 719 w 767"/>
                  <a:gd name="T7" fmla="*/ 491 h 958"/>
                  <a:gd name="T8" fmla="*/ 767 w 767"/>
                  <a:gd name="T9" fmla="*/ 613 h 958"/>
                  <a:gd name="T10" fmla="*/ 755 w 767"/>
                  <a:gd name="T11" fmla="*/ 625 h 958"/>
                  <a:gd name="T12" fmla="*/ 601 w 767"/>
                  <a:gd name="T13" fmla="*/ 727 h 958"/>
                  <a:gd name="T14" fmla="*/ 406 w 767"/>
                  <a:gd name="T15" fmla="*/ 844 h 958"/>
                  <a:gd name="T16" fmla="*/ 240 w 767"/>
                  <a:gd name="T17" fmla="*/ 942 h 958"/>
                  <a:gd name="T18" fmla="*/ 212 w 767"/>
                  <a:gd name="T19" fmla="*/ 958 h 958"/>
                  <a:gd name="T20" fmla="*/ 199 w 767"/>
                  <a:gd name="T21" fmla="*/ 950 h 958"/>
                  <a:gd name="T22" fmla="*/ 138 w 767"/>
                  <a:gd name="T23" fmla="*/ 718 h 958"/>
                  <a:gd name="T24" fmla="*/ 61 w 767"/>
                  <a:gd name="T25" fmla="*/ 499 h 958"/>
                  <a:gd name="T26" fmla="*/ 0 w 767"/>
                  <a:gd name="T27" fmla="*/ 341 h 958"/>
                  <a:gd name="T28" fmla="*/ 0 w 767"/>
                  <a:gd name="T29" fmla="*/ 321 h 958"/>
                  <a:gd name="T30" fmla="*/ 252 w 767"/>
                  <a:gd name="T31" fmla="*/ 179 h 958"/>
                  <a:gd name="T32" fmla="*/ 427 w 767"/>
                  <a:gd name="T33" fmla="*/ 73 h 958"/>
                  <a:gd name="T34" fmla="*/ 536 w 767"/>
                  <a:gd name="T35" fmla="*/ 12 h 958"/>
                  <a:gd name="T36" fmla="*/ 544 w 767"/>
                  <a:gd name="T37" fmla="*/ 37 h 958"/>
                  <a:gd name="T38" fmla="*/ 382 w 767"/>
                  <a:gd name="T39" fmla="*/ 130 h 958"/>
                  <a:gd name="T40" fmla="*/ 159 w 767"/>
                  <a:gd name="T41" fmla="*/ 260 h 958"/>
                  <a:gd name="T42" fmla="*/ 25 w 767"/>
                  <a:gd name="T43" fmla="*/ 337 h 958"/>
                  <a:gd name="T44" fmla="*/ 86 w 767"/>
                  <a:gd name="T45" fmla="*/ 491 h 958"/>
                  <a:gd name="T46" fmla="*/ 159 w 767"/>
                  <a:gd name="T47" fmla="*/ 686 h 958"/>
                  <a:gd name="T48" fmla="*/ 195 w 767"/>
                  <a:gd name="T49" fmla="*/ 804 h 958"/>
                  <a:gd name="T50" fmla="*/ 220 w 767"/>
                  <a:gd name="T51" fmla="*/ 913 h 958"/>
                  <a:gd name="T52" fmla="*/ 459 w 767"/>
                  <a:gd name="T53" fmla="*/ 779 h 958"/>
                  <a:gd name="T54" fmla="*/ 662 w 767"/>
                  <a:gd name="T55" fmla="*/ 654 h 958"/>
                  <a:gd name="T56" fmla="*/ 727 w 767"/>
                  <a:gd name="T57" fmla="*/ 605 h 958"/>
                  <a:gd name="T58" fmla="*/ 674 w 767"/>
                  <a:gd name="T59" fmla="*/ 467 h 958"/>
                  <a:gd name="T60" fmla="*/ 617 w 767"/>
                  <a:gd name="T61" fmla="*/ 313 h 958"/>
                  <a:gd name="T62" fmla="*/ 573 w 767"/>
                  <a:gd name="T63" fmla="*/ 166 h 958"/>
                  <a:gd name="T64" fmla="*/ 540 w 767"/>
                  <a:gd name="T65" fmla="*/ 41 h 958"/>
                  <a:gd name="T66" fmla="*/ 536 w 767"/>
                  <a:gd name="T67" fmla="*/ 16 h 958"/>
                  <a:gd name="T68" fmla="*/ 561 w 767"/>
                  <a:gd name="T69" fmla="*/ 0 h 9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7"/>
                  <a:gd name="T106" fmla="*/ 0 h 958"/>
                  <a:gd name="T107" fmla="*/ 767 w 767"/>
                  <a:gd name="T108" fmla="*/ 958 h 95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7" h="958">
                    <a:moveTo>
                      <a:pt x="561" y="0"/>
                    </a:moveTo>
                    <a:lnTo>
                      <a:pt x="617" y="203"/>
                    </a:lnTo>
                    <a:lnTo>
                      <a:pt x="662" y="341"/>
                    </a:lnTo>
                    <a:lnTo>
                      <a:pt x="719" y="491"/>
                    </a:lnTo>
                    <a:lnTo>
                      <a:pt x="767" y="613"/>
                    </a:lnTo>
                    <a:lnTo>
                      <a:pt x="755" y="625"/>
                    </a:lnTo>
                    <a:lnTo>
                      <a:pt x="601" y="727"/>
                    </a:lnTo>
                    <a:lnTo>
                      <a:pt x="406" y="844"/>
                    </a:lnTo>
                    <a:lnTo>
                      <a:pt x="240" y="942"/>
                    </a:lnTo>
                    <a:lnTo>
                      <a:pt x="212" y="958"/>
                    </a:lnTo>
                    <a:lnTo>
                      <a:pt x="199" y="950"/>
                    </a:lnTo>
                    <a:lnTo>
                      <a:pt x="138" y="718"/>
                    </a:lnTo>
                    <a:lnTo>
                      <a:pt x="61" y="499"/>
                    </a:lnTo>
                    <a:lnTo>
                      <a:pt x="0" y="341"/>
                    </a:lnTo>
                    <a:lnTo>
                      <a:pt x="0" y="321"/>
                    </a:lnTo>
                    <a:lnTo>
                      <a:pt x="252" y="179"/>
                    </a:lnTo>
                    <a:lnTo>
                      <a:pt x="427" y="73"/>
                    </a:lnTo>
                    <a:lnTo>
                      <a:pt x="536" y="12"/>
                    </a:lnTo>
                    <a:lnTo>
                      <a:pt x="544" y="37"/>
                    </a:lnTo>
                    <a:lnTo>
                      <a:pt x="382" y="130"/>
                    </a:lnTo>
                    <a:lnTo>
                      <a:pt x="159" y="260"/>
                    </a:lnTo>
                    <a:lnTo>
                      <a:pt x="25" y="337"/>
                    </a:lnTo>
                    <a:lnTo>
                      <a:pt x="86" y="491"/>
                    </a:lnTo>
                    <a:lnTo>
                      <a:pt x="159" y="686"/>
                    </a:lnTo>
                    <a:lnTo>
                      <a:pt x="195" y="804"/>
                    </a:lnTo>
                    <a:lnTo>
                      <a:pt x="220" y="913"/>
                    </a:lnTo>
                    <a:lnTo>
                      <a:pt x="459" y="779"/>
                    </a:lnTo>
                    <a:lnTo>
                      <a:pt x="662" y="654"/>
                    </a:lnTo>
                    <a:lnTo>
                      <a:pt x="727" y="605"/>
                    </a:lnTo>
                    <a:lnTo>
                      <a:pt x="674" y="467"/>
                    </a:lnTo>
                    <a:lnTo>
                      <a:pt x="617" y="313"/>
                    </a:lnTo>
                    <a:lnTo>
                      <a:pt x="573" y="166"/>
                    </a:lnTo>
                    <a:lnTo>
                      <a:pt x="540" y="41"/>
                    </a:lnTo>
                    <a:lnTo>
                      <a:pt x="536" y="16"/>
                    </a:lnTo>
                    <a:lnTo>
                      <a:pt x="561" y="0"/>
                    </a:lnTo>
                    <a:close/>
                  </a:path>
                </a:pathLst>
              </a:custGeom>
              <a:solidFill>
                <a:srgbClr val="000000"/>
              </a:solidFill>
              <a:ln w="9525">
                <a:noFill/>
                <a:round/>
                <a:headEnd/>
                <a:tailEnd/>
              </a:ln>
            </p:spPr>
            <p:txBody>
              <a:bodyPr/>
              <a:lstStyle/>
              <a:p>
                <a:endParaRPr lang="en-US"/>
              </a:p>
            </p:txBody>
          </p:sp>
          <p:sp>
            <p:nvSpPr>
              <p:cNvPr id="33818" name="Freeform 9"/>
              <p:cNvSpPr>
                <a:spLocks/>
              </p:cNvSpPr>
              <p:nvPr/>
            </p:nvSpPr>
            <p:spPr bwMode="auto">
              <a:xfrm>
                <a:off x="1863" y="2068"/>
                <a:ext cx="419" cy="301"/>
              </a:xfrm>
              <a:custGeom>
                <a:avLst/>
                <a:gdLst>
                  <a:gd name="T0" fmla="*/ 407 w 419"/>
                  <a:gd name="T1" fmla="*/ 0 h 301"/>
                  <a:gd name="T2" fmla="*/ 419 w 419"/>
                  <a:gd name="T3" fmla="*/ 36 h 301"/>
                  <a:gd name="T4" fmla="*/ 17 w 419"/>
                  <a:gd name="T5" fmla="*/ 301 h 301"/>
                  <a:gd name="T6" fmla="*/ 0 w 419"/>
                  <a:gd name="T7" fmla="*/ 260 h 301"/>
                  <a:gd name="T8" fmla="*/ 33 w 419"/>
                  <a:gd name="T9" fmla="*/ 260 h 301"/>
                  <a:gd name="T10" fmla="*/ 387 w 419"/>
                  <a:gd name="T11" fmla="*/ 28 h 301"/>
                  <a:gd name="T12" fmla="*/ 407 w 419"/>
                  <a:gd name="T13" fmla="*/ 0 h 301"/>
                  <a:gd name="T14" fmla="*/ 0 60000 65536"/>
                  <a:gd name="T15" fmla="*/ 0 60000 65536"/>
                  <a:gd name="T16" fmla="*/ 0 60000 65536"/>
                  <a:gd name="T17" fmla="*/ 0 60000 65536"/>
                  <a:gd name="T18" fmla="*/ 0 60000 65536"/>
                  <a:gd name="T19" fmla="*/ 0 60000 65536"/>
                  <a:gd name="T20" fmla="*/ 0 60000 65536"/>
                  <a:gd name="T21" fmla="*/ 0 w 419"/>
                  <a:gd name="T22" fmla="*/ 0 h 301"/>
                  <a:gd name="T23" fmla="*/ 419 w 419"/>
                  <a:gd name="T24" fmla="*/ 301 h 3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9" h="301">
                    <a:moveTo>
                      <a:pt x="407" y="0"/>
                    </a:moveTo>
                    <a:lnTo>
                      <a:pt x="419" y="36"/>
                    </a:lnTo>
                    <a:lnTo>
                      <a:pt x="17" y="301"/>
                    </a:lnTo>
                    <a:lnTo>
                      <a:pt x="0" y="260"/>
                    </a:lnTo>
                    <a:lnTo>
                      <a:pt x="33" y="260"/>
                    </a:lnTo>
                    <a:lnTo>
                      <a:pt x="387" y="28"/>
                    </a:lnTo>
                    <a:lnTo>
                      <a:pt x="407" y="0"/>
                    </a:lnTo>
                    <a:close/>
                  </a:path>
                </a:pathLst>
              </a:custGeom>
              <a:solidFill>
                <a:srgbClr val="000000"/>
              </a:solidFill>
              <a:ln w="9525">
                <a:noFill/>
                <a:round/>
                <a:headEnd/>
                <a:tailEnd/>
              </a:ln>
            </p:spPr>
            <p:txBody>
              <a:bodyPr/>
              <a:lstStyle/>
              <a:p>
                <a:endParaRPr lang="en-US"/>
              </a:p>
            </p:txBody>
          </p:sp>
          <p:sp>
            <p:nvSpPr>
              <p:cNvPr id="33819" name="Freeform 10"/>
              <p:cNvSpPr>
                <a:spLocks/>
              </p:cNvSpPr>
              <p:nvPr/>
            </p:nvSpPr>
            <p:spPr bwMode="auto">
              <a:xfrm>
                <a:off x="2043" y="2206"/>
                <a:ext cx="280" cy="479"/>
              </a:xfrm>
              <a:custGeom>
                <a:avLst/>
                <a:gdLst>
                  <a:gd name="T0" fmla="*/ 85 w 280"/>
                  <a:gd name="T1" fmla="*/ 0 h 479"/>
                  <a:gd name="T2" fmla="*/ 280 w 280"/>
                  <a:gd name="T3" fmla="*/ 426 h 479"/>
                  <a:gd name="T4" fmla="*/ 243 w 280"/>
                  <a:gd name="T5" fmla="*/ 474 h 479"/>
                  <a:gd name="T6" fmla="*/ 179 w 280"/>
                  <a:gd name="T7" fmla="*/ 479 h 479"/>
                  <a:gd name="T8" fmla="*/ 0 w 280"/>
                  <a:gd name="T9" fmla="*/ 44 h 479"/>
                  <a:gd name="T10" fmla="*/ 20 w 280"/>
                  <a:gd name="T11" fmla="*/ 28 h 479"/>
                  <a:gd name="T12" fmla="*/ 195 w 280"/>
                  <a:gd name="T13" fmla="*/ 446 h 479"/>
                  <a:gd name="T14" fmla="*/ 219 w 280"/>
                  <a:gd name="T15" fmla="*/ 446 h 479"/>
                  <a:gd name="T16" fmla="*/ 235 w 280"/>
                  <a:gd name="T17" fmla="*/ 446 h 479"/>
                  <a:gd name="T18" fmla="*/ 256 w 280"/>
                  <a:gd name="T19" fmla="*/ 422 h 479"/>
                  <a:gd name="T20" fmla="*/ 65 w 280"/>
                  <a:gd name="T21" fmla="*/ 12 h 479"/>
                  <a:gd name="T22" fmla="*/ 85 w 280"/>
                  <a:gd name="T23" fmla="*/ 0 h 4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80"/>
                  <a:gd name="T37" fmla="*/ 0 h 479"/>
                  <a:gd name="T38" fmla="*/ 280 w 280"/>
                  <a:gd name="T39" fmla="*/ 479 h 4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80" h="479">
                    <a:moveTo>
                      <a:pt x="85" y="0"/>
                    </a:moveTo>
                    <a:lnTo>
                      <a:pt x="280" y="426"/>
                    </a:lnTo>
                    <a:lnTo>
                      <a:pt x="243" y="474"/>
                    </a:lnTo>
                    <a:lnTo>
                      <a:pt x="179" y="479"/>
                    </a:lnTo>
                    <a:lnTo>
                      <a:pt x="0" y="44"/>
                    </a:lnTo>
                    <a:lnTo>
                      <a:pt x="20" y="28"/>
                    </a:lnTo>
                    <a:lnTo>
                      <a:pt x="195" y="446"/>
                    </a:lnTo>
                    <a:lnTo>
                      <a:pt x="219" y="446"/>
                    </a:lnTo>
                    <a:lnTo>
                      <a:pt x="235" y="446"/>
                    </a:lnTo>
                    <a:lnTo>
                      <a:pt x="256" y="422"/>
                    </a:lnTo>
                    <a:lnTo>
                      <a:pt x="65" y="12"/>
                    </a:lnTo>
                    <a:lnTo>
                      <a:pt x="85" y="0"/>
                    </a:lnTo>
                    <a:close/>
                  </a:path>
                </a:pathLst>
              </a:custGeom>
              <a:solidFill>
                <a:srgbClr val="000000"/>
              </a:solidFill>
              <a:ln w="9525">
                <a:noFill/>
                <a:round/>
                <a:headEnd/>
                <a:tailEnd/>
              </a:ln>
            </p:spPr>
            <p:txBody>
              <a:bodyPr/>
              <a:lstStyle/>
              <a:p>
                <a:endParaRPr lang="en-US"/>
              </a:p>
            </p:txBody>
          </p:sp>
          <p:sp>
            <p:nvSpPr>
              <p:cNvPr id="33820" name="Freeform 11"/>
              <p:cNvSpPr>
                <a:spLocks/>
              </p:cNvSpPr>
              <p:nvPr/>
            </p:nvSpPr>
            <p:spPr bwMode="auto">
              <a:xfrm>
                <a:off x="1763" y="2304"/>
                <a:ext cx="166" cy="552"/>
              </a:xfrm>
              <a:custGeom>
                <a:avLst/>
                <a:gdLst>
                  <a:gd name="T0" fmla="*/ 81 w 166"/>
                  <a:gd name="T1" fmla="*/ 20 h 552"/>
                  <a:gd name="T2" fmla="*/ 166 w 166"/>
                  <a:gd name="T3" fmla="*/ 511 h 552"/>
                  <a:gd name="T4" fmla="*/ 142 w 166"/>
                  <a:gd name="T5" fmla="*/ 548 h 552"/>
                  <a:gd name="T6" fmla="*/ 89 w 166"/>
                  <a:gd name="T7" fmla="*/ 552 h 552"/>
                  <a:gd name="T8" fmla="*/ 49 w 166"/>
                  <a:gd name="T9" fmla="*/ 540 h 552"/>
                  <a:gd name="T10" fmla="*/ 0 w 166"/>
                  <a:gd name="T11" fmla="*/ 41 h 552"/>
                  <a:gd name="T12" fmla="*/ 16 w 166"/>
                  <a:gd name="T13" fmla="*/ 12 h 552"/>
                  <a:gd name="T14" fmla="*/ 69 w 166"/>
                  <a:gd name="T15" fmla="*/ 520 h 552"/>
                  <a:gd name="T16" fmla="*/ 97 w 166"/>
                  <a:gd name="T17" fmla="*/ 528 h 552"/>
                  <a:gd name="T18" fmla="*/ 134 w 166"/>
                  <a:gd name="T19" fmla="*/ 520 h 552"/>
                  <a:gd name="T20" fmla="*/ 53 w 166"/>
                  <a:gd name="T21" fmla="*/ 0 h 552"/>
                  <a:gd name="T22" fmla="*/ 81 w 166"/>
                  <a:gd name="T23" fmla="*/ 20 h 5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6"/>
                  <a:gd name="T37" fmla="*/ 0 h 552"/>
                  <a:gd name="T38" fmla="*/ 166 w 166"/>
                  <a:gd name="T39" fmla="*/ 552 h 5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6" h="552">
                    <a:moveTo>
                      <a:pt x="81" y="20"/>
                    </a:moveTo>
                    <a:lnTo>
                      <a:pt x="166" y="511"/>
                    </a:lnTo>
                    <a:lnTo>
                      <a:pt x="142" y="548"/>
                    </a:lnTo>
                    <a:lnTo>
                      <a:pt x="89" y="552"/>
                    </a:lnTo>
                    <a:lnTo>
                      <a:pt x="49" y="540"/>
                    </a:lnTo>
                    <a:lnTo>
                      <a:pt x="0" y="41"/>
                    </a:lnTo>
                    <a:lnTo>
                      <a:pt x="16" y="12"/>
                    </a:lnTo>
                    <a:lnTo>
                      <a:pt x="69" y="520"/>
                    </a:lnTo>
                    <a:lnTo>
                      <a:pt x="97" y="528"/>
                    </a:lnTo>
                    <a:lnTo>
                      <a:pt x="134" y="520"/>
                    </a:lnTo>
                    <a:lnTo>
                      <a:pt x="53" y="0"/>
                    </a:lnTo>
                    <a:lnTo>
                      <a:pt x="81" y="20"/>
                    </a:lnTo>
                    <a:close/>
                  </a:path>
                </a:pathLst>
              </a:custGeom>
              <a:solidFill>
                <a:srgbClr val="000000"/>
              </a:solidFill>
              <a:ln w="9525">
                <a:noFill/>
                <a:round/>
                <a:headEnd/>
                <a:tailEnd/>
              </a:ln>
            </p:spPr>
            <p:txBody>
              <a:bodyPr/>
              <a:lstStyle/>
              <a:p>
                <a:endParaRPr lang="en-US"/>
              </a:p>
            </p:txBody>
          </p:sp>
          <p:sp>
            <p:nvSpPr>
              <p:cNvPr id="33821" name="Freeform 12"/>
              <p:cNvSpPr>
                <a:spLocks/>
              </p:cNvSpPr>
              <p:nvPr/>
            </p:nvSpPr>
            <p:spPr bwMode="auto">
              <a:xfrm>
                <a:off x="1414" y="922"/>
                <a:ext cx="340" cy="581"/>
              </a:xfrm>
              <a:custGeom>
                <a:avLst/>
                <a:gdLst>
                  <a:gd name="T0" fmla="*/ 121 w 340"/>
                  <a:gd name="T1" fmla="*/ 0 h 581"/>
                  <a:gd name="T2" fmla="*/ 340 w 340"/>
                  <a:gd name="T3" fmla="*/ 395 h 581"/>
                  <a:gd name="T4" fmla="*/ 292 w 340"/>
                  <a:gd name="T5" fmla="*/ 415 h 581"/>
                  <a:gd name="T6" fmla="*/ 142 w 340"/>
                  <a:gd name="T7" fmla="*/ 94 h 581"/>
                  <a:gd name="T8" fmla="*/ 186 w 340"/>
                  <a:gd name="T9" fmla="*/ 464 h 581"/>
                  <a:gd name="T10" fmla="*/ 138 w 340"/>
                  <a:gd name="T11" fmla="*/ 488 h 581"/>
                  <a:gd name="T12" fmla="*/ 113 w 340"/>
                  <a:gd name="T13" fmla="*/ 131 h 581"/>
                  <a:gd name="T14" fmla="*/ 44 w 340"/>
                  <a:gd name="T15" fmla="*/ 561 h 581"/>
                  <a:gd name="T16" fmla="*/ 0 w 340"/>
                  <a:gd name="T17" fmla="*/ 581 h 581"/>
                  <a:gd name="T18" fmla="*/ 93 w 340"/>
                  <a:gd name="T19" fmla="*/ 13 h 581"/>
                  <a:gd name="T20" fmla="*/ 121 w 340"/>
                  <a:gd name="T21" fmla="*/ 0 h 58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0"/>
                  <a:gd name="T34" fmla="*/ 0 h 581"/>
                  <a:gd name="T35" fmla="*/ 340 w 340"/>
                  <a:gd name="T36" fmla="*/ 581 h 58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0" h="581">
                    <a:moveTo>
                      <a:pt x="121" y="0"/>
                    </a:moveTo>
                    <a:lnTo>
                      <a:pt x="340" y="395"/>
                    </a:lnTo>
                    <a:lnTo>
                      <a:pt x="292" y="415"/>
                    </a:lnTo>
                    <a:lnTo>
                      <a:pt x="142" y="94"/>
                    </a:lnTo>
                    <a:lnTo>
                      <a:pt x="186" y="464"/>
                    </a:lnTo>
                    <a:lnTo>
                      <a:pt x="138" y="488"/>
                    </a:lnTo>
                    <a:lnTo>
                      <a:pt x="113" y="131"/>
                    </a:lnTo>
                    <a:lnTo>
                      <a:pt x="44" y="561"/>
                    </a:lnTo>
                    <a:lnTo>
                      <a:pt x="0" y="581"/>
                    </a:lnTo>
                    <a:lnTo>
                      <a:pt x="93" y="13"/>
                    </a:lnTo>
                    <a:lnTo>
                      <a:pt x="121" y="0"/>
                    </a:lnTo>
                    <a:close/>
                  </a:path>
                </a:pathLst>
              </a:custGeom>
              <a:solidFill>
                <a:srgbClr val="000000"/>
              </a:solidFill>
              <a:ln w="9525">
                <a:noFill/>
                <a:round/>
                <a:headEnd/>
                <a:tailEnd/>
              </a:ln>
            </p:spPr>
            <p:txBody>
              <a:bodyPr/>
              <a:lstStyle/>
              <a:p>
                <a:endParaRPr lang="en-US"/>
              </a:p>
            </p:txBody>
          </p:sp>
          <p:sp>
            <p:nvSpPr>
              <p:cNvPr id="33822" name="Freeform 13"/>
              <p:cNvSpPr>
                <a:spLocks/>
              </p:cNvSpPr>
              <p:nvPr/>
            </p:nvSpPr>
            <p:spPr bwMode="auto">
              <a:xfrm>
                <a:off x="1230" y="1727"/>
                <a:ext cx="195" cy="796"/>
              </a:xfrm>
              <a:custGeom>
                <a:avLst/>
                <a:gdLst>
                  <a:gd name="T0" fmla="*/ 135 w 195"/>
                  <a:gd name="T1" fmla="*/ 8 h 796"/>
                  <a:gd name="T2" fmla="*/ 86 w 195"/>
                  <a:gd name="T3" fmla="*/ 426 h 796"/>
                  <a:gd name="T4" fmla="*/ 0 w 195"/>
                  <a:gd name="T5" fmla="*/ 735 h 796"/>
                  <a:gd name="T6" fmla="*/ 5 w 195"/>
                  <a:gd name="T7" fmla="*/ 772 h 796"/>
                  <a:gd name="T8" fmla="*/ 37 w 195"/>
                  <a:gd name="T9" fmla="*/ 796 h 796"/>
                  <a:gd name="T10" fmla="*/ 86 w 195"/>
                  <a:gd name="T11" fmla="*/ 796 h 796"/>
                  <a:gd name="T12" fmla="*/ 155 w 195"/>
                  <a:gd name="T13" fmla="*/ 435 h 796"/>
                  <a:gd name="T14" fmla="*/ 183 w 195"/>
                  <a:gd name="T15" fmla="*/ 175 h 796"/>
                  <a:gd name="T16" fmla="*/ 195 w 195"/>
                  <a:gd name="T17" fmla="*/ 28 h 796"/>
                  <a:gd name="T18" fmla="*/ 175 w 195"/>
                  <a:gd name="T19" fmla="*/ 16 h 796"/>
                  <a:gd name="T20" fmla="*/ 163 w 195"/>
                  <a:gd name="T21" fmla="*/ 207 h 796"/>
                  <a:gd name="T22" fmla="*/ 135 w 195"/>
                  <a:gd name="T23" fmla="*/ 439 h 796"/>
                  <a:gd name="T24" fmla="*/ 78 w 195"/>
                  <a:gd name="T25" fmla="*/ 711 h 796"/>
                  <a:gd name="T26" fmla="*/ 65 w 195"/>
                  <a:gd name="T27" fmla="*/ 768 h 796"/>
                  <a:gd name="T28" fmla="*/ 41 w 195"/>
                  <a:gd name="T29" fmla="*/ 768 h 796"/>
                  <a:gd name="T30" fmla="*/ 21 w 195"/>
                  <a:gd name="T31" fmla="*/ 743 h 796"/>
                  <a:gd name="T32" fmla="*/ 110 w 195"/>
                  <a:gd name="T33" fmla="*/ 422 h 796"/>
                  <a:gd name="T34" fmla="*/ 130 w 195"/>
                  <a:gd name="T35" fmla="*/ 219 h 796"/>
                  <a:gd name="T36" fmla="*/ 159 w 195"/>
                  <a:gd name="T37" fmla="*/ 0 h 796"/>
                  <a:gd name="T38" fmla="*/ 135 w 195"/>
                  <a:gd name="T39" fmla="*/ 8 h 7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5"/>
                  <a:gd name="T61" fmla="*/ 0 h 796"/>
                  <a:gd name="T62" fmla="*/ 195 w 195"/>
                  <a:gd name="T63" fmla="*/ 796 h 79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5" h="796">
                    <a:moveTo>
                      <a:pt x="135" y="8"/>
                    </a:moveTo>
                    <a:lnTo>
                      <a:pt x="86" y="426"/>
                    </a:lnTo>
                    <a:lnTo>
                      <a:pt x="0" y="735"/>
                    </a:lnTo>
                    <a:lnTo>
                      <a:pt x="5" y="772"/>
                    </a:lnTo>
                    <a:lnTo>
                      <a:pt x="37" y="796"/>
                    </a:lnTo>
                    <a:lnTo>
                      <a:pt x="86" y="796"/>
                    </a:lnTo>
                    <a:lnTo>
                      <a:pt x="155" y="435"/>
                    </a:lnTo>
                    <a:lnTo>
                      <a:pt x="183" y="175"/>
                    </a:lnTo>
                    <a:lnTo>
                      <a:pt x="195" y="28"/>
                    </a:lnTo>
                    <a:lnTo>
                      <a:pt x="175" y="16"/>
                    </a:lnTo>
                    <a:lnTo>
                      <a:pt x="163" y="207"/>
                    </a:lnTo>
                    <a:lnTo>
                      <a:pt x="135" y="439"/>
                    </a:lnTo>
                    <a:lnTo>
                      <a:pt x="78" y="711"/>
                    </a:lnTo>
                    <a:lnTo>
                      <a:pt x="65" y="768"/>
                    </a:lnTo>
                    <a:lnTo>
                      <a:pt x="41" y="768"/>
                    </a:lnTo>
                    <a:lnTo>
                      <a:pt x="21" y="743"/>
                    </a:lnTo>
                    <a:lnTo>
                      <a:pt x="110" y="422"/>
                    </a:lnTo>
                    <a:lnTo>
                      <a:pt x="130" y="219"/>
                    </a:lnTo>
                    <a:lnTo>
                      <a:pt x="159" y="0"/>
                    </a:lnTo>
                    <a:lnTo>
                      <a:pt x="135" y="8"/>
                    </a:lnTo>
                    <a:close/>
                  </a:path>
                </a:pathLst>
              </a:custGeom>
              <a:solidFill>
                <a:srgbClr val="000000"/>
              </a:solidFill>
              <a:ln w="9525">
                <a:noFill/>
                <a:round/>
                <a:headEnd/>
                <a:tailEnd/>
              </a:ln>
            </p:spPr>
            <p:txBody>
              <a:bodyPr/>
              <a:lstStyle/>
              <a:p>
                <a:endParaRPr lang="en-US"/>
              </a:p>
            </p:txBody>
          </p:sp>
        </p:grpSp>
      </p:grpSp>
      <p:pic>
        <p:nvPicPr>
          <p:cNvPr id="33801" name="Picture 7" descr="C:\Users\Hilven.R\Pictures\LOGO DGMR\LOGODGMR200X200.png"/>
          <p:cNvPicPr>
            <a:picLocks noChangeAspect="1" noChangeArrowheads="1"/>
          </p:cNvPicPr>
          <p:nvPr/>
        </p:nvPicPr>
        <p:blipFill>
          <a:blip r:embed="rId4"/>
          <a:srcRect/>
          <a:stretch>
            <a:fillRect/>
          </a:stretch>
        </p:blipFill>
        <p:spPr bwMode="auto">
          <a:xfrm>
            <a:off x="7956550" y="115888"/>
            <a:ext cx="1079500" cy="1081087"/>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a:off x="6858208" y="5517232"/>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err="1" smtClean="0"/>
              <a:t>Terug</a:t>
            </a:r>
            <a:endParaRPr lang="fr-BE" dirty="0"/>
          </a:p>
        </p:txBody>
      </p:sp>
      <p:sp>
        <p:nvSpPr>
          <p:cNvPr id="2" name="TextBox 1"/>
          <p:cNvSpPr txBox="1"/>
          <p:nvPr/>
        </p:nvSpPr>
        <p:spPr>
          <a:xfrm>
            <a:off x="5796136" y="1556792"/>
            <a:ext cx="2736304" cy="3824124"/>
          </a:xfrm>
          <a:prstGeom prst="rect">
            <a:avLst/>
          </a:prstGeom>
          <a:noFill/>
        </p:spPr>
        <p:txBody>
          <a:bodyPr wrap="square" rtlCol="0">
            <a:spAutoFit/>
          </a:bodyPr>
          <a:lstStyle/>
          <a:p>
            <a:pPr algn="just">
              <a:spcAft>
                <a:spcPts val="300"/>
              </a:spcAft>
            </a:pPr>
            <a:r>
              <a:rPr lang="nl-BE" sz="1500" dirty="0"/>
              <a:t>Bij het lezen van de tabel, leidt men af dat het gemiddelde van de acties van </a:t>
            </a:r>
            <a:r>
              <a:rPr lang="nl-BE" sz="1500" b="1" dirty="0">
                <a:solidFill>
                  <a:srgbClr val="C00000"/>
                </a:solidFill>
                <a:effectLst>
                  <a:outerShdw blurRad="38100" dist="38100" dir="2700000" algn="tl">
                    <a:srgbClr val="000000">
                      <a:alpha val="43137"/>
                    </a:srgbClr>
                  </a:outerShdw>
                </a:effectLst>
              </a:rPr>
              <a:t>10/jaar</a:t>
            </a:r>
            <a:r>
              <a:rPr lang="nl-BE" sz="1500" dirty="0"/>
              <a:t> bedraagt. Wat gering blijft in vergelijking met een niet onbelangrijk aantal beschikbare gevormde personen en het aantal opportuniteiten van werkzaamheden waarvoor de toepassing van de techniek van de eenvoudige handelingen door sommige plateaus niet wordt gegrepen.</a:t>
            </a:r>
            <a:endParaRPr lang="en-US" sz="1500" dirty="0"/>
          </a:p>
          <a:p>
            <a:pPr algn="just">
              <a:spcAft>
                <a:spcPts val="300"/>
              </a:spcAft>
            </a:pPr>
            <a:r>
              <a:rPr lang="nl-BE" sz="1500" dirty="0"/>
              <a:t>De problematiek wordt op dit ogenblik onderzocht en voorstellen zullen ingediend worden in </a:t>
            </a:r>
            <a:r>
              <a:rPr lang="nl-BE" sz="1500" b="1" dirty="0">
                <a:solidFill>
                  <a:srgbClr val="C00000"/>
                </a:solidFill>
                <a:effectLst>
                  <a:outerShdw blurRad="38100" dist="38100" dir="2700000" algn="tl">
                    <a:srgbClr val="000000">
                      <a:alpha val="43137"/>
                    </a:srgbClr>
                  </a:outerShdw>
                </a:effectLst>
              </a:rPr>
              <a:t>2016</a:t>
            </a:r>
            <a:r>
              <a:rPr lang="fr-FR" sz="1500" dirty="0" smtClean="0"/>
              <a:t>.</a:t>
            </a:r>
            <a:endParaRPr lang="en-US" sz="1500" dirty="0"/>
          </a:p>
        </p:txBody>
      </p:sp>
      <p:graphicFrame>
        <p:nvGraphicFramePr>
          <p:cNvPr id="5" name="Table 4"/>
          <p:cNvGraphicFramePr>
            <a:graphicFrameLocks noGrp="1"/>
          </p:cNvGraphicFramePr>
          <p:nvPr>
            <p:extLst>
              <p:ext uri="{D42A27DB-BD31-4B8C-83A1-F6EECF244321}">
                <p14:modId xmlns:p14="http://schemas.microsoft.com/office/powerpoint/2010/main" val="740271167"/>
              </p:ext>
            </p:extLst>
          </p:nvPr>
        </p:nvGraphicFramePr>
        <p:xfrm>
          <a:off x="323528" y="1544230"/>
          <a:ext cx="4896545" cy="4965163"/>
        </p:xfrm>
        <a:graphic>
          <a:graphicData uri="http://schemas.openxmlformats.org/drawingml/2006/table">
            <a:tbl>
              <a:tblPr firstRow="1" firstCol="1" bandRow="1">
                <a:tableStyleId>{5C22544A-7EE6-4342-B048-85BDC9FD1C3A}</a:tableStyleId>
              </a:tblPr>
              <a:tblGrid>
                <a:gridCol w="1951478"/>
                <a:gridCol w="1951478"/>
                <a:gridCol w="495803"/>
                <a:gridCol w="497786"/>
              </a:tblGrid>
              <a:tr h="513103">
                <a:tc>
                  <a:txBody>
                    <a:bodyPr/>
                    <a:lstStyle/>
                    <a:p>
                      <a:pPr algn="ctr">
                        <a:lnSpc>
                          <a:spcPct val="115000"/>
                        </a:lnSpc>
                        <a:spcAft>
                          <a:spcPts val="1000"/>
                        </a:spcAft>
                      </a:pPr>
                      <a:r>
                        <a:rPr lang="nl-BE" sz="1000" noProof="0" dirty="0" smtClean="0">
                          <a:effectLst/>
                        </a:rPr>
                        <a:t>Jaar</a:t>
                      </a:r>
                      <a:endParaRPr lang="nl-BE" sz="1200" noProof="0" dirty="0">
                        <a:effectLst/>
                        <a:latin typeface="Arial Narrow"/>
                        <a:ea typeface="Arial Narrow"/>
                        <a:cs typeface="Times New Roman"/>
                      </a:endParaRPr>
                    </a:p>
                  </a:txBody>
                  <a:tcPr marL="74483" marR="74483" marT="10345" marB="0" anchor="ctr"/>
                </a:tc>
                <a:tc>
                  <a:txBody>
                    <a:bodyPr/>
                    <a:lstStyle/>
                    <a:p>
                      <a:pPr algn="ctr">
                        <a:lnSpc>
                          <a:spcPct val="115000"/>
                        </a:lnSpc>
                        <a:spcAft>
                          <a:spcPts val="1000"/>
                        </a:spcAft>
                      </a:pPr>
                      <a:r>
                        <a:rPr lang="nl-BE" sz="1000" noProof="0" dirty="0" smtClean="0">
                          <a:effectLst/>
                        </a:rPr>
                        <a:t>Plateaus</a:t>
                      </a:r>
                      <a:endParaRPr lang="nl-BE" sz="1200" noProof="0" dirty="0">
                        <a:effectLst/>
                        <a:latin typeface="Arial Narrow"/>
                        <a:ea typeface="Arial Narrow"/>
                        <a:cs typeface="Times New Roman"/>
                      </a:endParaRPr>
                    </a:p>
                  </a:txBody>
                  <a:tcPr marL="74483" marR="74483" marT="10345" marB="0" anchor="ctr"/>
                </a:tc>
                <a:tc>
                  <a:txBody>
                    <a:bodyPr/>
                    <a:lstStyle/>
                    <a:p>
                      <a:pPr algn="ctr">
                        <a:lnSpc>
                          <a:spcPct val="115000"/>
                        </a:lnSpc>
                        <a:spcAft>
                          <a:spcPts val="1000"/>
                        </a:spcAft>
                      </a:pPr>
                      <a:r>
                        <a:rPr lang="nl-BE" sz="1000" noProof="0" dirty="0" err="1" smtClean="0">
                          <a:effectLst/>
                        </a:rPr>
                        <a:t>Nr</a:t>
                      </a:r>
                      <a:r>
                        <a:rPr lang="nl-BE" sz="1000" noProof="0" dirty="0" smtClean="0">
                          <a:effectLst/>
                        </a:rPr>
                        <a:t> </a:t>
                      </a:r>
                      <a:r>
                        <a:rPr lang="nl-BE" sz="1000" noProof="0" dirty="0" err="1" smtClean="0">
                          <a:effectLst/>
                        </a:rPr>
                        <a:t>interv</a:t>
                      </a:r>
                      <a:r>
                        <a:rPr lang="nl-BE" sz="1000" noProof="0" dirty="0" smtClean="0">
                          <a:effectLst/>
                        </a:rPr>
                        <a:t>.</a:t>
                      </a:r>
                      <a:endParaRPr lang="nl-BE" sz="1200" noProof="0" dirty="0">
                        <a:effectLst/>
                        <a:latin typeface="Arial Narrow"/>
                        <a:ea typeface="Arial Narrow"/>
                        <a:cs typeface="Times New Roman"/>
                      </a:endParaRPr>
                    </a:p>
                  </a:txBody>
                  <a:tcPr marL="74483" marR="74483" marT="10345" marB="0" anchor="ctr"/>
                </a:tc>
                <a:tc>
                  <a:txBody>
                    <a:bodyPr/>
                    <a:lstStyle/>
                    <a:p>
                      <a:pPr>
                        <a:lnSpc>
                          <a:spcPct val="115000"/>
                        </a:lnSpc>
                        <a:spcAft>
                          <a:spcPts val="1000"/>
                        </a:spcAft>
                      </a:pPr>
                      <a:r>
                        <a:rPr lang="nl-BE" sz="1000" noProof="0" dirty="0" smtClean="0">
                          <a:effectLst/>
                        </a:rPr>
                        <a:t>Totaal/jaar</a:t>
                      </a:r>
                      <a:endParaRPr lang="nl-BE" sz="1200" noProof="0" dirty="0">
                        <a:effectLst/>
                        <a:latin typeface="Arial Narrow"/>
                        <a:ea typeface="Arial Narrow"/>
                        <a:cs typeface="Times New Roman"/>
                      </a:endParaRPr>
                    </a:p>
                  </a:txBody>
                  <a:tcPr marL="74483" marR="74483" marT="10345" marB="0" anchor="ctr"/>
                </a:tc>
              </a:tr>
              <a:tr h="170482">
                <a:tc rowSpan="2">
                  <a:txBody>
                    <a:bodyPr/>
                    <a:lstStyle/>
                    <a:p>
                      <a:pPr algn="ctr">
                        <a:lnSpc>
                          <a:spcPct val="115000"/>
                        </a:lnSpc>
                        <a:spcBef>
                          <a:spcPts val="300"/>
                        </a:spcBef>
                        <a:spcAft>
                          <a:spcPts val="300"/>
                        </a:spcAft>
                      </a:pPr>
                      <a:r>
                        <a:rPr lang="fr-BE" sz="1000">
                          <a:effectLst/>
                        </a:rPr>
                        <a:t>2009</a:t>
                      </a:r>
                      <a:endParaRPr lang="en-US" sz="1200">
                        <a:effectLst/>
                        <a:latin typeface="Arial Narrow"/>
                        <a:ea typeface="Arial Narrow"/>
                        <a:cs typeface="Times New Roman"/>
                      </a:endParaRPr>
                    </a:p>
                  </a:txBody>
                  <a:tcPr marL="74483" marR="74483" marT="10345" marB="0" anchor="ctr"/>
                </a:tc>
                <a:tc>
                  <a:txBody>
                    <a:bodyPr/>
                    <a:lstStyle/>
                    <a:p>
                      <a:pPr>
                        <a:lnSpc>
                          <a:spcPct val="115000"/>
                        </a:lnSpc>
                        <a:spcBef>
                          <a:spcPts val="300"/>
                        </a:spcBef>
                        <a:spcAft>
                          <a:spcPts val="300"/>
                        </a:spcAft>
                      </a:pPr>
                      <a:r>
                        <a:rPr lang="fr-BE" sz="1000">
                          <a:effectLst/>
                        </a:rPr>
                        <a:t>BERLAAR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rowSpan="2">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PEUTIE</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2</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2">
                  <a:txBody>
                    <a:bodyPr/>
                    <a:lstStyle/>
                    <a:p>
                      <a:pPr algn="ctr">
                        <a:lnSpc>
                          <a:spcPct val="115000"/>
                        </a:lnSpc>
                        <a:spcBef>
                          <a:spcPts val="300"/>
                        </a:spcBef>
                        <a:spcAft>
                          <a:spcPts val="300"/>
                        </a:spcAft>
                      </a:pPr>
                      <a:r>
                        <a:rPr lang="fr-BE" sz="1000">
                          <a:effectLst/>
                        </a:rPr>
                        <a:t>2010</a:t>
                      </a:r>
                      <a:endParaRPr lang="en-US" sz="1200">
                        <a:effectLst/>
                        <a:latin typeface="Arial Narrow"/>
                        <a:ea typeface="Arial Narrow"/>
                        <a:cs typeface="Times New Roman"/>
                      </a:endParaRPr>
                    </a:p>
                  </a:txBody>
                  <a:tcPr marL="74483" marR="74483" marT="10345" marB="0" anchor="ctr"/>
                </a:tc>
                <a:tc>
                  <a:txBody>
                    <a:bodyPr/>
                    <a:lstStyle/>
                    <a:p>
                      <a:pPr>
                        <a:lnSpc>
                          <a:spcPct val="115000"/>
                        </a:lnSpc>
                        <a:spcBef>
                          <a:spcPts val="300"/>
                        </a:spcBef>
                        <a:spcAft>
                          <a:spcPts val="300"/>
                        </a:spcAft>
                      </a:pPr>
                      <a:r>
                        <a:rPr lang="fr-BE" sz="1000">
                          <a:effectLst/>
                        </a:rPr>
                        <a:t>BERLAAR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rowSpan="2">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IEPER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2</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4">
                  <a:txBody>
                    <a:bodyPr/>
                    <a:lstStyle/>
                    <a:p>
                      <a:pPr algn="ctr">
                        <a:lnSpc>
                          <a:spcPct val="115000"/>
                        </a:lnSpc>
                        <a:spcBef>
                          <a:spcPts val="300"/>
                        </a:spcBef>
                        <a:spcAft>
                          <a:spcPts val="300"/>
                        </a:spcAft>
                      </a:pPr>
                      <a:r>
                        <a:rPr lang="fr-BE" sz="1000">
                          <a:effectLst/>
                        </a:rPr>
                        <a:t>2011</a:t>
                      </a:r>
                      <a:endParaRPr lang="en-US" sz="1200">
                        <a:effectLst/>
                        <a:latin typeface="Arial Narrow"/>
                        <a:ea typeface="Arial Narrow"/>
                        <a:cs typeface="Times New Roman"/>
                      </a:endParaRPr>
                    </a:p>
                  </a:txBody>
                  <a:tcPr marL="74483" marR="74483" marT="10345" marB="0" anchor="ctr"/>
                </a:tc>
                <a:tc>
                  <a:txBody>
                    <a:bodyPr/>
                    <a:lstStyle/>
                    <a:p>
                      <a:pPr>
                        <a:lnSpc>
                          <a:spcPct val="115000"/>
                        </a:lnSpc>
                        <a:spcBef>
                          <a:spcPts val="300"/>
                        </a:spcBef>
                        <a:spcAft>
                          <a:spcPts val="300"/>
                        </a:spcAft>
                      </a:pPr>
                      <a:r>
                        <a:rPr lang="fr-BE" sz="1000">
                          <a:effectLst/>
                        </a:rPr>
                        <a:t>EVERE</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c rowSpan="4">
                  <a:txBody>
                    <a:bodyPr/>
                    <a:lstStyle/>
                    <a:p>
                      <a:pPr algn="ctr">
                        <a:lnSpc>
                          <a:spcPct val="115000"/>
                        </a:lnSpc>
                        <a:spcBef>
                          <a:spcPts val="300"/>
                        </a:spcBef>
                        <a:spcAft>
                          <a:spcPts val="300"/>
                        </a:spcAft>
                      </a:pPr>
                      <a:r>
                        <a:rPr lang="fr-BE" sz="1000">
                          <a:effectLst/>
                        </a:rPr>
                        <a:t>15</a:t>
                      </a:r>
                      <a:endParaRPr lang="en-US" sz="1200">
                        <a:effectLst/>
                        <a:latin typeface="Arial Narrow"/>
                        <a:ea typeface="Arial Narrow"/>
                        <a:cs typeface="Times New Roman"/>
                      </a:endParaRPr>
                    </a:p>
                  </a:txBody>
                  <a:tcPr marL="74483" marR="74483" marT="10345"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BEAUVECHAIN</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IEPER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PEUTIE</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8</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2">
                  <a:txBody>
                    <a:bodyPr/>
                    <a:lstStyle/>
                    <a:p>
                      <a:pPr algn="ctr">
                        <a:lnSpc>
                          <a:spcPct val="115000"/>
                        </a:lnSpc>
                        <a:spcBef>
                          <a:spcPts val="300"/>
                        </a:spcBef>
                        <a:spcAft>
                          <a:spcPts val="300"/>
                        </a:spcAft>
                      </a:pPr>
                      <a:r>
                        <a:rPr lang="fr-BE" sz="1000">
                          <a:effectLst/>
                        </a:rPr>
                        <a:t>2012</a:t>
                      </a:r>
                      <a:endParaRPr lang="en-US" sz="1200">
                        <a:effectLst/>
                        <a:latin typeface="Arial Narrow"/>
                        <a:ea typeface="Arial Narrow"/>
                        <a:cs typeface="Times New Roman"/>
                      </a:endParaRPr>
                    </a:p>
                  </a:txBody>
                  <a:tcPr marL="74483" marR="74483" marT="10345" marB="0" anchor="ctr"/>
                </a:tc>
                <a:tc>
                  <a:txBody>
                    <a:bodyPr/>
                    <a:lstStyle/>
                    <a:p>
                      <a:pPr>
                        <a:lnSpc>
                          <a:spcPct val="115000"/>
                        </a:lnSpc>
                        <a:spcBef>
                          <a:spcPts val="300"/>
                        </a:spcBef>
                        <a:spcAft>
                          <a:spcPts val="300"/>
                        </a:spcAft>
                      </a:pPr>
                      <a:r>
                        <a:rPr lang="fr-BE" sz="1000">
                          <a:effectLst/>
                        </a:rPr>
                        <a:t>MARCHE-EN-FAMENNE</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11</a:t>
                      </a:r>
                      <a:endParaRPr lang="en-US" sz="1200">
                        <a:effectLst/>
                        <a:latin typeface="Arial Narrow"/>
                        <a:ea typeface="Arial Narrow"/>
                        <a:cs typeface="Times New Roman"/>
                      </a:endParaRPr>
                    </a:p>
                  </a:txBody>
                  <a:tcPr marL="74483" marR="74483" marT="10345" marB="0" anchor="ctr"/>
                </a:tc>
                <a:tc rowSpan="2">
                  <a:txBody>
                    <a:bodyPr/>
                    <a:lstStyle/>
                    <a:p>
                      <a:pPr algn="ctr">
                        <a:lnSpc>
                          <a:spcPct val="115000"/>
                        </a:lnSpc>
                        <a:spcBef>
                          <a:spcPts val="300"/>
                        </a:spcBef>
                        <a:spcAft>
                          <a:spcPts val="300"/>
                        </a:spcAft>
                      </a:pPr>
                      <a:r>
                        <a:rPr lang="fr-BE" sz="1000">
                          <a:effectLst/>
                        </a:rPr>
                        <a:t>13</a:t>
                      </a:r>
                      <a:endParaRPr lang="en-US" sz="1200">
                        <a:effectLst/>
                        <a:latin typeface="Arial Narrow"/>
                        <a:ea typeface="Arial Narrow"/>
                        <a:cs typeface="Times New Roman"/>
                      </a:endParaRPr>
                    </a:p>
                  </a:txBody>
                  <a:tcPr marL="74483" marR="74483" marT="10345"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dirty="0">
                          <a:effectLst/>
                        </a:rPr>
                        <a:t>LEOPOLDSBURG</a:t>
                      </a:r>
                      <a:endParaRPr lang="en-US" sz="1200" dirty="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4">
                  <a:txBody>
                    <a:bodyPr/>
                    <a:lstStyle/>
                    <a:p>
                      <a:pPr algn="ctr">
                        <a:lnSpc>
                          <a:spcPct val="115000"/>
                        </a:lnSpc>
                        <a:spcBef>
                          <a:spcPts val="300"/>
                        </a:spcBef>
                        <a:spcAft>
                          <a:spcPts val="300"/>
                        </a:spcAft>
                      </a:pPr>
                      <a:r>
                        <a:rPr lang="fr-BE" sz="1000">
                          <a:effectLst/>
                        </a:rPr>
                        <a:t>2013</a:t>
                      </a:r>
                      <a:endParaRPr lang="en-US" sz="1200">
                        <a:effectLst/>
                        <a:latin typeface="Arial Narrow"/>
                        <a:ea typeface="Arial Narrow"/>
                        <a:cs typeface="Times New Roman"/>
                      </a:endParaRPr>
                    </a:p>
                  </a:txBody>
                  <a:tcPr marL="74483" marR="74483" marT="10345" marB="0" anchor="ctr"/>
                </a:tc>
                <a:tc>
                  <a:txBody>
                    <a:bodyPr/>
                    <a:lstStyle/>
                    <a:p>
                      <a:pPr>
                        <a:lnSpc>
                          <a:spcPct val="115000"/>
                        </a:lnSpc>
                        <a:spcBef>
                          <a:spcPts val="300"/>
                        </a:spcBef>
                        <a:spcAft>
                          <a:spcPts val="300"/>
                        </a:spcAft>
                      </a:pPr>
                      <a:r>
                        <a:rPr lang="fr-BE" sz="1000" dirty="0">
                          <a:effectLst/>
                        </a:rPr>
                        <a:t>EVERE</a:t>
                      </a:r>
                      <a:endParaRPr lang="en-US" sz="1200" dirty="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rowSpan="4">
                  <a:txBody>
                    <a:bodyPr/>
                    <a:lstStyle/>
                    <a:p>
                      <a:pPr algn="ctr">
                        <a:lnSpc>
                          <a:spcPct val="115000"/>
                        </a:lnSpc>
                        <a:spcBef>
                          <a:spcPts val="300"/>
                        </a:spcBef>
                        <a:spcAft>
                          <a:spcPts val="300"/>
                        </a:spcAft>
                      </a:pPr>
                      <a:r>
                        <a:rPr lang="fr-BE" sz="1000">
                          <a:effectLst/>
                        </a:rPr>
                        <a:t>17</a:t>
                      </a:r>
                      <a:endParaRPr lang="en-US" sz="1200">
                        <a:effectLst/>
                        <a:latin typeface="Arial Narrow"/>
                        <a:ea typeface="Arial Narrow"/>
                        <a:cs typeface="Times New Roman"/>
                      </a:endParaRPr>
                    </a:p>
                  </a:txBody>
                  <a:tcPr marL="74483" marR="74483" marT="10345"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BEAUVECHAIN</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4</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IEPER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PEUTIE</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9</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4">
                  <a:txBody>
                    <a:bodyPr/>
                    <a:lstStyle/>
                    <a:p>
                      <a:pPr algn="ctr">
                        <a:lnSpc>
                          <a:spcPct val="115000"/>
                        </a:lnSpc>
                        <a:spcBef>
                          <a:spcPts val="300"/>
                        </a:spcBef>
                        <a:spcAft>
                          <a:spcPts val="300"/>
                        </a:spcAft>
                      </a:pPr>
                      <a:r>
                        <a:rPr lang="fr-BE" sz="1000">
                          <a:effectLst/>
                        </a:rPr>
                        <a:t>2014</a:t>
                      </a:r>
                      <a:endParaRPr lang="en-US" sz="1200">
                        <a:effectLst/>
                        <a:latin typeface="Arial Narrow"/>
                        <a:ea typeface="Arial Narrow"/>
                        <a:cs typeface="Times New Roman"/>
                      </a:endParaRPr>
                    </a:p>
                  </a:txBody>
                  <a:tcPr marL="0" marR="0" marT="0" marB="0" anchor="ctr"/>
                </a:tc>
                <a:tc>
                  <a:txBody>
                    <a:bodyPr/>
                    <a:lstStyle/>
                    <a:p>
                      <a:pPr>
                        <a:lnSpc>
                          <a:spcPct val="115000"/>
                        </a:lnSpc>
                        <a:spcBef>
                          <a:spcPts val="300"/>
                        </a:spcBef>
                        <a:spcAft>
                          <a:spcPts val="300"/>
                        </a:spcAft>
                      </a:pPr>
                      <a:r>
                        <a:rPr lang="fr-BE" sz="1000">
                          <a:effectLst/>
                        </a:rPr>
                        <a:t>BERLAAR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rowSpan="4">
                  <a:txBody>
                    <a:bodyPr/>
                    <a:lstStyle/>
                    <a:p>
                      <a:pPr algn="ctr">
                        <a:lnSpc>
                          <a:spcPct val="115000"/>
                        </a:lnSpc>
                        <a:spcBef>
                          <a:spcPts val="300"/>
                        </a:spcBef>
                        <a:spcAft>
                          <a:spcPts val="300"/>
                        </a:spcAft>
                      </a:pPr>
                      <a:r>
                        <a:rPr lang="fr-BE" sz="1000" dirty="0">
                          <a:effectLst/>
                        </a:rPr>
                        <a:t>8</a:t>
                      </a:r>
                      <a:endParaRPr lang="en-US" sz="1200" dirty="0">
                        <a:effectLst/>
                        <a:latin typeface="Arial Narrow"/>
                        <a:ea typeface="Arial Narrow"/>
                        <a:cs typeface="Times New Roman"/>
                      </a:endParaRPr>
                    </a:p>
                  </a:txBody>
                  <a:tcPr marL="0" marR="0" marT="0"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LEOPOLDSBURG</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dirty="0">
                          <a:effectLst/>
                        </a:rPr>
                        <a:t>ROCOURT</a:t>
                      </a:r>
                      <a:endParaRPr lang="en-US" sz="1200" dirty="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IEPER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5</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6">
                  <a:txBody>
                    <a:bodyPr/>
                    <a:lstStyle/>
                    <a:p>
                      <a:pPr algn="ctr">
                        <a:lnSpc>
                          <a:spcPct val="115000"/>
                        </a:lnSpc>
                        <a:spcBef>
                          <a:spcPts val="300"/>
                        </a:spcBef>
                        <a:spcAft>
                          <a:spcPts val="300"/>
                        </a:spcAft>
                      </a:pPr>
                      <a:r>
                        <a:rPr lang="fr-BE" sz="1000" dirty="0" smtClean="0">
                          <a:effectLst/>
                        </a:rPr>
                        <a:t>2015</a:t>
                      </a:r>
                      <a:r>
                        <a:rPr lang="fr-BE" sz="1000" dirty="0">
                          <a:effectLst/>
                        </a:rPr>
                        <a:t> </a:t>
                      </a: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300"/>
                        </a:spcBef>
                        <a:spcAft>
                          <a:spcPts val="300"/>
                        </a:spcAft>
                      </a:pPr>
                      <a:r>
                        <a:rPr lang="fr-BE" sz="1000">
                          <a:effectLst/>
                        </a:rPr>
                        <a:t>BERLAAR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c rowSpan="6">
                  <a:txBody>
                    <a:bodyPr/>
                    <a:lstStyle/>
                    <a:p>
                      <a:pPr algn="ctr">
                        <a:lnSpc>
                          <a:spcPct val="115000"/>
                        </a:lnSpc>
                        <a:spcBef>
                          <a:spcPts val="300"/>
                        </a:spcBef>
                        <a:spcAft>
                          <a:spcPts val="300"/>
                        </a:spcAft>
                      </a:pPr>
                      <a:r>
                        <a:rPr lang="fr-BE" sz="1000" dirty="0" smtClean="0">
                          <a:effectLst/>
                          <a:latin typeface="+mn-lt"/>
                          <a:ea typeface="Arial Narrow"/>
                          <a:cs typeface="Times New Roman"/>
                        </a:rPr>
                        <a:t>12</a:t>
                      </a:r>
                      <a:endParaRPr lang="en-US" sz="1000" dirty="0">
                        <a:effectLst/>
                        <a:latin typeface="+mn-lt"/>
                        <a:ea typeface="Arial Narrow"/>
                        <a:cs typeface="Times New Roman"/>
                      </a:endParaRPr>
                    </a:p>
                  </a:txBody>
                  <a:tcPr marL="0" marR="0" marT="0" marB="0" anchor="ctr"/>
                </a:tc>
              </a:tr>
              <a:tr h="170482">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300"/>
                        </a:spcBef>
                        <a:spcAft>
                          <a:spcPts val="300"/>
                        </a:spcAft>
                      </a:pPr>
                      <a:r>
                        <a:rPr lang="fr-BE" sz="1000" dirty="0">
                          <a:effectLst/>
                        </a:rPr>
                        <a:t>BEAUVECHAIN</a:t>
                      </a:r>
                      <a:endParaRPr lang="en-US" sz="1200" dirty="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2</a:t>
                      </a:r>
                      <a:endParaRPr lang="en-US" sz="1200">
                        <a:effectLst/>
                        <a:latin typeface="Arial Narrow"/>
                        <a:ea typeface="Arial Narrow"/>
                        <a:cs typeface="Times New Roman"/>
                      </a:endParaRPr>
                    </a:p>
                  </a:txBody>
                  <a:tcPr marL="74483" marR="74483" marT="10345" marB="0" anchor="ctr"/>
                </a:tc>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r>
              <a:tr h="170482">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300"/>
                        </a:spcBef>
                        <a:spcAft>
                          <a:spcPts val="300"/>
                        </a:spcAft>
                      </a:pPr>
                      <a:r>
                        <a:rPr lang="fr-BE" sz="1000" dirty="0">
                          <a:effectLst/>
                        </a:rPr>
                        <a:t>IEPER</a:t>
                      </a:r>
                      <a:endParaRPr lang="en-US" sz="1200" dirty="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r>
              <a:tr h="170482">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400"/>
                        </a:spcBef>
                        <a:spcAft>
                          <a:spcPts val="400"/>
                        </a:spcAft>
                      </a:pPr>
                      <a:r>
                        <a:rPr lang="fr-BE" sz="1000" dirty="0">
                          <a:effectLst/>
                          <a:latin typeface="+mn-lt"/>
                          <a:ea typeface="Arial Narrow"/>
                          <a:cs typeface="Times New Roman"/>
                        </a:rPr>
                        <a:t>MARCHE-EN-FAMENNE</a:t>
                      </a:r>
                      <a:endParaRPr lang="en-US" sz="1200" dirty="0">
                        <a:effectLst/>
                        <a:latin typeface="+mn-lt"/>
                        <a:ea typeface="Arial Narrow"/>
                        <a:cs typeface="Times New Roman"/>
                      </a:endParaRPr>
                    </a:p>
                  </a:txBody>
                  <a:tcPr marL="68580" marR="68580" marT="9525" marB="0" anchor="ctr"/>
                </a:tc>
                <a:tc>
                  <a:txBody>
                    <a:bodyPr/>
                    <a:lstStyle/>
                    <a:p>
                      <a:pPr algn="ctr">
                        <a:lnSpc>
                          <a:spcPct val="115000"/>
                        </a:lnSpc>
                        <a:spcBef>
                          <a:spcPts val="400"/>
                        </a:spcBef>
                        <a:spcAft>
                          <a:spcPts val="400"/>
                        </a:spcAft>
                      </a:pPr>
                      <a:r>
                        <a:rPr lang="fr-BE" sz="1000" dirty="0">
                          <a:effectLst/>
                          <a:latin typeface="+mn-lt"/>
                          <a:ea typeface="Arial Narrow"/>
                          <a:cs typeface="Times New Roman"/>
                        </a:rPr>
                        <a:t>2</a:t>
                      </a:r>
                      <a:endParaRPr lang="en-US" sz="1200" dirty="0">
                        <a:effectLst/>
                        <a:latin typeface="+mn-lt"/>
                        <a:ea typeface="Arial Narrow"/>
                        <a:cs typeface="Times New Roman"/>
                      </a:endParaRPr>
                    </a:p>
                  </a:txBody>
                  <a:tcPr marL="68580" marR="68580" marT="9525" marB="0" anchor="ctr"/>
                </a:tc>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r>
              <a:tr h="170482">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400"/>
                        </a:spcBef>
                        <a:spcAft>
                          <a:spcPts val="400"/>
                        </a:spcAft>
                      </a:pPr>
                      <a:r>
                        <a:rPr lang="fr-BE" sz="1000">
                          <a:effectLst/>
                          <a:latin typeface="+mn-lt"/>
                          <a:ea typeface="Arial Narrow"/>
                          <a:cs typeface="Times New Roman"/>
                        </a:rPr>
                        <a:t>ROCOURT</a:t>
                      </a:r>
                      <a:endParaRPr lang="en-US" sz="1200">
                        <a:effectLst/>
                        <a:latin typeface="+mn-lt"/>
                        <a:ea typeface="Arial Narrow"/>
                        <a:cs typeface="Times New Roman"/>
                      </a:endParaRPr>
                    </a:p>
                  </a:txBody>
                  <a:tcPr marL="68580" marR="68580" marT="9525" marB="0" anchor="ctr"/>
                </a:tc>
                <a:tc>
                  <a:txBody>
                    <a:bodyPr/>
                    <a:lstStyle/>
                    <a:p>
                      <a:pPr algn="ctr">
                        <a:lnSpc>
                          <a:spcPct val="115000"/>
                        </a:lnSpc>
                        <a:spcBef>
                          <a:spcPts val="400"/>
                        </a:spcBef>
                        <a:spcAft>
                          <a:spcPts val="400"/>
                        </a:spcAft>
                      </a:pPr>
                      <a:r>
                        <a:rPr lang="fr-BE" sz="1000" dirty="0">
                          <a:effectLst/>
                          <a:latin typeface="+mn-lt"/>
                          <a:ea typeface="Arial Narrow"/>
                          <a:cs typeface="Times New Roman"/>
                        </a:rPr>
                        <a:t>1</a:t>
                      </a:r>
                      <a:endParaRPr lang="en-US" sz="1200" dirty="0">
                        <a:effectLst/>
                        <a:latin typeface="+mn-lt"/>
                        <a:ea typeface="Arial Narrow"/>
                        <a:cs typeface="Times New Roman"/>
                      </a:endParaRPr>
                    </a:p>
                  </a:txBody>
                  <a:tcPr marL="68580" marR="68580" marT="9525" marB="0" anchor="ctr"/>
                </a:tc>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r>
              <a:tr h="170482">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400"/>
                        </a:spcBef>
                        <a:spcAft>
                          <a:spcPts val="400"/>
                        </a:spcAft>
                      </a:pPr>
                      <a:r>
                        <a:rPr lang="fr-BE" sz="1000">
                          <a:effectLst/>
                          <a:latin typeface="+mn-lt"/>
                          <a:ea typeface="Arial Narrow"/>
                          <a:cs typeface="Times New Roman"/>
                        </a:rPr>
                        <a:t>EVERE</a:t>
                      </a:r>
                      <a:endParaRPr lang="en-US" sz="1200">
                        <a:effectLst/>
                        <a:latin typeface="+mn-lt"/>
                        <a:ea typeface="Arial Narrow"/>
                        <a:cs typeface="Times New Roman"/>
                      </a:endParaRPr>
                    </a:p>
                  </a:txBody>
                  <a:tcPr marL="68580" marR="68580" marT="9525" marB="0" anchor="ctr"/>
                </a:tc>
                <a:tc>
                  <a:txBody>
                    <a:bodyPr/>
                    <a:lstStyle/>
                    <a:p>
                      <a:pPr algn="ctr">
                        <a:lnSpc>
                          <a:spcPct val="115000"/>
                        </a:lnSpc>
                        <a:spcBef>
                          <a:spcPts val="400"/>
                        </a:spcBef>
                        <a:spcAft>
                          <a:spcPts val="400"/>
                        </a:spcAft>
                      </a:pPr>
                      <a:r>
                        <a:rPr lang="fr-BE" sz="1000" dirty="0">
                          <a:effectLst/>
                          <a:latin typeface="+mn-lt"/>
                          <a:ea typeface="Arial Narrow"/>
                          <a:cs typeface="Times New Roman"/>
                        </a:rPr>
                        <a:t>1</a:t>
                      </a:r>
                      <a:endParaRPr lang="en-US" sz="1200" dirty="0">
                        <a:effectLst/>
                        <a:latin typeface="+mn-lt"/>
                        <a:ea typeface="Arial Narrow"/>
                        <a:cs typeface="Times New Roman"/>
                      </a:endParaRPr>
                    </a:p>
                  </a:txBody>
                  <a:tcPr marL="68580" marR="68580" marT="9525" marB="0" anchor="ctr"/>
                </a:tc>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r>
            </a:tbl>
          </a:graphicData>
        </a:graphic>
      </p:graphicFrame>
      <p:sp>
        <p:nvSpPr>
          <p:cNvPr id="6" name="TextBox 5"/>
          <p:cNvSpPr txBox="1"/>
          <p:nvPr/>
        </p:nvSpPr>
        <p:spPr>
          <a:xfrm>
            <a:off x="1763688" y="1039500"/>
            <a:ext cx="6696744" cy="523220"/>
          </a:xfrm>
          <a:prstGeom prst="rect">
            <a:avLst/>
          </a:prstGeom>
          <a:noFill/>
        </p:spPr>
        <p:txBody>
          <a:bodyPr wrap="square" rtlCol="0">
            <a:spAutoFit/>
          </a:bodyPr>
          <a:lstStyle/>
          <a:p>
            <a:pPr lvl="0" algn="r"/>
            <a:r>
              <a:rPr lang="nl-BE" b="1" dirty="0"/>
              <a:t>Asbestverwijderingswerken door het personeel van het 2 </a:t>
            </a:r>
            <a:r>
              <a:rPr lang="nl-BE" b="1" dirty="0" err="1"/>
              <a:t>Ech</a:t>
            </a:r>
            <a:r>
              <a:rPr lang="nl-BE" b="1" dirty="0"/>
              <a:t> Infra</a:t>
            </a:r>
            <a:endParaRPr lang="en-US" sz="2800" dirty="0"/>
          </a:p>
        </p:txBody>
      </p:sp>
    </p:spTree>
    <p:extLst>
      <p:ext uri="{BB962C8B-B14F-4D97-AF65-F5344CB8AC3E}">
        <p14:creationId xmlns:p14="http://schemas.microsoft.com/office/powerpoint/2010/main" val="1534886584"/>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a:off x="6066413" y="6237312"/>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err="1" smtClean="0"/>
              <a:t>Terug</a:t>
            </a:r>
            <a:endParaRPr lang="fr-BE" dirty="0"/>
          </a:p>
        </p:txBody>
      </p:sp>
      <p:pic>
        <p:nvPicPr>
          <p:cNvPr id="1026" name="Picture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343" y="1746575"/>
            <a:ext cx="8125089" cy="433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555776" y="1039500"/>
            <a:ext cx="5904656" cy="707886"/>
          </a:xfrm>
          <a:prstGeom prst="rect">
            <a:avLst/>
          </a:prstGeom>
          <a:noFill/>
        </p:spPr>
        <p:txBody>
          <a:bodyPr wrap="square" rtlCol="0">
            <a:spAutoFit/>
          </a:bodyPr>
          <a:lstStyle/>
          <a:p>
            <a:pPr lvl="0"/>
            <a:r>
              <a:rPr lang="nl-BE" sz="2000" b="1" dirty="0"/>
              <a:t>Vermelding in ILIAS van de aan- of afwezigheid van asbest in de gebouwen van </a:t>
            </a:r>
            <a:r>
              <a:rPr lang="nl-BE" sz="2000" b="1" dirty="0" smtClean="0"/>
              <a:t>Defensie</a:t>
            </a:r>
            <a:endParaRPr lang="en-US" sz="3200" dirty="0"/>
          </a:p>
        </p:txBody>
      </p:sp>
    </p:spTree>
    <p:extLst>
      <p:ext uri="{BB962C8B-B14F-4D97-AF65-F5344CB8AC3E}">
        <p14:creationId xmlns:p14="http://schemas.microsoft.com/office/powerpoint/2010/main" val="4045741834"/>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a:off x="6066413" y="6237312"/>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err="1" smtClean="0">
                <a:hlinkClick r:id="rId3" action="ppaction://hlinksldjump"/>
              </a:rPr>
              <a:t>Terug</a:t>
            </a:r>
            <a:endParaRPr lang="fr-BE" dirty="0"/>
          </a:p>
        </p:txBody>
      </p:sp>
      <p:sp>
        <p:nvSpPr>
          <p:cNvPr id="6" name="TextBox 5"/>
          <p:cNvSpPr txBox="1"/>
          <p:nvPr/>
        </p:nvSpPr>
        <p:spPr>
          <a:xfrm>
            <a:off x="2195736" y="1039500"/>
            <a:ext cx="6264696" cy="707886"/>
          </a:xfrm>
          <a:prstGeom prst="rect">
            <a:avLst/>
          </a:prstGeom>
          <a:noFill/>
        </p:spPr>
        <p:txBody>
          <a:bodyPr wrap="square" rtlCol="0">
            <a:spAutoFit/>
          </a:bodyPr>
          <a:lstStyle/>
          <a:p>
            <a:pPr lvl="0"/>
            <a:r>
              <a:rPr lang="nl-BE" sz="2000" b="1" dirty="0"/>
              <a:t>Vermelding in ILIAS van de aan- of afwezigheid van asbest in de gebouwen van Defensie</a:t>
            </a:r>
            <a:endParaRPr lang="en-US" sz="3200" dirty="0"/>
          </a:p>
        </p:txBody>
      </p:sp>
      <p:pic>
        <p:nvPicPr>
          <p:cNvPr id="2050" name="Picture 1" descr="image0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685831"/>
            <a:ext cx="7974624" cy="4481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496467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3</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algn="ctr"/>
            <a:r>
              <a:rPr lang="nl-BE" sz="4000" b="1" dirty="0" smtClean="0">
                <a:effectLst>
                  <a:outerShdw blurRad="38100" dist="38100" dir="2700000" algn="tl">
                    <a:srgbClr val="000000">
                      <a:alpha val="43137"/>
                    </a:srgbClr>
                  </a:outerShdw>
                </a:effectLst>
              </a:rPr>
              <a:t>Referte</a:t>
            </a:r>
            <a:endParaRPr lang="nl-BE" sz="4000" b="1" dirty="0">
              <a:effectLst>
                <a:outerShdw blurRad="38100" dist="38100" dir="2700000" algn="tl">
                  <a:srgbClr val="000000">
                    <a:alpha val="43137"/>
                  </a:srgbClr>
                </a:outerShdw>
              </a:effectLst>
            </a:endParaRPr>
          </a:p>
        </p:txBody>
      </p:sp>
      <p:sp>
        <p:nvSpPr>
          <p:cNvPr id="9" name="TextBox 8"/>
          <p:cNvSpPr txBox="1"/>
          <p:nvPr/>
        </p:nvSpPr>
        <p:spPr>
          <a:xfrm>
            <a:off x="430502" y="1844824"/>
            <a:ext cx="8219255" cy="4524315"/>
          </a:xfrm>
          <a:prstGeom prst="rect">
            <a:avLst/>
          </a:prstGeom>
          <a:noFill/>
        </p:spPr>
        <p:txBody>
          <a:bodyPr wrap="square" rtlCol="0">
            <a:spAutoFit/>
          </a:bodyPr>
          <a:lstStyle/>
          <a:p>
            <a:pPr marL="285750" lvl="0" indent="-285750">
              <a:buFont typeface="Wingdings" panose="05000000000000000000" pitchFamily="2" charset="2"/>
              <a:buChar char="è"/>
            </a:pPr>
            <a:r>
              <a:rPr lang="nl-BE" dirty="0"/>
              <a:t>In plaats stellen van een dynamisch risicobeheer systeem aangepast aan de problematiek van het beheer van het asbest: Ingeschreven op het Globaal Preventie Plan (GPP) - Zie fiche 07-MR-01 (2012</a:t>
            </a:r>
            <a:r>
              <a:rPr lang="nl-BE" dirty="0" smtClean="0"/>
              <a:t>) ;</a:t>
            </a:r>
            <a:endParaRPr lang="en-US" dirty="0"/>
          </a:p>
          <a:p>
            <a:pPr marL="285750" lvl="0" indent="-285750">
              <a:buFont typeface="Wingdings" panose="05000000000000000000" pitchFamily="2" charset="2"/>
              <a:buChar char="è"/>
            </a:pPr>
            <a:r>
              <a:rPr lang="nl-BE" dirty="0"/>
              <a:t>Integratie van het beheer van het asbest in het kader van het beheer van de processen van DGMR - Integratie Niveau III en NIV IV – Zie fiches: </a:t>
            </a:r>
            <a:endParaRPr lang="en-US" dirty="0"/>
          </a:p>
          <a:p>
            <a:pPr marL="557213" lvl="0" indent="-285750">
              <a:buFont typeface="Arial" panose="020B0604020202020204" pitchFamily="34" charset="0"/>
              <a:buChar char="•"/>
            </a:pPr>
            <a:r>
              <a:rPr lang="nl-BE" dirty="0"/>
              <a:t>NIV III – Presentatie van het geheel van de processen met betrekking tot het beheer van het asbest op niveau Infra </a:t>
            </a:r>
            <a:r>
              <a:rPr lang="nl-BE" dirty="0" smtClean="0"/>
              <a:t>;</a:t>
            </a:r>
            <a:endParaRPr lang="en-US" dirty="0"/>
          </a:p>
          <a:p>
            <a:pPr marL="557213" lvl="0" indent="-285750">
              <a:buFont typeface="Arial" panose="020B0604020202020204" pitchFamily="34" charset="0"/>
              <a:buChar char="•"/>
            </a:pPr>
            <a:r>
              <a:rPr lang="nl-BE" dirty="0"/>
              <a:t>NIV IV – gedetailleerde beschrijving van elke proces: Presentatie van de veronderstelde activiteiten die het proces een meetbare toegevoegde waarde kunnen geven (bepaling van de controlepunten en van de meetpunten) </a:t>
            </a:r>
            <a:r>
              <a:rPr lang="nl-BE" dirty="0" smtClean="0"/>
              <a:t>;</a:t>
            </a:r>
            <a:endParaRPr lang="en-US" dirty="0"/>
          </a:p>
          <a:p>
            <a:pPr marL="285750" indent="-285750">
              <a:buFont typeface="Wingdings" panose="05000000000000000000" pitchFamily="2" charset="2"/>
              <a:buChar char="è"/>
            </a:pPr>
            <a:r>
              <a:rPr lang="nl-BE" dirty="0"/>
              <a:t>De fiches NIV III et NIV IV kunnen op SharePoint de MRC&amp;I-I/S/E ingezien worden op de link: </a:t>
            </a:r>
            <a:endParaRPr lang="en-US" dirty="0"/>
          </a:p>
          <a:p>
            <a:pPr marL="271463"/>
            <a:r>
              <a:rPr lang="nl-BE" sz="1400" u="sng" dirty="0">
                <a:hlinkClick r:id="rId3"/>
              </a:rPr>
              <a:t>http://</a:t>
            </a:r>
            <a:r>
              <a:rPr lang="nl-BE" sz="1400" u="sng" dirty="0" smtClean="0">
                <a:hlinkClick r:id="rId3"/>
              </a:rPr>
              <a:t>intranet.mil.intra/sites/Mat/Infra/MRCI/AgrEnv/0511%20Asbestos%20InfraMgnt/Forms/AllItems.aspx</a:t>
            </a:r>
            <a:r>
              <a:rPr lang="nl-BE" sz="1400" u="sng" dirty="0" smtClean="0"/>
              <a:t> - Rubriek 3 - Subject 3.</a:t>
            </a:r>
            <a:endParaRPr lang="en-US" sz="1400" dirty="0"/>
          </a:p>
          <a:p>
            <a:pPr marL="285750" indent="-285750">
              <a:buFont typeface="Wingdings" panose="05000000000000000000" pitchFamily="2" charset="2"/>
              <a:buChar char="è"/>
            </a:pPr>
            <a:r>
              <a:rPr lang="nl-BE" b="1" u="sng" dirty="0">
                <a:solidFill>
                  <a:srgbClr val="C00000"/>
                </a:solidFill>
                <a:effectLst>
                  <a:outerShdw blurRad="38100" dist="38100" dir="2700000" algn="tl">
                    <a:srgbClr val="000000">
                      <a:alpha val="43137"/>
                    </a:srgbClr>
                  </a:outerShdw>
                </a:effectLst>
              </a:rPr>
              <a:t>Opmerking</a:t>
            </a:r>
            <a:r>
              <a:rPr lang="nl-BE" b="1" dirty="0">
                <a:solidFill>
                  <a:srgbClr val="C00000"/>
                </a:solidFill>
                <a:effectLst>
                  <a:outerShdw blurRad="38100" dist="38100" dir="2700000" algn="tl">
                    <a:srgbClr val="000000">
                      <a:alpha val="43137"/>
                    </a:srgbClr>
                  </a:outerShdw>
                </a:effectLst>
              </a:rPr>
              <a:t>: Het beheersproces zal in 2016 aangepast en aan het HOC gepresenteerd worden</a:t>
            </a:r>
            <a:r>
              <a:rPr lang="nl-BE" b="1" dirty="0" smtClean="0">
                <a:solidFill>
                  <a:srgbClr val="C00000"/>
                </a:solidFill>
                <a:effectLst>
                  <a:outerShdw blurRad="38100" dist="38100" dir="2700000" algn="tl">
                    <a:srgbClr val="000000">
                      <a:alpha val="43137"/>
                    </a:srgbClr>
                  </a:outerShdw>
                </a:effectLst>
              </a:rPr>
              <a:t>.</a:t>
            </a:r>
            <a:endParaRPr lang="en-US" dirty="0">
              <a:solidFill>
                <a:srgbClr val="C00000"/>
              </a:solidFill>
              <a:effectLst>
                <a:outerShdw blurRad="38100" dist="38100" dir="2700000" algn="tl">
                  <a:srgbClr val="000000">
                    <a:alpha val="43137"/>
                  </a:srgbClr>
                </a:outerShdw>
              </a:effectLst>
            </a:endParaRPr>
          </a:p>
        </p:txBody>
      </p:sp>
      <p:sp>
        <p:nvSpPr>
          <p:cNvPr id="11"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2"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659992819"/>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a:off x="6066413" y="6237312"/>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err="1" smtClean="0">
                <a:hlinkClick r:id="rId2" action="ppaction://hlinksldjump"/>
              </a:rPr>
              <a:t>Terug</a:t>
            </a:r>
            <a:endParaRPr lang="fr-BE" dirty="0"/>
          </a:p>
        </p:txBody>
      </p:sp>
      <p:sp>
        <p:nvSpPr>
          <p:cNvPr id="6" name="TextBox 5"/>
          <p:cNvSpPr txBox="1"/>
          <p:nvPr/>
        </p:nvSpPr>
        <p:spPr>
          <a:xfrm>
            <a:off x="2195736" y="1039500"/>
            <a:ext cx="6264696" cy="707886"/>
          </a:xfrm>
          <a:prstGeom prst="rect">
            <a:avLst/>
          </a:prstGeom>
          <a:noFill/>
        </p:spPr>
        <p:txBody>
          <a:bodyPr wrap="square" rtlCol="0">
            <a:spAutoFit/>
          </a:bodyPr>
          <a:lstStyle/>
          <a:p>
            <a:pPr lvl="0"/>
            <a:r>
              <a:rPr lang="nl-BE" sz="2000" b="1" dirty="0"/>
              <a:t>Vermelding in ILIAS van de aan- of afwezigheid van asbest in de gebouwen van Defensie</a:t>
            </a:r>
            <a:endParaRPr lang="en-US" sz="3200" dirty="0"/>
          </a:p>
        </p:txBody>
      </p:sp>
      <p:pic>
        <p:nvPicPr>
          <p:cNvPr id="3074" name="Picture 3"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988840"/>
            <a:ext cx="8161734" cy="3561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7002964"/>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rot="16200000">
            <a:off x="-524641" y="5661248"/>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err="1" smtClean="0"/>
              <a:t>Terug</a:t>
            </a:r>
            <a:endParaRPr lang="fr-BE" dirty="0"/>
          </a:p>
        </p:txBody>
      </p:sp>
      <p:sp>
        <p:nvSpPr>
          <p:cNvPr id="6" name="TextBox 5"/>
          <p:cNvSpPr txBox="1"/>
          <p:nvPr/>
        </p:nvSpPr>
        <p:spPr>
          <a:xfrm>
            <a:off x="93173" y="1484784"/>
            <a:ext cx="615553" cy="3154007"/>
          </a:xfrm>
          <a:prstGeom prst="rect">
            <a:avLst/>
          </a:prstGeom>
          <a:noFill/>
        </p:spPr>
        <p:txBody>
          <a:bodyPr vert="vert270" wrap="square" rtlCol="0">
            <a:spAutoFit/>
          </a:bodyPr>
          <a:lstStyle/>
          <a:p>
            <a:pPr marL="0" lvl="1"/>
            <a:r>
              <a:rPr lang="nl-BE" sz="1400" b="1" dirty="0"/>
              <a:t>Aanpassingen aan het dashboard van de prestatie </a:t>
            </a:r>
            <a:r>
              <a:rPr lang="nl-BE" sz="1400" b="1" dirty="0" smtClean="0"/>
              <a:t> 2015</a:t>
            </a:r>
            <a:endParaRPr lang="fr-FR" sz="1400" b="1" dirty="0"/>
          </a:p>
        </p:txBody>
      </p:sp>
      <p:graphicFrame>
        <p:nvGraphicFramePr>
          <p:cNvPr id="3" name="Table 2"/>
          <p:cNvGraphicFramePr>
            <a:graphicFrameLocks noGrp="1"/>
          </p:cNvGraphicFramePr>
          <p:nvPr>
            <p:extLst>
              <p:ext uri="{D42A27DB-BD31-4B8C-83A1-F6EECF244321}">
                <p14:modId xmlns:p14="http://schemas.microsoft.com/office/powerpoint/2010/main" val="3606963118"/>
              </p:ext>
            </p:extLst>
          </p:nvPr>
        </p:nvGraphicFramePr>
        <p:xfrm>
          <a:off x="708729" y="157151"/>
          <a:ext cx="8255761" cy="6649180"/>
        </p:xfrm>
        <a:graphic>
          <a:graphicData uri="http://schemas.openxmlformats.org/drawingml/2006/table">
            <a:tbl>
              <a:tblPr firstRow="1" firstCol="1" bandRow="1">
                <a:tableStyleId>{5C22544A-7EE6-4342-B048-85BDC9FD1C3A}</a:tableStyleId>
              </a:tblPr>
              <a:tblGrid>
                <a:gridCol w="1727546"/>
                <a:gridCol w="1473461"/>
                <a:gridCol w="1727546"/>
                <a:gridCol w="1727546"/>
                <a:gridCol w="799831"/>
                <a:gridCol w="799831"/>
              </a:tblGrid>
              <a:tr h="304811">
                <a:tc>
                  <a:txBody>
                    <a:bodyPr/>
                    <a:lstStyle/>
                    <a:p>
                      <a:pPr algn="ctr">
                        <a:lnSpc>
                          <a:spcPct val="115000"/>
                        </a:lnSpc>
                        <a:spcBef>
                          <a:spcPts val="300"/>
                        </a:spcBef>
                        <a:spcAft>
                          <a:spcPts val="300"/>
                        </a:spcAft>
                      </a:pPr>
                      <a:r>
                        <a:rPr lang="nl-BE" sz="700" dirty="0" err="1">
                          <a:effectLst/>
                        </a:rPr>
                        <a:t>Nr</a:t>
                      </a:r>
                      <a:endParaRPr lang="en-US" sz="800" dirty="0">
                        <a:effectLst/>
                        <a:latin typeface="Arial Narrow"/>
                        <a:ea typeface="Arial Narrow"/>
                        <a:cs typeface="Times New Roman"/>
                      </a:endParaRPr>
                    </a:p>
                  </a:txBody>
                  <a:tcPr marL="24765" marR="24765" marT="0" marB="0" anchor="ctr"/>
                </a:tc>
                <a:tc>
                  <a:txBody>
                    <a:bodyPr/>
                    <a:lstStyle/>
                    <a:p>
                      <a:pPr algn="ctr">
                        <a:lnSpc>
                          <a:spcPct val="115000"/>
                        </a:lnSpc>
                        <a:spcBef>
                          <a:spcPts val="300"/>
                        </a:spcBef>
                        <a:spcAft>
                          <a:spcPts val="300"/>
                        </a:spcAft>
                      </a:pPr>
                      <a:r>
                        <a:rPr lang="nl-BE" sz="700" dirty="0">
                          <a:effectLst/>
                        </a:rPr>
                        <a:t>Beschrijving van de processen</a:t>
                      </a:r>
                      <a:endParaRPr lang="en-US" sz="800" dirty="0">
                        <a:effectLst/>
                        <a:latin typeface="Arial Narrow"/>
                        <a:ea typeface="Arial Narrow"/>
                        <a:cs typeface="Times New Roman"/>
                      </a:endParaRPr>
                    </a:p>
                  </a:txBody>
                  <a:tcPr marL="24765" marR="24765" marT="0" marB="0" anchor="ctr"/>
                </a:tc>
                <a:tc>
                  <a:txBody>
                    <a:bodyPr/>
                    <a:lstStyle/>
                    <a:p>
                      <a:pPr algn="ctr">
                        <a:lnSpc>
                          <a:spcPct val="115000"/>
                        </a:lnSpc>
                        <a:spcBef>
                          <a:spcPts val="300"/>
                        </a:spcBef>
                        <a:spcAft>
                          <a:spcPts val="300"/>
                        </a:spcAft>
                      </a:pPr>
                      <a:r>
                        <a:rPr lang="nl-BE" sz="700">
                          <a:effectLst/>
                        </a:rPr>
                        <a:t>Nr</a:t>
                      </a:r>
                      <a:endParaRPr lang="en-US" sz="800">
                        <a:effectLst/>
                        <a:latin typeface="Arial Narrow"/>
                        <a:ea typeface="Arial Narrow"/>
                        <a:cs typeface="Times New Roman"/>
                      </a:endParaRPr>
                    </a:p>
                  </a:txBody>
                  <a:tcPr marL="24765" marR="24765" marT="0" marB="0" anchor="ctr"/>
                </a:tc>
                <a:tc>
                  <a:txBody>
                    <a:bodyPr/>
                    <a:lstStyle/>
                    <a:p>
                      <a:pPr algn="ctr">
                        <a:lnSpc>
                          <a:spcPct val="115000"/>
                        </a:lnSpc>
                        <a:spcBef>
                          <a:spcPts val="300"/>
                        </a:spcBef>
                        <a:spcAft>
                          <a:spcPts val="300"/>
                        </a:spcAft>
                      </a:pPr>
                      <a:r>
                        <a:rPr lang="nl-BE" sz="700">
                          <a:effectLst/>
                        </a:rPr>
                        <a:t>Beschrijving van de controlepunten</a:t>
                      </a:r>
                      <a:endParaRPr lang="en-US" sz="800">
                        <a:effectLst/>
                        <a:latin typeface="Arial Narrow"/>
                        <a:ea typeface="Arial Narrow"/>
                        <a:cs typeface="Times New Roman"/>
                      </a:endParaRPr>
                    </a:p>
                  </a:txBody>
                  <a:tcPr marL="24765" marR="24765" marT="0" marB="0" anchor="ctr"/>
                </a:tc>
                <a:tc>
                  <a:txBody>
                    <a:bodyPr/>
                    <a:lstStyle/>
                    <a:p>
                      <a:pPr algn="ctr">
                        <a:lnSpc>
                          <a:spcPct val="115000"/>
                        </a:lnSpc>
                        <a:spcBef>
                          <a:spcPts val="300"/>
                        </a:spcBef>
                        <a:spcAft>
                          <a:spcPts val="300"/>
                        </a:spcAft>
                      </a:pPr>
                      <a:r>
                        <a:rPr lang="nl-BE" sz="700">
                          <a:effectLst/>
                        </a:rPr>
                        <a:t>Nr fiches</a:t>
                      </a:r>
                      <a:endParaRPr lang="en-US" sz="800">
                        <a:effectLst/>
                      </a:endParaRPr>
                    </a:p>
                    <a:p>
                      <a:pPr algn="ctr">
                        <a:lnSpc>
                          <a:spcPct val="115000"/>
                        </a:lnSpc>
                        <a:spcBef>
                          <a:spcPts val="300"/>
                        </a:spcBef>
                        <a:spcAft>
                          <a:spcPts val="300"/>
                        </a:spcAft>
                      </a:pPr>
                      <a:r>
                        <a:rPr lang="nl-BE" sz="700">
                          <a:effectLst/>
                        </a:rPr>
                        <a:t>NIV IV</a:t>
                      </a:r>
                      <a:endParaRPr lang="en-US" sz="800">
                        <a:effectLst/>
                        <a:latin typeface="Arial Narrow"/>
                        <a:ea typeface="Arial Narrow"/>
                        <a:cs typeface="Times New Roman"/>
                      </a:endParaRPr>
                    </a:p>
                  </a:txBody>
                  <a:tcPr marL="24765" marR="24765" marT="0" marB="0"/>
                </a:tc>
                <a:tc>
                  <a:txBody>
                    <a:bodyPr/>
                    <a:lstStyle/>
                    <a:p>
                      <a:pPr algn="ctr">
                        <a:lnSpc>
                          <a:spcPct val="115000"/>
                        </a:lnSpc>
                        <a:spcBef>
                          <a:spcPts val="300"/>
                        </a:spcBef>
                        <a:spcAft>
                          <a:spcPts val="300"/>
                        </a:spcAft>
                      </a:pPr>
                      <a:r>
                        <a:rPr lang="nl-BE" sz="700">
                          <a:effectLst/>
                        </a:rPr>
                        <a:t>Meetingsmiddel Nr</a:t>
                      </a:r>
                      <a:endParaRPr lang="en-US" sz="800">
                        <a:effectLst/>
                        <a:latin typeface="Arial Narrow"/>
                        <a:ea typeface="Arial Narrow"/>
                        <a:cs typeface="Times New Roman"/>
                      </a:endParaRPr>
                    </a:p>
                  </a:txBody>
                  <a:tcPr marL="24765" marR="24765" marT="0" marB="0"/>
                </a:tc>
              </a:tr>
              <a:tr h="431481">
                <a:tc rowSpan="9">
                  <a:txBody>
                    <a:bodyPr/>
                    <a:lstStyle/>
                    <a:p>
                      <a:pPr algn="ctr">
                        <a:lnSpc>
                          <a:spcPct val="115000"/>
                        </a:lnSpc>
                        <a:spcBef>
                          <a:spcPts val="480"/>
                        </a:spcBef>
                        <a:spcAft>
                          <a:spcPts val="480"/>
                        </a:spcAft>
                      </a:pPr>
                      <a:r>
                        <a:rPr lang="fr-FR" sz="700" dirty="0">
                          <a:effectLst/>
                        </a:rPr>
                        <a:t>1.</a:t>
                      </a:r>
                      <a:endParaRPr lang="en-US" sz="800" dirty="0">
                        <a:effectLst/>
                        <a:latin typeface="Arial Narrow"/>
                        <a:ea typeface="Arial Narrow"/>
                        <a:cs typeface="Times New Roman"/>
                      </a:endParaRPr>
                    </a:p>
                  </a:txBody>
                  <a:tcPr marL="24765" marR="24765" marT="0" marB="0" anchor="ctr"/>
                </a:tc>
                <a:tc rowSpan="9">
                  <a:txBody>
                    <a:bodyPr/>
                    <a:lstStyle/>
                    <a:p>
                      <a:pPr>
                        <a:lnSpc>
                          <a:spcPct val="115000"/>
                        </a:lnSpc>
                        <a:spcBef>
                          <a:spcPts val="480"/>
                        </a:spcBef>
                        <a:spcAft>
                          <a:spcPts val="480"/>
                        </a:spcAft>
                      </a:pPr>
                      <a:r>
                        <a:rPr lang="nl-BE" sz="700" b="1" dirty="0">
                          <a:solidFill>
                            <a:srgbClr val="C00000"/>
                          </a:solidFill>
                          <a:effectLst/>
                        </a:rPr>
                        <a:t>Controle en opvolging van de inventarissen en de beheersprogramma’s</a:t>
                      </a:r>
                      <a:endParaRPr lang="en-US" sz="800" b="1" dirty="0">
                        <a:solidFill>
                          <a:srgbClr val="C00000"/>
                        </a:solidFill>
                        <a:effectLst/>
                        <a:latin typeface="Arial Narrow"/>
                        <a:ea typeface="Arial Narrow"/>
                        <a:cs typeface="Times New Roman"/>
                      </a:endParaRPr>
                    </a:p>
                  </a:txBody>
                  <a:tcPr marL="24765" marR="24765" marT="0" marB="0" anchor="ctr"/>
                </a:tc>
                <a:tc rowSpan="2">
                  <a:txBody>
                    <a:bodyPr/>
                    <a:lstStyle/>
                    <a:p>
                      <a:pPr algn="ctr">
                        <a:lnSpc>
                          <a:spcPct val="115000"/>
                        </a:lnSpc>
                        <a:spcBef>
                          <a:spcPts val="480"/>
                        </a:spcBef>
                        <a:spcAft>
                          <a:spcPts val="480"/>
                        </a:spcAft>
                      </a:pPr>
                      <a:r>
                        <a:rPr lang="fr-FR" sz="700" strike="sngStrike" dirty="0">
                          <a:effectLst/>
                        </a:rPr>
                        <a:t>1.1.</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nSpc>
                          <a:spcPct val="115000"/>
                        </a:lnSpc>
                        <a:spcBef>
                          <a:spcPts val="480"/>
                        </a:spcBef>
                        <a:spcAft>
                          <a:spcPts val="480"/>
                        </a:spcAft>
                      </a:pPr>
                      <a:r>
                        <a:rPr lang="nl-BE" sz="700" dirty="0">
                          <a:effectLst/>
                        </a:rPr>
                        <a:t>Overhandiging van de inventarissen en de beheersprogramma’s: Controle van de naleving van de dead line</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inv</a:t>
                      </a:r>
                      <a:endParaRPr lang="en-US" sz="800" dirty="0">
                        <a:effectLst/>
                      </a:endParaRPr>
                    </a:p>
                    <a:p>
                      <a:pPr algn="ctr">
                        <a:lnSpc>
                          <a:spcPct val="115000"/>
                        </a:lnSpc>
                        <a:spcBef>
                          <a:spcPts val="480"/>
                        </a:spcBef>
                        <a:spcAft>
                          <a:spcPts val="480"/>
                        </a:spcAft>
                      </a:pPr>
                      <a:r>
                        <a:rPr lang="fr-FR" sz="700" dirty="0">
                          <a:effectLst/>
                        </a:rPr>
                        <a:t>ISE/ASB-</a:t>
                      </a:r>
                      <a:r>
                        <a:rPr lang="fr-FR" sz="700" dirty="0" err="1">
                          <a:effectLst/>
                        </a:rPr>
                        <a:t>ges</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4765" marR="24765" marT="0" marB="0" anchor="ctr">
                    <a:solidFill>
                      <a:srgbClr val="FFC000"/>
                    </a:solidFill>
                  </a:tcPr>
                </a:tc>
              </a:tr>
              <a:tr h="35956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nSpc>
                          <a:spcPct val="115000"/>
                        </a:lnSpc>
                        <a:spcBef>
                          <a:spcPts val="480"/>
                        </a:spcBef>
                        <a:spcAft>
                          <a:spcPts val="480"/>
                        </a:spcAft>
                      </a:pPr>
                      <a:r>
                        <a:rPr lang="nl-BE" sz="700" dirty="0">
                          <a:effectLst/>
                        </a:rPr>
                        <a:t>Overhandiging van de werkprogramma’s: Controle van de naleving van de dead line </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4765" marR="24765" marT="0" marB="0" anchor="ctr">
                    <a:solidFill>
                      <a:srgbClr val="FFC000"/>
                    </a:solidFill>
                  </a:tcPr>
                </a:tc>
              </a:tr>
              <a:tr h="354255">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strike="sngStrike">
                          <a:effectLst/>
                        </a:rPr>
                        <a:t>1.2.</a:t>
                      </a:r>
                      <a:endParaRPr lang="en-US" sz="800">
                        <a:effectLst/>
                        <a:latin typeface="Arial Narrow"/>
                        <a:ea typeface="Arial Narrow"/>
                        <a:cs typeface="Times New Roman"/>
                      </a:endParaRPr>
                    </a:p>
                  </a:txBody>
                  <a:tcPr marL="24765" marR="24765" marT="0" marB="0" anchor="ctr">
                    <a:solidFill>
                      <a:srgbClr val="FFC000"/>
                    </a:solidFill>
                  </a:tcPr>
                </a:tc>
                <a:tc>
                  <a:txBody>
                    <a:bodyPr/>
                    <a:lstStyle/>
                    <a:p>
                      <a:pPr>
                        <a:lnSpc>
                          <a:spcPct val="115000"/>
                        </a:lnSpc>
                        <a:spcBef>
                          <a:spcPts val="480"/>
                        </a:spcBef>
                        <a:spcAft>
                          <a:spcPts val="480"/>
                        </a:spcAft>
                      </a:pPr>
                      <a:r>
                        <a:rPr lang="nl-BE" sz="700" dirty="0">
                          <a:effectLst/>
                        </a:rPr>
                        <a:t>Controle van de gegevens van de formulieren (wettelijke en updates)</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inv</a:t>
                      </a:r>
                      <a:endParaRPr lang="en-US" sz="800" dirty="0">
                        <a:effectLst/>
                      </a:endParaRPr>
                    </a:p>
                    <a:p>
                      <a:pPr algn="ctr">
                        <a:lnSpc>
                          <a:spcPct val="115000"/>
                        </a:lnSpc>
                        <a:spcBef>
                          <a:spcPts val="480"/>
                        </a:spcBef>
                        <a:spcAft>
                          <a:spcPts val="480"/>
                        </a:spcAft>
                      </a:pPr>
                      <a:r>
                        <a:rPr lang="fr-FR" sz="700" dirty="0">
                          <a:effectLst/>
                        </a:rPr>
                        <a:t>ISE/ASB-</a:t>
                      </a:r>
                      <a:r>
                        <a:rPr lang="fr-FR" sz="700" dirty="0" err="1">
                          <a:effectLst/>
                        </a:rPr>
                        <a:t>ges</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4765" marR="24765" marT="0" marB="0" anchor="ctr">
                    <a:solidFill>
                      <a:srgbClr val="FFC000"/>
                    </a:solidFill>
                  </a:tcPr>
                </a:tc>
              </a:tr>
              <a:tr h="287655">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dirty="0">
                          <a:effectLst/>
                        </a:rPr>
                        <a:t>1.1.</a:t>
                      </a:r>
                      <a:endParaRPr lang="en-US" sz="800" dirty="0">
                        <a:effectLst/>
                        <a:latin typeface="Arial Narrow"/>
                        <a:ea typeface="Arial Narrow"/>
                        <a:cs typeface="Times New Roman"/>
                      </a:endParaRPr>
                    </a:p>
                  </a:txBody>
                  <a:tcPr marL="24765" marR="24765" marT="0" marB="0" anchor="ctr"/>
                </a:tc>
                <a:tc>
                  <a:txBody>
                    <a:bodyPr/>
                    <a:lstStyle/>
                    <a:p>
                      <a:pPr>
                        <a:lnSpc>
                          <a:spcPct val="115000"/>
                        </a:lnSpc>
                        <a:spcBef>
                          <a:spcPts val="480"/>
                        </a:spcBef>
                        <a:spcAft>
                          <a:spcPts val="480"/>
                        </a:spcAft>
                      </a:pPr>
                      <a:r>
                        <a:rPr lang="nl-BE" sz="700" dirty="0">
                          <a:effectLst/>
                        </a:rPr>
                        <a:t>Volledigheid van de asbestinventarissen en de beheersprogramma’s</a:t>
                      </a:r>
                      <a:endParaRPr lang="en-US" sz="800" dirty="0">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nl-BE" sz="700">
                          <a:effectLst/>
                        </a:rPr>
                        <a:t> </a:t>
                      </a:r>
                      <a:endParaRPr lang="en-US" sz="800">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nl-BE" sz="700">
                          <a:effectLst/>
                        </a:rPr>
                        <a:t> </a:t>
                      </a:r>
                      <a:endParaRPr lang="en-US" sz="800">
                        <a:effectLst/>
                        <a:latin typeface="Arial Narrow"/>
                        <a:ea typeface="Arial Narrow"/>
                        <a:cs typeface="Times New Roman"/>
                      </a:endParaRPr>
                    </a:p>
                  </a:txBody>
                  <a:tcPr marL="24765" marR="24765" marT="0" marB="0" anchor="ctr"/>
                </a:tc>
              </a:tr>
              <a:tr h="359569">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strike="sngStrike" dirty="0">
                          <a:effectLst/>
                        </a:rPr>
                        <a:t>1.3.</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nSpc>
                          <a:spcPct val="115000"/>
                        </a:lnSpc>
                        <a:spcBef>
                          <a:spcPts val="480"/>
                        </a:spcBef>
                        <a:spcAft>
                          <a:spcPts val="480"/>
                        </a:spcAft>
                      </a:pPr>
                      <a:r>
                        <a:rPr lang="nl-BE" sz="700" dirty="0">
                          <a:effectLst/>
                        </a:rPr>
                        <a:t>“nog niet bezochte” lokalen: Controle van de naleving van het programma van de asbestinventarissen </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inv</a:t>
                      </a:r>
                      <a:endParaRPr lang="en-US" sz="800" dirty="0">
                        <a:effectLst/>
                      </a:endParaRPr>
                    </a:p>
                    <a:p>
                      <a:pPr algn="ctr">
                        <a:lnSpc>
                          <a:spcPct val="115000"/>
                        </a:lnSpc>
                        <a:spcBef>
                          <a:spcPts val="480"/>
                        </a:spcBef>
                        <a:spcAft>
                          <a:spcPts val="480"/>
                        </a:spcAft>
                      </a:pPr>
                      <a:r>
                        <a:rPr lang="fr-FR" sz="700" dirty="0">
                          <a:effectLst/>
                        </a:rPr>
                        <a:t>ISE/ASB-</a:t>
                      </a:r>
                      <a:r>
                        <a:rPr lang="fr-FR" sz="700" dirty="0" err="1">
                          <a:effectLst/>
                        </a:rPr>
                        <a:t>cont</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4765" marR="24765" marT="0" marB="0" anchor="ctr">
                    <a:solidFill>
                      <a:srgbClr val="FFC000"/>
                    </a:solidFill>
                  </a:tcPr>
                </a:tc>
              </a:tr>
              <a:tr h="359569">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dirty="0">
                          <a:effectLst/>
                        </a:rPr>
                        <a:t>1.2.</a:t>
                      </a:r>
                      <a:endParaRPr lang="en-US" sz="800" dirty="0">
                        <a:effectLst/>
                        <a:latin typeface="Arial Narrow"/>
                        <a:ea typeface="Arial Narrow"/>
                        <a:cs typeface="Times New Roman"/>
                      </a:endParaRPr>
                    </a:p>
                  </a:txBody>
                  <a:tcPr marL="24765" marR="24765" marT="0" marB="0" anchor="ctr">
                    <a:solidFill>
                      <a:schemeClr val="bg1">
                        <a:lumMod val="75000"/>
                      </a:schemeClr>
                    </a:solidFill>
                  </a:tcPr>
                </a:tc>
                <a:tc>
                  <a:txBody>
                    <a:bodyPr/>
                    <a:lstStyle/>
                    <a:p>
                      <a:pPr>
                        <a:lnSpc>
                          <a:spcPct val="115000"/>
                        </a:lnSpc>
                        <a:spcBef>
                          <a:spcPts val="480"/>
                        </a:spcBef>
                        <a:spcAft>
                          <a:spcPts val="480"/>
                        </a:spcAft>
                      </a:pPr>
                      <a:r>
                        <a:rPr lang="nl-BE" sz="700" dirty="0">
                          <a:effectLst/>
                        </a:rPr>
                        <a:t>Controle van de naleving van de planning van de jaarlijkse controles van de staat van het asbest </a:t>
                      </a:r>
                      <a:endParaRPr lang="en-US" sz="800" dirty="0">
                        <a:effectLst/>
                        <a:latin typeface="Arial Narrow"/>
                        <a:ea typeface="Arial Narrow"/>
                        <a:cs typeface="Times New Roman"/>
                      </a:endParaRPr>
                    </a:p>
                  </a:txBody>
                  <a:tcPr marL="24765" marR="24765" marT="0" marB="0" anchor="ctr">
                    <a:solidFill>
                      <a:schemeClr val="bg1">
                        <a:lumMod val="75000"/>
                      </a:schemeClr>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ges</a:t>
                      </a:r>
                      <a:endParaRPr lang="en-US" sz="800" dirty="0">
                        <a:effectLst/>
                        <a:latin typeface="Arial Narrow"/>
                        <a:ea typeface="Arial Narrow"/>
                        <a:cs typeface="Times New Roman"/>
                      </a:endParaRPr>
                    </a:p>
                  </a:txBody>
                  <a:tcPr marL="24765" marR="24765" marT="0" marB="0" anchor="ctr">
                    <a:solidFill>
                      <a:schemeClr val="bg1">
                        <a:lumMod val="75000"/>
                      </a:schemeClr>
                    </a:solidFill>
                  </a:tcPr>
                </a:tc>
                <a:tc>
                  <a:txBody>
                    <a:bodyPr/>
                    <a:lstStyle/>
                    <a:p>
                      <a:pPr algn="ctr">
                        <a:lnSpc>
                          <a:spcPct val="115000"/>
                        </a:lnSpc>
                        <a:spcBef>
                          <a:spcPts val="480"/>
                        </a:spcBef>
                        <a:spcAft>
                          <a:spcPts val="480"/>
                        </a:spcAft>
                      </a:pPr>
                      <a:r>
                        <a:rPr lang="nl-BE" sz="700" dirty="0">
                          <a:effectLst/>
                        </a:rPr>
                        <a:t>Proces CCI</a:t>
                      </a:r>
                      <a:endParaRPr lang="en-US" sz="800" dirty="0">
                        <a:effectLst/>
                        <a:latin typeface="Arial Narrow"/>
                        <a:ea typeface="Arial Narrow"/>
                        <a:cs typeface="Times New Roman"/>
                      </a:endParaRPr>
                    </a:p>
                  </a:txBody>
                  <a:tcPr marL="24765" marR="24765" marT="0" marB="0" anchor="ctr">
                    <a:solidFill>
                      <a:schemeClr val="bg1">
                        <a:lumMod val="75000"/>
                      </a:schemeClr>
                    </a:solidFill>
                  </a:tcPr>
                </a:tc>
              </a:tr>
              <a:tr h="359569">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a:effectLst/>
                        </a:rPr>
                        <a:t>1.3.</a:t>
                      </a:r>
                      <a:endParaRPr lang="en-US" sz="800">
                        <a:effectLst/>
                        <a:latin typeface="Arial Narrow"/>
                        <a:ea typeface="Arial Narrow"/>
                        <a:cs typeface="Times New Roman"/>
                      </a:endParaRPr>
                    </a:p>
                  </a:txBody>
                  <a:tcPr marL="24765" marR="24765" marT="0" marB="0" anchor="ctr">
                    <a:solidFill>
                      <a:schemeClr val="bg1">
                        <a:lumMod val="75000"/>
                      </a:schemeClr>
                    </a:solidFill>
                  </a:tcPr>
                </a:tc>
                <a:tc>
                  <a:txBody>
                    <a:bodyPr/>
                    <a:lstStyle/>
                    <a:p>
                      <a:pPr>
                        <a:lnSpc>
                          <a:spcPct val="115000"/>
                        </a:lnSpc>
                        <a:spcBef>
                          <a:spcPts val="480"/>
                        </a:spcBef>
                        <a:spcAft>
                          <a:spcPts val="480"/>
                        </a:spcAft>
                      </a:pPr>
                      <a:r>
                        <a:rPr lang="nl-BE" sz="700">
                          <a:effectLst/>
                        </a:rPr>
                        <a:t>Controle van de validiteit van de formulieren voor de controle van de staat van het asbest</a:t>
                      </a:r>
                      <a:endParaRPr lang="en-US" sz="800">
                        <a:effectLst/>
                        <a:latin typeface="Arial Narrow"/>
                        <a:ea typeface="Arial Narrow"/>
                        <a:cs typeface="Times New Roman"/>
                      </a:endParaRPr>
                    </a:p>
                  </a:txBody>
                  <a:tcPr marL="24765" marR="24765" marT="0" marB="0" anchor="ctr">
                    <a:solidFill>
                      <a:schemeClr val="bg1">
                        <a:lumMod val="75000"/>
                      </a:schemeClr>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ges</a:t>
                      </a:r>
                      <a:endParaRPr lang="en-US" sz="800" dirty="0">
                        <a:effectLst/>
                        <a:latin typeface="Arial Narrow"/>
                        <a:ea typeface="Arial Narrow"/>
                        <a:cs typeface="Times New Roman"/>
                      </a:endParaRPr>
                    </a:p>
                  </a:txBody>
                  <a:tcPr marL="24765" marR="24765" marT="0" marB="0" anchor="ctr">
                    <a:solidFill>
                      <a:schemeClr val="bg1">
                        <a:lumMod val="75000"/>
                      </a:schemeClr>
                    </a:solidFill>
                  </a:tcPr>
                </a:tc>
                <a:tc>
                  <a:txBody>
                    <a:bodyPr/>
                    <a:lstStyle/>
                    <a:p>
                      <a:pPr algn="ctr">
                        <a:lnSpc>
                          <a:spcPct val="115000"/>
                        </a:lnSpc>
                        <a:spcBef>
                          <a:spcPts val="480"/>
                        </a:spcBef>
                        <a:spcAft>
                          <a:spcPts val="480"/>
                        </a:spcAft>
                      </a:pPr>
                      <a:r>
                        <a:rPr lang="nl-BE" sz="700" dirty="0">
                          <a:effectLst/>
                        </a:rPr>
                        <a:t>Proces CCI</a:t>
                      </a:r>
                      <a:endParaRPr lang="en-US" sz="800" dirty="0">
                        <a:effectLst/>
                        <a:latin typeface="Arial Narrow"/>
                        <a:ea typeface="Arial Narrow"/>
                        <a:cs typeface="Times New Roman"/>
                      </a:endParaRPr>
                    </a:p>
                  </a:txBody>
                  <a:tcPr marL="24765" marR="24765" marT="0" marB="0" anchor="ctr">
                    <a:solidFill>
                      <a:schemeClr val="bg1">
                        <a:lumMod val="75000"/>
                      </a:schemeClr>
                    </a:solidFill>
                  </a:tcPr>
                </a:tc>
              </a:tr>
              <a:tr h="1149577">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dirty="0">
                          <a:effectLst/>
                        </a:rPr>
                        <a:t>1.4.</a:t>
                      </a:r>
                      <a:endParaRPr lang="en-US" sz="800" dirty="0">
                        <a:effectLst/>
                        <a:latin typeface="Arial Narrow"/>
                        <a:ea typeface="Arial Narrow"/>
                        <a:cs typeface="Times New Roman"/>
                      </a:endParaRPr>
                    </a:p>
                  </a:txBody>
                  <a:tcPr marL="24765" marR="24765" marT="0" marB="0" anchor="ctr"/>
                </a:tc>
                <a:tc>
                  <a:txBody>
                    <a:bodyPr/>
                    <a:lstStyle/>
                    <a:p>
                      <a:pPr>
                        <a:spcBef>
                          <a:spcPts val="300"/>
                        </a:spcBef>
                        <a:spcAft>
                          <a:spcPts val="300"/>
                        </a:spcAft>
                      </a:pPr>
                      <a:r>
                        <a:rPr lang="nl-BE" sz="700">
                          <a:effectLst/>
                        </a:rPr>
                        <a:t>Controle van de coherentie tussen de gegevens betreffende de asbestverwijderingswerken die op de volgende bestanden worden vermeld: </a:t>
                      </a:r>
                      <a:endParaRPr lang="en-US" sz="800">
                        <a:effectLst/>
                      </a:endParaRPr>
                    </a:p>
                    <a:p>
                      <a:pPr marL="342900" lvl="0" indent="-342900">
                        <a:spcBef>
                          <a:spcPts val="300"/>
                        </a:spcBef>
                        <a:spcAft>
                          <a:spcPts val="300"/>
                        </a:spcAft>
                        <a:buFont typeface="Symbol"/>
                        <a:buChar char=""/>
                      </a:pPr>
                      <a:r>
                        <a:rPr lang="nl-BE" sz="700" u="sng">
                          <a:effectLst/>
                        </a:rPr>
                        <a:t>xRCI_Asbestinventaris_en_ beheersprogramma x_201x </a:t>
                      </a:r>
                      <a:endParaRPr lang="en-US" sz="800">
                        <a:effectLst/>
                      </a:endParaRPr>
                    </a:p>
                    <a:p>
                      <a:pPr marL="342900" lvl="0" indent="-342900">
                        <a:spcBef>
                          <a:spcPts val="300"/>
                        </a:spcBef>
                        <a:spcAft>
                          <a:spcPts val="300"/>
                        </a:spcAft>
                        <a:buFont typeface="Symbol"/>
                        <a:buChar char=""/>
                      </a:pPr>
                      <a:r>
                        <a:rPr lang="nl-BE" sz="700" u="sng">
                          <a:effectLst/>
                        </a:rPr>
                        <a:t>xRCII_Werkplan_201x</a:t>
                      </a:r>
                      <a:endParaRPr lang="en-US" sz="800">
                        <a:effectLst/>
                      </a:endParaRPr>
                    </a:p>
                    <a:p>
                      <a:pPr>
                        <a:lnSpc>
                          <a:spcPct val="115000"/>
                        </a:lnSpc>
                        <a:spcBef>
                          <a:spcPts val="480"/>
                        </a:spcBef>
                        <a:spcAft>
                          <a:spcPts val="480"/>
                        </a:spcAft>
                      </a:pPr>
                      <a:r>
                        <a:rPr lang="en-US" sz="700">
                          <a:effectLst/>
                        </a:rPr>
                        <a:t>op SharePoint MRC&amp;I-I/S/E </a:t>
                      </a:r>
                      <a:endParaRPr lang="en-US" sz="800">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fr-FR" sz="700">
                          <a:effectLst/>
                        </a:rPr>
                        <a:t>ISE/ASB-ges</a:t>
                      </a:r>
                      <a:endParaRPr lang="en-US" sz="800">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nl-BE" sz="700" dirty="0">
                          <a:effectLst/>
                        </a:rPr>
                        <a:t>Gezien in 2015 met CCI. Oplossing aan de gang met voorbereiding in 2016.</a:t>
                      </a:r>
                      <a:endParaRPr lang="en-US" sz="800" dirty="0">
                        <a:effectLst/>
                        <a:latin typeface="Arial Narrow"/>
                        <a:ea typeface="Arial Narrow"/>
                        <a:cs typeface="Times New Roman"/>
                      </a:endParaRPr>
                    </a:p>
                  </a:txBody>
                  <a:tcPr marL="24765" marR="24765" marT="0" marB="0" anchor="ctr"/>
                </a:tc>
              </a:tr>
              <a:tr h="431481">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strike="sngStrike" dirty="0">
                          <a:effectLst/>
                        </a:rPr>
                        <a:t>1.6.</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nSpc>
                          <a:spcPct val="115000"/>
                        </a:lnSpc>
                        <a:spcBef>
                          <a:spcPts val="480"/>
                        </a:spcBef>
                        <a:spcAft>
                          <a:spcPts val="480"/>
                        </a:spcAft>
                      </a:pPr>
                      <a:r>
                        <a:rPr lang="nl-BE" sz="700" dirty="0">
                          <a:effectLst/>
                        </a:rPr>
                        <a:t>Publicatie van de inventarissen de beheersprogramma’s: Controle van de naleving van de dead line </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inv</a:t>
                      </a:r>
                      <a:endParaRPr lang="en-US" sz="800" dirty="0">
                        <a:effectLst/>
                      </a:endParaRPr>
                    </a:p>
                    <a:p>
                      <a:pPr algn="ctr">
                        <a:lnSpc>
                          <a:spcPct val="115000"/>
                        </a:lnSpc>
                        <a:spcBef>
                          <a:spcPts val="480"/>
                        </a:spcBef>
                        <a:spcAft>
                          <a:spcPts val="480"/>
                        </a:spcAft>
                      </a:pPr>
                      <a:r>
                        <a:rPr lang="fr-FR" sz="700" dirty="0">
                          <a:effectLst/>
                        </a:rPr>
                        <a:t>ISE/ASB-</a:t>
                      </a:r>
                      <a:r>
                        <a:rPr lang="fr-FR" sz="700" dirty="0" err="1">
                          <a:effectLst/>
                        </a:rPr>
                        <a:t>ges</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4765" marR="24765" marT="0" marB="0" anchor="ctr">
                    <a:solidFill>
                      <a:srgbClr val="FFC000"/>
                    </a:solidFill>
                  </a:tcPr>
                </a:tc>
              </a:tr>
              <a:tr h="862964">
                <a:tc rowSpan="3">
                  <a:txBody>
                    <a:bodyPr/>
                    <a:lstStyle/>
                    <a:p>
                      <a:pPr algn="ctr">
                        <a:lnSpc>
                          <a:spcPct val="115000"/>
                        </a:lnSpc>
                        <a:spcBef>
                          <a:spcPts val="480"/>
                        </a:spcBef>
                        <a:spcAft>
                          <a:spcPts val="480"/>
                        </a:spcAft>
                      </a:pPr>
                      <a:r>
                        <a:rPr lang="fr-FR" sz="700">
                          <a:effectLst/>
                        </a:rPr>
                        <a:t>2.</a:t>
                      </a:r>
                      <a:endParaRPr lang="en-US" sz="800">
                        <a:effectLst/>
                        <a:latin typeface="Arial Narrow"/>
                        <a:ea typeface="Arial Narrow"/>
                        <a:cs typeface="Times New Roman"/>
                      </a:endParaRPr>
                    </a:p>
                  </a:txBody>
                  <a:tcPr marL="24765" marR="24765" marT="0" marB="0" anchor="ctr"/>
                </a:tc>
                <a:tc rowSpan="3">
                  <a:txBody>
                    <a:bodyPr/>
                    <a:lstStyle/>
                    <a:p>
                      <a:pPr>
                        <a:spcAft>
                          <a:spcPts val="0"/>
                        </a:spcAft>
                      </a:pPr>
                      <a:r>
                        <a:rPr lang="nl-BE" sz="700" b="1" dirty="0">
                          <a:solidFill>
                            <a:srgbClr val="C00000"/>
                          </a:solidFill>
                          <a:effectLst/>
                        </a:rPr>
                        <a:t>Opvolging van de contracten voor: </a:t>
                      </a:r>
                      <a:endParaRPr lang="en-US" sz="800" b="1" dirty="0">
                        <a:solidFill>
                          <a:srgbClr val="C00000"/>
                        </a:solidFill>
                        <a:effectLst/>
                      </a:endParaRPr>
                    </a:p>
                    <a:p>
                      <a:pPr>
                        <a:spcAft>
                          <a:spcPts val="0"/>
                        </a:spcAft>
                      </a:pPr>
                      <a:r>
                        <a:rPr lang="nl-BE" sz="700" b="1" dirty="0">
                          <a:solidFill>
                            <a:srgbClr val="C00000"/>
                          </a:solidFill>
                          <a:effectLst/>
                        </a:rPr>
                        <a:t>a. Het opstellen van asbestinventarissen </a:t>
                      </a:r>
                      <a:endParaRPr lang="en-US" sz="800" b="1" dirty="0">
                        <a:solidFill>
                          <a:srgbClr val="C00000"/>
                        </a:solidFill>
                        <a:effectLst/>
                      </a:endParaRPr>
                    </a:p>
                    <a:p>
                      <a:pPr>
                        <a:lnSpc>
                          <a:spcPct val="115000"/>
                        </a:lnSpc>
                        <a:spcBef>
                          <a:spcPts val="480"/>
                        </a:spcBef>
                        <a:spcAft>
                          <a:spcPts val="480"/>
                        </a:spcAft>
                      </a:pPr>
                      <a:r>
                        <a:rPr lang="nl-BE" sz="700" b="1" dirty="0">
                          <a:solidFill>
                            <a:srgbClr val="C00000"/>
                          </a:solidFill>
                          <a:effectLst/>
                        </a:rPr>
                        <a:t>b. De uitvoering van asbestverwijderingswerken </a:t>
                      </a:r>
                      <a:endParaRPr lang="en-US" sz="800" b="1" dirty="0">
                        <a:solidFill>
                          <a:srgbClr val="C00000"/>
                        </a:solidFill>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fr-FR" sz="700" strike="sngStrike" dirty="0">
                          <a:effectLst/>
                        </a:rPr>
                        <a:t>2.1.</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nSpc>
                          <a:spcPct val="115000"/>
                        </a:lnSpc>
                        <a:spcBef>
                          <a:spcPts val="480"/>
                        </a:spcBef>
                        <a:spcAft>
                          <a:spcPts val="480"/>
                        </a:spcAft>
                      </a:pPr>
                      <a:r>
                        <a:rPr lang="nl-BE" sz="700" dirty="0">
                          <a:effectLst/>
                        </a:rPr>
                        <a:t>Controle van de realisatie van de doeltreffendheid- en doelmatigheidsdoelstellingen </a:t>
                      </a:r>
                      <a:r>
                        <a:rPr lang="nl-BE" sz="700" dirty="0" err="1">
                          <a:effectLst/>
                        </a:rPr>
                        <a:t>vans</a:t>
                      </a:r>
                      <a:r>
                        <a:rPr lang="nl-BE" sz="700" dirty="0">
                          <a:effectLst/>
                        </a:rPr>
                        <a:t> de contracten asbestinventarissen (betreft slechts de geprogrammeerd inventarissen van de “nog niet bezochte” lokalen) </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cont</a:t>
                      </a:r>
                      <a:endParaRPr lang="en-US" sz="800" dirty="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4765" marR="24765" marT="0" marB="0" anchor="ctr">
                    <a:solidFill>
                      <a:srgbClr val="FFC000"/>
                    </a:solidFill>
                  </a:tcPr>
                </a:tc>
              </a:tr>
              <a:tr h="575308">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strike="sngStrike">
                          <a:effectLst/>
                        </a:rPr>
                        <a:t>2.2.</a:t>
                      </a:r>
                      <a:endParaRPr lang="en-US" sz="800">
                        <a:effectLst/>
                        <a:latin typeface="Arial Narrow"/>
                        <a:ea typeface="Arial Narrow"/>
                        <a:cs typeface="Times New Roman"/>
                      </a:endParaRPr>
                    </a:p>
                  </a:txBody>
                  <a:tcPr marL="24765" marR="24765" marT="0" marB="0" anchor="ctr">
                    <a:solidFill>
                      <a:srgbClr val="FFC000"/>
                    </a:solidFill>
                  </a:tcPr>
                </a:tc>
                <a:tc>
                  <a:txBody>
                    <a:bodyPr/>
                    <a:lstStyle/>
                    <a:p>
                      <a:pPr>
                        <a:lnSpc>
                          <a:spcPct val="115000"/>
                        </a:lnSpc>
                        <a:spcBef>
                          <a:spcPts val="480"/>
                        </a:spcBef>
                        <a:spcAft>
                          <a:spcPts val="480"/>
                        </a:spcAft>
                      </a:pPr>
                      <a:r>
                        <a:rPr lang="nl-BE" sz="700">
                          <a:effectLst/>
                        </a:rPr>
                        <a:t>Controle van de realisatie van de doeltreffendheid- en doelmatigheidsdoelstellingen vans de contracten asbestverwijderingswerken </a:t>
                      </a:r>
                      <a:endParaRPr lang="en-US" sz="80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a:effectLst/>
                        </a:rPr>
                        <a:t>ISE/ASB-cont</a:t>
                      </a:r>
                      <a:endParaRPr lang="en-US" sz="800">
                        <a:effectLst/>
                        <a:latin typeface="Arial Narrow"/>
                        <a:ea typeface="Arial Narrow"/>
                        <a:cs typeface="Times New Roman"/>
                      </a:endParaRPr>
                    </a:p>
                  </a:txBody>
                  <a:tcPr marL="24765" marR="24765"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4765" marR="24765" marT="0" marB="0" anchor="ctr">
                    <a:solidFill>
                      <a:srgbClr val="FFC000"/>
                    </a:solidFill>
                  </a:tcPr>
                </a:tc>
              </a:tr>
              <a:tr h="143828">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a:effectLst/>
                        </a:rPr>
                        <a:t>2.1.</a:t>
                      </a:r>
                      <a:endParaRPr lang="en-US" sz="800">
                        <a:effectLst/>
                        <a:latin typeface="Arial Narrow"/>
                        <a:ea typeface="Arial Narrow"/>
                        <a:cs typeface="Times New Roman"/>
                      </a:endParaRPr>
                    </a:p>
                  </a:txBody>
                  <a:tcPr marL="24765" marR="24765" marT="0" marB="0" anchor="ctr"/>
                </a:tc>
                <a:tc>
                  <a:txBody>
                    <a:bodyPr/>
                    <a:lstStyle/>
                    <a:p>
                      <a:pPr>
                        <a:lnSpc>
                          <a:spcPct val="115000"/>
                        </a:lnSpc>
                        <a:spcBef>
                          <a:spcPts val="480"/>
                        </a:spcBef>
                        <a:spcAft>
                          <a:spcPts val="480"/>
                        </a:spcAft>
                      </a:pPr>
                      <a:r>
                        <a:rPr lang="nl-BE" sz="700">
                          <a:effectLst/>
                        </a:rPr>
                        <a:t>Rationeel gebruik van de budgeten</a:t>
                      </a:r>
                      <a:endParaRPr lang="en-US" sz="800">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fr-FR" sz="700">
                          <a:effectLst/>
                        </a:rPr>
                        <a:t>-</a:t>
                      </a:r>
                      <a:endParaRPr lang="en-US" sz="800">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fr-FR" sz="700" dirty="0">
                          <a:effectLst/>
                        </a:rPr>
                        <a:t>TOEGEVOEGD</a:t>
                      </a:r>
                      <a:endParaRPr lang="en-US" sz="800" dirty="0">
                        <a:effectLst/>
                        <a:latin typeface="Arial Narrow"/>
                        <a:ea typeface="Arial Narrow"/>
                        <a:cs typeface="Times New Roman"/>
                      </a:endParaRPr>
                    </a:p>
                  </a:txBody>
                  <a:tcPr marL="24765" marR="24765" marT="0" marB="0" anchor="ctr"/>
                </a:tc>
              </a:tr>
              <a:tr h="359569">
                <a:tc rowSpan="2">
                  <a:txBody>
                    <a:bodyPr/>
                    <a:lstStyle/>
                    <a:p>
                      <a:pPr algn="ctr">
                        <a:lnSpc>
                          <a:spcPct val="115000"/>
                        </a:lnSpc>
                        <a:spcBef>
                          <a:spcPts val="480"/>
                        </a:spcBef>
                        <a:spcAft>
                          <a:spcPts val="480"/>
                        </a:spcAft>
                      </a:pPr>
                      <a:r>
                        <a:rPr lang="fr-FR" sz="700">
                          <a:effectLst/>
                        </a:rPr>
                        <a:t>3</a:t>
                      </a:r>
                      <a:endParaRPr lang="en-US" sz="800">
                        <a:effectLst/>
                        <a:latin typeface="Arial Narrow"/>
                        <a:ea typeface="Arial Narrow"/>
                        <a:cs typeface="Times New Roman"/>
                      </a:endParaRPr>
                    </a:p>
                  </a:txBody>
                  <a:tcPr marL="24765" marR="24765" marT="0" marB="0" anchor="ctr"/>
                </a:tc>
                <a:tc rowSpan="2">
                  <a:txBody>
                    <a:bodyPr/>
                    <a:lstStyle/>
                    <a:p>
                      <a:pPr>
                        <a:lnSpc>
                          <a:spcPct val="115000"/>
                        </a:lnSpc>
                        <a:spcBef>
                          <a:spcPts val="480"/>
                        </a:spcBef>
                        <a:spcAft>
                          <a:spcPts val="480"/>
                        </a:spcAft>
                      </a:pPr>
                      <a:r>
                        <a:rPr lang="nl-BE" sz="700" b="1" dirty="0">
                          <a:solidFill>
                            <a:srgbClr val="C00000"/>
                          </a:solidFill>
                          <a:effectLst/>
                        </a:rPr>
                        <a:t>Organisatie, planning en opvolging van de opleidingen</a:t>
                      </a:r>
                      <a:endParaRPr lang="en-US" sz="800" b="1" dirty="0">
                        <a:solidFill>
                          <a:srgbClr val="C00000"/>
                        </a:solidFill>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fr-FR" sz="700">
                          <a:effectLst/>
                        </a:rPr>
                        <a:t>3.1.</a:t>
                      </a:r>
                      <a:endParaRPr lang="en-US" sz="800">
                        <a:effectLst/>
                        <a:latin typeface="Arial Narrow"/>
                        <a:ea typeface="Arial Narrow"/>
                        <a:cs typeface="Times New Roman"/>
                      </a:endParaRPr>
                    </a:p>
                  </a:txBody>
                  <a:tcPr marL="24765" marR="24765" marT="0" marB="0" anchor="ctr"/>
                </a:tc>
                <a:tc>
                  <a:txBody>
                    <a:bodyPr/>
                    <a:lstStyle/>
                    <a:p>
                      <a:pPr>
                        <a:lnSpc>
                          <a:spcPct val="115000"/>
                        </a:lnSpc>
                        <a:spcBef>
                          <a:spcPts val="480"/>
                        </a:spcBef>
                        <a:spcAft>
                          <a:spcPts val="480"/>
                        </a:spcAft>
                      </a:pPr>
                      <a:r>
                        <a:rPr lang="nl-BE" sz="700">
                          <a:effectLst/>
                        </a:rPr>
                        <a:t>Leden van de HL die belast zijn met de jaarlijkse controles – Aantal deelnemers/Kw: Min 4/Kw </a:t>
                      </a:r>
                      <a:endParaRPr lang="en-US" sz="800">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fr-FR" sz="700">
                          <a:effectLst/>
                        </a:rPr>
                        <a:t>ISE/ASB-opl</a:t>
                      </a:r>
                      <a:endParaRPr lang="en-US" sz="800">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fr-FR" sz="700" dirty="0">
                          <a:effectLst/>
                        </a:rPr>
                        <a:t>DB</a:t>
                      </a:r>
                      <a:endParaRPr lang="en-US" sz="800" dirty="0">
                        <a:effectLst/>
                        <a:latin typeface="Arial Narrow"/>
                        <a:ea typeface="Arial Narrow"/>
                        <a:cs typeface="Times New Roman"/>
                      </a:endParaRPr>
                    </a:p>
                  </a:txBody>
                  <a:tcPr marL="24765" marR="24765" marT="0" marB="0" anchor="ctr"/>
                </a:tc>
              </a:tr>
              <a:tr h="230800">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a:effectLst/>
                        </a:rPr>
                        <a:t>3.2.</a:t>
                      </a:r>
                      <a:endParaRPr lang="en-US" sz="800">
                        <a:effectLst/>
                        <a:latin typeface="Arial Narrow"/>
                        <a:ea typeface="Arial Narrow"/>
                        <a:cs typeface="Times New Roman"/>
                      </a:endParaRPr>
                    </a:p>
                  </a:txBody>
                  <a:tcPr marL="24765" marR="24765" marT="0" marB="0" anchor="ctr"/>
                </a:tc>
                <a:tc>
                  <a:txBody>
                    <a:bodyPr/>
                    <a:lstStyle/>
                    <a:p>
                      <a:pPr>
                        <a:lnSpc>
                          <a:spcPct val="115000"/>
                        </a:lnSpc>
                        <a:spcBef>
                          <a:spcPts val="480"/>
                        </a:spcBef>
                        <a:spcAft>
                          <a:spcPts val="480"/>
                        </a:spcAft>
                      </a:pPr>
                      <a:r>
                        <a:rPr lang="nl-BE" sz="700">
                          <a:effectLst/>
                        </a:rPr>
                        <a:t>Personeel van het 2 Ech Infra (eenvoudige handelingen): Min 5/Kw </a:t>
                      </a:r>
                      <a:endParaRPr lang="en-US" sz="800">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fr-FR" sz="700">
                          <a:effectLst/>
                        </a:rPr>
                        <a:t>ISE/ASB-opl</a:t>
                      </a:r>
                      <a:endParaRPr lang="en-US" sz="800">
                        <a:effectLst/>
                        <a:latin typeface="Arial Narrow"/>
                        <a:ea typeface="Arial Narrow"/>
                        <a:cs typeface="Times New Roman"/>
                      </a:endParaRPr>
                    </a:p>
                  </a:txBody>
                  <a:tcPr marL="24765" marR="24765" marT="0" marB="0" anchor="ctr"/>
                </a:tc>
                <a:tc>
                  <a:txBody>
                    <a:bodyPr/>
                    <a:lstStyle/>
                    <a:p>
                      <a:pPr algn="ctr">
                        <a:lnSpc>
                          <a:spcPct val="115000"/>
                        </a:lnSpc>
                        <a:spcBef>
                          <a:spcPts val="480"/>
                        </a:spcBef>
                        <a:spcAft>
                          <a:spcPts val="480"/>
                        </a:spcAft>
                      </a:pPr>
                      <a:r>
                        <a:rPr lang="fr-FR" sz="700" dirty="0">
                          <a:effectLst/>
                        </a:rPr>
                        <a:t>DB</a:t>
                      </a:r>
                      <a:endParaRPr lang="en-US" sz="800" dirty="0">
                        <a:effectLst/>
                        <a:latin typeface="Arial Narrow"/>
                        <a:ea typeface="Arial Narrow"/>
                        <a:cs typeface="Times New Roman"/>
                      </a:endParaRPr>
                    </a:p>
                  </a:txBody>
                  <a:tcPr marL="24765" marR="24765" marT="0" marB="0" anchor="ctr"/>
                </a:tc>
              </a:tr>
            </a:tbl>
          </a:graphicData>
        </a:graphic>
      </p:graphicFrame>
    </p:spTree>
    <p:extLst>
      <p:ext uri="{BB962C8B-B14F-4D97-AF65-F5344CB8AC3E}">
        <p14:creationId xmlns:p14="http://schemas.microsoft.com/office/powerpoint/2010/main" val="1254328825"/>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rot="16200000">
            <a:off x="-524641" y="5661248"/>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err="1" smtClean="0"/>
              <a:t>Terug</a:t>
            </a:r>
            <a:endParaRPr lang="fr-BE" dirty="0"/>
          </a:p>
        </p:txBody>
      </p:sp>
      <p:sp>
        <p:nvSpPr>
          <p:cNvPr id="6" name="TextBox 5"/>
          <p:cNvSpPr txBox="1"/>
          <p:nvPr/>
        </p:nvSpPr>
        <p:spPr>
          <a:xfrm>
            <a:off x="93173" y="1484784"/>
            <a:ext cx="400110" cy="3154007"/>
          </a:xfrm>
          <a:prstGeom prst="rect">
            <a:avLst/>
          </a:prstGeom>
          <a:noFill/>
        </p:spPr>
        <p:txBody>
          <a:bodyPr vert="vert270" wrap="square" rtlCol="0">
            <a:spAutoFit/>
          </a:bodyPr>
          <a:lstStyle/>
          <a:p>
            <a:pPr marL="0" lvl="1"/>
            <a:r>
              <a:rPr lang="nl-BE" sz="1400" b="1" dirty="0"/>
              <a:t>D</a:t>
            </a:r>
            <a:r>
              <a:rPr lang="nl-BE" sz="1400" b="1" dirty="0" smtClean="0"/>
              <a:t>ashboard </a:t>
            </a:r>
            <a:r>
              <a:rPr lang="nl-BE" sz="1400" b="1" dirty="0"/>
              <a:t>van de prestatie </a:t>
            </a:r>
            <a:r>
              <a:rPr lang="nl-BE" sz="1400" b="1" dirty="0" smtClean="0"/>
              <a:t> 2015</a:t>
            </a:r>
            <a:endParaRPr lang="fr-FR" sz="1400" b="1" dirty="0"/>
          </a:p>
        </p:txBody>
      </p:sp>
      <p:graphicFrame>
        <p:nvGraphicFramePr>
          <p:cNvPr id="5" name="Table 4"/>
          <p:cNvGraphicFramePr>
            <a:graphicFrameLocks noGrp="1"/>
          </p:cNvGraphicFramePr>
          <p:nvPr>
            <p:extLst>
              <p:ext uri="{D42A27DB-BD31-4B8C-83A1-F6EECF244321}">
                <p14:modId xmlns:p14="http://schemas.microsoft.com/office/powerpoint/2010/main" val="706666652"/>
              </p:ext>
            </p:extLst>
          </p:nvPr>
        </p:nvGraphicFramePr>
        <p:xfrm>
          <a:off x="683568" y="0"/>
          <a:ext cx="8255758" cy="6727520"/>
        </p:xfrm>
        <a:graphic>
          <a:graphicData uri="http://schemas.openxmlformats.org/drawingml/2006/table">
            <a:tbl>
              <a:tblPr firstRow="1" firstCol="1" bandRow="1">
                <a:tableStyleId>{5C22544A-7EE6-4342-B048-85BDC9FD1C3A}</a:tableStyleId>
              </a:tblPr>
              <a:tblGrid>
                <a:gridCol w="1727545"/>
                <a:gridCol w="1473461"/>
                <a:gridCol w="1727545"/>
                <a:gridCol w="1727545"/>
                <a:gridCol w="799831"/>
                <a:gridCol w="799831"/>
              </a:tblGrid>
              <a:tr h="308198">
                <a:tc>
                  <a:txBody>
                    <a:bodyPr/>
                    <a:lstStyle/>
                    <a:p>
                      <a:pPr algn="ctr">
                        <a:lnSpc>
                          <a:spcPct val="115000"/>
                        </a:lnSpc>
                        <a:spcBef>
                          <a:spcPts val="300"/>
                        </a:spcBef>
                        <a:spcAft>
                          <a:spcPts val="300"/>
                        </a:spcAft>
                      </a:pPr>
                      <a:r>
                        <a:rPr lang="nl-BE" sz="700" dirty="0" err="1">
                          <a:effectLst/>
                        </a:rPr>
                        <a:t>Nr</a:t>
                      </a:r>
                      <a:endParaRPr lang="en-US" sz="800" dirty="0">
                        <a:effectLst/>
                        <a:latin typeface="Arial Narrow"/>
                        <a:ea typeface="Arial Narrow"/>
                        <a:cs typeface="Times New Roman"/>
                      </a:endParaRPr>
                    </a:p>
                  </a:txBody>
                  <a:tcPr marL="23901" marR="23901" marT="0" marB="0" anchor="ctr"/>
                </a:tc>
                <a:tc>
                  <a:txBody>
                    <a:bodyPr/>
                    <a:lstStyle/>
                    <a:p>
                      <a:pPr algn="ctr">
                        <a:lnSpc>
                          <a:spcPct val="115000"/>
                        </a:lnSpc>
                        <a:spcBef>
                          <a:spcPts val="300"/>
                        </a:spcBef>
                        <a:spcAft>
                          <a:spcPts val="300"/>
                        </a:spcAft>
                      </a:pPr>
                      <a:r>
                        <a:rPr lang="nl-BE" sz="700" dirty="0">
                          <a:effectLst/>
                        </a:rPr>
                        <a:t>Beschrijving van de processen</a:t>
                      </a:r>
                      <a:endParaRPr lang="en-US" sz="800" dirty="0">
                        <a:effectLst/>
                        <a:latin typeface="Arial Narrow"/>
                        <a:ea typeface="Arial Narrow"/>
                        <a:cs typeface="Times New Roman"/>
                      </a:endParaRPr>
                    </a:p>
                  </a:txBody>
                  <a:tcPr marL="23901" marR="23901" marT="0" marB="0" anchor="ctr"/>
                </a:tc>
                <a:tc>
                  <a:txBody>
                    <a:bodyPr/>
                    <a:lstStyle/>
                    <a:p>
                      <a:pPr algn="ctr">
                        <a:lnSpc>
                          <a:spcPct val="115000"/>
                        </a:lnSpc>
                        <a:spcBef>
                          <a:spcPts val="300"/>
                        </a:spcBef>
                        <a:spcAft>
                          <a:spcPts val="300"/>
                        </a:spcAft>
                      </a:pPr>
                      <a:r>
                        <a:rPr lang="nl-BE" sz="700">
                          <a:effectLst/>
                        </a:rPr>
                        <a:t>Nr</a:t>
                      </a:r>
                      <a:endParaRPr lang="en-US" sz="800">
                        <a:effectLst/>
                        <a:latin typeface="Arial Narrow"/>
                        <a:ea typeface="Arial Narrow"/>
                        <a:cs typeface="Times New Roman"/>
                      </a:endParaRPr>
                    </a:p>
                  </a:txBody>
                  <a:tcPr marL="23901" marR="23901" marT="0" marB="0" anchor="ctr"/>
                </a:tc>
                <a:tc>
                  <a:txBody>
                    <a:bodyPr/>
                    <a:lstStyle/>
                    <a:p>
                      <a:pPr algn="ctr">
                        <a:lnSpc>
                          <a:spcPct val="115000"/>
                        </a:lnSpc>
                        <a:spcBef>
                          <a:spcPts val="300"/>
                        </a:spcBef>
                        <a:spcAft>
                          <a:spcPts val="300"/>
                        </a:spcAft>
                      </a:pPr>
                      <a:r>
                        <a:rPr lang="nl-BE" sz="700">
                          <a:effectLst/>
                        </a:rPr>
                        <a:t>Beschrijving van de controlepunten</a:t>
                      </a:r>
                      <a:endParaRPr lang="en-US" sz="800">
                        <a:effectLst/>
                        <a:latin typeface="Arial Narrow"/>
                        <a:ea typeface="Arial Narrow"/>
                        <a:cs typeface="Times New Roman"/>
                      </a:endParaRPr>
                    </a:p>
                  </a:txBody>
                  <a:tcPr marL="23901" marR="23901" marT="0" marB="0" anchor="ctr"/>
                </a:tc>
                <a:tc>
                  <a:txBody>
                    <a:bodyPr/>
                    <a:lstStyle/>
                    <a:p>
                      <a:pPr algn="ctr">
                        <a:lnSpc>
                          <a:spcPct val="115000"/>
                        </a:lnSpc>
                        <a:spcBef>
                          <a:spcPts val="300"/>
                        </a:spcBef>
                        <a:spcAft>
                          <a:spcPts val="300"/>
                        </a:spcAft>
                      </a:pPr>
                      <a:r>
                        <a:rPr lang="nl-BE" sz="700">
                          <a:effectLst/>
                        </a:rPr>
                        <a:t>Nr fiches</a:t>
                      </a:r>
                      <a:endParaRPr lang="en-US" sz="800">
                        <a:effectLst/>
                      </a:endParaRPr>
                    </a:p>
                    <a:p>
                      <a:pPr algn="ctr">
                        <a:lnSpc>
                          <a:spcPct val="115000"/>
                        </a:lnSpc>
                        <a:spcBef>
                          <a:spcPts val="300"/>
                        </a:spcBef>
                        <a:spcAft>
                          <a:spcPts val="300"/>
                        </a:spcAft>
                      </a:pPr>
                      <a:r>
                        <a:rPr lang="nl-BE" sz="700">
                          <a:effectLst/>
                        </a:rPr>
                        <a:t>NIV IV</a:t>
                      </a:r>
                      <a:endParaRPr lang="en-US" sz="800">
                        <a:effectLst/>
                        <a:latin typeface="Arial Narrow"/>
                        <a:ea typeface="Arial Narrow"/>
                        <a:cs typeface="Times New Roman"/>
                      </a:endParaRPr>
                    </a:p>
                  </a:txBody>
                  <a:tcPr marL="23901" marR="23901" marT="0" marB="0"/>
                </a:tc>
                <a:tc>
                  <a:txBody>
                    <a:bodyPr/>
                    <a:lstStyle/>
                    <a:p>
                      <a:pPr algn="ctr">
                        <a:lnSpc>
                          <a:spcPct val="115000"/>
                        </a:lnSpc>
                        <a:spcBef>
                          <a:spcPts val="300"/>
                        </a:spcBef>
                        <a:spcAft>
                          <a:spcPts val="300"/>
                        </a:spcAft>
                      </a:pPr>
                      <a:r>
                        <a:rPr lang="nl-BE" sz="700">
                          <a:effectLst/>
                        </a:rPr>
                        <a:t>Meetingsmiddel Nr</a:t>
                      </a:r>
                      <a:endParaRPr lang="en-US" sz="800">
                        <a:effectLst/>
                        <a:latin typeface="Arial Narrow"/>
                        <a:ea typeface="Arial Narrow"/>
                        <a:cs typeface="Times New Roman"/>
                      </a:endParaRPr>
                    </a:p>
                  </a:txBody>
                  <a:tcPr marL="23901" marR="23901" marT="0" marB="0"/>
                </a:tc>
              </a:tr>
              <a:tr h="397097">
                <a:tc rowSpan="9">
                  <a:txBody>
                    <a:bodyPr/>
                    <a:lstStyle/>
                    <a:p>
                      <a:pPr algn="ctr">
                        <a:lnSpc>
                          <a:spcPct val="115000"/>
                        </a:lnSpc>
                        <a:spcBef>
                          <a:spcPts val="480"/>
                        </a:spcBef>
                        <a:spcAft>
                          <a:spcPts val="480"/>
                        </a:spcAft>
                      </a:pPr>
                      <a:r>
                        <a:rPr lang="fr-FR" sz="700" dirty="0">
                          <a:effectLst/>
                        </a:rPr>
                        <a:t>1.</a:t>
                      </a:r>
                      <a:endParaRPr lang="en-US" sz="800" dirty="0">
                        <a:effectLst/>
                        <a:latin typeface="Arial Narrow"/>
                        <a:ea typeface="Arial Narrow"/>
                        <a:cs typeface="Times New Roman"/>
                      </a:endParaRPr>
                    </a:p>
                  </a:txBody>
                  <a:tcPr marL="23901" marR="23901" marT="0" marB="0" anchor="ctr"/>
                </a:tc>
                <a:tc rowSpan="9">
                  <a:txBody>
                    <a:bodyPr/>
                    <a:lstStyle/>
                    <a:p>
                      <a:pPr>
                        <a:lnSpc>
                          <a:spcPct val="115000"/>
                        </a:lnSpc>
                        <a:spcBef>
                          <a:spcPts val="480"/>
                        </a:spcBef>
                        <a:spcAft>
                          <a:spcPts val="480"/>
                        </a:spcAft>
                      </a:pPr>
                      <a:r>
                        <a:rPr lang="nl-BE" sz="700" b="1" dirty="0">
                          <a:solidFill>
                            <a:srgbClr val="C00000"/>
                          </a:solidFill>
                          <a:effectLst/>
                        </a:rPr>
                        <a:t>Controle en opvolging van de inventarissen en de beheersprogramma’s</a:t>
                      </a:r>
                      <a:endParaRPr lang="en-US" sz="800" b="1" dirty="0">
                        <a:solidFill>
                          <a:srgbClr val="C00000"/>
                        </a:solidFill>
                        <a:effectLst/>
                        <a:latin typeface="Arial Narrow"/>
                        <a:ea typeface="Arial Narrow"/>
                        <a:cs typeface="Times New Roman"/>
                      </a:endParaRPr>
                    </a:p>
                  </a:txBody>
                  <a:tcPr marL="23901" marR="23901" marT="0" marB="0" anchor="ctr"/>
                </a:tc>
                <a:tc rowSpan="2">
                  <a:txBody>
                    <a:bodyPr/>
                    <a:lstStyle/>
                    <a:p>
                      <a:pPr algn="ctr">
                        <a:lnSpc>
                          <a:spcPct val="115000"/>
                        </a:lnSpc>
                        <a:spcBef>
                          <a:spcPts val="480"/>
                        </a:spcBef>
                        <a:spcAft>
                          <a:spcPts val="480"/>
                        </a:spcAft>
                      </a:pPr>
                      <a:r>
                        <a:rPr lang="fr-FR" sz="700" strike="sngStrike" dirty="0">
                          <a:effectLst/>
                        </a:rPr>
                        <a:t>1.1.</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nSpc>
                          <a:spcPct val="115000"/>
                        </a:lnSpc>
                        <a:spcBef>
                          <a:spcPts val="480"/>
                        </a:spcBef>
                        <a:spcAft>
                          <a:spcPts val="480"/>
                        </a:spcAft>
                      </a:pPr>
                      <a:r>
                        <a:rPr lang="nl-BE" sz="700" dirty="0">
                          <a:effectLst/>
                        </a:rPr>
                        <a:t>Overhandiging van de inventarissen en de beheersprogramma’s: Controle van de naleving van de dead line</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inv</a:t>
                      </a:r>
                      <a:endParaRPr lang="en-US" sz="800" dirty="0">
                        <a:effectLst/>
                      </a:endParaRPr>
                    </a:p>
                    <a:p>
                      <a:pPr algn="ctr">
                        <a:lnSpc>
                          <a:spcPct val="115000"/>
                        </a:lnSpc>
                        <a:spcBef>
                          <a:spcPts val="480"/>
                        </a:spcBef>
                        <a:spcAft>
                          <a:spcPts val="480"/>
                        </a:spcAft>
                      </a:pPr>
                      <a:r>
                        <a:rPr lang="fr-FR" sz="700" dirty="0">
                          <a:effectLst/>
                        </a:rPr>
                        <a:t>ISE/ASB-</a:t>
                      </a:r>
                      <a:r>
                        <a:rPr lang="fr-FR" sz="700" dirty="0" err="1">
                          <a:effectLst/>
                        </a:rPr>
                        <a:t>ges</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3901" marR="23901" marT="0" marB="0" anchor="ctr">
                    <a:solidFill>
                      <a:schemeClr val="tx1"/>
                    </a:solidFill>
                  </a:tcPr>
                </a:tc>
              </a:tr>
              <a:tr h="330915">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nSpc>
                          <a:spcPct val="115000"/>
                        </a:lnSpc>
                        <a:spcBef>
                          <a:spcPts val="480"/>
                        </a:spcBef>
                        <a:spcAft>
                          <a:spcPts val="480"/>
                        </a:spcAft>
                      </a:pPr>
                      <a:r>
                        <a:rPr lang="nl-BE" sz="700" dirty="0">
                          <a:effectLst/>
                        </a:rPr>
                        <a:t>Overhandiging van de werkprogramma’s: Controle van de naleving van de dead line </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3901" marR="23901" marT="0" marB="0" anchor="ctr">
                    <a:solidFill>
                      <a:schemeClr val="tx1"/>
                    </a:solidFill>
                  </a:tcPr>
                </a:tc>
              </a:tr>
              <a:tr h="358192">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strike="sngStrike">
                          <a:effectLst/>
                        </a:rPr>
                        <a:t>1.2.</a:t>
                      </a:r>
                      <a:endParaRPr lang="en-US" sz="800">
                        <a:effectLst/>
                        <a:latin typeface="Arial Narrow"/>
                        <a:ea typeface="Arial Narrow"/>
                        <a:cs typeface="Times New Roman"/>
                      </a:endParaRPr>
                    </a:p>
                  </a:txBody>
                  <a:tcPr marL="23901" marR="23901" marT="0" marB="0" anchor="ctr">
                    <a:solidFill>
                      <a:srgbClr val="FFC000"/>
                    </a:solidFill>
                  </a:tcPr>
                </a:tc>
                <a:tc>
                  <a:txBody>
                    <a:bodyPr/>
                    <a:lstStyle/>
                    <a:p>
                      <a:pPr>
                        <a:lnSpc>
                          <a:spcPct val="115000"/>
                        </a:lnSpc>
                        <a:spcBef>
                          <a:spcPts val="480"/>
                        </a:spcBef>
                        <a:spcAft>
                          <a:spcPts val="480"/>
                        </a:spcAft>
                      </a:pPr>
                      <a:r>
                        <a:rPr lang="nl-BE" sz="700" dirty="0">
                          <a:effectLst/>
                        </a:rPr>
                        <a:t>Controle van de gegevens van de formulieren (wettelijke en updates)</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inv</a:t>
                      </a:r>
                      <a:endParaRPr lang="en-US" sz="800" dirty="0">
                        <a:effectLst/>
                      </a:endParaRPr>
                    </a:p>
                    <a:p>
                      <a:pPr algn="ctr">
                        <a:lnSpc>
                          <a:spcPct val="115000"/>
                        </a:lnSpc>
                        <a:spcBef>
                          <a:spcPts val="480"/>
                        </a:spcBef>
                        <a:spcAft>
                          <a:spcPts val="480"/>
                        </a:spcAft>
                      </a:pPr>
                      <a:r>
                        <a:rPr lang="fr-FR" sz="700" dirty="0">
                          <a:effectLst/>
                        </a:rPr>
                        <a:t>ISE/ASB-</a:t>
                      </a:r>
                      <a:r>
                        <a:rPr lang="fr-FR" sz="700" dirty="0" err="1">
                          <a:effectLst/>
                        </a:rPr>
                        <a:t>ges</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3901" marR="23901" marT="0" marB="0" anchor="ctr">
                    <a:solidFill>
                      <a:schemeClr val="tx1"/>
                    </a:solidFill>
                  </a:tcPr>
                </a:tc>
              </a:tr>
              <a:tr h="317537">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a:effectLst/>
                        </a:rPr>
                        <a:t>1.1.</a:t>
                      </a:r>
                      <a:endParaRPr lang="en-US" sz="800">
                        <a:effectLst/>
                        <a:latin typeface="Arial Narrow"/>
                        <a:ea typeface="Arial Narrow"/>
                        <a:cs typeface="Times New Roman"/>
                      </a:endParaRPr>
                    </a:p>
                  </a:txBody>
                  <a:tcPr marL="23901" marR="23901" marT="0" marB="0" anchor="ctr"/>
                </a:tc>
                <a:tc>
                  <a:txBody>
                    <a:bodyPr/>
                    <a:lstStyle/>
                    <a:p>
                      <a:pPr>
                        <a:lnSpc>
                          <a:spcPct val="115000"/>
                        </a:lnSpc>
                        <a:spcBef>
                          <a:spcPts val="480"/>
                        </a:spcBef>
                        <a:spcAft>
                          <a:spcPts val="480"/>
                        </a:spcAft>
                      </a:pPr>
                      <a:r>
                        <a:rPr lang="nl-BE" sz="700" dirty="0">
                          <a:effectLst/>
                        </a:rPr>
                        <a:t>Volledigheid van de asbestinventarissen en de beheersprogramma’s</a:t>
                      </a:r>
                      <a:endParaRPr lang="en-US" sz="800" dirty="0">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nl-BE" sz="700">
                          <a:effectLst/>
                        </a:rPr>
                        <a:t> </a:t>
                      </a:r>
                      <a:endParaRPr lang="en-US" sz="800">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nl-BE" sz="1900" dirty="0">
                          <a:effectLst/>
                        </a:rPr>
                        <a:t> </a:t>
                      </a:r>
                      <a:r>
                        <a:rPr lang="nl-BE" sz="1900" dirty="0" smtClean="0">
                          <a:effectLst/>
                          <a:sym typeface="Wingdings"/>
                        </a:rPr>
                        <a:t></a:t>
                      </a:r>
                      <a:endParaRPr lang="en-US" sz="2300" dirty="0">
                        <a:effectLst/>
                        <a:latin typeface="Arial Narrow"/>
                        <a:ea typeface="Arial Narrow"/>
                        <a:cs typeface="Times New Roman"/>
                      </a:endParaRPr>
                    </a:p>
                  </a:txBody>
                  <a:tcPr marL="23901" marR="23901" marT="0" marB="0" anchor="ctr">
                    <a:solidFill>
                      <a:srgbClr val="FFFF00"/>
                    </a:solidFill>
                  </a:tcPr>
                </a:tc>
              </a:tr>
              <a:tr h="358192">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strike="sngStrike" dirty="0">
                          <a:effectLst/>
                        </a:rPr>
                        <a:t>1.3.</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nSpc>
                          <a:spcPct val="115000"/>
                        </a:lnSpc>
                        <a:spcBef>
                          <a:spcPts val="480"/>
                        </a:spcBef>
                        <a:spcAft>
                          <a:spcPts val="480"/>
                        </a:spcAft>
                      </a:pPr>
                      <a:r>
                        <a:rPr lang="nl-BE" sz="700" dirty="0">
                          <a:effectLst/>
                        </a:rPr>
                        <a:t>“nog niet bezochte” lokalen: Controle van de naleving van het programma van de asbestinventarissen </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inv</a:t>
                      </a:r>
                      <a:endParaRPr lang="en-US" sz="800" dirty="0">
                        <a:effectLst/>
                      </a:endParaRPr>
                    </a:p>
                    <a:p>
                      <a:pPr algn="ctr">
                        <a:lnSpc>
                          <a:spcPct val="115000"/>
                        </a:lnSpc>
                        <a:spcBef>
                          <a:spcPts val="480"/>
                        </a:spcBef>
                        <a:spcAft>
                          <a:spcPts val="480"/>
                        </a:spcAft>
                      </a:pPr>
                      <a:r>
                        <a:rPr lang="fr-FR" sz="700" dirty="0">
                          <a:effectLst/>
                        </a:rPr>
                        <a:t>ISE/ASB-</a:t>
                      </a:r>
                      <a:r>
                        <a:rPr lang="fr-FR" sz="700" dirty="0" err="1">
                          <a:effectLst/>
                        </a:rPr>
                        <a:t>cont</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3901" marR="23901" marT="0" marB="0" anchor="ctr">
                    <a:solidFill>
                      <a:schemeClr val="tx1"/>
                    </a:solidFill>
                  </a:tcPr>
                </a:tc>
              </a:tr>
              <a:tr h="353948">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dirty="0">
                          <a:effectLst/>
                        </a:rPr>
                        <a:t>1.2.</a:t>
                      </a:r>
                      <a:endParaRPr lang="en-US" sz="800" dirty="0">
                        <a:effectLst/>
                        <a:latin typeface="Arial Narrow"/>
                        <a:ea typeface="Arial Narrow"/>
                        <a:cs typeface="Times New Roman"/>
                      </a:endParaRPr>
                    </a:p>
                  </a:txBody>
                  <a:tcPr marL="23901" marR="23901" marT="0" marB="0" anchor="ctr">
                    <a:solidFill>
                      <a:schemeClr val="bg1">
                        <a:lumMod val="75000"/>
                      </a:schemeClr>
                    </a:solidFill>
                  </a:tcPr>
                </a:tc>
                <a:tc>
                  <a:txBody>
                    <a:bodyPr/>
                    <a:lstStyle/>
                    <a:p>
                      <a:pPr>
                        <a:lnSpc>
                          <a:spcPct val="115000"/>
                        </a:lnSpc>
                        <a:spcBef>
                          <a:spcPts val="480"/>
                        </a:spcBef>
                        <a:spcAft>
                          <a:spcPts val="480"/>
                        </a:spcAft>
                      </a:pPr>
                      <a:r>
                        <a:rPr lang="nl-BE" sz="700" dirty="0">
                          <a:effectLst/>
                        </a:rPr>
                        <a:t>Controle van de naleving van de planning van de jaarlijkse controles van de staat van het asbest </a:t>
                      </a:r>
                      <a:endParaRPr lang="en-US" sz="800" dirty="0">
                        <a:effectLst/>
                        <a:latin typeface="Arial Narrow"/>
                        <a:ea typeface="Arial Narrow"/>
                        <a:cs typeface="Times New Roman"/>
                      </a:endParaRPr>
                    </a:p>
                  </a:txBody>
                  <a:tcPr marL="23901" marR="23901" marT="0" marB="0" anchor="ctr">
                    <a:solidFill>
                      <a:schemeClr val="bg1">
                        <a:lumMod val="75000"/>
                      </a:schemeClr>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ges</a:t>
                      </a:r>
                      <a:endParaRPr lang="en-US" sz="800" dirty="0">
                        <a:effectLst/>
                        <a:latin typeface="Arial Narrow"/>
                        <a:ea typeface="Arial Narrow"/>
                        <a:cs typeface="Times New Roman"/>
                      </a:endParaRPr>
                    </a:p>
                  </a:txBody>
                  <a:tcPr marL="23901" marR="23901" marT="0" marB="0" anchor="ctr">
                    <a:solidFill>
                      <a:schemeClr val="bg1">
                        <a:lumMod val="75000"/>
                      </a:schemeClr>
                    </a:solidFill>
                  </a:tcPr>
                </a:tc>
                <a:tc>
                  <a:txBody>
                    <a:bodyPr/>
                    <a:lstStyle/>
                    <a:p>
                      <a:pPr algn="ctr">
                        <a:lnSpc>
                          <a:spcPct val="115000"/>
                        </a:lnSpc>
                        <a:spcBef>
                          <a:spcPts val="480"/>
                        </a:spcBef>
                        <a:spcAft>
                          <a:spcPts val="480"/>
                        </a:spcAft>
                      </a:pPr>
                      <a:r>
                        <a:rPr lang="nl-BE" sz="700" dirty="0">
                          <a:effectLst/>
                        </a:rPr>
                        <a:t>Proces CCI</a:t>
                      </a:r>
                      <a:endParaRPr lang="en-US" sz="800" dirty="0">
                        <a:effectLst/>
                        <a:latin typeface="Arial Narrow"/>
                        <a:ea typeface="Arial Narrow"/>
                        <a:cs typeface="Times New Roman"/>
                      </a:endParaRPr>
                    </a:p>
                  </a:txBody>
                  <a:tcPr marL="23901" marR="23901" marT="0" marB="0" anchor="ctr">
                    <a:solidFill>
                      <a:schemeClr val="bg1">
                        <a:lumMod val="75000"/>
                      </a:schemeClr>
                    </a:solidFill>
                  </a:tcPr>
                </a:tc>
              </a:tr>
              <a:tr h="353948">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a:effectLst/>
                        </a:rPr>
                        <a:t>1.3.</a:t>
                      </a:r>
                      <a:endParaRPr lang="en-US" sz="800">
                        <a:effectLst/>
                        <a:latin typeface="Arial Narrow"/>
                        <a:ea typeface="Arial Narrow"/>
                        <a:cs typeface="Times New Roman"/>
                      </a:endParaRPr>
                    </a:p>
                  </a:txBody>
                  <a:tcPr marL="23901" marR="23901" marT="0" marB="0" anchor="ctr">
                    <a:solidFill>
                      <a:schemeClr val="bg1">
                        <a:lumMod val="75000"/>
                      </a:schemeClr>
                    </a:solidFill>
                  </a:tcPr>
                </a:tc>
                <a:tc>
                  <a:txBody>
                    <a:bodyPr/>
                    <a:lstStyle/>
                    <a:p>
                      <a:pPr>
                        <a:lnSpc>
                          <a:spcPct val="115000"/>
                        </a:lnSpc>
                        <a:spcBef>
                          <a:spcPts val="480"/>
                        </a:spcBef>
                        <a:spcAft>
                          <a:spcPts val="480"/>
                        </a:spcAft>
                      </a:pPr>
                      <a:r>
                        <a:rPr lang="nl-BE" sz="700">
                          <a:effectLst/>
                        </a:rPr>
                        <a:t>Controle van de validiteit van de formulieren voor de controle van de staat van het asbest</a:t>
                      </a:r>
                      <a:endParaRPr lang="en-US" sz="800">
                        <a:effectLst/>
                        <a:latin typeface="Arial Narrow"/>
                        <a:ea typeface="Arial Narrow"/>
                        <a:cs typeface="Times New Roman"/>
                      </a:endParaRPr>
                    </a:p>
                  </a:txBody>
                  <a:tcPr marL="23901" marR="23901" marT="0" marB="0" anchor="ctr">
                    <a:solidFill>
                      <a:schemeClr val="bg1">
                        <a:lumMod val="75000"/>
                      </a:schemeClr>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ges</a:t>
                      </a:r>
                      <a:endParaRPr lang="en-US" sz="800" dirty="0">
                        <a:effectLst/>
                        <a:latin typeface="Arial Narrow"/>
                        <a:ea typeface="Arial Narrow"/>
                        <a:cs typeface="Times New Roman"/>
                      </a:endParaRPr>
                    </a:p>
                  </a:txBody>
                  <a:tcPr marL="23901" marR="23901" marT="0" marB="0" anchor="ctr">
                    <a:solidFill>
                      <a:schemeClr val="bg1">
                        <a:lumMod val="75000"/>
                      </a:schemeClr>
                    </a:solidFill>
                  </a:tcPr>
                </a:tc>
                <a:tc>
                  <a:txBody>
                    <a:bodyPr/>
                    <a:lstStyle/>
                    <a:p>
                      <a:pPr algn="ctr">
                        <a:lnSpc>
                          <a:spcPct val="115000"/>
                        </a:lnSpc>
                        <a:spcBef>
                          <a:spcPts val="480"/>
                        </a:spcBef>
                        <a:spcAft>
                          <a:spcPts val="480"/>
                        </a:spcAft>
                      </a:pPr>
                      <a:r>
                        <a:rPr lang="nl-BE" sz="700" dirty="0">
                          <a:effectLst/>
                        </a:rPr>
                        <a:t>Proces CCI</a:t>
                      </a:r>
                      <a:endParaRPr lang="en-US" sz="800" dirty="0">
                        <a:effectLst/>
                        <a:latin typeface="Arial Narrow"/>
                        <a:ea typeface="Arial Narrow"/>
                        <a:cs typeface="Times New Roman"/>
                      </a:endParaRPr>
                    </a:p>
                  </a:txBody>
                  <a:tcPr marL="23901" marR="23901" marT="0" marB="0" anchor="ctr">
                    <a:solidFill>
                      <a:schemeClr val="bg1">
                        <a:lumMod val="75000"/>
                      </a:schemeClr>
                    </a:solidFill>
                  </a:tcPr>
                </a:tc>
              </a:tr>
              <a:tr h="1096419">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dirty="0">
                          <a:effectLst/>
                        </a:rPr>
                        <a:t>1.4.</a:t>
                      </a:r>
                      <a:endParaRPr lang="en-US" sz="800" dirty="0">
                        <a:effectLst/>
                        <a:latin typeface="Arial Narrow"/>
                        <a:ea typeface="Arial Narrow"/>
                        <a:cs typeface="Times New Roman"/>
                      </a:endParaRPr>
                    </a:p>
                  </a:txBody>
                  <a:tcPr marL="23901" marR="23901" marT="0" marB="0" anchor="ctr"/>
                </a:tc>
                <a:tc>
                  <a:txBody>
                    <a:bodyPr/>
                    <a:lstStyle/>
                    <a:p>
                      <a:pPr>
                        <a:spcBef>
                          <a:spcPts val="300"/>
                        </a:spcBef>
                        <a:spcAft>
                          <a:spcPts val="300"/>
                        </a:spcAft>
                      </a:pPr>
                      <a:r>
                        <a:rPr lang="nl-BE" sz="700" dirty="0">
                          <a:effectLst/>
                        </a:rPr>
                        <a:t>Controle van de coherentie tussen de gegevens betreffende de asbestverwijderingswerken die op de volgende bestanden worden vermeld: </a:t>
                      </a:r>
                      <a:endParaRPr lang="en-US" sz="800" dirty="0">
                        <a:effectLst/>
                      </a:endParaRPr>
                    </a:p>
                    <a:p>
                      <a:pPr marL="342900" lvl="0" indent="-342900">
                        <a:spcBef>
                          <a:spcPts val="300"/>
                        </a:spcBef>
                        <a:spcAft>
                          <a:spcPts val="300"/>
                        </a:spcAft>
                        <a:buFont typeface="Symbol"/>
                        <a:buChar char=""/>
                      </a:pPr>
                      <a:r>
                        <a:rPr lang="nl-BE" sz="700" u="sng" dirty="0" err="1">
                          <a:effectLst/>
                        </a:rPr>
                        <a:t>xRCI_Asbestinventaris_en</a:t>
                      </a:r>
                      <a:r>
                        <a:rPr lang="nl-BE" sz="700" u="sng" dirty="0">
                          <a:effectLst/>
                        </a:rPr>
                        <a:t>_ beheersprogramma x_201x </a:t>
                      </a:r>
                      <a:endParaRPr lang="en-US" sz="800" dirty="0">
                        <a:effectLst/>
                      </a:endParaRPr>
                    </a:p>
                    <a:p>
                      <a:pPr marL="342900" lvl="0" indent="-342900">
                        <a:spcBef>
                          <a:spcPts val="300"/>
                        </a:spcBef>
                        <a:spcAft>
                          <a:spcPts val="300"/>
                        </a:spcAft>
                        <a:buFont typeface="Symbol"/>
                        <a:buChar char=""/>
                      </a:pPr>
                      <a:r>
                        <a:rPr lang="nl-BE" sz="700" u="sng" dirty="0">
                          <a:effectLst/>
                        </a:rPr>
                        <a:t>xRCII_Werkplan_201x</a:t>
                      </a:r>
                      <a:endParaRPr lang="en-US" sz="800" dirty="0">
                        <a:effectLst/>
                      </a:endParaRPr>
                    </a:p>
                    <a:p>
                      <a:pPr>
                        <a:lnSpc>
                          <a:spcPct val="115000"/>
                        </a:lnSpc>
                        <a:spcBef>
                          <a:spcPts val="480"/>
                        </a:spcBef>
                        <a:spcAft>
                          <a:spcPts val="480"/>
                        </a:spcAft>
                      </a:pPr>
                      <a:r>
                        <a:rPr lang="en-US" sz="700" dirty="0">
                          <a:effectLst/>
                        </a:rPr>
                        <a:t>op SharePoint MRC&amp;I-I/S/E </a:t>
                      </a:r>
                      <a:endParaRPr lang="en-US" sz="800" dirty="0">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fr-FR" sz="700">
                          <a:effectLst/>
                        </a:rPr>
                        <a:t>ISE/ASB-ges</a:t>
                      </a:r>
                      <a:endParaRPr lang="en-US" sz="800">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nl-BE" sz="700" dirty="0">
                          <a:effectLst/>
                        </a:rPr>
                        <a:t>Gezien in 2015 met CCI. Oplossing aan de gang met voorbereiding in 2016.</a:t>
                      </a:r>
                      <a:endParaRPr lang="en-US" sz="800" dirty="0">
                        <a:effectLst/>
                        <a:latin typeface="Arial Narrow"/>
                        <a:ea typeface="Arial Narrow"/>
                        <a:cs typeface="Times New Roman"/>
                      </a:endParaRPr>
                    </a:p>
                  </a:txBody>
                  <a:tcPr marL="23901" marR="23901" marT="0" marB="0" anchor="ctr"/>
                </a:tc>
              </a:tr>
              <a:tr h="397097">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strike="sngStrike" dirty="0">
                          <a:effectLst/>
                        </a:rPr>
                        <a:t>1.6.</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nSpc>
                          <a:spcPct val="115000"/>
                        </a:lnSpc>
                        <a:spcBef>
                          <a:spcPts val="480"/>
                        </a:spcBef>
                        <a:spcAft>
                          <a:spcPts val="480"/>
                        </a:spcAft>
                      </a:pPr>
                      <a:r>
                        <a:rPr lang="nl-BE" sz="700" dirty="0">
                          <a:effectLst/>
                        </a:rPr>
                        <a:t>Publicatie van de inventarissen de beheersprogramma’s: Controle van de naleving van de dead line </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inv</a:t>
                      </a:r>
                      <a:endParaRPr lang="en-US" sz="800" dirty="0">
                        <a:effectLst/>
                      </a:endParaRPr>
                    </a:p>
                    <a:p>
                      <a:pPr algn="ctr">
                        <a:lnSpc>
                          <a:spcPct val="115000"/>
                        </a:lnSpc>
                        <a:spcBef>
                          <a:spcPts val="480"/>
                        </a:spcBef>
                        <a:spcAft>
                          <a:spcPts val="480"/>
                        </a:spcAft>
                      </a:pPr>
                      <a:r>
                        <a:rPr lang="fr-FR" sz="700" dirty="0">
                          <a:effectLst/>
                        </a:rPr>
                        <a:t>ISE/ASB-</a:t>
                      </a:r>
                      <a:r>
                        <a:rPr lang="fr-FR" sz="700" dirty="0" err="1">
                          <a:effectLst/>
                        </a:rPr>
                        <a:t>ges</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3901" marR="23901" marT="0" marB="0" anchor="ctr">
                    <a:solidFill>
                      <a:schemeClr val="tx1"/>
                    </a:solidFill>
                  </a:tcPr>
                </a:tc>
              </a:tr>
              <a:tr h="794194">
                <a:tc rowSpan="3">
                  <a:txBody>
                    <a:bodyPr/>
                    <a:lstStyle/>
                    <a:p>
                      <a:pPr algn="ctr">
                        <a:lnSpc>
                          <a:spcPct val="115000"/>
                        </a:lnSpc>
                        <a:spcBef>
                          <a:spcPts val="480"/>
                        </a:spcBef>
                        <a:spcAft>
                          <a:spcPts val="480"/>
                        </a:spcAft>
                      </a:pPr>
                      <a:r>
                        <a:rPr lang="fr-FR" sz="700">
                          <a:effectLst/>
                        </a:rPr>
                        <a:t>2.</a:t>
                      </a:r>
                      <a:endParaRPr lang="en-US" sz="800">
                        <a:effectLst/>
                        <a:latin typeface="Arial Narrow"/>
                        <a:ea typeface="Arial Narrow"/>
                        <a:cs typeface="Times New Roman"/>
                      </a:endParaRPr>
                    </a:p>
                  </a:txBody>
                  <a:tcPr marL="23901" marR="23901" marT="0" marB="0" anchor="ctr"/>
                </a:tc>
                <a:tc rowSpan="3">
                  <a:txBody>
                    <a:bodyPr/>
                    <a:lstStyle/>
                    <a:p>
                      <a:pPr>
                        <a:spcAft>
                          <a:spcPts val="0"/>
                        </a:spcAft>
                      </a:pPr>
                      <a:r>
                        <a:rPr lang="nl-BE" sz="700" b="1" dirty="0">
                          <a:solidFill>
                            <a:srgbClr val="C00000"/>
                          </a:solidFill>
                          <a:effectLst/>
                        </a:rPr>
                        <a:t>Opvolging van de contracten voor: </a:t>
                      </a:r>
                      <a:endParaRPr lang="en-US" sz="800" b="1" dirty="0">
                        <a:solidFill>
                          <a:srgbClr val="C00000"/>
                        </a:solidFill>
                        <a:effectLst/>
                      </a:endParaRPr>
                    </a:p>
                    <a:p>
                      <a:pPr>
                        <a:spcAft>
                          <a:spcPts val="0"/>
                        </a:spcAft>
                      </a:pPr>
                      <a:r>
                        <a:rPr lang="nl-BE" sz="700" b="1" dirty="0">
                          <a:solidFill>
                            <a:srgbClr val="C00000"/>
                          </a:solidFill>
                          <a:effectLst/>
                        </a:rPr>
                        <a:t>a. Het opstellen van asbestinventarissen </a:t>
                      </a:r>
                      <a:endParaRPr lang="en-US" sz="800" b="1" dirty="0">
                        <a:solidFill>
                          <a:srgbClr val="C00000"/>
                        </a:solidFill>
                        <a:effectLst/>
                      </a:endParaRPr>
                    </a:p>
                    <a:p>
                      <a:pPr>
                        <a:lnSpc>
                          <a:spcPct val="115000"/>
                        </a:lnSpc>
                        <a:spcBef>
                          <a:spcPts val="480"/>
                        </a:spcBef>
                        <a:spcAft>
                          <a:spcPts val="480"/>
                        </a:spcAft>
                      </a:pPr>
                      <a:r>
                        <a:rPr lang="nl-BE" sz="700" b="1" dirty="0">
                          <a:solidFill>
                            <a:srgbClr val="C00000"/>
                          </a:solidFill>
                          <a:effectLst/>
                        </a:rPr>
                        <a:t>b. De uitvoering van asbestverwijderingswerken </a:t>
                      </a:r>
                      <a:endParaRPr lang="en-US" sz="800" b="1" dirty="0">
                        <a:solidFill>
                          <a:srgbClr val="C00000"/>
                        </a:solidFill>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fr-FR" sz="700" strike="sngStrike" dirty="0">
                          <a:effectLst/>
                        </a:rPr>
                        <a:t>2.1.</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nSpc>
                          <a:spcPct val="115000"/>
                        </a:lnSpc>
                        <a:spcBef>
                          <a:spcPts val="480"/>
                        </a:spcBef>
                        <a:spcAft>
                          <a:spcPts val="480"/>
                        </a:spcAft>
                      </a:pPr>
                      <a:r>
                        <a:rPr lang="nl-BE" sz="700" dirty="0">
                          <a:effectLst/>
                        </a:rPr>
                        <a:t>Controle van de realisatie van de doeltreffendheid- en doelmatigheidsdoelstellingen </a:t>
                      </a:r>
                      <a:r>
                        <a:rPr lang="nl-BE" sz="700" dirty="0" err="1">
                          <a:effectLst/>
                        </a:rPr>
                        <a:t>vans</a:t>
                      </a:r>
                      <a:r>
                        <a:rPr lang="nl-BE" sz="700" dirty="0">
                          <a:effectLst/>
                        </a:rPr>
                        <a:t> de contracten asbestinventarissen (betreft slechts de geprogrammeerd inventarissen van de “nog niet bezochte” lokalen) </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ISE/ASB-</a:t>
                      </a:r>
                      <a:r>
                        <a:rPr lang="fr-FR" sz="700" dirty="0" err="1">
                          <a:effectLst/>
                        </a:rPr>
                        <a:t>cont</a:t>
                      </a:r>
                      <a:endParaRPr lang="en-US" sz="800" dirty="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3901" marR="23901" marT="0" marB="0" anchor="ctr">
                    <a:solidFill>
                      <a:schemeClr val="tx1"/>
                    </a:solidFill>
                  </a:tcPr>
                </a:tc>
              </a:tr>
              <a:tr h="529461">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strike="sngStrike">
                          <a:effectLst/>
                        </a:rPr>
                        <a:t>2.2.</a:t>
                      </a:r>
                      <a:endParaRPr lang="en-US" sz="800">
                        <a:effectLst/>
                        <a:latin typeface="Arial Narrow"/>
                        <a:ea typeface="Arial Narrow"/>
                        <a:cs typeface="Times New Roman"/>
                      </a:endParaRPr>
                    </a:p>
                  </a:txBody>
                  <a:tcPr marL="23901" marR="23901" marT="0" marB="0" anchor="ctr">
                    <a:solidFill>
                      <a:srgbClr val="FFC000"/>
                    </a:solidFill>
                  </a:tcPr>
                </a:tc>
                <a:tc>
                  <a:txBody>
                    <a:bodyPr/>
                    <a:lstStyle/>
                    <a:p>
                      <a:pPr>
                        <a:lnSpc>
                          <a:spcPct val="115000"/>
                        </a:lnSpc>
                        <a:spcBef>
                          <a:spcPts val="480"/>
                        </a:spcBef>
                        <a:spcAft>
                          <a:spcPts val="480"/>
                        </a:spcAft>
                      </a:pPr>
                      <a:r>
                        <a:rPr lang="nl-BE" sz="700">
                          <a:effectLst/>
                        </a:rPr>
                        <a:t>Controle van de realisatie van de doeltreffendheid- en doelmatigheidsdoelstellingen vans de contracten asbestverwijderingswerken </a:t>
                      </a:r>
                      <a:endParaRPr lang="en-US" sz="80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a:effectLst/>
                        </a:rPr>
                        <a:t>ISE/ASB-cont</a:t>
                      </a:r>
                      <a:endParaRPr lang="en-US" sz="800">
                        <a:effectLst/>
                        <a:latin typeface="Arial Narrow"/>
                        <a:ea typeface="Arial Narrow"/>
                        <a:cs typeface="Times New Roman"/>
                      </a:endParaRPr>
                    </a:p>
                  </a:txBody>
                  <a:tcPr marL="23901" marR="23901" marT="0" marB="0" anchor="ctr">
                    <a:solidFill>
                      <a:srgbClr val="FFC000"/>
                    </a:solidFill>
                  </a:tcPr>
                </a:tc>
                <a:tc>
                  <a:txBody>
                    <a:bodyPr/>
                    <a:lstStyle/>
                    <a:p>
                      <a:pPr algn="ctr">
                        <a:lnSpc>
                          <a:spcPct val="115000"/>
                        </a:lnSpc>
                        <a:spcBef>
                          <a:spcPts val="480"/>
                        </a:spcBef>
                        <a:spcAft>
                          <a:spcPts val="480"/>
                        </a:spcAft>
                      </a:pPr>
                      <a:r>
                        <a:rPr lang="fr-FR" sz="700" dirty="0">
                          <a:effectLst/>
                        </a:rPr>
                        <a:t>GESCHRAPT</a:t>
                      </a:r>
                      <a:endParaRPr lang="en-US" sz="800" dirty="0">
                        <a:effectLst/>
                        <a:latin typeface="Arial Narrow"/>
                        <a:ea typeface="Arial Narrow"/>
                        <a:cs typeface="Times New Roman"/>
                      </a:endParaRPr>
                    </a:p>
                  </a:txBody>
                  <a:tcPr marL="23901" marR="23901" marT="0" marB="0" anchor="ctr">
                    <a:solidFill>
                      <a:schemeClr val="tx1"/>
                    </a:solidFill>
                  </a:tcPr>
                </a:tc>
              </a:tr>
              <a:tr h="317537">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a:effectLst/>
                        </a:rPr>
                        <a:t>2.1.</a:t>
                      </a:r>
                      <a:endParaRPr lang="en-US" sz="800">
                        <a:effectLst/>
                        <a:latin typeface="Arial Narrow"/>
                        <a:ea typeface="Arial Narrow"/>
                        <a:cs typeface="Times New Roman"/>
                      </a:endParaRPr>
                    </a:p>
                  </a:txBody>
                  <a:tcPr marL="23901" marR="23901" marT="0" marB="0" anchor="ctr"/>
                </a:tc>
                <a:tc>
                  <a:txBody>
                    <a:bodyPr/>
                    <a:lstStyle/>
                    <a:p>
                      <a:pPr>
                        <a:lnSpc>
                          <a:spcPct val="115000"/>
                        </a:lnSpc>
                        <a:spcBef>
                          <a:spcPts val="480"/>
                        </a:spcBef>
                        <a:spcAft>
                          <a:spcPts val="480"/>
                        </a:spcAft>
                      </a:pPr>
                      <a:r>
                        <a:rPr lang="nl-BE" sz="700">
                          <a:effectLst/>
                        </a:rPr>
                        <a:t>Rationeel gebruik van de budgeten</a:t>
                      </a:r>
                      <a:endParaRPr lang="en-US" sz="800">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fr-FR" sz="700">
                          <a:effectLst/>
                        </a:rPr>
                        <a:t>-</a:t>
                      </a:r>
                      <a:endParaRPr lang="en-US" sz="800">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en-US" sz="1900" dirty="0" smtClean="0">
                          <a:effectLst/>
                          <a:latin typeface="Arial Narrow"/>
                          <a:ea typeface="Arial Narrow"/>
                          <a:cs typeface="Times New Roman"/>
                          <a:sym typeface="Wingdings"/>
                        </a:rPr>
                        <a:t></a:t>
                      </a:r>
                      <a:endParaRPr lang="en-US" sz="1900" dirty="0">
                        <a:effectLst/>
                        <a:latin typeface="Arial Narrow"/>
                        <a:ea typeface="Arial Narrow"/>
                        <a:cs typeface="Times New Roman"/>
                      </a:endParaRPr>
                    </a:p>
                  </a:txBody>
                  <a:tcPr marL="23901" marR="23901" marT="0" marB="0" anchor="ctr">
                    <a:solidFill>
                      <a:srgbClr val="00B050"/>
                    </a:solidFill>
                  </a:tcPr>
                </a:tc>
              </a:tr>
              <a:tr h="353948">
                <a:tc rowSpan="2">
                  <a:txBody>
                    <a:bodyPr/>
                    <a:lstStyle/>
                    <a:p>
                      <a:pPr algn="ctr">
                        <a:lnSpc>
                          <a:spcPct val="115000"/>
                        </a:lnSpc>
                        <a:spcBef>
                          <a:spcPts val="480"/>
                        </a:spcBef>
                        <a:spcAft>
                          <a:spcPts val="480"/>
                        </a:spcAft>
                      </a:pPr>
                      <a:r>
                        <a:rPr lang="fr-FR" sz="700">
                          <a:effectLst/>
                        </a:rPr>
                        <a:t>3</a:t>
                      </a:r>
                      <a:endParaRPr lang="en-US" sz="800">
                        <a:effectLst/>
                        <a:latin typeface="Arial Narrow"/>
                        <a:ea typeface="Arial Narrow"/>
                        <a:cs typeface="Times New Roman"/>
                      </a:endParaRPr>
                    </a:p>
                  </a:txBody>
                  <a:tcPr marL="23901" marR="23901" marT="0" marB="0" anchor="ctr"/>
                </a:tc>
                <a:tc rowSpan="2">
                  <a:txBody>
                    <a:bodyPr/>
                    <a:lstStyle/>
                    <a:p>
                      <a:pPr>
                        <a:lnSpc>
                          <a:spcPct val="115000"/>
                        </a:lnSpc>
                        <a:spcBef>
                          <a:spcPts val="480"/>
                        </a:spcBef>
                        <a:spcAft>
                          <a:spcPts val="480"/>
                        </a:spcAft>
                      </a:pPr>
                      <a:r>
                        <a:rPr lang="nl-BE" sz="700" b="1" dirty="0">
                          <a:solidFill>
                            <a:srgbClr val="C00000"/>
                          </a:solidFill>
                          <a:effectLst/>
                        </a:rPr>
                        <a:t>Organisatie, planning en opvolging van de opleidingen</a:t>
                      </a:r>
                      <a:endParaRPr lang="en-US" sz="800" b="1" dirty="0">
                        <a:solidFill>
                          <a:srgbClr val="C00000"/>
                        </a:solidFill>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fr-FR" sz="700">
                          <a:effectLst/>
                        </a:rPr>
                        <a:t>3.1.</a:t>
                      </a:r>
                      <a:endParaRPr lang="en-US" sz="800">
                        <a:effectLst/>
                        <a:latin typeface="Arial Narrow"/>
                        <a:ea typeface="Arial Narrow"/>
                        <a:cs typeface="Times New Roman"/>
                      </a:endParaRPr>
                    </a:p>
                  </a:txBody>
                  <a:tcPr marL="23901" marR="23901" marT="0" marB="0" anchor="ctr"/>
                </a:tc>
                <a:tc>
                  <a:txBody>
                    <a:bodyPr/>
                    <a:lstStyle/>
                    <a:p>
                      <a:pPr>
                        <a:lnSpc>
                          <a:spcPct val="115000"/>
                        </a:lnSpc>
                        <a:spcBef>
                          <a:spcPts val="480"/>
                        </a:spcBef>
                        <a:spcAft>
                          <a:spcPts val="480"/>
                        </a:spcAft>
                      </a:pPr>
                      <a:r>
                        <a:rPr lang="nl-BE" sz="700">
                          <a:effectLst/>
                        </a:rPr>
                        <a:t>Leden van de HL die belast zijn met de jaarlijkse controles – Aantal deelnemers/Kw: Min 4/Kw </a:t>
                      </a:r>
                      <a:endParaRPr lang="en-US" sz="800">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fr-FR" sz="700">
                          <a:effectLst/>
                        </a:rPr>
                        <a:t>ISE/ASB-opl</a:t>
                      </a:r>
                      <a:endParaRPr lang="en-US" sz="800">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en-US" sz="1900" dirty="0" smtClean="0">
                          <a:effectLst/>
                          <a:latin typeface="Arial Narrow"/>
                          <a:ea typeface="Arial Narrow"/>
                          <a:cs typeface="Times New Roman"/>
                          <a:sym typeface="Wingdings"/>
                        </a:rPr>
                        <a:t></a:t>
                      </a:r>
                      <a:endParaRPr lang="en-US" sz="1900" dirty="0">
                        <a:effectLst/>
                        <a:latin typeface="Arial Narrow"/>
                        <a:ea typeface="Arial Narrow"/>
                        <a:cs typeface="Times New Roman"/>
                      </a:endParaRPr>
                    </a:p>
                  </a:txBody>
                  <a:tcPr marL="23901" marR="23901" marT="0" marB="0" anchor="ctr">
                    <a:solidFill>
                      <a:srgbClr val="00B050"/>
                    </a:solidFill>
                  </a:tcPr>
                </a:tc>
              </a:tr>
              <a:tr h="317537">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700">
                          <a:effectLst/>
                        </a:rPr>
                        <a:t>3.2.</a:t>
                      </a:r>
                      <a:endParaRPr lang="en-US" sz="800">
                        <a:effectLst/>
                        <a:latin typeface="Arial Narrow"/>
                        <a:ea typeface="Arial Narrow"/>
                        <a:cs typeface="Times New Roman"/>
                      </a:endParaRPr>
                    </a:p>
                  </a:txBody>
                  <a:tcPr marL="23901" marR="23901" marT="0" marB="0" anchor="ctr"/>
                </a:tc>
                <a:tc>
                  <a:txBody>
                    <a:bodyPr/>
                    <a:lstStyle/>
                    <a:p>
                      <a:pPr>
                        <a:lnSpc>
                          <a:spcPct val="115000"/>
                        </a:lnSpc>
                        <a:spcBef>
                          <a:spcPts val="480"/>
                        </a:spcBef>
                        <a:spcAft>
                          <a:spcPts val="480"/>
                        </a:spcAft>
                      </a:pPr>
                      <a:r>
                        <a:rPr lang="nl-BE" sz="700">
                          <a:effectLst/>
                        </a:rPr>
                        <a:t>Personeel van het 2 Ech Infra (eenvoudige handelingen): Min 5/Kw </a:t>
                      </a:r>
                      <a:endParaRPr lang="en-US" sz="800">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fr-FR" sz="700">
                          <a:effectLst/>
                        </a:rPr>
                        <a:t>ISE/ASB-opl</a:t>
                      </a:r>
                      <a:endParaRPr lang="en-US" sz="800">
                        <a:effectLst/>
                        <a:latin typeface="Arial Narrow"/>
                        <a:ea typeface="Arial Narrow"/>
                        <a:cs typeface="Times New Roman"/>
                      </a:endParaRPr>
                    </a:p>
                  </a:txBody>
                  <a:tcPr marL="23901" marR="23901" marT="0" marB="0" anchor="ctr"/>
                </a:tc>
                <a:tc>
                  <a:txBody>
                    <a:bodyPr/>
                    <a:lstStyle/>
                    <a:p>
                      <a:pPr algn="ctr">
                        <a:lnSpc>
                          <a:spcPct val="115000"/>
                        </a:lnSpc>
                        <a:spcBef>
                          <a:spcPts val="480"/>
                        </a:spcBef>
                        <a:spcAft>
                          <a:spcPts val="480"/>
                        </a:spcAft>
                      </a:pPr>
                      <a:r>
                        <a:rPr lang="en-US" sz="1900" dirty="0" smtClean="0">
                          <a:effectLst/>
                          <a:latin typeface="Arial Narrow"/>
                          <a:ea typeface="Arial Narrow"/>
                          <a:cs typeface="Times New Roman"/>
                          <a:sym typeface="Wingdings"/>
                        </a:rPr>
                        <a:t></a:t>
                      </a:r>
                      <a:endParaRPr lang="en-US" sz="1900" dirty="0">
                        <a:effectLst/>
                        <a:latin typeface="Arial Narrow"/>
                        <a:ea typeface="Arial Narrow"/>
                        <a:cs typeface="Times New Roman"/>
                      </a:endParaRPr>
                    </a:p>
                  </a:txBody>
                  <a:tcPr marL="23901" marR="23901" marT="0" marB="0" anchor="ctr">
                    <a:solidFill>
                      <a:srgbClr val="00B050"/>
                    </a:solidFill>
                  </a:tcPr>
                </a:tc>
              </a:tr>
            </a:tbl>
          </a:graphicData>
        </a:graphic>
      </p:graphicFrame>
    </p:spTree>
    <p:extLst>
      <p:ext uri="{BB962C8B-B14F-4D97-AF65-F5344CB8AC3E}">
        <p14:creationId xmlns:p14="http://schemas.microsoft.com/office/powerpoint/2010/main" val="1246798031"/>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4</a:t>
            </a:fld>
            <a:endParaRPr lang="en-US" sz="1400">
              <a:latin typeface="Arial" charset="0"/>
            </a:endParaRPr>
          </a:p>
        </p:txBody>
      </p:sp>
      <p:sp>
        <p:nvSpPr>
          <p:cNvPr id="8" name="Rectangle 2"/>
          <p:cNvSpPr>
            <a:spLocks noChangeArrowheads="1"/>
          </p:cNvSpPr>
          <p:nvPr/>
        </p:nvSpPr>
        <p:spPr bwMode="auto">
          <a:xfrm>
            <a:off x="1042988" y="333374"/>
            <a:ext cx="7200900" cy="936000"/>
          </a:xfrm>
          <a:prstGeom prst="rect">
            <a:avLst/>
          </a:prstGeom>
          <a:noFill/>
          <a:ln w="9525">
            <a:noFill/>
            <a:miter lim="800000"/>
            <a:headEnd/>
            <a:tailEnd/>
          </a:ln>
        </p:spPr>
        <p:txBody>
          <a:bodyPr anchor="ctr"/>
          <a:lstStyle/>
          <a:p>
            <a:pPr algn="ctr"/>
            <a:r>
              <a:rPr lang="fr-FR" sz="4000" b="1" dirty="0" smtClean="0">
                <a:effectLst>
                  <a:outerShdw blurRad="38100" dist="38100" dir="2700000" algn="tl">
                    <a:srgbClr val="000000">
                      <a:alpha val="43137"/>
                    </a:srgbClr>
                  </a:outerShdw>
                </a:effectLst>
              </a:rPr>
              <a:t>Agenda</a:t>
            </a:r>
            <a:endParaRPr lang="fr-BE" sz="4000" b="1" dirty="0">
              <a:effectLst>
                <a:outerShdw blurRad="38100" dist="38100" dir="2700000" algn="tl">
                  <a:srgbClr val="000000">
                    <a:alpha val="43137"/>
                  </a:srgbClr>
                </a:outerShdw>
              </a:effectLst>
            </a:endParaRPr>
          </a:p>
        </p:txBody>
      </p:sp>
      <p:sp>
        <p:nvSpPr>
          <p:cNvPr id="9" name="TextBox 8"/>
          <p:cNvSpPr txBox="1"/>
          <p:nvPr/>
        </p:nvSpPr>
        <p:spPr>
          <a:xfrm>
            <a:off x="430502" y="1844824"/>
            <a:ext cx="8219255" cy="3970318"/>
          </a:xfrm>
          <a:prstGeom prst="rect">
            <a:avLst/>
          </a:prstGeom>
          <a:noFill/>
        </p:spPr>
        <p:txBody>
          <a:bodyPr wrap="square" rtlCol="0">
            <a:spAutoFit/>
          </a:bodyPr>
          <a:lstStyle/>
          <a:p>
            <a:pPr marL="536575" indent="-536575">
              <a:lnSpc>
                <a:spcPct val="150000"/>
              </a:lnSpc>
              <a:buFont typeface="+mj-lt"/>
              <a:buAutoNum type="romanUcPeriod"/>
            </a:pPr>
            <a:r>
              <a:rPr lang="nl-BE" sz="2400" b="1" dirty="0" smtClean="0"/>
              <a:t>Balans van het beheer van het asbest Infra 2015</a:t>
            </a:r>
          </a:p>
          <a:p>
            <a:pPr marL="536575" indent="-536575">
              <a:lnSpc>
                <a:spcPct val="150000"/>
              </a:lnSpc>
              <a:buFont typeface="+mj-lt"/>
              <a:buAutoNum type="romanUcPeriod" startAt="2"/>
            </a:pPr>
            <a:r>
              <a:rPr lang="nl-BE" sz="2400" b="1" dirty="0" smtClean="0"/>
              <a:t>Analyse van het dashboard van de prestatie 2015 per (groep van) proces</a:t>
            </a:r>
          </a:p>
          <a:p>
            <a:pPr marL="536575" indent="-536575">
              <a:lnSpc>
                <a:spcPct val="150000"/>
              </a:lnSpc>
              <a:buFont typeface="+mj-lt"/>
              <a:buAutoNum type="romanUcPeriod" startAt="2"/>
            </a:pPr>
            <a:r>
              <a:rPr lang="nl-BE" sz="2400" b="1" dirty="0" smtClean="0"/>
              <a:t>Beheersprogramma van asbest Infra voor het jaar 2016</a:t>
            </a:r>
          </a:p>
          <a:p>
            <a:pPr marL="536575" indent="-536575">
              <a:lnSpc>
                <a:spcPct val="150000"/>
              </a:lnSpc>
              <a:buFont typeface="+mj-lt"/>
              <a:buAutoNum type="romanUcPeriod" startAt="2"/>
            </a:pPr>
            <a:r>
              <a:rPr lang="nl-BE" sz="2400" b="1" dirty="0" smtClean="0"/>
              <a:t>Uit te voeren acties in 2016</a:t>
            </a:r>
          </a:p>
          <a:p>
            <a:pPr marL="536575" indent="-536575">
              <a:lnSpc>
                <a:spcPct val="150000"/>
              </a:lnSpc>
              <a:buFont typeface="+mj-lt"/>
              <a:buAutoNum type="romanUcPeriod" startAt="2"/>
            </a:pPr>
            <a:r>
              <a:rPr lang="nl-BE" sz="2400" b="1" dirty="0" smtClean="0"/>
              <a:t>Conclusies</a:t>
            </a:r>
          </a:p>
          <a:p>
            <a:pPr marL="536575" indent="-536575">
              <a:lnSpc>
                <a:spcPct val="150000"/>
              </a:lnSpc>
              <a:buFont typeface="+mj-lt"/>
              <a:buAutoNum type="romanUcPeriod" startAt="2"/>
            </a:pPr>
            <a:r>
              <a:rPr lang="nl-BE" sz="2400" b="1" dirty="0" smtClean="0"/>
              <a:t>Q&amp;A</a:t>
            </a:r>
            <a:endParaRPr lang="nl-BE" sz="2400" b="1" dirty="0"/>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3925229780"/>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5</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nl-BE" sz="2700" b="1" dirty="0">
                <a:effectLst>
                  <a:outerShdw blurRad="38100" dist="38100" dir="2700000" algn="tl">
                    <a:srgbClr val="000000">
                      <a:alpha val="43137"/>
                    </a:srgbClr>
                  </a:outerShdw>
                </a:effectLst>
              </a:rPr>
              <a:t>Balans van het beheer van asbest Infra </a:t>
            </a:r>
            <a:r>
              <a:rPr lang="nl-BE" sz="2700" b="1" dirty="0" smtClean="0">
                <a:effectLst>
                  <a:outerShdw blurRad="38100" dist="38100" dir="2700000" algn="tl">
                    <a:srgbClr val="000000">
                      <a:alpha val="43137"/>
                    </a:srgbClr>
                  </a:outerShdw>
                </a:effectLst>
              </a:rPr>
              <a:t/>
            </a:r>
            <a:br>
              <a:rPr lang="nl-BE" sz="2700" b="1" dirty="0" smtClean="0">
                <a:effectLst>
                  <a:outerShdw blurRad="38100" dist="38100" dir="2700000" algn="tl">
                    <a:srgbClr val="000000">
                      <a:alpha val="43137"/>
                    </a:srgbClr>
                  </a:outerShdw>
                </a:effectLst>
              </a:rPr>
            </a:br>
            <a:r>
              <a:rPr lang="nl-BE" sz="2700" b="1" dirty="0" smtClean="0">
                <a:effectLst>
                  <a:outerShdw blurRad="38100" dist="38100" dir="2700000" algn="tl">
                    <a:srgbClr val="000000">
                      <a:alpha val="43137"/>
                    </a:srgbClr>
                  </a:outerShdw>
                </a:effectLst>
              </a:rPr>
              <a:t>van </a:t>
            </a:r>
            <a:r>
              <a:rPr lang="nl-BE" sz="2700" b="1" dirty="0">
                <a:effectLst>
                  <a:outerShdw blurRad="38100" dist="38100" dir="2700000" algn="tl">
                    <a:srgbClr val="000000">
                      <a:alpha val="43137"/>
                    </a:srgbClr>
                  </a:outerShdw>
                </a:effectLst>
              </a:rPr>
              <a:t>het jaar </a:t>
            </a:r>
            <a:r>
              <a:rPr lang="fr-FR" sz="2700" b="1" dirty="0" smtClean="0">
                <a:effectLst>
                  <a:outerShdw blurRad="38100" dist="38100" dir="2700000" algn="tl">
                    <a:srgbClr val="000000">
                      <a:alpha val="43137"/>
                    </a:srgbClr>
                  </a:outerShdw>
                </a:effectLst>
              </a:rPr>
              <a:t>2015</a:t>
            </a:r>
            <a:endParaRPr lang="fr-BE" sz="2700" b="1"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762842"/>
          </a:xfrm>
          <a:prstGeom prst="rect">
            <a:avLst/>
          </a:prstGeom>
          <a:noFill/>
        </p:spPr>
        <p:txBody>
          <a:bodyPr wrap="square" rtlCol="0">
            <a:spAutoFit/>
          </a:bodyPr>
          <a:lstStyle/>
          <a:p>
            <a:pPr marL="457200" lvl="0" indent="-457200">
              <a:spcAft>
                <a:spcPts val="600"/>
              </a:spcAft>
              <a:buFont typeface="+mj-lt"/>
              <a:buAutoNum type="arabicPeriod"/>
            </a:pPr>
            <a:r>
              <a:rPr lang="nl-BE" sz="2000" b="1" dirty="0" smtClean="0"/>
              <a:t>Asbestinventaris</a:t>
            </a:r>
          </a:p>
          <a:p>
            <a:pPr marL="788988" lvl="0" indent="-342900">
              <a:spcAft>
                <a:spcPts val="300"/>
              </a:spcAft>
              <a:buFont typeface="+mj-lt"/>
              <a:buAutoNum type="alphaLcPeriod"/>
            </a:pPr>
            <a:r>
              <a:rPr lang="nl-BE" sz="1600" b="1" dirty="0" smtClean="0"/>
              <a:t>Inventarissen </a:t>
            </a:r>
            <a:r>
              <a:rPr lang="nl-BE" sz="1600" b="1" dirty="0"/>
              <a:t>uitgevoerd in 2015 op het contract 12IP050</a:t>
            </a:r>
            <a:endParaRPr lang="en-US" sz="1600" dirty="0"/>
          </a:p>
          <a:p>
            <a:pPr marL="1095375" indent="-285750">
              <a:spcAft>
                <a:spcPts val="300"/>
              </a:spcAft>
              <a:buFont typeface="Wingdings" panose="05000000000000000000" pitchFamily="2" charset="2"/>
              <a:buChar char="è"/>
            </a:pPr>
            <a:r>
              <a:rPr lang="nl-BE" sz="1300" dirty="0"/>
              <a:t>Het voorzien budget bedroeg </a:t>
            </a:r>
            <a:r>
              <a:rPr lang="nl-BE" sz="1300" b="1" dirty="0">
                <a:solidFill>
                  <a:srgbClr val="C00000"/>
                </a:solidFill>
                <a:effectLst>
                  <a:outerShdw blurRad="38100" dist="38100" dir="2700000" algn="tl">
                    <a:srgbClr val="000000">
                      <a:alpha val="43137"/>
                    </a:srgbClr>
                  </a:outerShdw>
                </a:effectLst>
              </a:rPr>
              <a:t>19.500,00</a:t>
            </a:r>
            <a:r>
              <a:rPr lang="nl-BE" sz="1300" dirty="0"/>
              <a:t> € BTW </a:t>
            </a:r>
            <a:r>
              <a:rPr lang="nl-BE" sz="1300" dirty="0" smtClean="0"/>
              <a:t>incl.</a:t>
            </a:r>
          </a:p>
          <a:p>
            <a:pPr marL="1095375" indent="-285750">
              <a:spcAft>
                <a:spcPts val="300"/>
              </a:spcAft>
              <a:buFont typeface="Wingdings" panose="05000000000000000000" pitchFamily="2" charset="2"/>
              <a:buChar char="è"/>
            </a:pPr>
            <a:r>
              <a:rPr lang="nl-BE" sz="1300" dirty="0" smtClean="0"/>
              <a:t>Het </a:t>
            </a:r>
            <a:r>
              <a:rPr lang="nl-BE" sz="1300" dirty="0"/>
              <a:t>werkelijk vastgelegd budget bedroeg </a:t>
            </a:r>
            <a:r>
              <a:rPr lang="nl-BE" sz="1300" b="1" dirty="0">
                <a:solidFill>
                  <a:srgbClr val="C00000"/>
                </a:solidFill>
                <a:effectLst>
                  <a:outerShdw blurRad="38100" dist="38100" dir="2700000" algn="tl">
                    <a:srgbClr val="000000">
                      <a:alpha val="43137"/>
                    </a:srgbClr>
                  </a:outerShdw>
                </a:effectLst>
              </a:rPr>
              <a:t>5.360,29</a:t>
            </a:r>
            <a:r>
              <a:rPr lang="nl-BE" sz="1300" dirty="0"/>
              <a:t> € BTW incl.</a:t>
            </a:r>
            <a:endParaRPr lang="en-US" sz="1300" dirty="0"/>
          </a:p>
          <a:p>
            <a:pPr marL="788988" lvl="0" indent="-342900">
              <a:spcAft>
                <a:spcPts val="300"/>
              </a:spcAft>
              <a:buFont typeface="+mj-lt"/>
              <a:buAutoNum type="alphaLcPeriod" startAt="2"/>
            </a:pPr>
            <a:r>
              <a:rPr lang="nl-BE" sz="1600" b="1" dirty="0" smtClean="0"/>
              <a:t>Nieuw </a:t>
            </a:r>
            <a:r>
              <a:rPr lang="nl-BE" sz="1600" b="1" dirty="0"/>
              <a:t>contract – 16IA650</a:t>
            </a:r>
            <a:endParaRPr lang="en-US" sz="1600" dirty="0"/>
          </a:p>
          <a:p>
            <a:pPr marL="1095375" indent="-285750">
              <a:spcAft>
                <a:spcPts val="300"/>
              </a:spcAft>
              <a:buFont typeface="Wingdings" panose="05000000000000000000" pitchFamily="2" charset="2"/>
              <a:buChar char="è"/>
            </a:pPr>
            <a:r>
              <a:rPr lang="nl-BE" sz="1300" dirty="0"/>
              <a:t>Een nieuw meerjarig contract van vier jaar (</a:t>
            </a:r>
            <a:r>
              <a:rPr lang="nl-BE" sz="1300" b="1" dirty="0">
                <a:solidFill>
                  <a:srgbClr val="C00000"/>
                </a:solidFill>
                <a:effectLst>
                  <a:outerShdw blurRad="38100" dist="38100" dir="2700000" algn="tl">
                    <a:srgbClr val="000000">
                      <a:alpha val="43137"/>
                    </a:srgbClr>
                  </a:outerShdw>
                </a:effectLst>
              </a:rPr>
              <a:t>2016-2019</a:t>
            </a:r>
            <a:r>
              <a:rPr lang="nl-BE" sz="1300" dirty="0"/>
              <a:t>) betreffende de opstelling van asbestinventarissen werd door MRC&amp;I-I/S/E opgesteld.</a:t>
            </a:r>
            <a:endParaRPr lang="en-US" sz="1300" dirty="0"/>
          </a:p>
          <a:p>
            <a:pPr marL="1095375" indent="-285750">
              <a:spcAft>
                <a:spcPts val="300"/>
              </a:spcAft>
              <a:buFont typeface="Wingdings" panose="05000000000000000000" pitchFamily="2" charset="2"/>
              <a:buChar char="è"/>
            </a:pPr>
            <a:r>
              <a:rPr lang="nl-BE" sz="1300" dirty="0"/>
              <a:t>Aanbesteding: op </a:t>
            </a:r>
            <a:r>
              <a:rPr lang="fr-FR" sz="1300" b="1" dirty="0">
                <a:solidFill>
                  <a:srgbClr val="C00000"/>
                </a:solidFill>
                <a:effectLst>
                  <a:outerShdw blurRad="38100" dist="38100" dir="2700000" algn="tl">
                    <a:srgbClr val="000000">
                      <a:alpha val="43137"/>
                    </a:srgbClr>
                  </a:outerShdw>
                </a:effectLst>
              </a:rPr>
              <a:t>18 </a:t>
            </a:r>
            <a:r>
              <a:rPr lang="nl-BE" sz="1300" b="1" dirty="0">
                <a:solidFill>
                  <a:srgbClr val="C00000"/>
                </a:solidFill>
                <a:effectLst>
                  <a:outerShdw blurRad="38100" dist="38100" dir="2700000" algn="tl">
                    <a:srgbClr val="000000">
                      <a:alpha val="43137"/>
                    </a:srgbClr>
                  </a:outerShdw>
                </a:effectLst>
              </a:rPr>
              <a:t>januari</a:t>
            </a:r>
            <a:r>
              <a:rPr lang="fr-FR" sz="1300" b="1" dirty="0">
                <a:solidFill>
                  <a:srgbClr val="C00000"/>
                </a:solidFill>
                <a:effectLst>
                  <a:outerShdw blurRad="38100" dist="38100" dir="2700000" algn="tl">
                    <a:srgbClr val="000000">
                      <a:alpha val="43137"/>
                    </a:srgbClr>
                  </a:outerShdw>
                </a:effectLst>
              </a:rPr>
              <a:t> 2016</a:t>
            </a:r>
            <a:r>
              <a:rPr lang="fr-FR" sz="1300" dirty="0"/>
              <a:t>.</a:t>
            </a:r>
            <a:endParaRPr lang="en-US" sz="1300" dirty="0"/>
          </a:p>
          <a:p>
            <a:pPr marL="788988" lvl="0" indent="-342900">
              <a:spcAft>
                <a:spcPts val="300"/>
              </a:spcAft>
              <a:buFont typeface="+mj-lt"/>
              <a:buAutoNum type="alphaLcPeriod" startAt="3"/>
            </a:pPr>
            <a:r>
              <a:rPr lang="nl-BE" sz="1600" b="1" dirty="0"/>
              <a:t>Updates van de asbestinventaris</a:t>
            </a:r>
            <a:endParaRPr lang="en-US" sz="1600" dirty="0"/>
          </a:p>
          <a:p>
            <a:pPr marL="809625">
              <a:spcAft>
                <a:spcPts val="300"/>
              </a:spcAft>
            </a:pPr>
            <a:r>
              <a:rPr lang="nl-BE" sz="1300" u="sng" dirty="0"/>
              <a:t>Refertes</a:t>
            </a:r>
            <a:r>
              <a:rPr lang="nl-BE" sz="1300" dirty="0"/>
              <a:t>: (1) </a:t>
            </a:r>
            <a:r>
              <a:rPr lang="nl-BE" sz="1300" b="1" dirty="0"/>
              <a:t>MITS 15-00139254 van 31 maart 2015 + </a:t>
            </a:r>
            <a:r>
              <a:rPr lang="nl-BE" sz="1300" dirty="0"/>
              <a:t>(2)</a:t>
            </a:r>
            <a:r>
              <a:rPr lang="nl-BE" sz="1300" b="1" dirty="0"/>
              <a:t> herhaling per mail van 09 november 2015 aan de </a:t>
            </a:r>
            <a:r>
              <a:rPr lang="nl-BE" sz="1300" b="1" dirty="0" err="1"/>
              <a:t>POC’s</a:t>
            </a:r>
            <a:r>
              <a:rPr lang="nl-BE" sz="1300" b="1" dirty="0"/>
              <a:t> van de leden van de hiërarchische lijn die met de controles van de toestand van het asbest worden belast </a:t>
            </a:r>
            <a:r>
              <a:rPr lang="nl-BE" sz="1300" dirty="0"/>
              <a:t>+ (3) </a:t>
            </a:r>
            <a:r>
              <a:rPr lang="nl-BE" sz="1300" b="1" dirty="0"/>
              <a:t>Verslag van de technische vergadering van </a:t>
            </a:r>
            <a:r>
              <a:rPr lang="nl-BE" sz="1300" b="1" dirty="0">
                <a:solidFill>
                  <a:srgbClr val="C00000"/>
                </a:solidFill>
                <a:effectLst>
                  <a:outerShdw blurRad="38100" dist="38100" dir="2700000" algn="tl">
                    <a:srgbClr val="000000">
                      <a:alpha val="43137"/>
                    </a:srgbClr>
                  </a:outerShdw>
                </a:effectLst>
              </a:rPr>
              <a:t>28 januari 2015, §1.1.c</a:t>
            </a:r>
            <a:r>
              <a:rPr lang="nl-BE" sz="1300" b="1" dirty="0"/>
              <a:t>.</a:t>
            </a:r>
            <a:endParaRPr lang="en-US" sz="1300" dirty="0"/>
          </a:p>
          <a:p>
            <a:pPr marL="809625">
              <a:spcAft>
                <a:spcPts val="300"/>
              </a:spcAft>
            </a:pPr>
            <a:r>
              <a:rPr lang="nl-BE" sz="1300" dirty="0"/>
              <a:t>Gezien het teleurstellende resultaten van de betrouwbaarheid van de inventarissen in 2014 (ondanks een geringe vooruitgang ten gevolge van de eerste campagne van 2014), heeft MRC&amp;I-I/S/E:</a:t>
            </a:r>
            <a:endParaRPr lang="en-US" sz="1300" dirty="0"/>
          </a:p>
          <a:p>
            <a:pPr marL="1095375" lvl="0" indent="-285750">
              <a:spcAft>
                <a:spcPts val="300"/>
              </a:spcAft>
              <a:buFont typeface="Wingdings" panose="05000000000000000000" pitchFamily="2" charset="2"/>
              <a:buChar char="è"/>
            </a:pPr>
            <a:r>
              <a:rPr lang="nl-BE" sz="1300" dirty="0"/>
              <a:t>Ref (1) - Vanaf het </a:t>
            </a:r>
            <a:r>
              <a:rPr lang="nl-BE" sz="1300" b="1" dirty="0">
                <a:solidFill>
                  <a:srgbClr val="C00000"/>
                </a:solidFill>
                <a:effectLst>
                  <a:outerShdw blurRad="38100" dist="38100" dir="2700000" algn="tl">
                    <a:srgbClr val="000000">
                      <a:alpha val="43137"/>
                    </a:srgbClr>
                  </a:outerShdw>
                </a:effectLst>
              </a:rPr>
              <a:t>begin 2015</a:t>
            </a:r>
            <a:r>
              <a:rPr lang="nl-BE" sz="1300" dirty="0"/>
              <a:t>, werd een campagne voor het actualiseren van de inventarissen opgesteld ter attentie van de leden van de hiërarchische lijn via de Kwartiercommandanten (details in Ref (3));</a:t>
            </a:r>
            <a:endParaRPr lang="en-US" sz="1300" dirty="0"/>
          </a:p>
          <a:p>
            <a:pPr marL="1095375" lvl="0" indent="-285750">
              <a:spcAft>
                <a:spcPts val="300"/>
              </a:spcAft>
              <a:buFont typeface="Wingdings" panose="05000000000000000000" pitchFamily="2" charset="2"/>
              <a:buChar char="è"/>
            </a:pPr>
            <a:r>
              <a:rPr lang="nl-BE" sz="1300" dirty="0"/>
              <a:t>Ref (2) - Een herinnering gestuurd aan de kwartieren die niet binnen de vastgestelde termijn op Ref (1) hebben geantwoord.</a:t>
            </a:r>
            <a:endParaRPr lang="en-US" sz="1300" dirty="0"/>
          </a:p>
          <a:p>
            <a:pPr marL="1095375" lvl="1" indent="-285750">
              <a:spcAft>
                <a:spcPts val="300"/>
              </a:spcAft>
              <a:buFont typeface="Wingdings" panose="05000000000000000000" pitchFamily="2" charset="2"/>
              <a:buChar char="è"/>
            </a:pPr>
            <a:r>
              <a:rPr lang="nl-BE" sz="1300" dirty="0" smtClean="0"/>
              <a:t>Analyse van de resultaten </a:t>
            </a:r>
            <a:r>
              <a:rPr lang="nl-BE" sz="1300" dirty="0" smtClean="0">
                <a:hlinkClick r:id="rId3" action="ppaction://hlinksldjump"/>
              </a:rPr>
              <a:t>op slide 13</a:t>
            </a:r>
            <a:r>
              <a:rPr lang="nl-BE" sz="1300" dirty="0" smtClean="0"/>
              <a:t>.</a:t>
            </a:r>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416650794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6</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nl-BE" sz="2700" b="1" dirty="0">
                <a:effectLst>
                  <a:outerShdw blurRad="38100" dist="38100" dir="2700000" algn="tl">
                    <a:srgbClr val="000000">
                      <a:alpha val="43137"/>
                    </a:srgbClr>
                  </a:outerShdw>
                </a:effectLst>
              </a:rPr>
              <a:t>Balans van het beheer van asbest </a:t>
            </a:r>
            <a:r>
              <a:rPr lang="nl-BE" sz="2700" b="1" dirty="0" smtClean="0">
                <a:effectLst>
                  <a:outerShdw blurRad="38100" dist="38100" dir="2700000" algn="tl">
                    <a:srgbClr val="000000">
                      <a:alpha val="43137"/>
                    </a:srgbClr>
                  </a:outerShdw>
                </a:effectLst>
              </a:rPr>
              <a:t>Infra</a:t>
            </a:r>
            <a:br>
              <a:rPr lang="nl-BE" sz="2700" b="1" dirty="0" smtClean="0">
                <a:effectLst>
                  <a:outerShdw blurRad="38100" dist="38100" dir="2700000" algn="tl">
                    <a:srgbClr val="000000">
                      <a:alpha val="43137"/>
                    </a:srgbClr>
                  </a:outerShdw>
                </a:effectLst>
              </a:rPr>
            </a:br>
            <a:r>
              <a:rPr lang="nl-BE" sz="2700" b="1" dirty="0" smtClean="0">
                <a:effectLst>
                  <a:outerShdw blurRad="38100" dist="38100" dir="2700000" algn="tl">
                    <a:srgbClr val="000000">
                      <a:alpha val="43137"/>
                    </a:srgbClr>
                  </a:outerShdw>
                </a:effectLst>
              </a:rPr>
              <a:t>van </a:t>
            </a:r>
            <a:r>
              <a:rPr lang="nl-BE" sz="2700" b="1" dirty="0">
                <a:effectLst>
                  <a:outerShdw blurRad="38100" dist="38100" dir="2700000" algn="tl">
                    <a:srgbClr val="000000">
                      <a:alpha val="43137"/>
                    </a:srgbClr>
                  </a:outerShdw>
                </a:effectLst>
              </a:rPr>
              <a:t>het jaar </a:t>
            </a:r>
            <a:r>
              <a:rPr lang="fr-FR" sz="2700" b="1" dirty="0">
                <a:effectLst>
                  <a:outerShdw blurRad="38100" dist="38100" dir="2700000" algn="tl">
                    <a:srgbClr val="000000">
                      <a:alpha val="43137"/>
                    </a:srgbClr>
                  </a:outerShdw>
                </a:effectLst>
              </a:rPr>
              <a:t>2015</a:t>
            </a:r>
            <a:endParaRPr lang="fr-BE" sz="2700" b="1"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778231"/>
          </a:xfrm>
          <a:prstGeom prst="rect">
            <a:avLst/>
          </a:prstGeom>
          <a:noFill/>
        </p:spPr>
        <p:txBody>
          <a:bodyPr wrap="square" rtlCol="0">
            <a:spAutoFit/>
          </a:bodyPr>
          <a:lstStyle/>
          <a:p>
            <a:pPr marL="457200" lvl="0" indent="-457200">
              <a:spcAft>
                <a:spcPts val="600"/>
              </a:spcAft>
              <a:buFont typeface="+mj-lt"/>
              <a:buAutoNum type="arabicPeriod"/>
            </a:pPr>
            <a:r>
              <a:rPr lang="nl-BE" sz="2000" b="1" dirty="0" smtClean="0"/>
              <a:t>Asbestinventaris</a:t>
            </a:r>
          </a:p>
          <a:p>
            <a:pPr marL="785813" lvl="0" indent="-342900">
              <a:spcAft>
                <a:spcPts val="300"/>
              </a:spcAft>
              <a:buFont typeface="+mj-lt"/>
              <a:buAutoNum type="alphaLcPeriod" startAt="4"/>
            </a:pPr>
            <a:r>
              <a:rPr lang="nl-BE" b="1" dirty="0" smtClean="0"/>
              <a:t>Verband </a:t>
            </a:r>
            <a:r>
              <a:rPr lang="nl-BE" b="1" dirty="0"/>
              <a:t>tussen de bestanden van de asbestinventarissen en </a:t>
            </a:r>
            <a:r>
              <a:rPr lang="nl-BE" b="1" dirty="0" smtClean="0"/>
              <a:t>de asbestverwijderingswerkprogramma’s</a:t>
            </a:r>
            <a:endParaRPr lang="en-US" dirty="0"/>
          </a:p>
          <a:p>
            <a:pPr marL="806450">
              <a:spcAft>
                <a:spcPts val="300"/>
              </a:spcAft>
            </a:pPr>
            <a:r>
              <a:rPr lang="nl-BE" sz="1400" u="sng" dirty="0"/>
              <a:t>Referte</a:t>
            </a:r>
            <a:r>
              <a:rPr lang="nl-BE" sz="1400" dirty="0"/>
              <a:t> : </a:t>
            </a:r>
            <a:r>
              <a:rPr lang="nl-BE" sz="1400" b="1" dirty="0"/>
              <a:t>Zie conclusies van het verslag van de technische vergadering van</a:t>
            </a:r>
            <a:r>
              <a:rPr lang="nl-BE" sz="1400" dirty="0"/>
              <a:t> </a:t>
            </a:r>
            <a:r>
              <a:rPr lang="nl-BE" sz="1400" b="1" dirty="0">
                <a:solidFill>
                  <a:srgbClr val="C00000"/>
                </a:solidFill>
                <a:effectLst>
                  <a:outerShdw blurRad="38100" dist="38100" dir="2700000" algn="tl">
                    <a:srgbClr val="000000">
                      <a:alpha val="43137"/>
                    </a:srgbClr>
                  </a:outerShdw>
                </a:effectLst>
              </a:rPr>
              <a:t>28 januari 2015, §4.a.(4)</a:t>
            </a:r>
            <a:r>
              <a:rPr lang="nl-BE" sz="1400" dirty="0">
                <a:solidFill>
                  <a:srgbClr val="C00000"/>
                </a:solidFill>
                <a:effectLst>
                  <a:outerShdw blurRad="38100" dist="38100" dir="2700000" algn="tl">
                    <a:srgbClr val="000000">
                      <a:alpha val="43137"/>
                    </a:srgbClr>
                  </a:outerShdw>
                </a:effectLst>
              </a:rPr>
              <a:t>.</a:t>
            </a:r>
            <a:endParaRPr lang="en-US" sz="1400" dirty="0">
              <a:solidFill>
                <a:srgbClr val="C00000"/>
              </a:solidFill>
              <a:effectLst>
                <a:outerShdw blurRad="38100" dist="38100" dir="2700000" algn="tl">
                  <a:srgbClr val="000000">
                    <a:alpha val="43137"/>
                  </a:srgbClr>
                </a:outerShdw>
              </a:effectLst>
            </a:endParaRPr>
          </a:p>
          <a:p>
            <a:pPr marL="806450">
              <a:spcAft>
                <a:spcPts val="300"/>
              </a:spcAft>
            </a:pPr>
            <a:r>
              <a:rPr lang="nl-BE" sz="1300" dirty="0"/>
              <a:t>Een technische vergadering werd georganiseerd met de CCI op </a:t>
            </a:r>
            <a:r>
              <a:rPr lang="nl-BE" sz="1300" b="1" dirty="0">
                <a:solidFill>
                  <a:srgbClr val="C00000"/>
                </a:solidFill>
                <a:effectLst>
                  <a:outerShdw blurRad="38100" dist="38100" dir="2700000" algn="tl">
                    <a:srgbClr val="000000">
                      <a:alpha val="43137"/>
                    </a:srgbClr>
                  </a:outerShdw>
                </a:effectLst>
              </a:rPr>
              <a:t>05 mei </a:t>
            </a:r>
            <a:r>
              <a:rPr lang="nl-BE" sz="1300" b="1" dirty="0" smtClean="0">
                <a:solidFill>
                  <a:srgbClr val="C00000"/>
                </a:solidFill>
                <a:effectLst>
                  <a:outerShdw blurRad="38100" dist="38100" dir="2700000" algn="tl">
                    <a:srgbClr val="000000">
                      <a:alpha val="43137"/>
                    </a:srgbClr>
                  </a:outerShdw>
                </a:effectLst>
              </a:rPr>
              <a:t>2015</a:t>
            </a:r>
            <a:r>
              <a:rPr lang="nl-BE" sz="1300" dirty="0" smtClean="0"/>
              <a:t>:</a:t>
            </a:r>
          </a:p>
          <a:p>
            <a:pPr marL="1092200" indent="-285750">
              <a:spcAft>
                <a:spcPts val="300"/>
              </a:spcAft>
              <a:buFont typeface="Wingdings" panose="05000000000000000000" pitchFamily="2" charset="2"/>
              <a:buChar char="è"/>
            </a:pPr>
            <a:r>
              <a:rPr lang="nl-BE" sz="1300" dirty="0" smtClean="0"/>
              <a:t>Een </a:t>
            </a:r>
            <a:r>
              <a:rPr lang="nl-BE" sz="1300" dirty="0"/>
              <a:t>nieuwe tabel voor de asbestverwijderingswerken werd door MRC&amp;I-I/S/E opgesteld. In deze tabel is er een kolom gewijd aan unieke refertes voor iedere te verwijderen asbesttoepassing en naar een daarvoor voorziene kolom van de bestanden asbestinventaris te overbrengen. Dit voorstel heeft werd niet unaniem weerhouden.</a:t>
            </a:r>
            <a:endParaRPr lang="en-US" sz="1300" dirty="0"/>
          </a:p>
          <a:p>
            <a:pPr marL="1092200" indent="-285750">
              <a:spcAft>
                <a:spcPts val="300"/>
              </a:spcAft>
              <a:buFont typeface="Wingdings" panose="05000000000000000000" pitchFamily="2" charset="2"/>
              <a:buChar char="è"/>
            </a:pPr>
            <a:r>
              <a:rPr lang="nl-BE" sz="1300" u="sng" dirty="0"/>
              <a:t>Voorstelling CCI</a:t>
            </a:r>
            <a:r>
              <a:rPr lang="nl-BE" sz="1300" dirty="0"/>
              <a:t>: De </a:t>
            </a:r>
            <a:r>
              <a:rPr lang="nl-BE" sz="1300" dirty="0" smtClean="0"/>
              <a:t>informatie </a:t>
            </a:r>
            <a:r>
              <a:rPr lang="nl-BE" sz="1300" dirty="0"/>
              <a:t>uit het asbestverwijderingswerkprogramma in de bestanden asbestinventarissen integreren.</a:t>
            </a:r>
            <a:endParaRPr lang="en-US" sz="1300" dirty="0"/>
          </a:p>
          <a:p>
            <a:pPr marL="1092200" indent="-285750">
              <a:spcAft>
                <a:spcPts val="300"/>
              </a:spcAft>
              <a:buFont typeface="Wingdings" panose="05000000000000000000" pitchFamily="2" charset="2"/>
              <a:buChar char="è"/>
            </a:pPr>
            <a:r>
              <a:rPr lang="nl-BE" sz="1300" dirty="0"/>
              <a:t>Het probleem werd op </a:t>
            </a:r>
            <a:r>
              <a:rPr lang="nl-BE" sz="1300" b="1" dirty="0">
                <a:solidFill>
                  <a:srgbClr val="C00000"/>
                </a:solidFill>
                <a:effectLst>
                  <a:outerShdw blurRad="38100" dist="38100" dir="2700000" algn="tl">
                    <a:srgbClr val="000000">
                      <a:alpha val="43137"/>
                    </a:srgbClr>
                  </a:outerShdw>
                </a:effectLst>
              </a:rPr>
              <a:t>14 januari 2016</a:t>
            </a:r>
            <a:r>
              <a:rPr lang="nl-BE" sz="1300" dirty="0">
                <a:solidFill>
                  <a:srgbClr val="C00000"/>
                </a:solidFill>
                <a:effectLst>
                  <a:outerShdw blurRad="38100" dist="38100" dir="2700000" algn="tl">
                    <a:srgbClr val="000000">
                      <a:alpha val="43137"/>
                    </a:srgbClr>
                  </a:outerShdw>
                </a:effectLst>
              </a:rPr>
              <a:t> </a:t>
            </a:r>
            <a:r>
              <a:rPr lang="nl-BE" sz="1300" dirty="0"/>
              <a:t>opnieuw onderzocht in een breder kader door overleg </a:t>
            </a:r>
            <a:r>
              <a:rPr lang="nl-BE" sz="1300" dirty="0" smtClean="0"/>
              <a:t/>
            </a:r>
            <a:br>
              <a:rPr lang="nl-BE" sz="1300" dirty="0" smtClean="0"/>
            </a:br>
            <a:r>
              <a:rPr lang="nl-BE" sz="1300" dirty="0" smtClean="0"/>
              <a:t>met </a:t>
            </a:r>
            <a:r>
              <a:rPr lang="nl-BE" sz="1300" b="1" dirty="0">
                <a:solidFill>
                  <a:srgbClr val="C00000"/>
                </a:solidFill>
                <a:effectLst>
                  <a:outerShdw blurRad="38100" dist="38100" dir="2700000" algn="tl">
                    <a:srgbClr val="000000">
                      <a:alpha val="43137"/>
                    </a:srgbClr>
                  </a:outerShdw>
                </a:effectLst>
              </a:rPr>
              <a:t>CCI-TECH OFFICE – S/D </a:t>
            </a:r>
            <a:r>
              <a:rPr lang="nl-BE" sz="1300" b="1" dirty="0" smtClean="0">
                <a:solidFill>
                  <a:srgbClr val="C00000"/>
                </a:solidFill>
                <a:effectLst>
                  <a:outerShdw blurRad="38100" dist="38100" dir="2700000" algn="tl">
                    <a:srgbClr val="000000">
                      <a:alpha val="43137"/>
                    </a:srgbClr>
                  </a:outerShdw>
                </a:effectLst>
              </a:rPr>
              <a:t>Milieu</a:t>
            </a:r>
            <a:r>
              <a:rPr lang="nl-BE" sz="1300" dirty="0" smtClean="0"/>
              <a:t>.</a:t>
            </a:r>
            <a:endParaRPr lang="en-US" sz="1300" dirty="0"/>
          </a:p>
          <a:p>
            <a:pPr marL="785813" lvl="0" indent="-342900">
              <a:spcAft>
                <a:spcPts val="300"/>
              </a:spcAft>
              <a:buFont typeface="+mj-lt"/>
              <a:buAutoNum type="alphaLcPeriod" startAt="5"/>
            </a:pPr>
            <a:r>
              <a:rPr lang="nl-BE" sz="1600" b="1" dirty="0"/>
              <a:t>Vermelding in ILIAS van de aan- of afwezigheid  van asbest in de gebouwen van Defensie</a:t>
            </a:r>
            <a:endParaRPr lang="en-US" sz="1600" dirty="0"/>
          </a:p>
          <a:p>
            <a:pPr marL="1092200" indent="-285750">
              <a:spcAft>
                <a:spcPts val="300"/>
              </a:spcAft>
              <a:buFont typeface="Wingdings" panose="05000000000000000000" pitchFamily="2" charset="2"/>
              <a:buChar char="è"/>
            </a:pPr>
            <a:r>
              <a:rPr lang="nl-BE" sz="1300" dirty="0" smtClean="0"/>
              <a:t>Aanvraag van MRC&amp;I-I/S/E aan MRC&amp;I-I/S&amp;P: de </a:t>
            </a:r>
            <a:r>
              <a:rPr lang="nl-BE" sz="1300" dirty="0"/>
              <a:t>aan- of afwezigheid van asbest in de gebouwen in te voeren via een « </a:t>
            </a:r>
            <a:r>
              <a:rPr lang="nl-BE" sz="1300" dirty="0" err="1"/>
              <a:t>Dynamic</a:t>
            </a:r>
            <a:r>
              <a:rPr lang="nl-BE" sz="1300" dirty="0"/>
              <a:t> </a:t>
            </a:r>
            <a:r>
              <a:rPr lang="nl-BE" sz="1300" dirty="0" err="1"/>
              <a:t>characteristic</a:t>
            </a:r>
            <a:r>
              <a:rPr lang="nl-BE" sz="1300" dirty="0"/>
              <a:t> » op niveau « building summary » in ILIAS ASSETA (details ASSET gebouwen</a:t>
            </a:r>
            <a:r>
              <a:rPr lang="nl-BE" sz="1300" dirty="0" smtClean="0"/>
              <a:t>);</a:t>
            </a:r>
            <a:endParaRPr lang="en-US" sz="1300" dirty="0"/>
          </a:p>
          <a:p>
            <a:pPr marL="1092200" indent="-285750">
              <a:spcAft>
                <a:spcPts val="300"/>
              </a:spcAft>
              <a:buFont typeface="Wingdings" panose="05000000000000000000" pitchFamily="2" charset="2"/>
              <a:buChar char="è"/>
            </a:pPr>
            <a:r>
              <a:rPr lang="nl-BE" sz="1300" dirty="0">
                <a:hlinkClick r:id="rId3" action="ppaction://hlinksldjump"/>
              </a:rPr>
              <a:t>V</a:t>
            </a:r>
            <a:r>
              <a:rPr lang="nl-BE" sz="1300" dirty="0" smtClean="0">
                <a:hlinkClick r:id="rId3" action="ppaction://hlinksldjump"/>
              </a:rPr>
              <a:t>oorstel </a:t>
            </a:r>
            <a:r>
              <a:rPr lang="nl-BE" sz="1300" dirty="0"/>
              <a:t>ingediend </a:t>
            </a:r>
            <a:r>
              <a:rPr lang="nl-BE" sz="1300" dirty="0" smtClean="0"/>
              <a:t>door MRC&amp;I-I/S&amp;P;</a:t>
            </a:r>
          </a:p>
          <a:p>
            <a:pPr marL="1092200" indent="-285750">
              <a:spcAft>
                <a:spcPts val="300"/>
              </a:spcAft>
              <a:buFont typeface="Wingdings" panose="05000000000000000000" pitchFamily="2" charset="2"/>
              <a:buChar char="è"/>
            </a:pPr>
            <a:r>
              <a:rPr lang="nl-BE" sz="1300" dirty="0" smtClean="0"/>
              <a:t>Om </a:t>
            </a:r>
            <a:r>
              <a:rPr lang="nl-BE" sz="1300" dirty="0"/>
              <a:t>de betrokken gegevens te kunnen invoeren, moet in </a:t>
            </a:r>
            <a:r>
              <a:rPr lang="nl-BE" sz="1300" b="1" dirty="0">
                <a:solidFill>
                  <a:srgbClr val="C00000"/>
                </a:solidFill>
                <a:effectLst>
                  <a:outerShdw blurRad="38100" dist="38100" dir="2700000" algn="tl">
                    <a:srgbClr val="000000">
                      <a:alpha val="43137"/>
                    </a:srgbClr>
                  </a:outerShdw>
                </a:effectLst>
              </a:rPr>
              <a:t>2016</a:t>
            </a:r>
            <a:r>
              <a:rPr lang="nl-BE" sz="1300" dirty="0">
                <a:solidFill>
                  <a:srgbClr val="C00000"/>
                </a:solidFill>
                <a:effectLst>
                  <a:outerShdw blurRad="38100" dist="38100" dir="2700000" algn="tl">
                    <a:srgbClr val="000000">
                      <a:alpha val="43137"/>
                    </a:srgbClr>
                  </a:outerShdw>
                </a:effectLst>
              </a:rPr>
              <a:t> </a:t>
            </a:r>
            <a:r>
              <a:rPr lang="nl-BE" sz="1300" dirty="0"/>
              <a:t>(gedeeltelijk?) een EXCEL-tabel opgesteld worden die voor ieder de melding “bevat asbest of bevat geen”.</a:t>
            </a:r>
            <a:endParaRPr lang="en-US" sz="1300" dirty="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1130042648"/>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7</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nl-BE" sz="2700" b="1" dirty="0">
                <a:effectLst>
                  <a:outerShdw blurRad="38100" dist="38100" dir="2700000" algn="tl">
                    <a:srgbClr val="000000">
                      <a:alpha val="43137"/>
                    </a:srgbClr>
                  </a:outerShdw>
                </a:effectLst>
              </a:rPr>
              <a:t>Balans van het beheer van asbest Infra </a:t>
            </a:r>
            <a:br>
              <a:rPr lang="nl-BE" sz="2700" b="1" dirty="0">
                <a:effectLst>
                  <a:outerShdw blurRad="38100" dist="38100" dir="2700000" algn="tl">
                    <a:srgbClr val="000000">
                      <a:alpha val="43137"/>
                    </a:srgbClr>
                  </a:outerShdw>
                </a:effectLst>
              </a:rPr>
            </a:br>
            <a:r>
              <a:rPr lang="nl-BE" sz="2700" b="1" dirty="0">
                <a:effectLst>
                  <a:outerShdw blurRad="38100" dist="38100" dir="2700000" algn="tl">
                    <a:srgbClr val="000000">
                      <a:alpha val="43137"/>
                    </a:srgbClr>
                  </a:outerShdw>
                </a:effectLst>
              </a:rPr>
              <a:t>van het jaar </a:t>
            </a:r>
            <a:r>
              <a:rPr lang="fr-FR" sz="2700" b="1" dirty="0">
                <a:effectLst>
                  <a:outerShdw blurRad="38100" dist="38100" dir="2700000" algn="tl">
                    <a:srgbClr val="000000">
                      <a:alpha val="43137"/>
                    </a:srgbClr>
                  </a:outerShdw>
                </a:effectLst>
              </a:rPr>
              <a:t>2015</a:t>
            </a:r>
            <a:endParaRPr lang="fr-BE" sz="2700" b="1"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316566"/>
          </a:xfrm>
          <a:prstGeom prst="rect">
            <a:avLst/>
          </a:prstGeom>
          <a:noFill/>
        </p:spPr>
        <p:txBody>
          <a:bodyPr wrap="square" rtlCol="0">
            <a:spAutoFit/>
          </a:bodyPr>
          <a:lstStyle/>
          <a:p>
            <a:pPr marL="457200" lvl="0" indent="-457200">
              <a:spcAft>
                <a:spcPts val="300"/>
              </a:spcAft>
              <a:buFont typeface="+mj-lt"/>
              <a:buAutoNum type="arabicPeriod" startAt="2"/>
            </a:pPr>
            <a:r>
              <a:rPr lang="nl-BE" sz="2000" b="1" dirty="0" smtClean="0"/>
              <a:t>Asbestverwijderingswerkprogramma</a:t>
            </a:r>
          </a:p>
          <a:p>
            <a:pPr marL="785813" lvl="0" indent="-342900">
              <a:spcAft>
                <a:spcPts val="300"/>
              </a:spcAft>
              <a:buFont typeface="+mj-lt"/>
              <a:buAutoNum type="alphaLcPeriod"/>
            </a:pPr>
            <a:r>
              <a:rPr lang="nl-BE" b="1" dirty="0" smtClean="0"/>
              <a:t>Asbestverwijderingswerken </a:t>
            </a:r>
            <a:r>
              <a:rPr lang="nl-BE" b="1" dirty="0"/>
              <a:t>uitgevoerd in 2015 op contracten 1IP046, 1IP047 et 1IP048</a:t>
            </a:r>
            <a:endParaRPr lang="en-US" dirty="0"/>
          </a:p>
          <a:p>
            <a:pPr marL="1092200" indent="-285750">
              <a:spcAft>
                <a:spcPts val="300"/>
              </a:spcAft>
              <a:buFont typeface="Wingdings" panose="05000000000000000000" pitchFamily="2" charset="2"/>
              <a:buChar char="è"/>
            </a:pPr>
            <a:r>
              <a:rPr lang="nl-BE" sz="1400" dirty="0"/>
              <a:t>In </a:t>
            </a:r>
            <a:r>
              <a:rPr lang="nl-BE" sz="1400" b="1" dirty="0">
                <a:solidFill>
                  <a:srgbClr val="C00000"/>
                </a:solidFill>
                <a:effectLst>
                  <a:outerShdw blurRad="38100" dist="38100" dir="2700000" algn="tl">
                    <a:srgbClr val="000000">
                      <a:alpha val="43137"/>
                    </a:srgbClr>
                  </a:outerShdw>
                </a:effectLst>
              </a:rPr>
              <a:t>2014</a:t>
            </a:r>
            <a:r>
              <a:rPr lang="nl-BE" sz="1400" dirty="0"/>
              <a:t>, hebben de CCI een asbestverwijderingswerkprogramma voorgesteld voor het jaar </a:t>
            </a:r>
            <a:r>
              <a:rPr lang="nl-BE" sz="1400" b="1" dirty="0" smtClean="0">
                <a:solidFill>
                  <a:srgbClr val="C00000"/>
                </a:solidFill>
                <a:effectLst>
                  <a:outerShdw blurRad="38100" dist="38100" dir="2700000" algn="tl">
                    <a:srgbClr val="000000">
                      <a:alpha val="43137"/>
                    </a:srgbClr>
                  </a:outerShdw>
                </a:effectLst>
              </a:rPr>
              <a:t>2015</a:t>
            </a:r>
            <a:r>
              <a:rPr lang="nl-BE" sz="1400" dirty="0" smtClean="0"/>
              <a:t>;</a:t>
            </a:r>
          </a:p>
          <a:p>
            <a:pPr marL="1092200" indent="-285750">
              <a:spcAft>
                <a:spcPts val="300"/>
              </a:spcAft>
              <a:buFont typeface="Wingdings" panose="05000000000000000000" pitchFamily="2" charset="2"/>
              <a:buChar char="è"/>
            </a:pPr>
            <a:r>
              <a:rPr lang="nl-BE" sz="1400" dirty="0" smtClean="0"/>
              <a:t>Na </a:t>
            </a:r>
            <a:r>
              <a:rPr lang="nl-BE" sz="1400" dirty="0"/>
              <a:t>onderzoek en overleg met de CCI, werd door MRC&amp;I-I/S/E een verfijnd werkprogramma opgesteld. Dit werd door de </a:t>
            </a:r>
            <a:r>
              <a:rPr lang="nl-BE" sz="1400" dirty="0" smtClean="0"/>
              <a:t>CCI aangepast </a:t>
            </a:r>
            <a:r>
              <a:rPr lang="nl-BE" sz="1400" dirty="0"/>
              <a:t>in de loop van het jaar </a:t>
            </a:r>
            <a:r>
              <a:rPr lang="nl-BE" sz="1400" b="1" dirty="0">
                <a:solidFill>
                  <a:srgbClr val="C00000"/>
                </a:solidFill>
                <a:effectLst>
                  <a:outerShdw blurRad="38100" dist="38100" dir="2700000" algn="tl">
                    <a:srgbClr val="000000">
                      <a:alpha val="43137"/>
                    </a:srgbClr>
                  </a:outerShdw>
                </a:effectLst>
              </a:rPr>
              <a:t>2015</a:t>
            </a:r>
            <a:r>
              <a:rPr lang="nl-BE" sz="1400" dirty="0">
                <a:solidFill>
                  <a:srgbClr val="C00000"/>
                </a:solidFill>
                <a:effectLst>
                  <a:outerShdw blurRad="38100" dist="38100" dir="2700000" algn="tl">
                    <a:srgbClr val="000000">
                      <a:alpha val="43137"/>
                    </a:srgbClr>
                  </a:outerShdw>
                </a:effectLst>
              </a:rPr>
              <a:t> </a:t>
            </a:r>
            <a:r>
              <a:rPr lang="nl-BE" sz="1400" dirty="0"/>
              <a:t>in functie van de toegewezen tranches van budgeten, van aanvullende beschikbare kredieten en van de onderschattingen van sommigen </a:t>
            </a:r>
            <a:r>
              <a:rPr lang="nl-BE" sz="1400" dirty="0" smtClean="0"/>
              <a:t>posten.</a:t>
            </a:r>
          </a:p>
          <a:p>
            <a:pPr marL="1077913">
              <a:spcAft>
                <a:spcPts val="300"/>
              </a:spcAft>
            </a:pPr>
            <a:r>
              <a:rPr lang="nl-BE" sz="1400" dirty="0" smtClean="0"/>
              <a:t>Deze </a:t>
            </a:r>
            <a:r>
              <a:rPr lang="nl-BE" sz="1400" dirty="0"/>
              <a:t>verfijning heeft in geen geval het oorspronkelijk programma vervormd: </a:t>
            </a:r>
            <a:endParaRPr lang="nl-BE" sz="1400" dirty="0" smtClean="0"/>
          </a:p>
          <a:p>
            <a:pPr marL="1363663" indent="-285750">
              <a:spcAft>
                <a:spcPts val="300"/>
              </a:spcAft>
              <a:buFont typeface="Arial" panose="020B0604020202020204" pitchFamily="34" charset="0"/>
              <a:buChar char="•"/>
            </a:pPr>
            <a:r>
              <a:rPr lang="nl-BE" sz="1400" dirty="0"/>
              <a:t>D</a:t>
            </a:r>
            <a:r>
              <a:rPr lang="nl-BE" sz="1400" dirty="0" smtClean="0"/>
              <a:t>e </a:t>
            </a:r>
            <a:r>
              <a:rPr lang="nl-BE" sz="1400" dirty="0"/>
              <a:t>grote prioriteiten werden gerespecteerd </a:t>
            </a:r>
            <a:r>
              <a:rPr lang="nl-BE" sz="1400" dirty="0" smtClean="0"/>
              <a:t>;</a:t>
            </a:r>
          </a:p>
          <a:p>
            <a:pPr marL="1363663" indent="-285750">
              <a:spcAft>
                <a:spcPts val="300"/>
              </a:spcAft>
              <a:buFont typeface="Arial" panose="020B0604020202020204" pitchFamily="34" charset="0"/>
              <a:buChar char="•"/>
            </a:pPr>
            <a:r>
              <a:rPr lang="nl-BE" sz="1400" dirty="0"/>
              <a:t>D</a:t>
            </a:r>
            <a:r>
              <a:rPr lang="nl-BE" sz="1400" dirty="0" smtClean="0"/>
              <a:t>e </a:t>
            </a:r>
            <a:r>
              <a:rPr lang="nl-BE" sz="1400" dirty="0"/>
              <a:t>asbestverwijdering te VISSENAKEN zal </a:t>
            </a:r>
            <a:r>
              <a:rPr lang="nl-BE" sz="1400" b="1" dirty="0">
                <a:solidFill>
                  <a:srgbClr val="C00000"/>
                </a:solidFill>
                <a:effectLst>
                  <a:outerShdw blurRad="38100" dist="38100" dir="2700000" algn="tl">
                    <a:srgbClr val="000000">
                      <a:alpha val="43137"/>
                    </a:srgbClr>
                  </a:outerShdw>
                </a:effectLst>
              </a:rPr>
              <a:t>eind maart 2016</a:t>
            </a:r>
            <a:r>
              <a:rPr lang="nl-BE" sz="1400" dirty="0">
                <a:solidFill>
                  <a:srgbClr val="C00000"/>
                </a:solidFill>
                <a:effectLst>
                  <a:outerShdw blurRad="38100" dist="38100" dir="2700000" algn="tl">
                    <a:srgbClr val="000000">
                      <a:alpha val="43137"/>
                    </a:srgbClr>
                  </a:outerShdw>
                </a:effectLst>
              </a:rPr>
              <a:t> </a:t>
            </a:r>
            <a:r>
              <a:rPr lang="nl-BE" sz="1400" dirty="0"/>
              <a:t>afgesloten worden. </a:t>
            </a:r>
            <a:r>
              <a:rPr lang="nl-BE" sz="1400" dirty="0" smtClean="0"/>
              <a:t>Hetgeen </a:t>
            </a:r>
            <a:r>
              <a:rPr lang="nl-BE" sz="1400" dirty="0"/>
              <a:t>het dossier definitief afsluit! </a:t>
            </a:r>
            <a:endParaRPr lang="en-US" sz="1400" dirty="0"/>
          </a:p>
          <a:p>
            <a:pPr marL="1092200" indent="-285750">
              <a:spcAft>
                <a:spcPts val="300"/>
              </a:spcAft>
              <a:buFont typeface="Wingdings" panose="05000000000000000000" pitchFamily="2" charset="2"/>
              <a:buChar char="è"/>
            </a:pPr>
            <a:r>
              <a:rPr lang="nl-BE" sz="1400" dirty="0"/>
              <a:t>De lijst van de werken uitgevoerd in </a:t>
            </a:r>
            <a:r>
              <a:rPr lang="nl-BE" sz="1400" b="1" dirty="0">
                <a:solidFill>
                  <a:srgbClr val="C00000"/>
                </a:solidFill>
                <a:effectLst>
                  <a:outerShdw blurRad="38100" dist="38100" dir="2700000" algn="tl">
                    <a:srgbClr val="000000">
                      <a:alpha val="43137"/>
                    </a:srgbClr>
                  </a:outerShdw>
                </a:effectLst>
              </a:rPr>
              <a:t>2015</a:t>
            </a:r>
            <a:r>
              <a:rPr lang="nl-BE" sz="1400" dirty="0">
                <a:solidFill>
                  <a:srgbClr val="C00000"/>
                </a:solidFill>
                <a:effectLst>
                  <a:outerShdw blurRad="38100" dist="38100" dir="2700000" algn="tl">
                    <a:srgbClr val="000000">
                      <a:alpha val="43137"/>
                    </a:srgbClr>
                  </a:outerShdw>
                </a:effectLst>
              </a:rPr>
              <a:t> </a:t>
            </a:r>
            <a:r>
              <a:rPr lang="nl-BE" sz="1400" dirty="0" smtClean="0"/>
              <a:t>is </a:t>
            </a:r>
            <a:r>
              <a:rPr lang="nl-BE" sz="1400" dirty="0"/>
              <a:t>beschikbaar op SharePoint MRC&amp;I-I/S/E via de link:</a:t>
            </a:r>
            <a:endParaRPr lang="en-US" sz="1400" dirty="0"/>
          </a:p>
          <a:p>
            <a:pPr marL="1077913">
              <a:spcAft>
                <a:spcPts val="300"/>
              </a:spcAft>
            </a:pPr>
            <a:r>
              <a:rPr lang="fr-FR" sz="1400" u="sng" dirty="0">
                <a:hlinkClick r:id="rId3"/>
              </a:rPr>
              <a:t>http://intranet.mil.intra/sites/Mat/Infra/MRCI/AgrEnv/0511%20Asbestos%20InfraMgnt/Forms/AllItems.aspx</a:t>
            </a:r>
            <a:r>
              <a:rPr lang="fr-FR" sz="1400" dirty="0"/>
              <a:t> - </a:t>
            </a:r>
            <a:r>
              <a:rPr lang="fr-FR" sz="1400" dirty="0" err="1" smtClean="0"/>
              <a:t>Rubriek</a:t>
            </a:r>
            <a:r>
              <a:rPr lang="fr-FR" sz="1400" dirty="0" smtClean="0"/>
              <a:t> 3 - </a:t>
            </a:r>
            <a:r>
              <a:rPr lang="fr-FR" sz="1400" dirty="0" err="1" smtClean="0"/>
              <a:t>Subject</a:t>
            </a:r>
            <a:r>
              <a:rPr lang="fr-FR" sz="1400" dirty="0" smtClean="0"/>
              <a:t> 2 - Fichier </a:t>
            </a:r>
            <a:r>
              <a:rPr lang="fr-FR" sz="1400" dirty="0"/>
              <a:t>: </a:t>
            </a:r>
            <a:r>
              <a:rPr lang="fr-FR" sz="1400" dirty="0" smtClean="0"/>
              <a:t>Budgets_Contrats_Amiante_2015.xls;</a:t>
            </a:r>
            <a:endParaRPr lang="en-US" sz="1400" dirty="0"/>
          </a:p>
          <a:p>
            <a:pPr marL="1074738" indent="-268288">
              <a:spcAft>
                <a:spcPts val="300"/>
              </a:spcAft>
              <a:buFont typeface="Wingdings" panose="05000000000000000000" pitchFamily="2" charset="2"/>
              <a:buChar char="è"/>
            </a:pPr>
            <a:r>
              <a:rPr lang="nl-BE" sz="1400" dirty="0"/>
              <a:t>Het voorzien budget bedroeg </a:t>
            </a:r>
            <a:r>
              <a:rPr lang="nl-BE" sz="1400" b="1" dirty="0">
                <a:solidFill>
                  <a:srgbClr val="C00000"/>
                </a:solidFill>
                <a:effectLst>
                  <a:outerShdw blurRad="38100" dist="38100" dir="2700000" algn="tl">
                    <a:srgbClr val="000000">
                      <a:alpha val="43137"/>
                    </a:srgbClr>
                  </a:outerShdw>
                </a:effectLst>
              </a:rPr>
              <a:t>500.000,00</a:t>
            </a:r>
            <a:r>
              <a:rPr lang="nl-BE" sz="1400" dirty="0"/>
              <a:t> € BTW incl. Het werkelijk vastgelegd budget bedroeg </a:t>
            </a:r>
            <a:r>
              <a:rPr lang="nl-BE" sz="1400" b="1" dirty="0">
                <a:solidFill>
                  <a:srgbClr val="C00000"/>
                </a:solidFill>
                <a:effectLst>
                  <a:outerShdw blurRad="38100" dist="38100" dir="2700000" algn="tl">
                    <a:srgbClr val="000000">
                      <a:alpha val="43137"/>
                    </a:srgbClr>
                  </a:outerShdw>
                </a:effectLst>
              </a:rPr>
              <a:t>531.983,99</a:t>
            </a:r>
            <a:r>
              <a:rPr lang="nl-BE" sz="1400" dirty="0"/>
              <a:t> € BTW incl. Voor de details, zie </a:t>
            </a:r>
            <a:r>
              <a:rPr lang="fr-FR" sz="1400" dirty="0" smtClean="0">
                <a:hlinkClick r:id="rId4" action="ppaction://hlinksldjump"/>
              </a:rPr>
              <a:t>slide 15</a:t>
            </a:r>
            <a:r>
              <a:rPr lang="fr-FR" sz="1400" dirty="0" smtClean="0"/>
              <a:t>.</a:t>
            </a:r>
            <a:endParaRPr lang="en-US" sz="1400" dirty="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138109933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8</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nl-BE" sz="2700" b="1" dirty="0">
                <a:effectLst>
                  <a:outerShdw blurRad="38100" dist="38100" dir="2700000" algn="tl">
                    <a:srgbClr val="000000">
                      <a:alpha val="43137"/>
                    </a:srgbClr>
                  </a:outerShdw>
                </a:effectLst>
              </a:rPr>
              <a:t>Balans van het beheer van asbest Infra </a:t>
            </a:r>
            <a:br>
              <a:rPr lang="nl-BE" sz="2700" b="1" dirty="0">
                <a:effectLst>
                  <a:outerShdw blurRad="38100" dist="38100" dir="2700000" algn="tl">
                    <a:srgbClr val="000000">
                      <a:alpha val="43137"/>
                    </a:srgbClr>
                  </a:outerShdw>
                </a:effectLst>
              </a:rPr>
            </a:br>
            <a:r>
              <a:rPr lang="nl-BE" sz="2700" b="1" dirty="0">
                <a:effectLst>
                  <a:outerShdw blurRad="38100" dist="38100" dir="2700000" algn="tl">
                    <a:srgbClr val="000000">
                      <a:alpha val="43137"/>
                    </a:srgbClr>
                  </a:outerShdw>
                </a:effectLst>
              </a:rPr>
              <a:t>van het jaar </a:t>
            </a:r>
            <a:r>
              <a:rPr lang="fr-FR" sz="2700" b="1" dirty="0">
                <a:effectLst>
                  <a:outerShdw blurRad="38100" dist="38100" dir="2700000" algn="tl">
                    <a:srgbClr val="000000">
                      <a:alpha val="43137"/>
                    </a:srgbClr>
                  </a:outerShdw>
                </a:effectLst>
              </a:rPr>
              <a:t>2015</a:t>
            </a:r>
            <a:endParaRPr lang="fr-BE" sz="2700" b="1"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070345"/>
          </a:xfrm>
          <a:prstGeom prst="rect">
            <a:avLst/>
          </a:prstGeom>
          <a:noFill/>
        </p:spPr>
        <p:txBody>
          <a:bodyPr wrap="square" rtlCol="0">
            <a:spAutoFit/>
          </a:bodyPr>
          <a:lstStyle/>
          <a:p>
            <a:pPr marL="457200" lvl="0" indent="-457200">
              <a:spcAft>
                <a:spcPts val="300"/>
              </a:spcAft>
              <a:buFont typeface="+mj-lt"/>
              <a:buAutoNum type="arabicPeriod" startAt="2"/>
            </a:pPr>
            <a:r>
              <a:rPr lang="nl-BE" sz="2000" b="1" dirty="0"/>
              <a:t>Asbestverwijderingswerkprogramma</a:t>
            </a:r>
          </a:p>
          <a:p>
            <a:pPr marL="785813" lvl="0" indent="-342900">
              <a:spcAft>
                <a:spcPts val="600"/>
              </a:spcAft>
              <a:buFont typeface="+mj-lt"/>
              <a:buAutoNum type="alphaLcPeriod" startAt="2"/>
            </a:pPr>
            <a:r>
              <a:rPr lang="nl-BE" b="1" dirty="0"/>
              <a:t>Nieuw contract – 16IA046</a:t>
            </a:r>
            <a:endParaRPr lang="en-US" dirty="0"/>
          </a:p>
          <a:p>
            <a:pPr marL="1092200" indent="-285750">
              <a:spcAft>
                <a:spcPts val="600"/>
              </a:spcAft>
              <a:buFont typeface="Wingdings" panose="05000000000000000000" pitchFamily="2" charset="2"/>
              <a:buChar char="è"/>
            </a:pPr>
            <a:r>
              <a:rPr lang="nl-BE" sz="1400" dirty="0"/>
              <a:t>Een nieuw meerjarig contract van vier jaar (</a:t>
            </a:r>
            <a:r>
              <a:rPr lang="nl-BE" sz="1400" b="1" dirty="0">
                <a:solidFill>
                  <a:srgbClr val="C00000"/>
                </a:solidFill>
                <a:effectLst>
                  <a:outerShdw blurRad="38100" dist="38100" dir="2700000" algn="tl">
                    <a:srgbClr val="000000">
                      <a:alpha val="43137"/>
                    </a:srgbClr>
                  </a:outerShdw>
                </a:effectLst>
              </a:rPr>
              <a:t>2016-2019</a:t>
            </a:r>
            <a:r>
              <a:rPr lang="nl-BE" sz="1400" dirty="0"/>
              <a:t>) betreffende de uitvoering van asbestverwijderingswerken werd door MRC&amp;I-I/S/E </a:t>
            </a:r>
            <a:r>
              <a:rPr lang="nl-BE" sz="1400" dirty="0" smtClean="0"/>
              <a:t>opgesteld;</a:t>
            </a:r>
            <a:endParaRPr lang="en-US" sz="1400" dirty="0"/>
          </a:p>
          <a:p>
            <a:pPr marL="1092200" indent="-285750">
              <a:spcAft>
                <a:spcPts val="600"/>
              </a:spcAft>
              <a:buFont typeface="Wingdings" panose="05000000000000000000" pitchFamily="2" charset="2"/>
              <a:buChar char="è"/>
            </a:pPr>
            <a:r>
              <a:rPr lang="nl-BE" sz="1400" dirty="0"/>
              <a:t>Aanbesteding: op </a:t>
            </a:r>
            <a:r>
              <a:rPr lang="fr-FR" sz="1400" b="1" dirty="0">
                <a:solidFill>
                  <a:srgbClr val="C00000"/>
                </a:solidFill>
                <a:effectLst>
                  <a:outerShdw blurRad="38100" dist="38100" dir="2700000" algn="tl">
                    <a:srgbClr val="000000">
                      <a:alpha val="43137"/>
                    </a:srgbClr>
                  </a:outerShdw>
                </a:effectLst>
              </a:rPr>
              <a:t>14 </a:t>
            </a:r>
            <a:r>
              <a:rPr lang="fr-FR" sz="1400" b="1" dirty="0" err="1" smtClean="0">
                <a:solidFill>
                  <a:srgbClr val="C00000"/>
                </a:solidFill>
                <a:effectLst>
                  <a:outerShdw blurRad="38100" dist="38100" dir="2700000" algn="tl">
                    <a:srgbClr val="000000">
                      <a:alpha val="43137"/>
                    </a:srgbClr>
                  </a:outerShdw>
                </a:effectLst>
              </a:rPr>
              <a:t>december</a:t>
            </a:r>
            <a:r>
              <a:rPr lang="fr-FR" sz="1400" b="1" dirty="0" smtClean="0">
                <a:solidFill>
                  <a:srgbClr val="C00000"/>
                </a:solidFill>
                <a:effectLst>
                  <a:outerShdw blurRad="38100" dist="38100" dir="2700000" algn="tl">
                    <a:srgbClr val="000000">
                      <a:alpha val="43137"/>
                    </a:srgbClr>
                  </a:outerShdw>
                </a:effectLst>
              </a:rPr>
              <a:t> 2015</a:t>
            </a:r>
            <a:r>
              <a:rPr lang="fr-FR" sz="1400" dirty="0"/>
              <a:t>.</a:t>
            </a:r>
            <a:endParaRPr lang="en-US" sz="1400" dirty="0"/>
          </a:p>
          <a:p>
            <a:pPr marL="804863" lvl="0" indent="-342900">
              <a:spcAft>
                <a:spcPts val="600"/>
              </a:spcAft>
              <a:buFont typeface="+mj-lt"/>
              <a:buAutoNum type="alphaLcPeriod" startAt="3"/>
            </a:pPr>
            <a:r>
              <a:rPr lang="nl-BE" b="1" dirty="0"/>
              <a:t>Asbestverwijderingswerken door het personeel van het 2 </a:t>
            </a:r>
            <a:r>
              <a:rPr lang="nl-BE" b="1" dirty="0" err="1"/>
              <a:t>Ech</a:t>
            </a:r>
            <a:r>
              <a:rPr lang="nl-BE" b="1" dirty="0"/>
              <a:t> Infra</a:t>
            </a:r>
            <a:endParaRPr lang="en-US" dirty="0"/>
          </a:p>
          <a:p>
            <a:pPr marL="1092200" indent="-285750">
              <a:spcAft>
                <a:spcPts val="600"/>
              </a:spcAft>
              <a:buFont typeface="Wingdings" panose="05000000000000000000" pitchFamily="2" charset="2"/>
              <a:buChar char="è"/>
            </a:pPr>
            <a:r>
              <a:rPr lang="nl-BE" sz="1400" dirty="0"/>
              <a:t>De lijst van de asbestverwijderingswerken die door het gevormd personeel van het 2 </a:t>
            </a:r>
            <a:r>
              <a:rPr lang="nl-BE" sz="1400" dirty="0" err="1"/>
              <a:t>Ech</a:t>
            </a:r>
            <a:r>
              <a:rPr lang="nl-BE" sz="1400" dirty="0"/>
              <a:t> Infra werd uitgevoerd wordt ter beschikking gesteld op de SharePoint van MRC&amp;I-I/S/E via de link:</a:t>
            </a:r>
            <a:endParaRPr lang="en-US" sz="1400" dirty="0"/>
          </a:p>
          <a:p>
            <a:pPr marL="1077913">
              <a:spcAft>
                <a:spcPts val="600"/>
              </a:spcAft>
            </a:pPr>
            <a:r>
              <a:rPr lang="fr-FR" sz="1400" u="sng" dirty="0">
                <a:hlinkClick r:id="rId3"/>
              </a:rPr>
              <a:t>http://intranet.mil.intra/sites/Mat/Infra/MRCI/AgrEnv/0511%20Asbestos%20InfraMgnt/Forms/AllItems.aspx</a:t>
            </a:r>
            <a:r>
              <a:rPr lang="fr-FR" sz="1400" dirty="0"/>
              <a:t> - </a:t>
            </a:r>
            <a:r>
              <a:rPr lang="fr-FR" sz="1400" dirty="0" err="1" smtClean="0"/>
              <a:t>Rubriek</a:t>
            </a:r>
            <a:r>
              <a:rPr lang="fr-FR" sz="1400" dirty="0" smtClean="0"/>
              <a:t> </a:t>
            </a:r>
            <a:r>
              <a:rPr lang="fr-FR" sz="1400" dirty="0"/>
              <a:t>3 - </a:t>
            </a:r>
            <a:r>
              <a:rPr lang="fr-FR" sz="1400" dirty="0" err="1"/>
              <a:t>Subject</a:t>
            </a:r>
            <a:r>
              <a:rPr lang="fr-FR" sz="1400" dirty="0"/>
              <a:t> 5 - Fichier Liste_Trvx_2ECHINFRA(v.2015).doc.</a:t>
            </a:r>
            <a:endParaRPr lang="en-US" sz="1400" dirty="0"/>
          </a:p>
          <a:p>
            <a:pPr marL="1092200" indent="-285750">
              <a:spcAft>
                <a:spcPts val="600"/>
              </a:spcAft>
              <a:buFont typeface="Wingdings" panose="05000000000000000000" pitchFamily="2" charset="2"/>
              <a:buChar char="è"/>
            </a:pPr>
            <a:r>
              <a:rPr lang="nl-BE" sz="1400" dirty="0"/>
              <a:t>O</a:t>
            </a:r>
            <a:r>
              <a:rPr lang="nl-BE" sz="1400" dirty="0" smtClean="0"/>
              <a:t>verzicht van het aantal interventies van 2009 tot 2015. </a:t>
            </a:r>
          </a:p>
          <a:p>
            <a:pPr marL="1077913">
              <a:spcAft>
                <a:spcPts val="600"/>
              </a:spcAft>
            </a:pPr>
            <a:r>
              <a:rPr lang="fr-FR" sz="1600" dirty="0" smtClean="0"/>
              <a:t>=&gt; </a:t>
            </a:r>
            <a:r>
              <a:rPr lang="nl-BE" sz="1600" dirty="0" smtClean="0">
                <a:hlinkClick r:id="rId4" action="ppaction://hlinksldjump"/>
              </a:rPr>
              <a:t>Tabel</a:t>
            </a:r>
            <a:r>
              <a:rPr lang="fr-FR" sz="1600" dirty="0" smtClean="0"/>
              <a:t>.</a:t>
            </a:r>
            <a:endParaRPr lang="en-US" sz="1600" dirty="0"/>
          </a:p>
          <a:p>
            <a:endParaRPr lang="fr-FR" sz="1600" dirty="0" smtClean="0"/>
          </a:p>
          <a:p>
            <a:pPr marL="896938"/>
            <a:endParaRPr lang="fr-FR" sz="1600" dirty="0" smtClean="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3672815958"/>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9</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nl-BE" sz="2700" b="1" dirty="0">
                <a:effectLst>
                  <a:outerShdw blurRad="38100" dist="38100" dir="2700000" algn="tl">
                    <a:srgbClr val="000000">
                      <a:alpha val="43137"/>
                    </a:srgbClr>
                  </a:outerShdw>
                </a:effectLst>
              </a:rPr>
              <a:t>Balans van het beheer van asbest Infra </a:t>
            </a:r>
            <a:br>
              <a:rPr lang="nl-BE" sz="2700" b="1" dirty="0">
                <a:effectLst>
                  <a:outerShdw blurRad="38100" dist="38100" dir="2700000" algn="tl">
                    <a:srgbClr val="000000">
                      <a:alpha val="43137"/>
                    </a:srgbClr>
                  </a:outerShdw>
                </a:effectLst>
              </a:rPr>
            </a:br>
            <a:r>
              <a:rPr lang="nl-BE" sz="2700" b="1" dirty="0">
                <a:effectLst>
                  <a:outerShdw blurRad="38100" dist="38100" dir="2700000" algn="tl">
                    <a:srgbClr val="000000">
                      <a:alpha val="43137"/>
                    </a:srgbClr>
                  </a:outerShdw>
                </a:effectLst>
              </a:rPr>
              <a:t>van het jaar </a:t>
            </a:r>
            <a:r>
              <a:rPr lang="fr-FR" sz="2700" b="1" dirty="0">
                <a:effectLst>
                  <a:outerShdw blurRad="38100" dist="38100" dir="2700000" algn="tl">
                    <a:srgbClr val="000000">
                      <a:alpha val="43137"/>
                    </a:srgbClr>
                  </a:outerShdw>
                </a:effectLst>
              </a:rPr>
              <a:t>2015</a:t>
            </a:r>
            <a:endParaRPr lang="fr-BE" sz="2700" b="1"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5109091"/>
          </a:xfrm>
          <a:prstGeom prst="rect">
            <a:avLst/>
          </a:prstGeom>
          <a:noFill/>
        </p:spPr>
        <p:txBody>
          <a:bodyPr wrap="square" rtlCol="0">
            <a:spAutoFit/>
          </a:bodyPr>
          <a:lstStyle/>
          <a:p>
            <a:pPr marL="441325" lvl="0" indent="-441325">
              <a:spcAft>
                <a:spcPts val="600"/>
              </a:spcAft>
              <a:buFont typeface="+mj-lt"/>
              <a:buAutoNum type="arabicPeriod" startAt="4"/>
            </a:pPr>
            <a:r>
              <a:rPr lang="nl-BE" sz="2000" b="1" dirty="0"/>
              <a:t>Beheer van asbest in het kader van onderhoudswerken in </a:t>
            </a:r>
            <a:r>
              <a:rPr lang="nl-BE" sz="2000" b="1" dirty="0" smtClean="0"/>
              <a:t>kwartieren</a:t>
            </a:r>
            <a:endParaRPr lang="en-US" sz="2000" dirty="0"/>
          </a:p>
          <a:p>
            <a:pPr marL="442913">
              <a:spcAft>
                <a:spcPts val="600"/>
              </a:spcAft>
            </a:pPr>
            <a:r>
              <a:rPr lang="nl-BE" sz="1600" u="sng" dirty="0"/>
              <a:t>Refertes</a:t>
            </a:r>
            <a:r>
              <a:rPr lang="nl-BE" sz="1600" dirty="0"/>
              <a:t>: (1) </a:t>
            </a:r>
            <a:r>
              <a:rPr lang="nl-BE" sz="1600" b="1" dirty="0"/>
              <a:t>Zie conclusies van het verslag van de technische vergadering van</a:t>
            </a:r>
            <a:r>
              <a:rPr lang="nl-BE" sz="1600" dirty="0"/>
              <a:t> </a:t>
            </a:r>
            <a:r>
              <a:rPr lang="nl-BE" sz="1600" b="1" dirty="0">
                <a:solidFill>
                  <a:srgbClr val="C00000"/>
                </a:solidFill>
                <a:effectLst>
                  <a:outerShdw blurRad="38100" dist="38100" dir="2700000" algn="tl">
                    <a:srgbClr val="000000">
                      <a:alpha val="43137"/>
                    </a:srgbClr>
                  </a:outerShdw>
                </a:effectLst>
              </a:rPr>
              <a:t>28 januari 2015, §4.b.</a:t>
            </a:r>
            <a:r>
              <a:rPr lang="nl-BE" sz="1600" dirty="0">
                <a:solidFill>
                  <a:srgbClr val="C00000"/>
                </a:solidFill>
                <a:effectLst>
                  <a:outerShdw blurRad="38100" dist="38100" dir="2700000" algn="tl">
                    <a:srgbClr val="000000">
                      <a:alpha val="43137"/>
                    </a:srgbClr>
                  </a:outerShdw>
                </a:effectLst>
              </a:rPr>
              <a:t> </a:t>
            </a:r>
            <a:r>
              <a:rPr lang="nl-BE" sz="1600" dirty="0"/>
              <a:t>+ (2) </a:t>
            </a:r>
            <a:r>
              <a:rPr lang="nl-BE" sz="1600" b="1" dirty="0"/>
              <a:t>Technische vergadering van </a:t>
            </a:r>
            <a:r>
              <a:rPr lang="nl-BE" sz="1600" b="1" dirty="0">
                <a:solidFill>
                  <a:srgbClr val="C00000"/>
                </a:solidFill>
                <a:effectLst>
                  <a:outerShdw blurRad="38100" dist="38100" dir="2700000" algn="tl">
                    <a:srgbClr val="000000">
                      <a:alpha val="43137"/>
                    </a:srgbClr>
                  </a:outerShdw>
                </a:effectLst>
              </a:rPr>
              <a:t>11 februari 2015</a:t>
            </a:r>
            <a:r>
              <a:rPr lang="nl-BE" sz="1600" dirty="0"/>
              <a:t>.</a:t>
            </a:r>
            <a:endParaRPr lang="en-US" sz="1600" dirty="0"/>
          </a:p>
          <a:p>
            <a:pPr marL="728663" indent="-285750">
              <a:spcAft>
                <a:spcPts val="600"/>
              </a:spcAft>
              <a:buFont typeface="Wingdings" panose="05000000000000000000" pitchFamily="2" charset="2"/>
              <a:buChar char="è"/>
            </a:pPr>
            <a:r>
              <a:rPr lang="nl-BE" sz="1600" dirty="0"/>
              <a:t>Uit informele vergaderingen met </a:t>
            </a:r>
            <a:r>
              <a:rPr lang="nl-BE" sz="1600" b="1" dirty="0">
                <a:solidFill>
                  <a:srgbClr val="C00000"/>
                </a:solidFill>
                <a:effectLst>
                  <a:outerShdw blurRad="38100" dist="38100" dir="2700000" algn="tl">
                    <a:srgbClr val="000000">
                      <a:alpha val="43137"/>
                    </a:srgbClr>
                  </a:outerShdw>
                </a:effectLst>
              </a:rPr>
              <a:t>TSS Infra NAT begin 2015</a:t>
            </a:r>
            <a:r>
              <a:rPr lang="nl-BE" sz="1600" dirty="0">
                <a:solidFill>
                  <a:srgbClr val="C00000"/>
                </a:solidFill>
                <a:effectLst>
                  <a:outerShdw blurRad="38100" dist="38100" dir="2700000" algn="tl">
                    <a:srgbClr val="000000">
                      <a:alpha val="43137"/>
                    </a:srgbClr>
                  </a:outerShdw>
                </a:effectLst>
              </a:rPr>
              <a:t> </a:t>
            </a:r>
            <a:r>
              <a:rPr lang="nl-BE" sz="1600" dirty="0"/>
              <a:t>blijkt dat:</a:t>
            </a:r>
            <a:endParaRPr lang="en-US" sz="1600" dirty="0"/>
          </a:p>
          <a:p>
            <a:pPr marL="984250" lvl="0" indent="-268288">
              <a:spcAft>
                <a:spcPts val="600"/>
              </a:spcAft>
              <a:buFont typeface="Arial" panose="020B0604020202020204" pitchFamily="34" charset="0"/>
              <a:buChar char="•"/>
            </a:pPr>
            <a:r>
              <a:rPr lang="nl-BE" sz="1600" dirty="0"/>
              <a:t>De beleidsflowcharts die aan de vergadering in referte (2) worden </a:t>
            </a:r>
            <a:r>
              <a:rPr lang="nl-BE" sz="1600" dirty="0" smtClean="0"/>
              <a:t>gepresenteerd:</a:t>
            </a:r>
          </a:p>
          <a:p>
            <a:pPr marL="1258888" lvl="1" indent="-285750">
              <a:spcAft>
                <a:spcPts val="600"/>
              </a:spcAft>
              <a:buFont typeface="Courier New" panose="02070309020205020404" pitchFamily="49" charset="0"/>
              <a:buChar char="o"/>
            </a:pPr>
            <a:r>
              <a:rPr lang="nl-BE" sz="1600" dirty="0"/>
              <a:t>B</a:t>
            </a:r>
            <a:r>
              <a:rPr lang="nl-BE" sz="1600" dirty="0" smtClean="0"/>
              <a:t>lijken </a:t>
            </a:r>
            <a:r>
              <a:rPr lang="nl-BE" sz="1600" dirty="0"/>
              <a:t>zeer ingewikkeld en erg zwaar om uit te </a:t>
            </a:r>
            <a:r>
              <a:rPr lang="nl-BE" sz="1600" dirty="0" smtClean="0"/>
              <a:t>baten;</a:t>
            </a:r>
          </a:p>
          <a:p>
            <a:pPr marL="1258888" lvl="1" indent="-285750">
              <a:spcAft>
                <a:spcPts val="600"/>
              </a:spcAft>
              <a:buFont typeface="Courier New" panose="02070309020205020404" pitchFamily="49" charset="0"/>
              <a:buChar char="o"/>
            </a:pPr>
            <a:r>
              <a:rPr lang="nl-BE" sz="1600" dirty="0" smtClean="0"/>
              <a:t>Vestigen </a:t>
            </a:r>
            <a:r>
              <a:rPr lang="nl-BE" sz="1600" dirty="0"/>
              <a:t>de aandacht </a:t>
            </a:r>
            <a:r>
              <a:rPr lang="nl-BE" sz="1600" dirty="0" smtClean="0"/>
              <a:t>op </a:t>
            </a:r>
            <a:r>
              <a:rPr lang="nl-BE" sz="1600" dirty="0"/>
              <a:t>de complexiteit van het beheer van het asbest in de kwartieren;</a:t>
            </a:r>
            <a:endParaRPr lang="en-US" sz="1600" dirty="0"/>
          </a:p>
          <a:p>
            <a:pPr marL="984250" lvl="0" indent="-268288">
              <a:spcAft>
                <a:spcPts val="600"/>
              </a:spcAft>
              <a:buFont typeface="Arial" panose="020B0604020202020204" pitchFamily="34" charset="0"/>
              <a:buChar char="•"/>
            </a:pPr>
            <a:r>
              <a:rPr lang="nl-BE" sz="1600" dirty="0"/>
              <a:t>Er werd in samenspraak beslist om niet te kiezen voor de presentatie van het beheer onder deze vorm</a:t>
            </a:r>
            <a:r>
              <a:rPr lang="nl-BE" sz="1600" dirty="0" smtClean="0"/>
              <a:t>;</a:t>
            </a:r>
            <a:endParaRPr lang="en-US" sz="1600" dirty="0"/>
          </a:p>
          <a:p>
            <a:pPr marL="728663" indent="-285750">
              <a:spcAft>
                <a:spcPts val="600"/>
              </a:spcAft>
              <a:buFont typeface="Wingdings" panose="05000000000000000000" pitchFamily="2" charset="2"/>
              <a:buChar char="è"/>
            </a:pPr>
            <a:r>
              <a:rPr lang="nl-BE" sz="1600" dirty="0"/>
              <a:t>Voorstelling van MRC&amp;I-I/S/E:</a:t>
            </a:r>
            <a:endParaRPr lang="en-US" sz="1600" dirty="0"/>
          </a:p>
          <a:p>
            <a:pPr marL="984250" lvl="0" indent="-268288">
              <a:spcAft>
                <a:spcPts val="600"/>
              </a:spcAft>
              <a:buFont typeface="Arial" panose="020B0604020202020204" pitchFamily="34" charset="0"/>
              <a:buChar char="•"/>
            </a:pPr>
            <a:r>
              <a:rPr lang="nl-BE" sz="1600" dirty="0"/>
              <a:t>De instructiefiche met betrekking tot de werken in de nabijheid van asbesthoudende materialen behouden (deze werd tijdens de vergadering in referte (2) in </a:t>
            </a:r>
            <a:r>
              <a:rPr lang="nl-BE" sz="1600" b="1" dirty="0">
                <a:solidFill>
                  <a:srgbClr val="C00000"/>
                </a:solidFill>
                <a:effectLst>
                  <a:outerShdw blurRad="38100" dist="38100" dir="2700000" algn="tl">
                    <a:srgbClr val="000000">
                      <a:alpha val="43137"/>
                    </a:srgbClr>
                  </a:outerShdw>
                </a:effectLst>
              </a:rPr>
              <a:t>2015</a:t>
            </a:r>
            <a:r>
              <a:rPr lang="nl-BE" sz="1600" dirty="0">
                <a:solidFill>
                  <a:srgbClr val="C00000"/>
                </a:solidFill>
                <a:effectLst>
                  <a:outerShdw blurRad="38100" dist="38100" dir="2700000" algn="tl">
                    <a:srgbClr val="000000">
                      <a:alpha val="43137"/>
                    </a:srgbClr>
                  </a:outerShdw>
                </a:effectLst>
              </a:rPr>
              <a:t> </a:t>
            </a:r>
            <a:r>
              <a:rPr lang="nl-BE" sz="1600" dirty="0"/>
              <a:t>gepresenteerd);</a:t>
            </a:r>
            <a:endParaRPr lang="en-US" sz="1600" dirty="0"/>
          </a:p>
          <a:p>
            <a:pPr marL="984250" lvl="0" indent="-268288">
              <a:spcAft>
                <a:spcPts val="600"/>
              </a:spcAft>
              <a:buFont typeface="Arial" panose="020B0604020202020204" pitchFamily="34" charset="0"/>
              <a:buChar char="•"/>
            </a:pPr>
            <a:r>
              <a:rPr lang="nl-BE" sz="1600" dirty="0"/>
              <a:t>De richtlijn </a:t>
            </a:r>
            <a:r>
              <a:rPr lang="nl-BE" sz="1600" b="1" dirty="0">
                <a:solidFill>
                  <a:srgbClr val="C00000"/>
                </a:solidFill>
                <a:effectLst>
                  <a:outerShdw blurRad="38100" dist="38100" dir="2700000" algn="tl">
                    <a:srgbClr val="000000">
                      <a:alpha val="43137"/>
                    </a:srgbClr>
                  </a:outerShdw>
                </a:effectLst>
              </a:rPr>
              <a:t>DGMR-SPS-PRMIL-ITLX-007</a:t>
            </a:r>
            <a:r>
              <a:rPr lang="nl-BE" sz="1600" b="1" dirty="0"/>
              <a:t> </a:t>
            </a:r>
            <a:r>
              <a:rPr lang="nl-BE" sz="1600" dirty="0"/>
              <a:t>“</a:t>
            </a:r>
            <a:r>
              <a:rPr lang="nl-BE" sz="1600" i="1" dirty="0"/>
              <a:t>Beheer van asbest aanwezig in de Infrastructuur van Defensie</a:t>
            </a:r>
            <a:r>
              <a:rPr lang="nl-BE" sz="1600" dirty="0"/>
              <a:t>” aanpassen.</a:t>
            </a:r>
            <a:endParaRPr lang="en-US" sz="1600" dirty="0"/>
          </a:p>
          <a:p>
            <a:pPr marL="896938"/>
            <a:endParaRPr lang="fr-FR" sz="1600" dirty="0" smtClean="0"/>
          </a:p>
        </p:txBody>
      </p:sp>
      <p:sp>
        <p:nvSpPr>
          <p:cNvPr id="9"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nl-BE" sz="1400" dirty="0" smtClean="0">
                <a:latin typeface="Arial" charset="0"/>
              </a:rPr>
              <a:t>12 februari 2016</a:t>
            </a:r>
            <a:endParaRPr lang="nl-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nl-BE" sz="1400" dirty="0" smtClean="0">
                <a:latin typeface="Arial" charset="0"/>
              </a:rPr>
              <a:t>Technische vergadering</a:t>
            </a:r>
            <a:endParaRPr lang="nl-BE" sz="1400" dirty="0">
              <a:latin typeface="Arial" charset="0"/>
            </a:endParaRPr>
          </a:p>
        </p:txBody>
      </p:sp>
    </p:spTree>
    <p:extLst>
      <p:ext uri="{BB962C8B-B14F-4D97-AF65-F5344CB8AC3E}">
        <p14:creationId xmlns:p14="http://schemas.microsoft.com/office/powerpoint/2010/main" val="2310681562"/>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6210</TotalTime>
  <Words>3622</Words>
  <Application>Microsoft Office PowerPoint</Application>
  <PresentationFormat>On-screen Show (4:3)</PresentationFormat>
  <Paragraphs>659</Paragraphs>
  <Slides>32</Slides>
  <Notes>26</Notes>
  <HiddenSlides>6</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vector>
  </TitlesOfParts>
  <Company>Belgian Defense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Point Presentation (exemple)</dc:title>
  <dc:creator>Boiten Claudia</dc:creator>
  <cp:lastModifiedBy>Kubes Patrick</cp:lastModifiedBy>
  <cp:revision>763</cp:revision>
  <cp:lastPrinted>2015-01-13T13:13:01Z</cp:lastPrinted>
  <dcterms:created xsi:type="dcterms:W3CDTF">2011-12-22T10:13:19Z</dcterms:created>
  <dcterms:modified xsi:type="dcterms:W3CDTF">2016-02-04T09:35:02Z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
    <vt:lpwstr>NF</vt:lpwstr>
  </property>
  <property fmtid="{D5CDD505-2E9C-101B-9397-08002B2CF9AE}" pid="3" name="ContentType">
    <vt:lpwstr>Picture</vt:lpwstr>
  </property>
  <property fmtid="{D5CDD505-2E9C-101B-9397-08002B2CF9AE}" pid="4" name="Beschrijving">
    <vt:lpwstr>Power Point Presentation (voorbeeld)</vt:lpwstr>
  </property>
</Properties>
</file>