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</p:sldMasterIdLst>
  <p:notesMasterIdLst>
    <p:notesMasterId r:id="rId17"/>
  </p:notesMasterIdLst>
  <p:handoutMasterIdLst>
    <p:handoutMasterId r:id="rId18"/>
  </p:handoutMasterIdLst>
  <p:sldIdLst>
    <p:sldId id="257" r:id="rId6"/>
    <p:sldId id="339" r:id="rId7"/>
    <p:sldId id="333" r:id="rId8"/>
    <p:sldId id="334" r:id="rId9"/>
    <p:sldId id="344" r:id="rId10"/>
    <p:sldId id="345" r:id="rId11"/>
    <p:sldId id="328" r:id="rId12"/>
    <p:sldId id="338" r:id="rId13"/>
    <p:sldId id="342" r:id="rId14"/>
    <p:sldId id="343" r:id="rId15"/>
    <p:sldId id="341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5027" autoAdjust="0"/>
  </p:normalViewPr>
  <p:slideViewPr>
    <p:cSldViewPr>
      <p:cViewPr varScale="1">
        <p:scale>
          <a:sx n="74" d="100"/>
          <a:sy n="74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4A349-3741-4795-AA0E-F94CA7BE1CC4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B8CCB-9055-4812-A711-346E9FFB90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60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0ED8C-1510-459E-B7E1-A1EDB68EB923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111F3-8A53-47DE-A813-1A6C63309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12450FDA-B340-4DBF-B81E-BA7968EFFC97}" type="slidenum">
              <a:rPr lang="en-US" altLang="en-US">
                <a:solidFill>
                  <a:prstClr val="black"/>
                </a:solidFill>
              </a:rPr>
              <a:pPr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</a:t>
            </a:r>
            <a:r>
              <a:rPr lang="nl-BE" dirty="0" err="1" smtClean="0"/>
              <a:t>Ops&amp;Trg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COMOPSLAND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COMOPSAIR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Toelage contacteerbaarheid laten vallen vanaf </a:t>
            </a:r>
            <a:r>
              <a:rPr lang="nl-BE" dirty="0" err="1" smtClean="0"/>
              <a:t>Cdt</a:t>
            </a:r>
            <a:endParaRPr lang="nl-BE" dirty="0" smtClean="0"/>
          </a:p>
          <a:p>
            <a:r>
              <a:rPr lang="nl-BE" dirty="0" smtClean="0"/>
              <a:t>COMOPSNAV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COMOPSMED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IS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</a:t>
            </a:r>
            <a:r>
              <a:rPr lang="nl-BE" dirty="0" err="1" smtClean="0"/>
              <a:t>Strat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WB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BF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</a:t>
            </a:r>
            <a:r>
              <a:rPr lang="nl-BE" dirty="0" err="1" smtClean="0"/>
              <a:t>Fmn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MR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HR</a:t>
            </a:r>
          </a:p>
          <a:p>
            <a:endParaRPr lang="nl-BE" sz="1200" baseline="0" dirty="0" smtClean="0">
              <a:effectLst/>
              <a:latin typeface="+mn-lt"/>
            </a:endParaRPr>
          </a:p>
          <a:p>
            <a:r>
              <a:rPr lang="nl-BE" sz="1200" baseline="0" dirty="0" smtClean="0">
                <a:effectLst/>
                <a:latin typeface="+mn-lt"/>
              </a:rPr>
              <a:t>DG COM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BE" sz="1200" baseline="0" dirty="0" smtClean="0">
              <a:effectLst/>
              <a:latin typeface="+mn-lt"/>
              <a:ea typeface="Calibri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DG JM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HRA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Minimum 6 u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0,10/1850 is</a:t>
            </a:r>
            <a:r>
              <a:rPr lang="nl-BE" baseline="0" dirty="0" smtClean="0"/>
              <a:t> </a:t>
            </a:r>
            <a:r>
              <a:rPr lang="nl-BE" dirty="0" smtClean="0"/>
              <a:t>Financieel complex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HRB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111F3-8A53-47DE-A813-1A6C633093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07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</a:t>
            </a:r>
            <a:r>
              <a:rPr lang="nl-BE" dirty="0" err="1" smtClean="0"/>
              <a:t>Ops&amp;Trg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COMOPSLAND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COMOPSAIR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Toelage contacteerbaarheid laten vallen vanaf </a:t>
            </a:r>
            <a:r>
              <a:rPr lang="nl-BE" dirty="0" err="1" smtClean="0"/>
              <a:t>Cdt</a:t>
            </a:r>
            <a:endParaRPr lang="nl-BE" dirty="0" smtClean="0"/>
          </a:p>
          <a:p>
            <a:r>
              <a:rPr lang="nl-BE" dirty="0" smtClean="0"/>
              <a:t>COMOPSNAV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COMOPSMED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IS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</a:t>
            </a:r>
            <a:r>
              <a:rPr lang="nl-BE" dirty="0" err="1" smtClean="0"/>
              <a:t>Strat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WB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BF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</a:t>
            </a:r>
            <a:r>
              <a:rPr lang="nl-BE" dirty="0" err="1" smtClean="0"/>
              <a:t>Fmn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MR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HR</a:t>
            </a:r>
          </a:p>
          <a:p>
            <a:endParaRPr lang="nl-BE" sz="1200" baseline="0" dirty="0" smtClean="0">
              <a:effectLst/>
              <a:latin typeface="+mn-lt"/>
            </a:endParaRPr>
          </a:p>
          <a:p>
            <a:r>
              <a:rPr lang="nl-BE" sz="1200" baseline="0" dirty="0" smtClean="0">
                <a:effectLst/>
                <a:latin typeface="+mn-lt"/>
              </a:rPr>
              <a:t>DG COM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BE" sz="1200" baseline="0" dirty="0" smtClean="0">
              <a:effectLst/>
              <a:latin typeface="+mn-lt"/>
              <a:ea typeface="Calibri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DG JM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HRA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Minimum 6 u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0,10/1850 is</a:t>
            </a:r>
            <a:r>
              <a:rPr lang="nl-BE" baseline="0" dirty="0" smtClean="0"/>
              <a:t> </a:t>
            </a:r>
            <a:r>
              <a:rPr lang="nl-BE" dirty="0" smtClean="0"/>
              <a:t>Financieel complex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HRB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111F3-8A53-47DE-A813-1A6C633093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07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</a:t>
            </a:r>
            <a:r>
              <a:rPr lang="nl-BE" dirty="0" err="1" smtClean="0"/>
              <a:t>Ops&amp;Trg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COMOPSLAND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COMOPSAIR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Toelage contacteerbaarheid laten vallen vanaf </a:t>
            </a:r>
            <a:r>
              <a:rPr lang="nl-BE" dirty="0" err="1" smtClean="0"/>
              <a:t>Cdt</a:t>
            </a:r>
            <a:endParaRPr lang="nl-BE" dirty="0" smtClean="0"/>
          </a:p>
          <a:p>
            <a:r>
              <a:rPr lang="nl-BE" dirty="0" smtClean="0"/>
              <a:t>COMOPSNAV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COMOPSMED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IS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</a:t>
            </a:r>
            <a:r>
              <a:rPr lang="nl-BE" dirty="0" err="1" smtClean="0"/>
              <a:t>Strat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ACOS WB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BF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</a:t>
            </a:r>
            <a:r>
              <a:rPr lang="nl-BE" dirty="0" err="1" smtClean="0"/>
              <a:t>Fmn</a:t>
            </a:r>
            <a:endParaRPr lang="nl-BE" dirty="0" smtClean="0"/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MR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DG HR</a:t>
            </a:r>
          </a:p>
          <a:p>
            <a:endParaRPr lang="nl-BE" sz="1200" baseline="0" dirty="0" smtClean="0">
              <a:effectLst/>
              <a:latin typeface="+mn-lt"/>
            </a:endParaRPr>
          </a:p>
          <a:p>
            <a:r>
              <a:rPr lang="nl-BE" sz="1200" baseline="0" dirty="0" smtClean="0">
                <a:effectLst/>
                <a:latin typeface="+mn-lt"/>
              </a:rPr>
              <a:t>DG COM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BE" sz="1200" baseline="0" dirty="0" smtClean="0">
              <a:effectLst/>
              <a:latin typeface="+mn-lt"/>
              <a:ea typeface="Calibri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DG JM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HRA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Minimum 6 u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dirty="0" smtClean="0"/>
              <a:t>0,10/1850 is</a:t>
            </a:r>
            <a:r>
              <a:rPr lang="nl-BE" baseline="0" dirty="0" smtClean="0"/>
              <a:t> </a:t>
            </a:r>
            <a:r>
              <a:rPr lang="nl-BE" dirty="0" smtClean="0"/>
              <a:t>Financieel complex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HRB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B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dirty="0" smtClean="0"/>
              <a:t>HRM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111F3-8A53-47DE-A813-1A6C633093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07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A0F67-177D-4054-9C99-267ED358D56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0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03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5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A6E86-080B-45C6-B325-5F296301E7F1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141E5-545D-473C-933D-6F910103E91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35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63C8-F2EE-457E-A719-32A86A7BA30F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960FB-4015-47F2-B66C-0BC5ACD2FBB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799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3B16E-7A5C-491A-A13B-E62192B9783F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96808-2DD9-454A-A058-2787AC412C3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1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B6914-4F74-447D-ADF7-47D7021EC6F8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666AF-3CFA-4401-B561-1EAC0AD3F7F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99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7A6E5-8557-4E3D-8665-D69524F21255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31352-6B92-47C3-9CAB-503CF5892A5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40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53B5A-831F-41C7-B569-97529E438FAA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028B-9171-4864-9D50-1E1F3E07B23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99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BA4E9-B835-4631-8D18-692340800B2C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2B585-3A39-475B-BA5F-02B2E91EC0C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39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98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F0D56-F7DB-407F-9A5D-3573803600B5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D399-51D3-4687-832D-710AA8FCAF4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627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88E43-D271-4589-B60A-D99C6B9845B9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C64E0-67B2-4F69-AB8A-B8F254F253D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1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F0B8F-EA20-483C-8512-649A626CF71B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DBE68-366C-4C72-83FB-896799ACA90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61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76EF2-9357-42DE-BE1C-DA5AB081DC63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440C8-677D-4186-A430-CA0EBFF29A4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601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09BB4-524E-43B2-BD49-FA6A6B9C1B3C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E2CBB-04AC-4C19-B59A-82D2E6FD158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0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7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1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1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8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1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nl-B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nl-B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BDBD8F1-FDD7-454F-A22A-97F96FAF262F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106CE02-31EA-40D8-8975-01865F8F6C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nl-B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nl-B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13F606-FA91-4820-A432-87AADC6AC113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21-jan-16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975772-6EE4-4FE8-9E8D-F8EEE1CC82F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1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ghr.mil.intra/default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frm=1&amp;source=images&amp;cd=&amp;cad=rja&amp;docid=jUxsxM-UG6g0tM&amp;tbnid=GixQgMlM-8l5KM:&amp;ved=0CAUQjRw&amp;url=http://carolynsmith.com.au/2012/10/questions-to-ask-a-potential-employer/&amp;ei=eWwcUtGfKY6S0AW5rYGICA&amp;bvm=bv.51156542,d.d2k&amp;psig=AFQjCNFFajX-db_BWYtgoPcUK1LyFvos4g&amp;ust=137768087510923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BE1AE-CF18-41EC-BCC1-21C89F8CE71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75" name="Title 1"/>
          <p:cNvSpPr txBox="1">
            <a:spLocks/>
          </p:cNvSpPr>
          <p:nvPr/>
        </p:nvSpPr>
        <p:spPr bwMode="auto">
          <a:xfrm>
            <a:off x="395536" y="2564904"/>
            <a:ext cx="8496944" cy="252028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altLang="en-US" sz="3200" b="1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Personnel</a:t>
            </a:r>
            <a:r>
              <a:rPr lang="nl-BE" altLang="en-US" sz="32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altLang="en-US" sz="3200" b="1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rappelable</a:t>
            </a:r>
            <a:endParaRPr lang="nl-BE" altLang="en-US" sz="3200" b="1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altLang="en-US" sz="32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22 Jan 16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altLang="en-US" sz="32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-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altLang="en-US" sz="32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DGHR-HRM/Pol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altLang="en-US" sz="2800" b="1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Maj</a:t>
            </a:r>
            <a:r>
              <a:rPr lang="nl-BE" altLang="en-US" sz="2800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altLang="en-US" sz="2800" b="1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d’Avi</a:t>
            </a:r>
            <a:r>
              <a:rPr lang="nl-BE" altLang="en-US" sz="28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MAERTENS</a:t>
            </a:r>
          </a:p>
        </p:txBody>
      </p:sp>
      <p:pic>
        <p:nvPicPr>
          <p:cNvPr id="3079" name="Picture 7" descr="logo_hr1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381" y="260648"/>
            <a:ext cx="9810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4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965" y="128474"/>
            <a:ext cx="8229600" cy="564222"/>
          </a:xfrm>
        </p:spPr>
        <p:txBody>
          <a:bodyPr/>
          <a:lstStyle/>
          <a:p>
            <a:r>
              <a:rPr lang="nl-BE" dirty="0" err="1" smtClean="0"/>
              <a:t>Valeur</a:t>
            </a:r>
            <a:r>
              <a:rPr lang="nl-BE" dirty="0" smtClean="0"/>
              <a:t> </a:t>
            </a:r>
            <a:r>
              <a:rPr lang="nl-BE" dirty="0" err="1" smtClean="0"/>
              <a:t>ajoutée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960FB-4015-47F2-B66C-0BC5ACD2FBB4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3451" y="1541888"/>
            <a:ext cx="8113005" cy="46069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58540" y="2479402"/>
            <a:ext cx="5757676" cy="29823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 rot="212770">
            <a:off x="1167866" y="4367763"/>
            <a:ext cx="2554468" cy="457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s</a:t>
            </a:r>
            <a:r>
              <a:rPr lang="nl-BE" dirty="0" smtClean="0"/>
              <a:t>ervice de garde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 rot="20270074">
            <a:off x="1062490" y="2978939"/>
            <a:ext cx="2160240" cy="47650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s</a:t>
            </a:r>
            <a:r>
              <a:rPr lang="nl-BE" dirty="0" smtClean="0"/>
              <a:t>ervice en </a:t>
            </a:r>
            <a:r>
              <a:rPr lang="nl-BE" dirty="0" err="1" smtClean="0"/>
              <a:t>équipe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 rot="21165944">
            <a:off x="1108026" y="3667996"/>
            <a:ext cx="2069170" cy="426091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permanence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445100" y="1313288"/>
            <a:ext cx="4277597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>
                <a:solidFill>
                  <a:schemeClr val="tx1"/>
                </a:solidFill>
              </a:rPr>
              <a:t>En </a:t>
            </a:r>
            <a:r>
              <a:rPr lang="nl-BE" b="1" dirty="0" err="1" smtClean="0">
                <a:solidFill>
                  <a:schemeClr val="tx1"/>
                </a:solidFill>
              </a:rPr>
              <a:t>dehors</a:t>
            </a:r>
            <a:r>
              <a:rPr lang="nl-BE" b="1" dirty="0" smtClean="0">
                <a:solidFill>
                  <a:schemeClr val="tx1"/>
                </a:solidFill>
              </a:rPr>
              <a:t> </a:t>
            </a:r>
            <a:r>
              <a:rPr lang="nl-BE" dirty="0" smtClean="0">
                <a:solidFill>
                  <a:schemeClr val="tx1"/>
                </a:solidFill>
              </a:rPr>
              <a:t>des </a:t>
            </a:r>
            <a:r>
              <a:rPr lang="nl-BE" dirty="0" err="1" smtClean="0">
                <a:solidFill>
                  <a:schemeClr val="tx1"/>
                </a:solidFill>
              </a:rPr>
              <a:t>heures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normales</a:t>
            </a:r>
            <a:r>
              <a:rPr lang="nl-BE" dirty="0" smtClean="0">
                <a:solidFill>
                  <a:schemeClr val="tx1"/>
                </a:solidFill>
              </a:rPr>
              <a:t> de service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265350" y="2320942"/>
            <a:ext cx="1860878" cy="25913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disponible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3375538" y="2346326"/>
            <a:ext cx="5156902" cy="27787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6518714" y="3317658"/>
            <a:ext cx="1881750" cy="836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err="1" smtClean="0">
                <a:solidFill>
                  <a:schemeClr val="tx1"/>
                </a:solidFill>
              </a:rPr>
              <a:t>contactable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945083" y="3844536"/>
            <a:ext cx="2166056" cy="47650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rappelable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4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3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arolynsmith.com.au/files/2012/10/questions_to_ask_potential_employee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23" y="764704"/>
            <a:ext cx="6337222" cy="5184576"/>
          </a:xfrm>
          <a:prstGeom prst="rect">
            <a:avLst/>
          </a:prstGeom>
          <a:noFill/>
          <a:ln w="38100">
            <a:solidFill>
              <a:srgbClr val="0066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9895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6792" y="1034425"/>
            <a:ext cx="5895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400" dirty="0" err="1" smtClean="0"/>
              <a:t>Table</a:t>
            </a:r>
            <a:r>
              <a:rPr lang="nl-BE" sz="4400" dirty="0" smtClean="0"/>
              <a:t> des </a:t>
            </a:r>
            <a:r>
              <a:rPr lang="nl-BE" sz="4400" dirty="0" err="1" smtClean="0"/>
              <a:t>matières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1556792" y="3501008"/>
            <a:ext cx="6229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2800" dirty="0" smtClean="0"/>
              <a:t>Calendrier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2800" dirty="0" smtClean="0"/>
              <a:t>Problématique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 err="1" smtClean="0"/>
              <a:t>Politique</a:t>
            </a:r>
            <a:endParaRPr lang="nl-BE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 err="1" smtClean="0"/>
              <a:t>Questions</a:t>
            </a:r>
            <a:endParaRPr lang="nl-BE" sz="2800" dirty="0" smtClean="0"/>
          </a:p>
        </p:txBody>
      </p:sp>
    </p:spTree>
    <p:extLst>
      <p:ext uri="{BB962C8B-B14F-4D97-AF65-F5344CB8AC3E}">
        <p14:creationId xmlns:p14="http://schemas.microsoft.com/office/powerpoint/2010/main" val="301705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6792" y="1034425"/>
            <a:ext cx="5895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400" dirty="0" smtClean="0"/>
              <a:t>Agenda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864240" y="2564904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BE" sz="2800" dirty="0" smtClean="0"/>
              <a:t>15 </a:t>
            </a:r>
            <a:r>
              <a:rPr lang="fr-BE" sz="2800" dirty="0"/>
              <a:t>Jan </a:t>
            </a:r>
            <a:r>
              <a:rPr lang="fr-BE" sz="2800" dirty="0" smtClean="0"/>
              <a:t>16 : </a:t>
            </a:r>
            <a:br>
              <a:rPr lang="fr-BE" sz="2800" dirty="0" smtClean="0"/>
            </a:br>
            <a:r>
              <a:rPr lang="fr-BE" sz="2800" dirty="0" smtClean="0"/>
              <a:t>point de vue des syndicats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BE" sz="2800" dirty="0" smtClean="0"/>
              <a:t>22 </a:t>
            </a:r>
            <a:r>
              <a:rPr lang="fr-BE" sz="2800" dirty="0"/>
              <a:t>Jan 16 : </a:t>
            </a:r>
            <a:r>
              <a:rPr lang="fr-BE" sz="2800" dirty="0" smtClean="0"/>
              <a:t/>
            </a:r>
            <a:br>
              <a:rPr lang="fr-BE" sz="2800" dirty="0" smtClean="0"/>
            </a:br>
            <a:r>
              <a:rPr lang="fr-BE" sz="2800" dirty="0" smtClean="0"/>
              <a:t>briefing par l’Etat-major de la Défense</a:t>
            </a:r>
            <a:endParaRPr lang="en-US" sz="28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BE" sz="2800" dirty="0" smtClean="0"/>
              <a:t>27 Jan 16 : </a:t>
            </a:r>
            <a:br>
              <a:rPr lang="fr-BE" sz="2800" dirty="0" smtClean="0"/>
            </a:br>
            <a:r>
              <a:rPr lang="fr-BE" sz="2800" dirty="0" smtClean="0"/>
              <a:t>CONEGO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0395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3266" y="287008"/>
            <a:ext cx="5895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400" dirty="0" err="1" smtClean="0"/>
              <a:t>Problématique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827584" y="1700808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BE" sz="2400" b="1" dirty="0" err="1" smtClean="0"/>
              <a:t>Dec</a:t>
            </a:r>
            <a:r>
              <a:rPr lang="fr-BE" sz="2400" b="1" dirty="0" smtClean="0"/>
              <a:t> 14 : Monitoring </a:t>
            </a:r>
            <a:r>
              <a:rPr lang="fr-BE" sz="2400" b="1" dirty="0" err="1" smtClean="0"/>
              <a:t>Bg</a:t>
            </a:r>
            <a:r>
              <a:rPr lang="fr-BE" sz="2400" b="1" dirty="0" smtClean="0"/>
              <a:t> 2015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BE" sz="2400" b="1" dirty="0" smtClean="0"/>
              <a:t>Jan 15: </a:t>
            </a:r>
            <a:r>
              <a:rPr lang="fr-BE" sz="2400" b="1" dirty="0" err="1" smtClean="0"/>
              <a:t>GpT</a:t>
            </a:r>
            <a:r>
              <a:rPr lang="fr-BE" sz="2400" b="1" dirty="0" smtClean="0"/>
              <a:t> ‘rôles’</a:t>
            </a:r>
            <a:endParaRPr lang="fr-B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/>
              <a:t>s</a:t>
            </a:r>
            <a:r>
              <a:rPr lang="fr-BE" sz="2400" dirty="0" smtClean="0"/>
              <a:t>uppression ET addition de rôles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rôles uniquement weekend (</a:t>
            </a:r>
            <a:r>
              <a:rPr lang="fr-BE" sz="2400" dirty="0" err="1"/>
              <a:t>C</a:t>
            </a:r>
            <a:r>
              <a:rPr lang="fr-BE" sz="2400" dirty="0" err="1" smtClean="0"/>
              <a:t>apt</a:t>
            </a:r>
            <a:r>
              <a:rPr lang="fr-BE" sz="2400" dirty="0" smtClean="0"/>
              <a:t> de Sem, NEO, …)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BE" sz="2400" b="1" dirty="0" smtClean="0"/>
              <a:t>Jan-</a:t>
            </a:r>
            <a:r>
              <a:rPr lang="fr-BE" sz="2400" b="1" dirty="0" err="1" smtClean="0"/>
              <a:t>Jul</a:t>
            </a:r>
            <a:r>
              <a:rPr lang="fr-BE" sz="2400" b="1" dirty="0" smtClean="0"/>
              <a:t> 15: Initiatives syndicales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Avertissement pour prestations  non couvertes d’une indemnité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Constatation de zones grises, </a:t>
            </a:r>
            <a:r>
              <a:rPr lang="fr-BE" sz="2400" dirty="0" err="1" smtClean="0"/>
              <a:t>e.a</a:t>
            </a:r>
            <a:r>
              <a:rPr lang="fr-BE" sz="2400" dirty="0" smtClean="0"/>
              <a:t>. le contact de et le rappel +4Hr de Pers </a:t>
            </a:r>
            <a:r>
              <a:rPr lang="fr-BE" sz="2400" dirty="0"/>
              <a:t>hors rôle </a:t>
            </a:r>
            <a:endParaRPr lang="fr-B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b="1" dirty="0" smtClean="0"/>
              <a:t>Le cadre légal actuel </a:t>
            </a:r>
            <a:r>
              <a:rPr lang="fr-BE" sz="2400" dirty="0" smtClean="0"/>
              <a:t>ne prévoit pas de ‘Pers </a:t>
            </a:r>
            <a:r>
              <a:rPr lang="fr-BE" sz="2400" dirty="0" err="1" smtClean="0"/>
              <a:t>contactable</a:t>
            </a:r>
            <a:r>
              <a:rPr lang="fr-BE" sz="2400" dirty="0" smtClean="0"/>
              <a:t>’ ni ‘Pers rappelable +4 </a:t>
            </a:r>
            <a:r>
              <a:rPr lang="fr-BE" sz="2400" dirty="0" err="1" smtClean="0"/>
              <a:t>Hr</a:t>
            </a:r>
            <a:r>
              <a:rPr lang="fr-BE" sz="2400" dirty="0" smtClean="0"/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319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3266" y="287008"/>
            <a:ext cx="5895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200" dirty="0" err="1" smtClean="0"/>
              <a:t>Synthèse</a:t>
            </a:r>
            <a:r>
              <a:rPr lang="nl-BE" sz="3200" dirty="0" smtClean="0"/>
              <a:t> 15 Jan 16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755576" y="1412776"/>
            <a:ext cx="792088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BE" sz="2400" u="sng" dirty="0" smtClean="0">
                <a:sym typeface="Wingdings" panose="05000000000000000000" pitchFamily="2" charset="2"/>
              </a:rPr>
              <a:t>Communication</a:t>
            </a:r>
            <a:endParaRPr lang="fr-BE" sz="2400" u="sng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ym typeface="Wingdings" panose="05000000000000000000" pitchFamily="2" charset="2"/>
              </a:rPr>
              <a:t>Susceptible d’être améliorée </a:t>
            </a:r>
            <a:r>
              <a:rPr lang="fr-BE" sz="2400" smtClean="0">
                <a:sym typeface="Wingdings" panose="05000000000000000000" pitchFamily="2" charset="2"/>
              </a:rPr>
              <a:t>dans certains cas </a:t>
            </a:r>
            <a:endParaRPr lang="fr-BE" sz="2400" dirty="0">
              <a:sym typeface="Wingdings" panose="05000000000000000000" pitchFamily="2" charset="2"/>
            </a:endParaRPr>
          </a:p>
          <a:p>
            <a:pPr lvl="2"/>
            <a:r>
              <a:rPr lang="fr-BE" dirty="0" smtClean="0">
                <a:sym typeface="Wingdings" panose="05000000000000000000" pitchFamily="2" charset="2"/>
              </a:rPr>
              <a:t>p.ex. communications tardives </a:t>
            </a:r>
            <a:r>
              <a:rPr lang="fr-BE" dirty="0" err="1" smtClean="0">
                <a:sym typeface="Wingdings" panose="05000000000000000000" pitchFamily="2" charset="2"/>
              </a:rPr>
              <a:t>p.r.à</a:t>
            </a:r>
            <a:r>
              <a:rPr lang="fr-BE" dirty="0" smtClean="0">
                <a:sym typeface="Wingdings" panose="05000000000000000000" pitchFamily="2" charset="2"/>
              </a:rPr>
              <a:t> début et fin d’une période de rappel</a:t>
            </a:r>
            <a:endParaRPr lang="fr-BE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ym typeface="Wingdings" panose="05000000000000000000" pitchFamily="2" charset="2"/>
              </a:rPr>
              <a:t>Action DG HR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ym typeface="Wingdings" panose="05000000000000000000" pitchFamily="2" charset="2"/>
              </a:rPr>
              <a:t>Communication  ACOS/DG concernés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ym typeface="Wingdings" panose="05000000000000000000" pitchFamily="2" charset="2"/>
              </a:rPr>
              <a:t>Remarque: gestion de rôles structurels &lt;&gt; rôles </a:t>
            </a:r>
            <a:r>
              <a:rPr lang="fr-BE" sz="2400" dirty="0" err="1" smtClean="0">
                <a:sym typeface="Wingdings" panose="05000000000000000000" pitchFamily="2" charset="2"/>
              </a:rPr>
              <a:t>Ops</a:t>
            </a:r>
            <a:endParaRPr lang="fr-BE" sz="2400" dirty="0" smtClean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fr-BE" sz="2400" dirty="0" smtClean="0">
                <a:sym typeface="Wingdings" panose="05000000000000000000" pitchFamily="2" charset="2"/>
              </a:rPr>
              <a:t> </a:t>
            </a:r>
            <a:r>
              <a:rPr lang="fr-BE" sz="2400" u="sng" dirty="0">
                <a:sym typeface="Wingdings" panose="05000000000000000000" pitchFamily="2" charset="2"/>
              </a:rPr>
              <a:t>C</a:t>
            </a:r>
            <a:r>
              <a:rPr lang="fr-BE" sz="2400" u="sng" dirty="0" smtClean="0"/>
              <a:t>larté des listes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Ann F au BIP A-016 &lt;&gt; CHODOPORD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ym typeface="Wingdings" panose="05000000000000000000" pitchFamily="2" charset="2"/>
              </a:rPr>
              <a:t>Communication top-down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ym typeface="Wingdings" panose="05000000000000000000" pitchFamily="2" charset="2"/>
              </a:rPr>
              <a:t>Action DG HR: communication  ACOS/DG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400" u="sng" dirty="0" smtClean="0"/>
              <a:t>Conditions d’emploi du ‘Pers rappelable’ </a:t>
            </a:r>
            <a:endParaRPr lang="fr-BE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Attentes vis-à-vis du Mil</a:t>
            </a:r>
          </a:p>
        </p:txBody>
      </p:sp>
    </p:spTree>
    <p:extLst>
      <p:ext uri="{BB962C8B-B14F-4D97-AF65-F5344CB8AC3E}">
        <p14:creationId xmlns:p14="http://schemas.microsoft.com/office/powerpoint/2010/main" val="27929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965" y="128474"/>
            <a:ext cx="8229600" cy="564222"/>
          </a:xfrm>
        </p:spPr>
        <p:txBody>
          <a:bodyPr/>
          <a:lstStyle/>
          <a:p>
            <a:r>
              <a:rPr lang="nl-BE" dirty="0" err="1" smtClean="0"/>
              <a:t>Attentes</a:t>
            </a:r>
            <a:r>
              <a:rPr lang="nl-BE" dirty="0" smtClean="0"/>
              <a:t> vis-à-vis du Mil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960FB-4015-47F2-B66C-0BC5ACD2FBB4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7544" y="1052736"/>
            <a:ext cx="8113005" cy="52565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86434" y="1844824"/>
            <a:ext cx="5992906" cy="36724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 rot="792176">
            <a:off x="1539612" y="4723031"/>
            <a:ext cx="2484410" cy="457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service de garde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 rot="21240121">
            <a:off x="1189565" y="2664340"/>
            <a:ext cx="3112352" cy="47650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s</a:t>
            </a:r>
            <a:r>
              <a:rPr lang="nl-BE" dirty="0" smtClean="0"/>
              <a:t>ervice en </a:t>
            </a:r>
            <a:r>
              <a:rPr lang="nl-BE" dirty="0" err="1" smtClean="0"/>
              <a:t>équipes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 rot="203325">
            <a:off x="1025786" y="3786757"/>
            <a:ext cx="2069170" cy="426091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permanence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195736" y="1025440"/>
            <a:ext cx="4176464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>
                <a:solidFill>
                  <a:schemeClr val="tx1"/>
                </a:solidFill>
              </a:rPr>
              <a:t>e</a:t>
            </a:r>
            <a:r>
              <a:rPr lang="nl-BE" b="1" dirty="0" smtClean="0">
                <a:solidFill>
                  <a:schemeClr val="tx1"/>
                </a:solidFill>
              </a:rPr>
              <a:t>n </a:t>
            </a:r>
            <a:r>
              <a:rPr lang="nl-BE" b="1" dirty="0" err="1" smtClean="0">
                <a:solidFill>
                  <a:schemeClr val="tx1"/>
                </a:solidFill>
              </a:rPr>
              <a:t>dehors</a:t>
            </a:r>
            <a:r>
              <a:rPr lang="nl-BE" b="1" dirty="0" smtClean="0">
                <a:solidFill>
                  <a:schemeClr val="tx1"/>
                </a:solidFill>
              </a:rPr>
              <a:t> des </a:t>
            </a:r>
            <a:r>
              <a:rPr lang="nl-BE" dirty="0" err="1" smtClean="0">
                <a:solidFill>
                  <a:schemeClr val="tx1"/>
                </a:solidFill>
              </a:rPr>
              <a:t>heures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normales</a:t>
            </a:r>
            <a:r>
              <a:rPr lang="nl-BE" dirty="0" smtClean="0">
                <a:solidFill>
                  <a:schemeClr val="tx1"/>
                </a:solidFill>
              </a:rPr>
              <a:t> de service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817416" y="1715258"/>
            <a:ext cx="1860878" cy="25913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err="1" smtClean="0"/>
              <a:t>disponible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7164288" y="3302151"/>
            <a:ext cx="914400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4400" dirty="0" smtClean="0"/>
              <a:t>?</a:t>
            </a:r>
            <a:endParaRPr lang="en-US" sz="4400" dirty="0"/>
          </a:p>
        </p:txBody>
      </p:sp>
      <p:sp>
        <p:nvSpPr>
          <p:cNvPr id="28" name="Oval 27"/>
          <p:cNvSpPr/>
          <p:nvPr/>
        </p:nvSpPr>
        <p:spPr>
          <a:xfrm>
            <a:off x="4097483" y="3996936"/>
            <a:ext cx="2166056" cy="47650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rappelable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3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7" grpId="0" animBg="1"/>
      <p:bldP spid="18" grpId="0" animBg="1"/>
      <p:bldP spid="23" grpId="0" animBg="1"/>
      <p:bldP spid="24" grpId="0" animBg="1"/>
      <p:bldP spid="5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94122"/>
          </a:xfrm>
        </p:spPr>
        <p:txBody>
          <a:bodyPr/>
          <a:lstStyle/>
          <a:p>
            <a:r>
              <a:rPr lang="nl-BE" dirty="0" err="1" smtClean="0"/>
              <a:t>Politique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435280" cy="3456384"/>
          </a:xfrm>
        </p:spPr>
        <p:txBody>
          <a:bodyPr/>
          <a:lstStyle/>
          <a:p>
            <a:r>
              <a:rPr lang="nl-BE" dirty="0" err="1" smtClean="0"/>
              <a:t>Maintenir</a:t>
            </a:r>
            <a:r>
              <a:rPr lang="nl-BE" dirty="0" smtClean="0"/>
              <a:t> les </a:t>
            </a:r>
            <a:r>
              <a:rPr lang="nl-BE" dirty="0" err="1" smtClean="0"/>
              <a:t>statuts</a:t>
            </a:r>
            <a:r>
              <a:rPr lang="nl-BE" dirty="0" smtClean="0"/>
              <a:t> ‘Pers </a:t>
            </a:r>
            <a:r>
              <a:rPr lang="nl-BE" dirty="0" err="1" smtClean="0"/>
              <a:t>rappelable</a:t>
            </a:r>
            <a:r>
              <a:rPr lang="nl-BE" dirty="0" smtClean="0"/>
              <a:t>’</a:t>
            </a:r>
          </a:p>
          <a:p>
            <a:pPr lvl="1"/>
            <a:r>
              <a:rPr lang="nl-BE" dirty="0"/>
              <a:t>-2u: 1/1850; -4u: 0,5/1850</a:t>
            </a:r>
          </a:p>
          <a:p>
            <a:r>
              <a:rPr lang="nl-BE" dirty="0" err="1" smtClean="0"/>
              <a:t>Réalisation</a:t>
            </a:r>
            <a:r>
              <a:rPr lang="nl-BE" dirty="0" smtClean="0"/>
              <a:t> du </a:t>
            </a:r>
            <a:r>
              <a:rPr lang="nl-BE" dirty="0" err="1" smtClean="0"/>
              <a:t>statut</a:t>
            </a:r>
            <a:r>
              <a:rPr lang="nl-BE" dirty="0" smtClean="0"/>
              <a:t> ‘Pers </a:t>
            </a:r>
            <a:r>
              <a:rPr lang="nl-BE" dirty="0" err="1" smtClean="0"/>
              <a:t>contactable</a:t>
            </a:r>
            <a:r>
              <a:rPr lang="nl-BE" dirty="0" smtClean="0"/>
              <a:t>’</a:t>
            </a:r>
          </a:p>
          <a:p>
            <a:pPr lvl="1"/>
            <a:r>
              <a:rPr lang="nl-BE" dirty="0" err="1" smtClean="0"/>
              <a:t>Compensation</a:t>
            </a:r>
            <a:r>
              <a:rPr lang="nl-BE" dirty="0" smtClean="0"/>
              <a:t> </a:t>
            </a:r>
            <a:r>
              <a:rPr lang="nl-BE" dirty="0" err="1" smtClean="0"/>
              <a:t>pécuniaire</a:t>
            </a:r>
            <a:r>
              <a:rPr lang="nl-BE" dirty="0" smtClean="0"/>
              <a:t>: 0,15/1850</a:t>
            </a:r>
          </a:p>
          <a:p>
            <a:r>
              <a:rPr lang="nl-BE" dirty="0" err="1" smtClean="0"/>
              <a:t>Rédaction</a:t>
            </a:r>
            <a:r>
              <a:rPr lang="nl-BE" dirty="0" smtClean="0"/>
              <a:t> AR </a:t>
            </a:r>
            <a:r>
              <a:rPr lang="nl-BE" dirty="0" err="1" smtClean="0"/>
              <a:t>prévue</a:t>
            </a:r>
            <a:r>
              <a:rPr lang="nl-BE" dirty="0" smtClean="0"/>
              <a:t> fin Juin 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960FB-4015-47F2-B66C-0BC5ACD2FBB4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0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00113" y="620713"/>
            <a:ext cx="7715250" cy="863600"/>
          </a:xfrm>
        </p:spPr>
        <p:txBody>
          <a:bodyPr/>
          <a:lstStyle/>
          <a:p>
            <a:r>
              <a:rPr lang="nl-BE" altLang="en-US" dirty="0" smtClean="0"/>
              <a:t>Mil </a:t>
            </a:r>
            <a:r>
              <a:rPr lang="nl-BE" altLang="en-US" dirty="0" err="1" smtClean="0"/>
              <a:t>contactable</a:t>
            </a:r>
            <a:endParaRPr lang="en-US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569325" cy="413305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nl-BE" altLang="en-US" sz="2800" dirty="0" err="1"/>
              <a:t>r</a:t>
            </a:r>
            <a:r>
              <a:rPr lang="nl-BE" altLang="en-US" sz="2800" dirty="0" err="1" smtClean="0"/>
              <a:t>epris</a:t>
            </a:r>
            <a:r>
              <a:rPr lang="nl-BE" altLang="en-US" sz="2800" dirty="0" smtClean="0"/>
              <a:t> </a:t>
            </a:r>
            <a:r>
              <a:rPr lang="nl-BE" altLang="en-US" sz="2800" dirty="0" err="1" smtClean="0"/>
              <a:t>sur</a:t>
            </a:r>
            <a:r>
              <a:rPr lang="nl-BE" altLang="en-US" sz="2800" dirty="0" smtClean="0"/>
              <a:t> </a:t>
            </a:r>
            <a:r>
              <a:rPr lang="nl-BE" altLang="en-US" sz="2800" dirty="0" err="1" smtClean="0"/>
              <a:t>rôle</a:t>
            </a:r>
            <a:r>
              <a:rPr lang="nl-BE" altLang="en-US" sz="2800" dirty="0" smtClean="0"/>
              <a:t> (BIP A-016/Ann </a:t>
            </a:r>
            <a:r>
              <a:rPr lang="nl-BE" altLang="en-US" sz="2800" dirty="0"/>
              <a:t>F)</a:t>
            </a:r>
            <a:endParaRPr lang="nl-BE" altLang="en-US" sz="2800" dirty="0" smtClean="0"/>
          </a:p>
          <a:p>
            <a:pPr>
              <a:spcBef>
                <a:spcPts val="0"/>
              </a:spcBef>
            </a:pPr>
            <a:r>
              <a:rPr lang="nl-BE" altLang="en-US" sz="2800" dirty="0" err="1" smtClean="0"/>
              <a:t>liberté</a:t>
            </a:r>
            <a:r>
              <a:rPr lang="nl-BE" altLang="en-US" sz="2800" dirty="0" smtClean="0"/>
              <a:t> de mouvement non </a:t>
            </a:r>
            <a:r>
              <a:rPr lang="nl-BE" altLang="en-US" sz="2800" dirty="0" err="1" smtClean="0"/>
              <a:t>restreinte</a:t>
            </a:r>
            <a:endParaRPr lang="nl-BE" altLang="en-US" sz="2800" dirty="0" smtClean="0"/>
          </a:p>
          <a:p>
            <a:pPr>
              <a:spcBef>
                <a:spcPts val="0"/>
              </a:spcBef>
            </a:pPr>
            <a:r>
              <a:rPr lang="nl-BE" altLang="en-US" sz="2800" u="sng" dirty="0" err="1" smtClean="0"/>
              <a:t>implique</a:t>
            </a:r>
            <a:r>
              <a:rPr lang="nl-BE" altLang="en-US" sz="2800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nl-BE" altLang="en-US" dirty="0" smtClean="0"/>
              <a:t>expertise et/</a:t>
            </a:r>
            <a:r>
              <a:rPr lang="nl-BE" altLang="en-US" dirty="0" err="1" smtClean="0"/>
              <a:t>ou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pouvoir</a:t>
            </a:r>
            <a:r>
              <a:rPr lang="nl-BE" altLang="en-US" dirty="0" smtClean="0"/>
              <a:t> de </a:t>
            </a:r>
            <a:r>
              <a:rPr lang="nl-BE" altLang="en-US" dirty="0" err="1" smtClean="0"/>
              <a:t>décision</a:t>
            </a:r>
            <a:r>
              <a:rPr lang="nl-BE" altLang="en-US" dirty="0" smtClean="0"/>
              <a:t>; </a:t>
            </a:r>
          </a:p>
          <a:p>
            <a:pPr lvl="1">
              <a:spcBef>
                <a:spcPts val="0"/>
              </a:spcBef>
            </a:pPr>
            <a:r>
              <a:rPr lang="nl-BE" altLang="en-US" dirty="0"/>
              <a:t>p</a:t>
            </a:r>
            <a:r>
              <a:rPr lang="nl-BE" altLang="en-US" dirty="0" smtClean="0"/>
              <a:t>rise de </a:t>
            </a:r>
            <a:r>
              <a:rPr lang="nl-BE" altLang="en-US" dirty="0" err="1" smtClean="0"/>
              <a:t>mesures</a:t>
            </a:r>
            <a:r>
              <a:rPr lang="nl-BE" altLang="en-US" dirty="0" smtClean="0"/>
              <a:t> et/</a:t>
            </a:r>
            <a:r>
              <a:rPr lang="nl-BE" altLang="en-US" dirty="0" err="1" smtClean="0"/>
              <a:t>ou</a:t>
            </a:r>
            <a:r>
              <a:rPr lang="nl-BE" altLang="en-US" dirty="0" smtClean="0"/>
              <a:t> de </a:t>
            </a:r>
            <a:r>
              <a:rPr lang="nl-BE" altLang="en-US" dirty="0" err="1" smtClean="0"/>
              <a:t>décisions</a:t>
            </a:r>
            <a:r>
              <a:rPr lang="nl-BE" altLang="en-US" dirty="0"/>
              <a:t> </a:t>
            </a:r>
            <a:r>
              <a:rPr lang="nl-BE" altLang="en-US" dirty="0" smtClean="0"/>
              <a:t>sans </a:t>
            </a:r>
            <a:r>
              <a:rPr lang="nl-BE" altLang="en-US" dirty="0" err="1" smtClean="0"/>
              <a:t>devoir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joindre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son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unité</a:t>
            </a:r>
            <a:r>
              <a:rPr lang="nl-BE" altLang="en-US" dirty="0" smtClean="0"/>
              <a:t>.</a:t>
            </a:r>
          </a:p>
          <a:p>
            <a:pPr>
              <a:spcBef>
                <a:spcPts val="0"/>
              </a:spcBef>
            </a:pPr>
            <a:r>
              <a:rPr lang="nl-BE" altLang="en-US" sz="2800" u="sng" dirty="0" err="1"/>
              <a:t>n</a:t>
            </a:r>
            <a:r>
              <a:rPr lang="nl-BE" altLang="en-US" sz="2800" u="sng" dirty="0" err="1" smtClean="0"/>
              <a:t>’implique</a:t>
            </a:r>
            <a:r>
              <a:rPr lang="nl-BE" altLang="en-US" sz="2800" u="sng" dirty="0" smtClean="0"/>
              <a:t> pas</a:t>
            </a:r>
            <a:r>
              <a:rPr lang="nl-BE" altLang="en-US" sz="2800" dirty="0" smtClean="0"/>
              <a:t> </a:t>
            </a:r>
            <a:r>
              <a:rPr lang="nl-BE" altLang="en-US" sz="2800" dirty="0" err="1" smtClean="0"/>
              <a:t>nécessairement</a:t>
            </a:r>
            <a:r>
              <a:rPr lang="nl-BE" altLang="en-US" sz="2800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nl-BE" altLang="en-US" dirty="0" err="1" smtClean="0"/>
              <a:t>consultation</a:t>
            </a:r>
            <a:r>
              <a:rPr lang="nl-BE" altLang="en-US" dirty="0" smtClean="0"/>
              <a:t> du dossier à </a:t>
            </a:r>
            <a:r>
              <a:rPr lang="nl-BE" altLang="en-US" dirty="0" err="1" smtClean="0"/>
              <a:t>distance</a:t>
            </a:r>
            <a:endParaRPr lang="nl-BE" altLang="en-US" dirty="0" smtClean="0"/>
          </a:p>
          <a:p>
            <a:pPr>
              <a:spcBef>
                <a:spcPts val="0"/>
              </a:spcBef>
            </a:pPr>
            <a:r>
              <a:rPr lang="nl-BE" altLang="en-US" sz="2800" dirty="0" err="1"/>
              <a:t>d</a:t>
            </a:r>
            <a:r>
              <a:rPr lang="nl-BE" altLang="en-US" sz="2800" dirty="0" err="1" smtClean="0"/>
              <a:t>isposition</a:t>
            </a:r>
            <a:r>
              <a:rPr lang="nl-BE" altLang="en-US" sz="2800" dirty="0" smtClean="0"/>
              <a:t> </a:t>
            </a:r>
            <a:r>
              <a:rPr lang="nl-BE" altLang="en-US" sz="2800" dirty="0" err="1" smtClean="0"/>
              <a:t>d’un</a:t>
            </a:r>
            <a:r>
              <a:rPr lang="nl-BE" altLang="en-US" sz="2800" dirty="0" smtClean="0"/>
              <a:t> </a:t>
            </a:r>
            <a:r>
              <a:rPr lang="nl-BE" altLang="en-US" sz="2800" dirty="0" err="1" smtClean="0"/>
              <a:t>moyen</a:t>
            </a:r>
            <a:r>
              <a:rPr lang="nl-BE" altLang="en-US" sz="2800" dirty="0" smtClean="0"/>
              <a:t> de </a:t>
            </a:r>
            <a:r>
              <a:rPr lang="nl-BE" altLang="en-US" sz="2800" dirty="0" err="1" smtClean="0"/>
              <a:t>communication</a:t>
            </a:r>
            <a:endParaRPr lang="nl-BE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6591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00113" y="620713"/>
            <a:ext cx="7715250" cy="863600"/>
          </a:xfrm>
        </p:spPr>
        <p:txBody>
          <a:bodyPr/>
          <a:lstStyle/>
          <a:p>
            <a:r>
              <a:rPr lang="nl-BE" altLang="en-US" dirty="0" smtClean="0"/>
              <a:t>Pers </a:t>
            </a:r>
            <a:r>
              <a:rPr lang="nl-BE" altLang="en-US" dirty="0" err="1" smtClean="0"/>
              <a:t>Civ</a:t>
            </a:r>
            <a:r>
              <a:rPr lang="nl-BE" altLang="en-US" dirty="0" smtClean="0"/>
              <a:t> </a:t>
            </a:r>
            <a:r>
              <a:rPr lang="nl-BE" altLang="en-US" dirty="0" err="1" smtClean="0"/>
              <a:t>contactable</a:t>
            </a:r>
            <a:endParaRPr lang="en-US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8569325" cy="403244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nl-BE" altLang="en-US" sz="2800" dirty="0" smtClean="0"/>
              <a:t>AR du 11 </a:t>
            </a:r>
            <a:r>
              <a:rPr lang="nl-BE" altLang="en-US" sz="2800" dirty="0" err="1" smtClean="0"/>
              <a:t>Fev</a:t>
            </a:r>
            <a:r>
              <a:rPr lang="nl-BE" altLang="en-US" sz="2800" dirty="0" smtClean="0"/>
              <a:t> 13 – </a:t>
            </a:r>
            <a:r>
              <a:rPr lang="nl-BE" altLang="en-US" sz="2000" dirty="0" err="1" smtClean="0"/>
              <a:t>octroyant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une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allocation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aux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membres</a:t>
            </a:r>
            <a:r>
              <a:rPr lang="nl-BE" altLang="en-US" sz="2000" dirty="0" smtClean="0"/>
              <a:t> du </a:t>
            </a:r>
            <a:r>
              <a:rPr lang="nl-BE" altLang="en-US" sz="2000" dirty="0" err="1" smtClean="0"/>
              <a:t>personnel</a:t>
            </a:r>
            <a:r>
              <a:rPr lang="nl-BE" altLang="en-US" sz="2000" dirty="0" smtClean="0"/>
              <a:t> de la </a:t>
            </a:r>
            <a:r>
              <a:rPr lang="nl-BE" altLang="en-US" sz="2000" dirty="0" err="1" smtClean="0"/>
              <a:t>fonction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publique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fédérale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administrative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qui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effectuent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certaines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prestations</a:t>
            </a:r>
            <a:r>
              <a:rPr lang="nl-BE" altLang="en-US" sz="2000" dirty="0"/>
              <a:t>:</a:t>
            </a:r>
            <a:endParaRPr lang="nl-BE" altLang="en-US" sz="2800" dirty="0" smtClean="0"/>
          </a:p>
          <a:p>
            <a:pPr lvl="1">
              <a:spcBef>
                <a:spcPts val="0"/>
              </a:spcBef>
            </a:pPr>
            <a:r>
              <a:rPr lang="nl-BE" altLang="en-US" sz="2400" dirty="0"/>
              <a:t>g</a:t>
            </a:r>
            <a:r>
              <a:rPr lang="nl-BE" altLang="en-US" sz="2400" dirty="0" smtClean="0"/>
              <a:t>arde </a:t>
            </a:r>
            <a:r>
              <a:rPr lang="nl-BE" altLang="en-US" sz="2400" dirty="0" err="1" smtClean="0"/>
              <a:t>active</a:t>
            </a:r>
            <a:r>
              <a:rPr lang="nl-BE" altLang="en-US" sz="2400" dirty="0" smtClean="0"/>
              <a:t> </a:t>
            </a:r>
            <a:r>
              <a:rPr lang="nl-BE" altLang="en-US" sz="2400" dirty="0" smtClean="0">
                <a:sym typeface="Wingdings" panose="05000000000000000000" pitchFamily="2" charset="2"/>
              </a:rPr>
              <a:t> </a:t>
            </a:r>
            <a:r>
              <a:rPr lang="nl-BE" altLang="en-US" sz="2400" dirty="0" err="1" smtClean="0">
                <a:sym typeface="Wingdings" panose="05000000000000000000" pitchFamily="2" charset="2"/>
              </a:rPr>
              <a:t>rappelable</a:t>
            </a:r>
            <a:r>
              <a:rPr lang="nl-BE" altLang="en-US" sz="2400" dirty="0" smtClean="0">
                <a:sym typeface="Wingdings" panose="05000000000000000000" pitchFamily="2" charset="2"/>
              </a:rPr>
              <a:t>;</a:t>
            </a:r>
          </a:p>
          <a:p>
            <a:pPr lvl="1">
              <a:spcBef>
                <a:spcPts val="0"/>
              </a:spcBef>
            </a:pPr>
            <a:r>
              <a:rPr lang="nl-BE" altLang="en-US" sz="2400" b="1" dirty="0" smtClean="0">
                <a:sym typeface="Wingdings" panose="05000000000000000000" pitchFamily="2" charset="2"/>
              </a:rPr>
              <a:t>garde </a:t>
            </a:r>
            <a:r>
              <a:rPr lang="nl-BE" altLang="en-US" sz="2400" b="1" dirty="0" err="1" smtClean="0">
                <a:sym typeface="Wingdings" panose="05000000000000000000" pitchFamily="2" charset="2"/>
              </a:rPr>
              <a:t>passive</a:t>
            </a:r>
            <a:r>
              <a:rPr lang="nl-BE" altLang="en-US" sz="2400" b="1" dirty="0" smtClean="0">
                <a:sym typeface="Wingdings" panose="05000000000000000000" pitchFamily="2" charset="2"/>
              </a:rPr>
              <a:t> </a:t>
            </a:r>
            <a:r>
              <a:rPr lang="nl-BE" altLang="en-US" sz="2400" dirty="0" smtClean="0">
                <a:sym typeface="Wingdings" panose="05000000000000000000" pitchFamily="2" charset="2"/>
              </a:rPr>
              <a:t> </a:t>
            </a:r>
            <a:r>
              <a:rPr lang="nl-BE" altLang="en-US" sz="2400" dirty="0" err="1" smtClean="0">
                <a:sym typeface="Wingdings" panose="05000000000000000000" pitchFamily="2" charset="2"/>
              </a:rPr>
              <a:t>contactable</a:t>
            </a:r>
            <a:r>
              <a:rPr lang="nl-BE" altLang="en-US" sz="2400" dirty="0" smtClean="0">
                <a:sym typeface="Wingdings" panose="05000000000000000000" pitchFamily="2" charset="2"/>
              </a:rPr>
              <a:t>;</a:t>
            </a:r>
          </a:p>
          <a:p>
            <a:pPr lvl="1">
              <a:spcBef>
                <a:spcPts val="0"/>
              </a:spcBef>
            </a:pPr>
            <a:r>
              <a:rPr lang="nl-BE" altLang="en-US" sz="2400" dirty="0" err="1" smtClean="0">
                <a:sym typeface="Wingdings" panose="05000000000000000000" pitchFamily="2" charset="2"/>
              </a:rPr>
              <a:t>exclus</a:t>
            </a:r>
            <a:r>
              <a:rPr lang="nl-BE" altLang="en-US" sz="2400" dirty="0" smtClean="0">
                <a:sym typeface="Wingdings" panose="05000000000000000000" pitchFamily="2" charset="2"/>
              </a:rPr>
              <a:t>: </a:t>
            </a:r>
            <a:r>
              <a:rPr lang="nl-BE" altLang="en-US" sz="2400" dirty="0" err="1" smtClean="0">
                <a:sym typeface="Wingdings" panose="05000000000000000000" pitchFamily="2" charset="2"/>
              </a:rPr>
              <a:t>commissaires</a:t>
            </a:r>
            <a:r>
              <a:rPr lang="nl-BE" altLang="en-US" sz="2400" dirty="0" smtClean="0">
                <a:sym typeface="Wingdings" panose="05000000000000000000" pitchFamily="2" charset="2"/>
              </a:rPr>
              <a:t>/- </a:t>
            </a:r>
            <a:r>
              <a:rPr lang="nl-BE" altLang="en-US" sz="2400" dirty="0" err="1" smtClean="0">
                <a:sym typeface="Wingdings" panose="05000000000000000000" pitchFamily="2" charset="2"/>
              </a:rPr>
              <a:t>analystes</a:t>
            </a:r>
            <a:r>
              <a:rPr lang="nl-BE" altLang="en-US" sz="2400" dirty="0" smtClean="0">
                <a:sym typeface="Wingdings" panose="05000000000000000000" pitchFamily="2" charset="2"/>
              </a:rPr>
              <a:t> ACOS IS.</a:t>
            </a:r>
          </a:p>
          <a:p>
            <a:pPr marL="457200" lvl="1" indent="0">
              <a:spcBef>
                <a:spcPts val="0"/>
              </a:spcBef>
              <a:buNone/>
            </a:pPr>
            <a:endParaRPr lang="nl-BE" altLang="en-US" sz="2400" dirty="0" smtClean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endParaRPr lang="nl-BE" altLang="en-US" sz="2800" dirty="0" smtClean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nl-BE" altLang="en-US" sz="2800" dirty="0" smtClean="0">
                <a:sym typeface="Wingdings" panose="05000000000000000000" pitchFamily="2" charset="2"/>
              </a:rPr>
              <a:t>AR du 04 Jul 14 – </a:t>
            </a:r>
            <a:r>
              <a:rPr lang="fr-FR" sz="2000" dirty="0"/>
              <a:t>fixant le statut de certains agents civils du département d'état major renseignement et sécurité des forces </a:t>
            </a:r>
            <a:r>
              <a:rPr lang="fr-FR" sz="2000" dirty="0" smtClean="0"/>
              <a:t>armées</a:t>
            </a:r>
            <a:endParaRPr lang="nl-BE" altLang="en-US" sz="2400" dirty="0" smtClean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endParaRPr lang="nl-BE" altLang="en-US" dirty="0" smtClean="0"/>
          </a:p>
          <a:p>
            <a:pPr lvl="1">
              <a:spcBef>
                <a:spcPts val="0"/>
              </a:spcBef>
            </a:pPr>
            <a:endParaRPr lang="nl-BE" altLang="en-US" sz="2400" dirty="0" smtClean="0"/>
          </a:p>
        </p:txBody>
      </p:sp>
      <p:sp>
        <p:nvSpPr>
          <p:cNvPr id="2" name="Down Arrow 1"/>
          <p:cNvSpPr/>
          <p:nvPr/>
        </p:nvSpPr>
        <p:spPr>
          <a:xfrm>
            <a:off x="3921381" y="4674564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ilote xmlns="28039998-c903-4584-bf9a-3e2373d474ab">HRB</Pilote>
    <Lang xmlns="28039998-c903-4584-bf9a-3e2373d474ab">N</Lang>
    <Parent xmlns="28039998-c903-4584-bf9a-3e2373d474ab" xsi:nil="true"/>
    <IconOverlay xmlns="http://schemas.microsoft.com/sharepoint/v4" xsi:nil="true"/>
    <DomainBis xmlns="28039998-c903-4584-bf9a-3e2373d474ab">12</DomainBis>
    <Expert xmlns="28039998-c903-4584-bf9a-3e2373d474ab">
      <UserInfo>
        <DisplayName>Vanhavermaet Isabel</DisplayName>
        <AccountId>620</AccountId>
        <AccountType/>
      </UserInfo>
    </Expert>
    <Publiek xmlns="28039998-c903-4584-bf9a-3e2373d474ab">
      <Value>L3-HR collaborator</Value>
    </Publiek>
    <Titre xmlns="28039998-c903-4584-bf9a-3e2373d474ab" xsi:nil="true"/>
    <Visible xmlns="28039998-c903-4584-bf9a-3e2373d474ab">true</Visible>
    <Target xmlns="28039998-c903-4584-bf9a-3e2373d474ab">
      <Value>FmnHRCollaboratorsL3</Value>
    </Target>
    <Titel xmlns="28039998-c903-4584-bf9a-3e2373d474ab" xsi:nil="true"/>
    <Domain xmlns="28039998-c903-4584-bf9a-3e2373d474ab">administrate</Domai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71C690BBCE4349BB2DA02F6A87CDB6" ma:contentTypeVersion="36" ma:contentTypeDescription="Create a new document." ma:contentTypeScope="" ma:versionID="edb468f68511662d3142b71e69b0e5a6">
  <xsd:schema xmlns:xsd="http://www.w3.org/2001/XMLSchema" xmlns:xs="http://www.w3.org/2001/XMLSchema" xmlns:p="http://schemas.microsoft.com/office/2006/metadata/properties" xmlns:ns2="28039998-c903-4584-bf9a-3e2373d474ab" xmlns:ns3="http://schemas.microsoft.com/sharepoint/v4" targetNamespace="http://schemas.microsoft.com/office/2006/metadata/properties" ma:root="true" ma:fieldsID="92e1a5e557e4a447dc29ea4b4cd07481" ns2:_="" ns3:_="">
    <xsd:import namespace="28039998-c903-4584-bf9a-3e2373d474a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el" minOccurs="0"/>
                <xsd:element ref="ns2:Titre" minOccurs="0"/>
                <xsd:element ref="ns2:Publiek" minOccurs="0"/>
                <xsd:element ref="ns2:Target" minOccurs="0"/>
                <xsd:element ref="ns2:Domain" minOccurs="0"/>
                <xsd:element ref="ns2:DomainBis" minOccurs="0"/>
                <xsd:element ref="ns2:Parent" minOccurs="0"/>
                <xsd:element ref="ns2:Pilote"/>
                <xsd:element ref="ns2:Expert"/>
                <xsd:element ref="ns2:Lang" minOccurs="0"/>
                <xsd:element ref="ns2:Visible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039998-c903-4584-bf9a-3e2373d474ab" elementFormDefault="qualified">
    <xsd:import namespace="http://schemas.microsoft.com/office/2006/documentManagement/types"/>
    <xsd:import namespace="http://schemas.microsoft.com/office/infopath/2007/PartnerControls"/>
    <xsd:element name="Titel" ma:index="2" nillable="true" ma:displayName="Titel" ma:hidden="true" ma:internalName="Titel" ma:readOnly="false">
      <xsd:simpleType>
        <xsd:restriction base="dms:Text">
          <xsd:maxLength value="255"/>
        </xsd:restriction>
      </xsd:simpleType>
    </xsd:element>
    <xsd:element name="Titre" ma:index="3" nillable="true" ma:displayName="Titre" ma:hidden="true" ma:internalName="Titre" ma:readOnly="false">
      <xsd:simpleType>
        <xsd:restriction base="dms:Text">
          <xsd:maxLength value="255"/>
        </xsd:restriction>
      </xsd:simpleType>
    </xsd:element>
    <xsd:element name="Publiek" ma:index="4" nillable="true" ma:displayName="Publiek" ma:default="HOO" ma:internalName="Publiek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l"/>
                    <xsd:enumeration value="HOO"/>
                    <xsd:enumeration value="VKHO"/>
                    <xsd:enumeration value="HStO"/>
                    <xsd:enumeration value="KorpsComd"/>
                    <xsd:enumeration value="Cab CHOD"/>
                    <xsd:enumeration value="L3-HR collaborator"/>
                  </xsd:restriction>
                </xsd:simpleType>
              </xsd:element>
            </xsd:sequence>
          </xsd:extension>
        </xsd:complexContent>
      </xsd:complexType>
    </xsd:element>
    <xsd:element name="Target" ma:index="5" nillable="true" ma:displayName="Target" ma:default="HOO" ma:internalName="Targe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OO"/>
                    <xsd:enumeration value="SemChefsdeCorps"/>
                    <xsd:enumeration value="FmnIntHR"/>
                    <xsd:enumeration value="FmnHRCollaboratorsL3"/>
                    <xsd:enumeration value="SemRSM"/>
                    <xsd:enumeration value="CSEM-HStO"/>
                    <xsd:enumeration value="CSAM-HOMA"/>
                    <xsd:enumeration value="FCOS-VKHO"/>
                    <xsd:enumeration value="Others"/>
                  </xsd:restriction>
                </xsd:simpleType>
              </xsd:element>
            </xsd:sequence>
          </xsd:extension>
        </xsd:complexContent>
      </xsd:complexType>
    </xsd:element>
    <xsd:element name="Domain" ma:index="6" nillable="true" ma:displayName="Domain" ma:default="communicate" ma:format="Dropdown" ma:internalName="Domain">
      <xsd:simpleType>
        <xsd:restriction base="dms:Choice">
          <xsd:enumeration value="administrate"/>
          <xsd:enumeration value="communicate"/>
          <xsd:enumeration value="competency management"/>
          <xsd:enumeration value="determine policy"/>
          <xsd:enumeration value="educate"/>
          <xsd:enumeration value="information management"/>
          <xsd:enumeration value="internal control"/>
          <xsd:enumeration value="organise"/>
          <xsd:enumeration value="plan capabilities"/>
          <xsd:enumeration value="policy"/>
          <xsd:enumeration value="reconvert"/>
          <xsd:enumeration value="recruit"/>
          <xsd:enumeration value="regulate"/>
          <xsd:enumeration value="retain"/>
          <xsd:enumeration value="retire"/>
          <xsd:enumeration value="train"/>
        </xsd:restriction>
      </xsd:simpleType>
    </xsd:element>
    <xsd:element name="DomainBis" ma:index="7" nillable="true" ma:displayName="DomainBis" ma:list="{7bc4fc81-7003-4799-a7bc-ee5f3e7a43cb}" ma:internalName="DomainBis" ma:showField="Title">
      <xsd:simpleType>
        <xsd:restriction base="dms:Lookup"/>
      </xsd:simpleType>
    </xsd:element>
    <xsd:element name="Parent" ma:index="8" nillable="true" ma:displayName="Parent" ma:list="{28039998-c903-4584-bf9a-3e2373d474ab}" ma:internalName="Parent" ma:showField="Title">
      <xsd:simpleType>
        <xsd:restriction base="dms:Lookup"/>
      </xsd:simpleType>
    </xsd:element>
    <xsd:element name="Pilote" ma:index="9" ma:displayName="Pilote" ma:internalName="Pilote" ma:readOnly="false">
      <xsd:simpleType>
        <xsd:restriction base="dms:Text">
          <xsd:maxLength value="255"/>
        </xsd:restriction>
      </xsd:simpleType>
    </xsd:element>
    <xsd:element name="Expert" ma:index="10" ma:displayName="Expert" ma:list="UserInfo" ma:SharePointGroup="0" ma:internalName="Expert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ang" ma:index="11" nillable="true" ma:displayName="Lang" ma:default="N" ma:format="Dropdown" ma:internalName="Lang">
      <xsd:simpleType>
        <xsd:restriction base="dms:Choice">
          <xsd:enumeration value="N"/>
          <xsd:enumeration value="F"/>
          <xsd:enumeration value="NF"/>
          <xsd:enumeration value="E"/>
        </xsd:restriction>
      </xsd:simpleType>
    </xsd:element>
    <xsd:element name="Visible" ma:index="12" nillable="true" ma:displayName="Visible" ma:default="1" ma:internalName="Visibl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C37A01-AFC7-4FDF-9050-41F8850762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B1158C-1E13-4D8E-9582-6F4D497DB9D0}">
  <ds:schemaRefs>
    <ds:schemaRef ds:uri="http://purl.org/dc/dcmitype/"/>
    <ds:schemaRef ds:uri="http://schemas.microsoft.com/office/2006/documentManagement/types"/>
    <ds:schemaRef ds:uri="28039998-c903-4584-bf9a-3e2373d474ab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4461C77-3A3C-42D5-B756-E8B3A88E36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039998-c903-4584-bf9a-3e2373d474a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2013-11-26 Bfg Jobdescription seminarie HR medewerkers</Template>
  <TotalTime>2788</TotalTime>
  <Words>493</Words>
  <Application>Microsoft Office PowerPoint</Application>
  <PresentationFormat>On-screen Show (4:3)</PresentationFormat>
  <Paragraphs>186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PowerPointPresentation</vt:lpstr>
      <vt:lpstr>1_PowerPointPresentation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Attentes vis-à-vis du Mil</vt:lpstr>
      <vt:lpstr>Politique</vt:lpstr>
      <vt:lpstr>Mil contactable</vt:lpstr>
      <vt:lpstr>Pers Civ contactable</vt:lpstr>
      <vt:lpstr>Valeur ajoutée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2015-01 HR-tools (Job Description) 4 HR-Collaborator</dc:title>
  <dc:creator>Vanhavermaet Isabel</dc:creator>
  <cp:lastModifiedBy>Maertens Kurt</cp:lastModifiedBy>
  <cp:revision>329</cp:revision>
  <cp:lastPrinted>2016-01-04T10:13:03Z</cp:lastPrinted>
  <dcterms:created xsi:type="dcterms:W3CDTF">2015-01-20T14:45:47Z</dcterms:created>
  <dcterms:modified xsi:type="dcterms:W3CDTF">2016-01-21T14:59:55Z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0x0101007771C690BBCE4349BB2DA02F6A87CDB6</vt:lpwstr>
  </property>
</Properties>
</file>