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318" r:id="rId7"/>
    <p:sldId id="319" r:id="rId8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7" autoAdjust="0"/>
    <p:restoredTop sz="74932" autoAdjust="0"/>
  </p:normalViewPr>
  <p:slideViewPr>
    <p:cSldViewPr>
      <p:cViewPr>
        <p:scale>
          <a:sx n="50" d="100"/>
          <a:sy n="50" d="100"/>
        </p:scale>
        <p:origin x="-192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9DAC5-BDEA-4F6B-A131-C1876CE94B86}" type="datetimeFigureOut">
              <a:rPr lang="en-US" smtClean="0"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72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8272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09F81-387D-433F-AB4B-50E0F8B73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451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AB6F0CB-B896-46DB-9A2E-B53C2E4E2924}" type="datetimeFigureOut">
              <a:rPr lang="en-US"/>
              <a:pPr>
                <a:defRPr/>
              </a:pPr>
              <a:t>1/22/2016</a:t>
            </a:fld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54C41CB-D484-4992-92F9-D33854772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7648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4C41CB-D484-4992-92F9-D33854772DD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06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4C41CB-D484-4992-92F9-D33854772DD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21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nl-BE" sz="1100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0386C15-D95A-4DE3-8384-E979626C19A6}" type="slidenum">
              <a:rPr lang="en-US" altLang="nl-BE" smtClean="0"/>
              <a:pPr eaLnBrk="1" hangingPunct="1"/>
              <a:t>3</a:t>
            </a:fld>
            <a:endParaRPr lang="en-US" altLang="nl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7512-0B0D-475D-BED4-0858ADEC650E}" type="datetime5">
              <a:rPr lang="nl-BE" smtClean="0"/>
              <a:t>22-jan-16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032E7-6F4A-4C3E-A7F8-C74B858A687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8814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FA106-5B89-44F9-826D-0A92BEDFA8B6}" type="datetime5">
              <a:rPr lang="nl-BE" smtClean="0"/>
              <a:t>22-jan-16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9EA4B-66F5-494C-B876-C947615DC24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0365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94B02-40A6-44C6-8355-F7B4583DAC1F}" type="datetime5">
              <a:rPr lang="nl-BE" smtClean="0"/>
              <a:t>22-jan-16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7332F-25EB-4D1E-A8B5-7038BD57CB9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12486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52970-B91E-4371-B668-CED9B00FB891}" type="datetime5">
              <a:rPr lang="nl-BE" smtClean="0"/>
              <a:t>22-jan-16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41654-5283-47C7-831D-62462BAB148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36560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_hr_transpara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092825"/>
            <a:ext cx="7191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66A7A-16B2-44E1-BB12-133B6B195590}" type="datetime5">
              <a:rPr lang="nl-BE" smtClean="0"/>
              <a:t>22-jan-16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168E3-EEEC-4FD4-879C-96EC97EE9A3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6085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85C1B-4E37-4CC6-B20D-94005B6A064A}" type="datetime5">
              <a:rPr lang="nl-BE" smtClean="0"/>
              <a:t>22-jan-16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E42C0-CE95-4D1B-8E0A-DBB2729FDE3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7239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636BE-1945-4F4D-868F-897A07838A4D}" type="datetime5">
              <a:rPr lang="nl-BE" smtClean="0"/>
              <a:t>22-jan-16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03AD7-8EE7-484A-B2BD-3F82710ED63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38271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B9D50-8FC5-45ED-8107-3F335968000B}" type="datetime5">
              <a:rPr lang="nl-BE" smtClean="0"/>
              <a:t>22-jan-16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5DD33-30D2-420F-9029-04C6AFFB975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78992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9DF6B-4E16-4003-A304-0CDBB058862A}" type="datetime5">
              <a:rPr lang="nl-BE" smtClean="0"/>
              <a:t>22-jan-16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3BA20-3022-4FB6-8781-B1EBF4B324B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12722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5ECB9-27F4-4874-AE3A-516D270B7373}" type="datetime5">
              <a:rPr lang="nl-BE" smtClean="0"/>
              <a:t>22-jan-16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F44A1-5010-411E-A516-415335788BE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0927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80DE6-82DB-4304-9316-978BD6083AD3}" type="datetime5">
              <a:rPr lang="nl-BE" smtClean="0"/>
              <a:t>22-jan-16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E1500-A0BD-4CE2-878B-13612E57669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7098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DB6AE-BD64-40FD-9DA4-D234422C7FB5}" type="datetime5">
              <a:rPr lang="nl-BE" smtClean="0"/>
              <a:t>22-jan-16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E006E-A7B8-4D50-BD3E-16205243136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81025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6EF933-2BAB-47EB-A64D-A8DD5CB68280}" type="datetime5">
              <a:rPr lang="nl-BE" smtClean="0"/>
              <a:t>22-jan-16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809427-D6DC-4B4E-B443-7B373AB6EC2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8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hyperlink" Target="http://dghr.mil.intra/default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FE066E-A47A-4D4F-B644-436A9A3F5B5E}" type="slidenum">
              <a:rPr lang="nl-BE"/>
              <a:pPr>
                <a:defRPr/>
              </a:pPr>
              <a:t>1</a:t>
            </a:fld>
            <a:endParaRPr lang="nl-BE"/>
          </a:p>
        </p:txBody>
      </p:sp>
      <p:sp>
        <p:nvSpPr>
          <p:cNvPr id="3075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3200" b="1" dirty="0" err="1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Entrevue</a:t>
            </a:r>
            <a:r>
              <a:rPr lang="nl-BE" sz="32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nl-BE" sz="32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</a:br>
            <a:r>
              <a:rPr lang="nl-BE" sz="32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DG HR - </a:t>
            </a:r>
            <a:r>
              <a:rPr lang="nl-BE" sz="3200" b="1" dirty="0" err="1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Syndicats</a:t>
            </a:r>
            <a:endParaRPr lang="en-US" sz="32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76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Allocation de </a:t>
            </a:r>
            <a:r>
              <a:rPr lang="en-US" sz="2400" b="1" dirty="0" err="1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sélectionné</a:t>
            </a:r>
            <a:endParaRPr lang="en-US" sz="24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1080343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rIns="0"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22 Jan 16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3489325"/>
            <a:ext cx="3024932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fr-BE" sz="1400" dirty="0" err="1" smtClean="0">
                <a:latin typeface="Courier New" pitchFamily="49" charset="0"/>
                <a:cs typeface="Courier New" pitchFamily="49" charset="0"/>
              </a:rPr>
              <a:t>LtCol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BAM </a:t>
            </a:r>
            <a:r>
              <a:rPr lang="fr-BE" sz="1400" dirty="0" err="1" smtClean="0">
                <a:latin typeface="Courier New" pitchFamily="49" charset="0"/>
                <a:cs typeface="Courier New" pitchFamily="49" charset="0"/>
              </a:rPr>
              <a:t>Lieven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LAGAEYSSE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9" name="Picture 7" descr="logo_hr100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2724150"/>
            <a:ext cx="9810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1835696" y="218830"/>
            <a:ext cx="5797987" cy="9499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algn="ctr">
            <a:solidFill>
              <a:srgbClr val="3333CC"/>
            </a:solidFill>
            <a:round/>
            <a:headEnd/>
            <a:tailEnd/>
          </a:ln>
          <a:effectLst>
            <a:outerShdw dist="53882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nl-BE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urier New" pitchFamily="49" charset="0"/>
              </a:rPr>
              <a:t>Principe</a:t>
            </a:r>
            <a:endParaRPr lang="nl-BE" sz="20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urier New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168E3-EEEC-4FD4-879C-96EC97EE9A33}" type="slidenum">
              <a:rPr lang="nl-BE" smtClean="0"/>
              <a:pPr>
                <a:defRPr/>
              </a:pPr>
              <a:t>2</a:t>
            </a:fld>
            <a:endParaRPr lang="nl-BE"/>
          </a:p>
        </p:txBody>
      </p:sp>
      <p:sp>
        <p:nvSpPr>
          <p:cNvPr id="6" name="Rectangle 3"/>
          <p:cNvSpPr txBox="1">
            <a:spLocks noRot="1" noChangeArrowheads="1"/>
          </p:cNvSpPr>
          <p:nvPr/>
        </p:nvSpPr>
        <p:spPr bwMode="auto">
          <a:xfrm>
            <a:off x="395288" y="1484784"/>
            <a:ext cx="8229600" cy="5184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buClr>
                <a:schemeClr val="tx1"/>
              </a:buClr>
              <a:defRPr/>
            </a:pPr>
            <a:r>
              <a:rPr lang="nl-BE" sz="2400" b="1" dirty="0" smtClean="0">
                <a:solidFill>
                  <a:srgbClr val="000000"/>
                </a:solidFill>
                <a:latin typeface="Courier New" pitchFamily="49" charset="0"/>
              </a:rPr>
              <a:t>Ref: Reg A-015, Art 30</a:t>
            </a:r>
            <a:r>
              <a:rPr lang="nl-BE" sz="1800" b="1" dirty="0" smtClean="0">
                <a:solidFill>
                  <a:srgbClr val="000000"/>
                </a:solidFill>
                <a:latin typeface="Courier New" pitchFamily="49" charset="0"/>
              </a:rPr>
              <a:t/>
            </a:r>
            <a:br>
              <a:rPr lang="nl-BE" sz="1800" b="1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fr-FR" sz="1600" b="1" i="1" dirty="0" smtClean="0">
                <a:solidFill>
                  <a:srgbClr val="000000"/>
                </a:solidFill>
                <a:latin typeface="Courier New" pitchFamily="49" charset="0"/>
              </a:rPr>
              <a:t>L’Adjt (ou Cdt)qui a réussi les épreuves pour l’accession au grade d’</a:t>
            </a:r>
            <a:r>
              <a:rPr lang="fr-FR" sz="1600" b="1" i="1" dirty="0" err="1" smtClean="0">
                <a:solidFill>
                  <a:srgbClr val="000000"/>
                </a:solidFill>
                <a:latin typeface="Courier New" pitchFamily="49" charset="0"/>
              </a:rPr>
              <a:t>AdjtChef</a:t>
            </a:r>
            <a:r>
              <a:rPr lang="fr-FR" sz="1600" b="1" i="1" dirty="0" smtClean="0">
                <a:solidFill>
                  <a:srgbClr val="000000"/>
                </a:solidFill>
                <a:latin typeface="Courier New" pitchFamily="49" charset="0"/>
              </a:rPr>
              <a:t> (ou </a:t>
            </a:r>
            <a:r>
              <a:rPr lang="fr-FR" sz="1600" b="1" i="1" dirty="0" err="1" smtClean="0">
                <a:solidFill>
                  <a:srgbClr val="000000"/>
                </a:solidFill>
                <a:latin typeface="Courier New" pitchFamily="49" charset="0"/>
              </a:rPr>
              <a:t>Maj</a:t>
            </a:r>
            <a:r>
              <a:rPr lang="fr-FR" sz="1600" b="1" i="1" dirty="0" smtClean="0">
                <a:solidFill>
                  <a:srgbClr val="000000"/>
                </a:solidFill>
                <a:latin typeface="Courier New" pitchFamily="49" charset="0"/>
              </a:rPr>
              <a:t>)et qui n’a pas été nommé à ce grade deux ans après la date à laquelle il aurait pu être nommé au grade d’</a:t>
            </a:r>
            <a:r>
              <a:rPr lang="fr-FR" sz="1600" b="1" i="1" dirty="0" err="1" smtClean="0">
                <a:solidFill>
                  <a:srgbClr val="000000"/>
                </a:solidFill>
                <a:latin typeface="Courier New" pitchFamily="49" charset="0"/>
              </a:rPr>
              <a:t>AdjtChef</a:t>
            </a:r>
            <a:r>
              <a:rPr lang="fr-FR" sz="1600" b="1" i="1" dirty="0" smtClean="0">
                <a:solidFill>
                  <a:srgbClr val="000000"/>
                </a:solidFill>
                <a:latin typeface="Courier New" pitchFamily="49" charset="0"/>
              </a:rPr>
              <a:t> (ou </a:t>
            </a:r>
            <a:r>
              <a:rPr lang="fr-FR" sz="1600" b="1" i="1" dirty="0" err="1" smtClean="0">
                <a:solidFill>
                  <a:srgbClr val="000000"/>
                </a:solidFill>
                <a:latin typeface="Courier New" pitchFamily="49" charset="0"/>
              </a:rPr>
              <a:t>Maj</a:t>
            </a:r>
            <a:r>
              <a:rPr lang="fr-FR" sz="1600" b="1" i="1" dirty="0" smtClean="0">
                <a:solidFill>
                  <a:srgbClr val="000000"/>
                </a:solidFill>
                <a:latin typeface="Courier New" pitchFamily="49" charset="0"/>
              </a:rPr>
              <a:t>) suite au premier examen de sa candidature à ce grade par un comité d’avancement, bénéficie d’une allocation.</a:t>
            </a:r>
          </a:p>
          <a:p>
            <a:pPr marL="457200" lvl="1" indent="0">
              <a:buClr>
                <a:schemeClr val="tx1"/>
              </a:buClr>
              <a:buFont typeface="Arial" charset="0"/>
              <a:buNone/>
              <a:defRPr/>
            </a:pPr>
            <a:endParaRPr lang="fr-FR" sz="1600" b="1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 marL="457200" lvl="1" indent="0">
              <a:buClr>
                <a:schemeClr val="tx1"/>
              </a:buClr>
              <a:buFont typeface="Arial" charset="0"/>
              <a:buNone/>
              <a:defRPr/>
            </a:pPr>
            <a:endParaRPr lang="fr-FR" sz="1600" b="1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 marL="57150" indent="0">
              <a:buClr>
                <a:schemeClr val="tx1"/>
              </a:buClr>
              <a:buFont typeface="Arial" charset="0"/>
              <a:buNone/>
              <a:defRPr/>
            </a:pPr>
            <a:r>
              <a:rPr lang="fr-FR" sz="2000" b="1" u="sng" dirty="0" smtClean="0">
                <a:solidFill>
                  <a:srgbClr val="000000"/>
                </a:solidFill>
                <a:latin typeface="Courier New" pitchFamily="49" charset="0"/>
              </a:rPr>
              <a:t>Exemple</a:t>
            </a:r>
            <a:endParaRPr lang="nl-BE" sz="2000" b="1" u="sng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 marL="533400" indent="-533400">
              <a:buClr>
                <a:schemeClr val="tx1"/>
              </a:buClr>
              <a:buFont typeface="Wingdings" pitchFamily="2" charset="2"/>
              <a:buNone/>
              <a:defRPr/>
            </a:pPr>
            <a:endParaRPr lang="nl-BE" sz="2400" b="1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 marL="914400" lvl="1" indent="-457200">
              <a:defRPr/>
            </a:pPr>
            <a:endParaRPr lang="en-US" sz="1800" b="1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9552" y="4725144"/>
            <a:ext cx="7848872" cy="1584176"/>
            <a:chOff x="539552" y="4725144"/>
            <a:chExt cx="7848872" cy="1584176"/>
          </a:xfrm>
        </p:grpSpPr>
        <p:sp>
          <p:nvSpPr>
            <p:cNvPr id="8" name="Oval 7"/>
            <p:cNvSpPr/>
            <p:nvPr/>
          </p:nvSpPr>
          <p:spPr>
            <a:xfrm>
              <a:off x="539552" y="5121188"/>
              <a:ext cx="1440160" cy="792088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Comité </a:t>
              </a:r>
              <a:r>
                <a:rPr lang="fr-BE" sz="14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Fev</a:t>
              </a:r>
              <a:r>
                <a:rPr lang="fr-B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X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178200" y="4725144"/>
              <a:ext cx="1825848" cy="158417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 Jun X = date possible de nomination si retenu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6444208" y="4779150"/>
              <a:ext cx="1944216" cy="1476164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 </a:t>
              </a:r>
              <a:r>
                <a:rPr lang="fr-BE" sz="14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Jul</a:t>
              </a:r>
              <a:r>
                <a:rPr lang="fr-BE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X+2 = premier paiement de l’allocation</a:t>
              </a:r>
              <a:endPara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2267744" y="5436223"/>
              <a:ext cx="720080" cy="162018"/>
            </a:xfrm>
            <a:prstGeom prst="rightArrow">
              <a:avLst/>
            </a:prstGeom>
            <a:solidFill>
              <a:srgbClr val="FC14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5364088" y="5436223"/>
              <a:ext cx="720080" cy="162018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112060" y="4844194"/>
              <a:ext cx="1224136" cy="3960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4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+ 2 ans</a:t>
              </a:r>
              <a:endPara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23728" y="4833156"/>
              <a:ext cx="864096" cy="4181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400" b="1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 </a:t>
              </a:r>
              <a:r>
                <a:rPr lang="fr-BE" sz="14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retenu</a:t>
              </a:r>
              <a:endPara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852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24750" y="6492875"/>
            <a:ext cx="1619250" cy="365125"/>
          </a:xfrm>
        </p:spPr>
        <p:txBody>
          <a:bodyPr/>
          <a:lstStyle/>
          <a:p>
            <a:pPr>
              <a:defRPr/>
            </a:pPr>
            <a:fld id="{1F181301-EAA3-4505-9DDF-B3D5683B4BFE}" type="slidenum">
              <a:rPr lang="nl-BE" smtClean="0"/>
              <a:pPr>
                <a:defRPr/>
              </a:pPr>
              <a:t>3</a:t>
            </a:fld>
            <a:endParaRPr lang="nl-BE" dirty="0"/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1115616" y="221760"/>
            <a:ext cx="7920880" cy="11219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algn="ctr">
            <a:solidFill>
              <a:srgbClr val="3333CC"/>
            </a:solidFill>
            <a:round/>
            <a:headEnd/>
            <a:tailEnd/>
          </a:ln>
          <a:effectLst>
            <a:outerShdw dist="53882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nl-BE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urier New" pitchFamily="49" charset="0"/>
              </a:rPr>
              <a:t>Candidats</a:t>
            </a:r>
            <a:r>
              <a:rPr lang="nl-BE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urier New" pitchFamily="49" charset="0"/>
              </a:rPr>
              <a:t> </a:t>
            </a:r>
            <a:r>
              <a:rPr lang="nl-BE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urier New" pitchFamily="49" charset="0"/>
              </a:rPr>
              <a:t>touchés</a:t>
            </a:r>
            <a:r>
              <a:rPr lang="nl-BE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urier New" pitchFamily="49" charset="0"/>
              </a:rPr>
              <a:t> par la non </a:t>
            </a:r>
            <a:r>
              <a:rPr lang="nl-BE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urier New" pitchFamily="49" charset="0"/>
              </a:rPr>
              <a:t>organisation</a:t>
            </a:r>
            <a:r>
              <a:rPr lang="nl-BE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urier New" pitchFamily="49" charset="0"/>
              </a:rPr>
              <a:t> de comité</a:t>
            </a:r>
            <a:endParaRPr lang="nl-BE" sz="20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urier New" pitchFamily="49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240814"/>
              </p:ext>
            </p:extLst>
          </p:nvPr>
        </p:nvGraphicFramePr>
        <p:xfrm>
          <a:off x="683570" y="1832574"/>
          <a:ext cx="7848869" cy="4823076"/>
        </p:xfrm>
        <a:graphic>
          <a:graphicData uri="http://schemas.openxmlformats.org/drawingml/2006/table">
            <a:tbl>
              <a:tblPr/>
              <a:tblGrid>
                <a:gridCol w="1569774"/>
                <a:gridCol w="1255819"/>
                <a:gridCol w="1255819"/>
                <a:gridCol w="1255819"/>
                <a:gridCol w="1255819"/>
                <a:gridCol w="1255819"/>
              </a:tblGrid>
              <a:tr h="327621"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 </a:t>
                      </a: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nomination</a:t>
                      </a:r>
                      <a:endParaRPr lang="en-US" b="1" u="none" dirty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Premier </a:t>
                      </a:r>
                      <a:r>
                        <a:rPr lang="en-US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paiement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allocation</a:t>
                      </a:r>
                      <a:endParaRPr lang="en-US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HOO</a:t>
                      </a:r>
                      <a:endParaRPr lang="en-US" b="1" u="none" dirty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b="1" u="none" dirty="0" smtClean="0">
                          <a:latin typeface="+mn-lt"/>
                        </a:rPr>
                        <a:t>Total</a:t>
                      </a:r>
                      <a:endParaRPr lang="en-US" b="1" u="none" dirty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443399">
                <a:tc>
                  <a:txBody>
                    <a:bodyPr/>
                    <a:lstStyle/>
                    <a:p>
                      <a:pPr algn="ctr" fontAlgn="b"/>
                      <a:r>
                        <a:rPr lang="fr-BE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26/12/2014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1/01/2017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u="none" dirty="0" smtClean="0">
                          <a:latin typeface="+mn-lt"/>
                        </a:rPr>
                        <a:t>68</a:t>
                      </a:r>
                      <a:endParaRPr lang="en-US" sz="1800" b="1" u="none" dirty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443399">
                <a:tc>
                  <a:txBody>
                    <a:bodyPr/>
                    <a:lstStyle/>
                    <a:p>
                      <a:pPr algn="ctr" fontAlgn="b"/>
                      <a:r>
                        <a:rPr lang="fr-BE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26/03/2015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1/04/2017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u="none" dirty="0" smtClean="0">
                          <a:latin typeface="+mn-lt"/>
                        </a:rPr>
                        <a:t>12</a:t>
                      </a:r>
                      <a:endParaRPr lang="en-US" sz="1800" b="1" u="none" dirty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443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26/06/2015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1/07/2017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443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26/09/2015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1/10/2017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443399">
                <a:tc>
                  <a:txBody>
                    <a:bodyPr/>
                    <a:lstStyle/>
                    <a:p>
                      <a:pPr algn="ctr"/>
                      <a:endParaRPr lang="en-US" sz="1800" u="none" dirty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26/12/2015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1/01/2018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u="none" dirty="0" smtClean="0">
                          <a:latin typeface="+mn-lt"/>
                        </a:rPr>
                        <a:t>88</a:t>
                      </a:r>
                      <a:endParaRPr lang="en-US" sz="1800" b="1" u="none" dirty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443399">
                <a:tc>
                  <a:txBody>
                    <a:bodyPr/>
                    <a:lstStyle/>
                    <a:p>
                      <a:pPr algn="ctr"/>
                      <a:r>
                        <a:rPr lang="fr-BE" sz="1800" b="1" u="none" dirty="0" smtClean="0">
                          <a:latin typeface="+mn-lt"/>
                        </a:rPr>
                        <a:t>2016</a:t>
                      </a:r>
                      <a:endParaRPr lang="en-US" sz="1800" b="1" u="none" dirty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26/03/2016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1/04/2018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u="none" dirty="0" smtClean="0">
                          <a:latin typeface="+mn-lt"/>
                        </a:rPr>
                        <a:t>33</a:t>
                      </a:r>
                      <a:endParaRPr lang="en-US" sz="1800" b="1" u="none" dirty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443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26/06/2016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1/07/2018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8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800" b="1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u="none" dirty="0" smtClean="0">
                          <a:solidFill>
                            <a:srgbClr val="00B050"/>
                          </a:solidFill>
                          <a:latin typeface="+mn-lt"/>
                        </a:rPr>
                        <a:t>50</a:t>
                      </a:r>
                      <a:endParaRPr lang="en-US" sz="1800" b="1" u="none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443399"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26/09/2016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1/10/2018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BE" sz="18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800" b="1" i="0" u="none" strike="noStrike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u="none" dirty="0" smtClean="0">
                          <a:solidFill>
                            <a:srgbClr val="00B050"/>
                          </a:solidFill>
                          <a:latin typeface="+mn-lt"/>
                        </a:rPr>
                        <a:t>21</a:t>
                      </a:r>
                      <a:endParaRPr lang="en-US" sz="1800" b="1" u="none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443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233</a:t>
                      </a:r>
                      <a:r>
                        <a:rPr lang="en-US" sz="1800" b="1" i="0" u="none" strike="noStrike" dirty="0" smtClean="0">
                          <a:solidFill>
                            <a:srgbClr val="FC140E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US" sz="18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162</a:t>
                      </a:r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143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8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376</a:t>
                      </a:r>
                      <a:r>
                        <a:rPr lang="fr-BE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(305)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chemeClr val="bg1"/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3" name="Right Brace 2"/>
          <p:cNvSpPr/>
          <p:nvPr/>
        </p:nvSpPr>
        <p:spPr>
          <a:xfrm>
            <a:off x="4932040" y="2893586"/>
            <a:ext cx="504056" cy="1903566"/>
          </a:xfrm>
          <a:prstGeom prst="rightBrace">
            <a:avLst>
              <a:gd name="adj1" fmla="val 18898"/>
              <a:gd name="adj2" fmla="val 48040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436096" y="3573016"/>
            <a:ext cx="57606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b="1" dirty="0" smtClean="0"/>
              <a:t>129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88224" y="2708920"/>
            <a:ext cx="57606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b="1" dirty="0" smtClean="0"/>
              <a:t>68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611466" y="4480778"/>
            <a:ext cx="576064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b="1" dirty="0" smtClean="0"/>
              <a:t>75</a:t>
            </a:r>
            <a:endParaRPr lang="en-US" b="1" dirty="0"/>
          </a:p>
        </p:txBody>
      </p:sp>
      <p:sp>
        <p:nvSpPr>
          <p:cNvPr id="9" name="Right Brace 8"/>
          <p:cNvSpPr/>
          <p:nvPr/>
        </p:nvSpPr>
        <p:spPr>
          <a:xfrm>
            <a:off x="4932040" y="5013176"/>
            <a:ext cx="504056" cy="1152128"/>
          </a:xfrm>
          <a:prstGeom prst="rightBrace">
            <a:avLst>
              <a:gd name="adj1" fmla="val 9953"/>
              <a:gd name="adj2" fmla="val 48040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436096" y="5363924"/>
            <a:ext cx="576064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b="1" dirty="0" smtClean="0"/>
              <a:t>104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0185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20901_BU_TemplateBriefingH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 xmlns="28039998-c903-4584-bf9a-3e2373d474ab">N</Lang>
    <Publiek xmlns="28039998-c903-4584-bf9a-3e2373d474ab">
      <Value>All</Value>
    </Publiek>
    <Domain xmlns="28039998-c903-4584-bf9a-3e2373d474ab">communicate</Domain>
    <Pilote xmlns="28039998-c903-4584-bf9a-3e2373d474ab">HRB-Car</Pilote>
    <Parent xmlns="28039998-c903-4584-bf9a-3e2373d474ab" xsi:nil="true"/>
    <IconOverlay xmlns="http://schemas.microsoft.com/sharepoint/v4" xsi:nil="true"/>
    <DomainBis xmlns="28039998-c903-4584-bf9a-3e2373d474ab">5</DomainBis>
    <Expert xmlns="28039998-c903-4584-bf9a-3e2373d474ab">
      <UserInfo>
        <DisplayName>Bertocchi Sandra</DisplayName>
        <AccountId>627</AccountId>
        <AccountType/>
      </UserInfo>
    </Expert>
    <Titre xmlns="28039998-c903-4584-bf9a-3e2373d474ab" xsi:nil="true"/>
    <Visible xmlns="28039998-c903-4584-bf9a-3e2373d474ab">true</Visible>
    <Target xmlns="28039998-c903-4584-bf9a-3e2373d474ab">
      <Value>SemRSM</Value>
    </Target>
    <Titel xmlns="28039998-c903-4584-bf9a-3e2373d474a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71C690BBCE4349BB2DA02F6A87CDB6" ma:contentTypeVersion="36" ma:contentTypeDescription="Create a new document." ma:contentTypeScope="" ma:versionID="edb468f68511662d3142b71e69b0e5a6">
  <xsd:schema xmlns:xsd="http://www.w3.org/2001/XMLSchema" xmlns:xs="http://www.w3.org/2001/XMLSchema" xmlns:p="http://schemas.microsoft.com/office/2006/metadata/properties" xmlns:ns2="28039998-c903-4584-bf9a-3e2373d474ab" xmlns:ns3="http://schemas.microsoft.com/sharepoint/v4" targetNamespace="http://schemas.microsoft.com/office/2006/metadata/properties" ma:root="true" ma:fieldsID="92e1a5e557e4a447dc29ea4b4cd07481" ns2:_="" ns3:_="">
    <xsd:import namespace="28039998-c903-4584-bf9a-3e2373d474a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Titel" minOccurs="0"/>
                <xsd:element ref="ns2:Titre" minOccurs="0"/>
                <xsd:element ref="ns2:Publiek" minOccurs="0"/>
                <xsd:element ref="ns2:Target" minOccurs="0"/>
                <xsd:element ref="ns2:Domain" minOccurs="0"/>
                <xsd:element ref="ns2:DomainBis" minOccurs="0"/>
                <xsd:element ref="ns2:Parent" minOccurs="0"/>
                <xsd:element ref="ns2:Pilote"/>
                <xsd:element ref="ns2:Expert"/>
                <xsd:element ref="ns2:Lang" minOccurs="0"/>
                <xsd:element ref="ns2:Visible" minOccurs="0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039998-c903-4584-bf9a-3e2373d474ab" elementFormDefault="qualified">
    <xsd:import namespace="http://schemas.microsoft.com/office/2006/documentManagement/types"/>
    <xsd:import namespace="http://schemas.microsoft.com/office/infopath/2007/PartnerControls"/>
    <xsd:element name="Titel" ma:index="2" nillable="true" ma:displayName="Titel" ma:hidden="true" ma:internalName="Titel" ma:readOnly="false">
      <xsd:simpleType>
        <xsd:restriction base="dms:Text">
          <xsd:maxLength value="255"/>
        </xsd:restriction>
      </xsd:simpleType>
    </xsd:element>
    <xsd:element name="Titre" ma:index="3" nillable="true" ma:displayName="Titre" ma:hidden="true" ma:internalName="Titre" ma:readOnly="false">
      <xsd:simpleType>
        <xsd:restriction base="dms:Text">
          <xsd:maxLength value="255"/>
        </xsd:restriction>
      </xsd:simpleType>
    </xsd:element>
    <xsd:element name="Publiek" ma:index="4" nillable="true" ma:displayName="Publiek" ma:default="HOO" ma:internalName="Publiek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ll"/>
                    <xsd:enumeration value="HOO"/>
                    <xsd:enumeration value="VKHO"/>
                    <xsd:enumeration value="HStO"/>
                    <xsd:enumeration value="KorpsComd"/>
                    <xsd:enumeration value="Cab CHOD"/>
                    <xsd:enumeration value="L3-HR collaborator"/>
                  </xsd:restriction>
                </xsd:simpleType>
              </xsd:element>
            </xsd:sequence>
          </xsd:extension>
        </xsd:complexContent>
      </xsd:complexType>
    </xsd:element>
    <xsd:element name="Target" ma:index="5" nillable="true" ma:displayName="Target" ma:default="HOO" ma:internalName="Targe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HOO"/>
                    <xsd:enumeration value="SemChefsdeCorps"/>
                    <xsd:enumeration value="FmnIntHR"/>
                    <xsd:enumeration value="FmnHRCollaboratorsL3"/>
                    <xsd:enumeration value="SemRSM"/>
                    <xsd:enumeration value="CSEM-HStO"/>
                    <xsd:enumeration value="CSAM-HOMA"/>
                    <xsd:enumeration value="FCOS-VKHO"/>
                    <xsd:enumeration value="Others"/>
                  </xsd:restriction>
                </xsd:simpleType>
              </xsd:element>
            </xsd:sequence>
          </xsd:extension>
        </xsd:complexContent>
      </xsd:complexType>
    </xsd:element>
    <xsd:element name="Domain" ma:index="6" nillable="true" ma:displayName="Domain" ma:default="communicate" ma:format="Dropdown" ma:internalName="Domain">
      <xsd:simpleType>
        <xsd:restriction base="dms:Choice">
          <xsd:enumeration value="administrate"/>
          <xsd:enumeration value="communicate"/>
          <xsd:enumeration value="competency management"/>
          <xsd:enumeration value="determine policy"/>
          <xsd:enumeration value="educate"/>
          <xsd:enumeration value="information management"/>
          <xsd:enumeration value="internal control"/>
          <xsd:enumeration value="organise"/>
          <xsd:enumeration value="plan capabilities"/>
          <xsd:enumeration value="policy"/>
          <xsd:enumeration value="reconvert"/>
          <xsd:enumeration value="recruit"/>
          <xsd:enumeration value="regulate"/>
          <xsd:enumeration value="retain"/>
          <xsd:enumeration value="retire"/>
          <xsd:enumeration value="train"/>
        </xsd:restriction>
      </xsd:simpleType>
    </xsd:element>
    <xsd:element name="DomainBis" ma:index="7" nillable="true" ma:displayName="DomainBis" ma:list="{7bc4fc81-7003-4799-a7bc-ee5f3e7a43cb}" ma:internalName="DomainBis" ma:showField="Title">
      <xsd:simpleType>
        <xsd:restriction base="dms:Lookup"/>
      </xsd:simpleType>
    </xsd:element>
    <xsd:element name="Parent" ma:index="8" nillable="true" ma:displayName="Parent" ma:list="{28039998-c903-4584-bf9a-3e2373d474ab}" ma:internalName="Parent" ma:showField="Title">
      <xsd:simpleType>
        <xsd:restriction base="dms:Lookup"/>
      </xsd:simpleType>
    </xsd:element>
    <xsd:element name="Pilote" ma:index="9" ma:displayName="Pilote" ma:internalName="Pilote" ma:readOnly="false">
      <xsd:simpleType>
        <xsd:restriction base="dms:Text">
          <xsd:maxLength value="255"/>
        </xsd:restriction>
      </xsd:simpleType>
    </xsd:element>
    <xsd:element name="Expert" ma:index="10" ma:displayName="Expert" ma:list="UserInfo" ma:SharePointGroup="0" ma:internalName="Expert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Lang" ma:index="11" nillable="true" ma:displayName="Lang" ma:default="N" ma:format="Dropdown" ma:internalName="Lang">
      <xsd:simpleType>
        <xsd:restriction base="dms:Choice">
          <xsd:enumeration value="N"/>
          <xsd:enumeration value="F"/>
          <xsd:enumeration value="NF"/>
          <xsd:enumeration value="E"/>
        </xsd:restriction>
      </xsd:simpleType>
    </xsd:element>
    <xsd:element name="Visible" ma:index="12" nillable="true" ma:displayName="Visible" ma:default="1" ma:internalName="Visibl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41B1E7-5D7B-4AD0-B141-67B9FC5FB4B7}">
  <ds:schemaRefs>
    <ds:schemaRef ds:uri="http://schemas.microsoft.com/office/2006/documentManagement/types"/>
    <ds:schemaRef ds:uri="http://purl.org/dc/dcmitype/"/>
    <ds:schemaRef ds:uri="http://schemas.microsoft.com/sharepoint/v4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28039998-c903-4584-bf9a-3e2373d474a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A957D69-AB76-4C7D-A405-B799022CEC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ADECA5-ED84-4B95-9AE3-DA54FFE63D16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C0FEC787-C845-4BFE-AA6E-0769A29E2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039998-c903-4584-bf9a-3e2373d474a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20120901_BU_TemplateBriefingHR</Template>
  <TotalTime>3587</TotalTime>
  <Words>124</Words>
  <Application>Microsoft Office PowerPoint</Application>
  <PresentationFormat>On-screen Show (4:3)</PresentationFormat>
  <Paragraphs>82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20120901_BU_TemplateBriefingHR</vt:lpstr>
      <vt:lpstr>PowerPoint Presentation</vt:lpstr>
      <vt:lpstr>PowerPoint Presentation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5.6 Mutatiebeleid</dc:title>
  <dc:creator>Peeters Johan (DG HR)</dc:creator>
  <cp:lastModifiedBy>Lagaeysse Lieven</cp:lastModifiedBy>
  <cp:revision>310</cp:revision>
  <cp:lastPrinted>2016-01-21T14:53:25Z</cp:lastPrinted>
  <dcterms:created xsi:type="dcterms:W3CDTF">2014-12-08T17:44:38Z</dcterms:created>
  <dcterms:modified xsi:type="dcterms:W3CDTF">2016-01-22T08:56:29Z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Beschrijving">
    <vt:lpwstr>Power Point Presentatie (Template)</vt:lpwstr>
  </property>
  <property fmtid="{D5CDD505-2E9C-101B-9397-08002B2CF9AE}" pid="4" name="ImageCreateDate">
    <vt:lpwstr/>
  </property>
  <property fmtid="{D5CDD505-2E9C-101B-9397-08002B2CF9AE}" pid="5" name="Description">
    <vt:lpwstr/>
  </property>
  <property fmtid="{D5CDD505-2E9C-101B-9397-08002B2CF9AE}" pid="6" name="URL">
    <vt:lpwstr/>
  </property>
  <property fmtid="{D5CDD505-2E9C-101B-9397-08002B2CF9AE}" pid="7" name="Order">
    <vt:lpwstr>5500.00000000000</vt:lpwstr>
  </property>
  <property fmtid="{D5CDD505-2E9C-101B-9397-08002B2CF9AE}" pid="8" name="ContentTypeId">
    <vt:lpwstr>0x0101007771C690BBCE4349BB2DA02F6A87CDB6</vt:lpwstr>
  </property>
</Properties>
</file>