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712" r:id="rId6"/>
  </p:sldMasterIdLst>
  <p:notesMasterIdLst>
    <p:notesMasterId r:id="rId32"/>
  </p:notesMasterIdLst>
  <p:handoutMasterIdLst>
    <p:handoutMasterId r:id="rId33"/>
  </p:handoutMasterIdLst>
  <p:sldIdLst>
    <p:sldId id="631" r:id="rId7"/>
    <p:sldId id="698" r:id="rId8"/>
    <p:sldId id="710" r:id="rId9"/>
    <p:sldId id="700" r:id="rId10"/>
    <p:sldId id="701" r:id="rId11"/>
    <p:sldId id="711" r:id="rId12"/>
    <p:sldId id="699" r:id="rId13"/>
    <p:sldId id="703" r:id="rId14"/>
    <p:sldId id="695" r:id="rId15"/>
    <p:sldId id="693" r:id="rId16"/>
    <p:sldId id="694" r:id="rId17"/>
    <p:sldId id="723" r:id="rId18"/>
    <p:sldId id="718" r:id="rId19"/>
    <p:sldId id="709" r:id="rId20"/>
    <p:sldId id="708" r:id="rId21"/>
    <p:sldId id="719" r:id="rId22"/>
    <p:sldId id="720" r:id="rId23"/>
    <p:sldId id="667" r:id="rId24"/>
    <p:sldId id="721" r:id="rId25"/>
    <p:sldId id="722" r:id="rId26"/>
    <p:sldId id="683" r:id="rId27"/>
    <p:sldId id="634" r:id="rId28"/>
    <p:sldId id="717" r:id="rId29"/>
    <p:sldId id="724" r:id="rId30"/>
    <p:sldId id="642" r:id="rId31"/>
  </p:sldIdLst>
  <p:sldSz cx="9144000" cy="6858000" type="screen4x3"/>
  <p:notesSz cx="9926638" cy="6797675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ben Luc" initials="L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FF"/>
    <a:srgbClr val="FFFFCC"/>
    <a:srgbClr val="99FFCC"/>
    <a:srgbClr val="00B050"/>
    <a:srgbClr val="FF7C80"/>
    <a:srgbClr val="FFFF66"/>
    <a:srgbClr val="FEECBE"/>
    <a:srgbClr val="FF99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86435" autoAdjust="0"/>
  </p:normalViewPr>
  <p:slideViewPr>
    <p:cSldViewPr>
      <p:cViewPr>
        <p:scale>
          <a:sx n="59" d="100"/>
          <a:sy n="59" d="100"/>
        </p:scale>
        <p:origin x="-165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1697" y="3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51E00-CB4E-4DFC-BE78-72ED72B8E5B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1697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FE43A-ECAD-43A4-94DC-BD616BAC5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9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4302625" cy="34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7" y="3"/>
            <a:ext cx="4302625" cy="34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C5AFFCD-9172-4338-B8CA-95A9B1F73D28}" type="datetimeFigureOut">
              <a:rPr lang="en-US"/>
              <a:pPr>
                <a:defRPr/>
              </a:pPr>
              <a:t>5/4/2016</a:t>
            </a:fld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5" y="3228708"/>
            <a:ext cx="7942238" cy="305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5"/>
            <a:ext cx="4302625" cy="34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7" y="6456325"/>
            <a:ext cx="4302625" cy="34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A635D4D-E085-46A5-A3A5-2EA32BC4B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49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84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10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501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237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6762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84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smtClean="0"/>
              <a:t>Min 1 to Min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10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4C41CB-D484-4992-92F9-D33854772DD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27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smtClean="0"/>
              <a:t>Procédures</a:t>
            </a:r>
            <a:r>
              <a:rPr lang="nl-BE" baseline="0" smtClean="0"/>
              <a:t> bien établies à suivre dans tous les cas</a:t>
            </a:r>
          </a:p>
          <a:p>
            <a:r>
              <a:rPr lang="nl-BE" baseline="0" smtClean="0"/>
              <a:t>Buiten de werklast klopt er iets niet.</a:t>
            </a:r>
          </a:p>
          <a:p>
            <a:r>
              <a:rPr lang="nl-BE" baseline="0" smtClean="0"/>
              <a:t>Constructiefout.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16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smtClean="0"/>
              <a:t>Wat is het doel van</a:t>
            </a:r>
            <a:r>
              <a:rPr lang="nl-BE" baseline="0" smtClean="0"/>
              <a:t> de evaluatie </a:t>
            </a:r>
            <a:r>
              <a:rPr lang="nl-BE" smtClean="0"/>
              <a:t>?</a:t>
            </a:r>
          </a:p>
          <a:p>
            <a:endParaRPr lang="nl-BE" smtClean="0"/>
          </a:p>
          <a:p>
            <a:r>
              <a:rPr lang="nl-BE" smtClean="0"/>
              <a:t>Defensieve reacties van academici,</a:t>
            </a:r>
            <a:r>
              <a:rPr lang="nl-BE" baseline="0" smtClean="0"/>
              <a:t> SME </a:t>
            </a:r>
            <a:r>
              <a:rPr lang="nl-BE" smtClean="0"/>
              <a:t>waren :</a:t>
            </a:r>
            <a:r>
              <a:rPr lang="nl-BE" baseline="0" smtClean="0"/>
              <a:t> </a:t>
            </a:r>
          </a:p>
          <a:p>
            <a:r>
              <a:rPr lang="nl-BE" baseline="0" smtClean="0"/>
              <a:t>	evalueren &lt;&gt; sanctioneren</a:t>
            </a:r>
          </a:p>
          <a:p>
            <a:r>
              <a:rPr lang="nl-BE" baseline="0" smtClean="0"/>
              <a:t>	je meet de efficientie van een evaluatiesysteem niet aan het aantal slechte evaluaties</a:t>
            </a:r>
          </a:p>
          <a:p>
            <a:r>
              <a:rPr lang="nl-BE" baseline="0" smtClean="0"/>
              <a:t>	evalueren = coachen, begeleiden naar ontwikkeling van het individu</a:t>
            </a:r>
          </a:p>
          <a:p>
            <a:endParaRPr lang="nl-BE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0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94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676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82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94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35D4D-E085-46A5-A3A5-2EA32BC4B3E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94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7ABC5-BC79-4FED-A669-F5D942203E41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67596-3633-4874-A972-955ACBA2856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28572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335DA-1F27-47C8-A1E1-2ACF8F11CC0A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3F946-E45F-4FCB-9452-85EDAA6067C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0880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AC425-EEBD-4849-8B2E-63441813B989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86D64-F721-4A61-A791-1F406DFFDC7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5017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9A449-9B71-44E4-B3C3-FF0880525376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E9CD2-2BC6-4A7E-991A-7566C759A11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5025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5C89B-5DDA-4109-A692-D3959AA24E66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38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5C21C-9826-482C-B807-02B402532306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673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AD5C1-56E2-4AC5-9449-2DCAA72AA8BB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681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53738-A004-4E1A-9007-113F89638C3B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946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3D2DA-14F3-4D77-B6AE-ADE88ADC7C60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976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82A7B-FA2A-49CE-989D-9F1360693D8C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9929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5F1C8-2319-4F45-86A1-A331BD9B5E3E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435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_hr_transparant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092825"/>
            <a:ext cx="7191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9BBA3-EE80-42B5-AA1D-C162F66B69E9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5103" y="6553995"/>
            <a:ext cx="568897" cy="304006"/>
          </a:xfrm>
        </p:spPr>
        <p:txBody>
          <a:bodyPr/>
          <a:lstStyle>
            <a:lvl1pPr>
              <a:defRPr sz="1600" b="1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76542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9BBF4-5C73-4295-B46F-A1C88DE10766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7568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663C2-5741-4198-83E6-DEBF1FFB8D3A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9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6D6FB-6983-4562-B1E2-66157DC6C732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268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9276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92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691E6-4401-46F7-B122-40EFCD66462D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9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F2E04-F12B-4A2D-BA34-E41675E9D8A6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7EBB2-341A-45E6-9712-E7077FA690C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5283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3748E-501B-4EC7-9E1F-D1818FB8019B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C8B69-68DE-48D2-B435-B8853F05733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6043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1AD18-3B6A-414E-AD9F-66293C980207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4A08E-E9A5-4187-833B-EADEF5CE307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56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99D1-E22E-442B-9247-E39B7C41E9C9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09835-15C6-414E-85D1-981B0ABD59A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2359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D0956-2E95-4320-89BB-7853A36EADF7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00450-CF40-42EE-915F-7796A3FAF06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36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41B4B-EA29-4E45-8AF3-A8E897CCC8A3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85AD6-0190-4949-9344-242BA56A653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875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589F5-BCA7-4632-A0EB-352223B65920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B59A3-17A4-453D-B0B1-CD7E61DE066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29041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alphaModFix amt="5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nl-BE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nl-BE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B03F11-97AC-4366-A497-948B0F4E5AB7}" type="datetime5">
              <a:rPr lang="nl-BE"/>
              <a:pPr>
                <a:defRPr/>
              </a:pPr>
              <a:t>4-mei-16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8D3DE4-8EC0-428F-A9F3-5BF5B8CA0EF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11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752600"/>
            <a:ext cx="76200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0385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B873E7B2-AEF1-454E-AF0F-33D29CAF3D15}" type="slidenum">
              <a:rPr lang="nl-NL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7826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be/url?sa=i&amp;rct=j&amp;q=&amp;esrc=s&amp;source=images&amp;cd=&amp;cad=rja&amp;uact=8&amp;ved=0ahUKEwi40ZXJvNvJAhXGDQ8KHZqDDa4QjRwIBw&amp;url=http://www.ukpreppersguide.co.uk/legal-weapons/best-multi-tool-for-survival/&amp;psig=AFQjCNHMTTrFudsJ-hyMFD2td_cKOdxJpA&amp;ust=145018669292612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be/url?sa=i&amp;rct=j&amp;q=&amp;esrc=s&amp;source=images&amp;cd=&amp;cad=rja&amp;uact=8&amp;ved=0ahUKEwiMwK633rPMAhVBI8AKHREqBd0QjRwIBw&amp;url=http://tempsreel.nouvelobs.com/monde/20140604.OBS9405/photos-il-y-a-25-ans-place-tiananmen-15-minutes-d-apocalypse.html&amp;psig=AFQjCNGJogKxz3F2sKupYHaKfaRm5hg-Yg&amp;ust=146201552459423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 bwMode="auto">
          <a:xfrm>
            <a:off x="685800" y="1772816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De professionele evaluatie </a:t>
            </a:r>
            <a:br>
              <a:rPr lang="nl-BE" dirty="0" smtClean="0"/>
            </a:br>
            <a:r>
              <a:rPr lang="nl-BE" dirty="0" smtClean="0"/>
              <a:t>van de </a:t>
            </a:r>
            <a:r>
              <a:rPr lang="nl-BE" smtClean="0"/>
              <a:t>militair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15816" y="3789040"/>
            <a:ext cx="336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mtClean="0"/>
              <a:t>Technische vergadering 04 Mei 16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52351" y="5454114"/>
            <a:ext cx="22404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mtClean="0"/>
              <a:t>A. VANHEE</a:t>
            </a:r>
          </a:p>
          <a:p>
            <a:pPr algn="ctr"/>
            <a:r>
              <a:rPr lang="nl-BE" smtClean="0"/>
              <a:t>LtCol BEM</a:t>
            </a:r>
          </a:p>
          <a:p>
            <a:pPr algn="ctr"/>
            <a:r>
              <a:rPr lang="nl-BE" smtClean="0"/>
              <a:t>HRM-Policy</a:t>
            </a:r>
          </a:p>
          <a:p>
            <a:pPr algn="ctr"/>
            <a:r>
              <a:rPr lang="nl-BE" smtClean="0"/>
              <a:t>alain.vanhee@mil. 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5469954"/>
            <a:ext cx="29287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mtClean="0"/>
              <a:t>C. MINGNEAU</a:t>
            </a:r>
          </a:p>
          <a:p>
            <a:pPr algn="ctr"/>
            <a:r>
              <a:rPr lang="nl-BE" smtClean="0"/>
              <a:t>Maj BAM</a:t>
            </a:r>
          </a:p>
          <a:p>
            <a:pPr algn="ctr"/>
            <a:r>
              <a:rPr lang="nl-BE" smtClean="0"/>
              <a:t>HRA-R</a:t>
            </a:r>
          </a:p>
          <a:p>
            <a:pPr algn="ctr"/>
            <a:r>
              <a:rPr lang="nl-BE" smtClean="0"/>
              <a:t>christelle.mingneau@mil.be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37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5940153" y="0"/>
            <a:ext cx="3189770" cy="685800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46743" y="-1"/>
            <a:ext cx="6125457" cy="5151515"/>
          </a:xfrm>
          <a:custGeom>
            <a:avLst/>
            <a:gdLst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31429 w 7112000"/>
              <a:gd name="connsiteY2" fmla="*/ 2264228 h 4528457"/>
              <a:gd name="connsiteX3" fmla="*/ 7097486 w 7112000"/>
              <a:gd name="connsiteY3" fmla="*/ 1799771 h 4528457"/>
              <a:gd name="connsiteX4" fmla="*/ 7112000 w 7112000"/>
              <a:gd name="connsiteY4" fmla="*/ 3106057 h 4528457"/>
              <a:gd name="connsiteX5" fmla="*/ 6545943 w 7112000"/>
              <a:gd name="connsiteY5" fmla="*/ 2873828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60457 w 7112000"/>
              <a:gd name="connsiteY2" fmla="*/ 1558516 h 4528457"/>
              <a:gd name="connsiteX3" fmla="*/ 7097486 w 7112000"/>
              <a:gd name="connsiteY3" fmla="*/ 1799771 h 4528457"/>
              <a:gd name="connsiteX4" fmla="*/ 7112000 w 7112000"/>
              <a:gd name="connsiteY4" fmla="*/ 3106057 h 4528457"/>
              <a:gd name="connsiteX5" fmla="*/ 6545943 w 7112000"/>
              <a:gd name="connsiteY5" fmla="*/ 2873828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60457 w 7112000"/>
              <a:gd name="connsiteY2" fmla="*/ 1558516 h 4528457"/>
              <a:gd name="connsiteX3" fmla="*/ 7097486 w 7112000"/>
              <a:gd name="connsiteY3" fmla="*/ 1799771 h 4528457"/>
              <a:gd name="connsiteX4" fmla="*/ 7112000 w 7112000"/>
              <a:gd name="connsiteY4" fmla="*/ 3106057 h 4528457"/>
              <a:gd name="connsiteX5" fmla="*/ 6545943 w 7112000"/>
              <a:gd name="connsiteY5" fmla="*/ 2360583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29029 w 7126514"/>
              <a:gd name="connsiteY0" fmla="*/ 0 h 4528457"/>
              <a:gd name="connsiteX1" fmla="*/ 6531429 w 7126514"/>
              <a:gd name="connsiteY1" fmla="*/ 0 h 4528457"/>
              <a:gd name="connsiteX2" fmla="*/ 6560457 w 7126514"/>
              <a:gd name="connsiteY2" fmla="*/ 1558516 h 4528457"/>
              <a:gd name="connsiteX3" fmla="*/ 7097486 w 7126514"/>
              <a:gd name="connsiteY3" fmla="*/ 1799771 h 4528457"/>
              <a:gd name="connsiteX4" fmla="*/ 7126514 w 7126514"/>
              <a:gd name="connsiteY4" fmla="*/ 2721123 h 4528457"/>
              <a:gd name="connsiteX5" fmla="*/ 6545943 w 7126514"/>
              <a:gd name="connsiteY5" fmla="*/ 2360583 h 4528457"/>
              <a:gd name="connsiteX6" fmla="*/ 6545943 w 7126514"/>
              <a:gd name="connsiteY6" fmla="*/ 4528457 h 4528457"/>
              <a:gd name="connsiteX7" fmla="*/ 0 w 7126514"/>
              <a:gd name="connsiteY7" fmla="*/ 4528457 h 4528457"/>
              <a:gd name="connsiteX8" fmla="*/ 29029 w 7126514"/>
              <a:gd name="connsiteY8" fmla="*/ 0 h 4528457"/>
              <a:gd name="connsiteX0" fmla="*/ 29029 w 7141029"/>
              <a:gd name="connsiteY0" fmla="*/ 0 h 4528457"/>
              <a:gd name="connsiteX1" fmla="*/ 6531429 w 7141029"/>
              <a:gd name="connsiteY1" fmla="*/ 0 h 4528457"/>
              <a:gd name="connsiteX2" fmla="*/ 6560457 w 7141029"/>
              <a:gd name="connsiteY2" fmla="*/ 1558516 h 4528457"/>
              <a:gd name="connsiteX3" fmla="*/ 7141029 w 7141029"/>
              <a:gd name="connsiteY3" fmla="*/ 1337851 h 4528457"/>
              <a:gd name="connsiteX4" fmla="*/ 7126514 w 7141029"/>
              <a:gd name="connsiteY4" fmla="*/ 2721123 h 4528457"/>
              <a:gd name="connsiteX5" fmla="*/ 6545943 w 7141029"/>
              <a:gd name="connsiteY5" fmla="*/ 2360583 h 4528457"/>
              <a:gd name="connsiteX6" fmla="*/ 6545943 w 7141029"/>
              <a:gd name="connsiteY6" fmla="*/ 4528457 h 4528457"/>
              <a:gd name="connsiteX7" fmla="*/ 0 w 7141029"/>
              <a:gd name="connsiteY7" fmla="*/ 4528457 h 4528457"/>
              <a:gd name="connsiteX8" fmla="*/ 29029 w 7141029"/>
              <a:gd name="connsiteY8" fmla="*/ 0 h 4528457"/>
              <a:gd name="connsiteX0" fmla="*/ 29029 w 7126514"/>
              <a:gd name="connsiteY0" fmla="*/ 0 h 4528457"/>
              <a:gd name="connsiteX1" fmla="*/ 6531429 w 7126514"/>
              <a:gd name="connsiteY1" fmla="*/ 0 h 4528457"/>
              <a:gd name="connsiteX2" fmla="*/ 6560457 w 7126514"/>
              <a:gd name="connsiteY2" fmla="*/ 1558516 h 4528457"/>
              <a:gd name="connsiteX3" fmla="*/ 7112000 w 7126514"/>
              <a:gd name="connsiteY3" fmla="*/ 1337851 h 4528457"/>
              <a:gd name="connsiteX4" fmla="*/ 7126514 w 7126514"/>
              <a:gd name="connsiteY4" fmla="*/ 2721123 h 4528457"/>
              <a:gd name="connsiteX5" fmla="*/ 6545943 w 7126514"/>
              <a:gd name="connsiteY5" fmla="*/ 2360583 h 4528457"/>
              <a:gd name="connsiteX6" fmla="*/ 6545943 w 7126514"/>
              <a:gd name="connsiteY6" fmla="*/ 4528457 h 4528457"/>
              <a:gd name="connsiteX7" fmla="*/ 0 w 7126514"/>
              <a:gd name="connsiteY7" fmla="*/ 4528457 h 4528457"/>
              <a:gd name="connsiteX8" fmla="*/ 29029 w 7126514"/>
              <a:gd name="connsiteY8" fmla="*/ 0 h 4528457"/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60457 w 7112000"/>
              <a:gd name="connsiteY2" fmla="*/ 1558516 h 4528457"/>
              <a:gd name="connsiteX3" fmla="*/ 7112000 w 7112000"/>
              <a:gd name="connsiteY3" fmla="*/ 1337851 h 4528457"/>
              <a:gd name="connsiteX4" fmla="*/ 7082971 w 7112000"/>
              <a:gd name="connsiteY4" fmla="*/ 2682630 h 4528457"/>
              <a:gd name="connsiteX5" fmla="*/ 6545943 w 7112000"/>
              <a:gd name="connsiteY5" fmla="*/ 2360583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0 w 7141028"/>
              <a:gd name="connsiteY0" fmla="*/ 0 h 4528457"/>
              <a:gd name="connsiteX1" fmla="*/ 6560457 w 7141028"/>
              <a:gd name="connsiteY1" fmla="*/ 0 h 4528457"/>
              <a:gd name="connsiteX2" fmla="*/ 6589485 w 7141028"/>
              <a:gd name="connsiteY2" fmla="*/ 1558516 h 4528457"/>
              <a:gd name="connsiteX3" fmla="*/ 7141028 w 7141028"/>
              <a:gd name="connsiteY3" fmla="*/ 1337851 h 4528457"/>
              <a:gd name="connsiteX4" fmla="*/ 7111999 w 7141028"/>
              <a:gd name="connsiteY4" fmla="*/ 2682630 h 4528457"/>
              <a:gd name="connsiteX5" fmla="*/ 6574971 w 7141028"/>
              <a:gd name="connsiteY5" fmla="*/ 2360583 h 4528457"/>
              <a:gd name="connsiteX6" fmla="*/ 6574971 w 7141028"/>
              <a:gd name="connsiteY6" fmla="*/ 4528457 h 4528457"/>
              <a:gd name="connsiteX7" fmla="*/ 29028 w 7141028"/>
              <a:gd name="connsiteY7" fmla="*/ 4528457 h 4528457"/>
              <a:gd name="connsiteX8" fmla="*/ 0 w 7141028"/>
              <a:gd name="connsiteY8" fmla="*/ 0 h 4528457"/>
              <a:gd name="connsiteX0" fmla="*/ 0 w 7141028"/>
              <a:gd name="connsiteY0" fmla="*/ 25663 h 4554120"/>
              <a:gd name="connsiteX1" fmla="*/ 6604000 w 7141028"/>
              <a:gd name="connsiteY1" fmla="*/ 0 h 4554120"/>
              <a:gd name="connsiteX2" fmla="*/ 6589485 w 7141028"/>
              <a:gd name="connsiteY2" fmla="*/ 1584179 h 4554120"/>
              <a:gd name="connsiteX3" fmla="*/ 7141028 w 7141028"/>
              <a:gd name="connsiteY3" fmla="*/ 1363514 h 4554120"/>
              <a:gd name="connsiteX4" fmla="*/ 7111999 w 7141028"/>
              <a:gd name="connsiteY4" fmla="*/ 2708293 h 4554120"/>
              <a:gd name="connsiteX5" fmla="*/ 6574971 w 7141028"/>
              <a:gd name="connsiteY5" fmla="*/ 2386246 h 4554120"/>
              <a:gd name="connsiteX6" fmla="*/ 6574971 w 7141028"/>
              <a:gd name="connsiteY6" fmla="*/ 4554120 h 4554120"/>
              <a:gd name="connsiteX7" fmla="*/ 29028 w 7141028"/>
              <a:gd name="connsiteY7" fmla="*/ 4554120 h 4554120"/>
              <a:gd name="connsiteX8" fmla="*/ 0 w 7141028"/>
              <a:gd name="connsiteY8" fmla="*/ 25663 h 4554120"/>
              <a:gd name="connsiteX0" fmla="*/ 0 w 7141028"/>
              <a:gd name="connsiteY0" fmla="*/ 25663 h 4554120"/>
              <a:gd name="connsiteX1" fmla="*/ 6604000 w 7141028"/>
              <a:gd name="connsiteY1" fmla="*/ 0 h 4554120"/>
              <a:gd name="connsiteX2" fmla="*/ 6589485 w 7141028"/>
              <a:gd name="connsiteY2" fmla="*/ 1584179 h 4554120"/>
              <a:gd name="connsiteX3" fmla="*/ 7141028 w 7141028"/>
              <a:gd name="connsiteY3" fmla="*/ 1363514 h 4554120"/>
              <a:gd name="connsiteX4" fmla="*/ 7111999 w 7141028"/>
              <a:gd name="connsiteY4" fmla="*/ 2708293 h 4554120"/>
              <a:gd name="connsiteX5" fmla="*/ 6589485 w 7141028"/>
              <a:gd name="connsiteY5" fmla="*/ 2219441 h 4554120"/>
              <a:gd name="connsiteX6" fmla="*/ 6574971 w 7141028"/>
              <a:gd name="connsiteY6" fmla="*/ 4554120 h 4554120"/>
              <a:gd name="connsiteX7" fmla="*/ 29028 w 7141028"/>
              <a:gd name="connsiteY7" fmla="*/ 4554120 h 4554120"/>
              <a:gd name="connsiteX8" fmla="*/ 0 w 7141028"/>
              <a:gd name="connsiteY8" fmla="*/ 25663 h 4554120"/>
              <a:gd name="connsiteX0" fmla="*/ 0 w 7141028"/>
              <a:gd name="connsiteY0" fmla="*/ 25663 h 4554120"/>
              <a:gd name="connsiteX1" fmla="*/ 6604000 w 7141028"/>
              <a:gd name="connsiteY1" fmla="*/ 0 h 4554120"/>
              <a:gd name="connsiteX2" fmla="*/ 6589485 w 7141028"/>
              <a:gd name="connsiteY2" fmla="*/ 1584179 h 4554120"/>
              <a:gd name="connsiteX3" fmla="*/ 7141028 w 7141028"/>
              <a:gd name="connsiteY3" fmla="*/ 1363514 h 4554120"/>
              <a:gd name="connsiteX4" fmla="*/ 7097485 w 7141028"/>
              <a:gd name="connsiteY4" fmla="*/ 2515826 h 4554120"/>
              <a:gd name="connsiteX5" fmla="*/ 6589485 w 7141028"/>
              <a:gd name="connsiteY5" fmla="*/ 2219441 h 4554120"/>
              <a:gd name="connsiteX6" fmla="*/ 6574971 w 7141028"/>
              <a:gd name="connsiteY6" fmla="*/ 4554120 h 4554120"/>
              <a:gd name="connsiteX7" fmla="*/ 29028 w 7141028"/>
              <a:gd name="connsiteY7" fmla="*/ 4554120 h 4554120"/>
              <a:gd name="connsiteX8" fmla="*/ 0 w 7141028"/>
              <a:gd name="connsiteY8" fmla="*/ 25663 h 4554120"/>
              <a:gd name="connsiteX0" fmla="*/ 0 w 7112000"/>
              <a:gd name="connsiteY0" fmla="*/ 25663 h 4554120"/>
              <a:gd name="connsiteX1" fmla="*/ 6604000 w 7112000"/>
              <a:gd name="connsiteY1" fmla="*/ 0 h 4554120"/>
              <a:gd name="connsiteX2" fmla="*/ 6589485 w 7112000"/>
              <a:gd name="connsiteY2" fmla="*/ 1584179 h 4554120"/>
              <a:gd name="connsiteX3" fmla="*/ 7112000 w 7112000"/>
              <a:gd name="connsiteY3" fmla="*/ 1440501 h 4554120"/>
              <a:gd name="connsiteX4" fmla="*/ 7097485 w 7112000"/>
              <a:gd name="connsiteY4" fmla="*/ 2515826 h 4554120"/>
              <a:gd name="connsiteX5" fmla="*/ 6589485 w 7112000"/>
              <a:gd name="connsiteY5" fmla="*/ 2219441 h 4554120"/>
              <a:gd name="connsiteX6" fmla="*/ 6574971 w 7112000"/>
              <a:gd name="connsiteY6" fmla="*/ 4554120 h 4554120"/>
              <a:gd name="connsiteX7" fmla="*/ 29028 w 7112000"/>
              <a:gd name="connsiteY7" fmla="*/ 4554120 h 4554120"/>
              <a:gd name="connsiteX8" fmla="*/ 0 w 7112000"/>
              <a:gd name="connsiteY8" fmla="*/ 25663 h 4554120"/>
              <a:gd name="connsiteX0" fmla="*/ 0 w 7097485"/>
              <a:gd name="connsiteY0" fmla="*/ 25663 h 4554120"/>
              <a:gd name="connsiteX1" fmla="*/ 6604000 w 7097485"/>
              <a:gd name="connsiteY1" fmla="*/ 0 h 4554120"/>
              <a:gd name="connsiteX2" fmla="*/ 6589485 w 7097485"/>
              <a:gd name="connsiteY2" fmla="*/ 1584179 h 4554120"/>
              <a:gd name="connsiteX3" fmla="*/ 7082972 w 7097485"/>
              <a:gd name="connsiteY3" fmla="*/ 1402007 h 4554120"/>
              <a:gd name="connsiteX4" fmla="*/ 7097485 w 7097485"/>
              <a:gd name="connsiteY4" fmla="*/ 2515826 h 4554120"/>
              <a:gd name="connsiteX5" fmla="*/ 6589485 w 7097485"/>
              <a:gd name="connsiteY5" fmla="*/ 2219441 h 4554120"/>
              <a:gd name="connsiteX6" fmla="*/ 6574971 w 7097485"/>
              <a:gd name="connsiteY6" fmla="*/ 4554120 h 4554120"/>
              <a:gd name="connsiteX7" fmla="*/ 29028 w 7097485"/>
              <a:gd name="connsiteY7" fmla="*/ 4554120 h 4554120"/>
              <a:gd name="connsiteX8" fmla="*/ 0 w 7097485"/>
              <a:gd name="connsiteY8" fmla="*/ 25663 h 4554120"/>
              <a:gd name="connsiteX0" fmla="*/ 0 w 7097486"/>
              <a:gd name="connsiteY0" fmla="*/ 25663 h 4554120"/>
              <a:gd name="connsiteX1" fmla="*/ 6604000 w 7097486"/>
              <a:gd name="connsiteY1" fmla="*/ 0 h 4554120"/>
              <a:gd name="connsiteX2" fmla="*/ 6589485 w 7097486"/>
              <a:gd name="connsiteY2" fmla="*/ 1584179 h 4554120"/>
              <a:gd name="connsiteX3" fmla="*/ 7097486 w 7097486"/>
              <a:gd name="connsiteY3" fmla="*/ 1312189 h 4554120"/>
              <a:gd name="connsiteX4" fmla="*/ 7097485 w 7097486"/>
              <a:gd name="connsiteY4" fmla="*/ 2515826 h 4554120"/>
              <a:gd name="connsiteX5" fmla="*/ 6589485 w 7097486"/>
              <a:gd name="connsiteY5" fmla="*/ 2219441 h 4554120"/>
              <a:gd name="connsiteX6" fmla="*/ 6574971 w 7097486"/>
              <a:gd name="connsiteY6" fmla="*/ 4554120 h 4554120"/>
              <a:gd name="connsiteX7" fmla="*/ 29028 w 7097486"/>
              <a:gd name="connsiteY7" fmla="*/ 4554120 h 4554120"/>
              <a:gd name="connsiteX8" fmla="*/ 0 w 7097486"/>
              <a:gd name="connsiteY8" fmla="*/ 25663 h 455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7486" h="4554120">
                <a:moveTo>
                  <a:pt x="0" y="25663"/>
                </a:moveTo>
                <a:lnTo>
                  <a:pt x="6604000" y="0"/>
                </a:lnTo>
                <a:lnTo>
                  <a:pt x="6589485" y="1584179"/>
                </a:lnTo>
                <a:lnTo>
                  <a:pt x="7097486" y="1312189"/>
                </a:lnTo>
                <a:cubicBezTo>
                  <a:pt x="7097486" y="1713401"/>
                  <a:pt x="7097485" y="2114614"/>
                  <a:pt x="7097485" y="2515826"/>
                </a:cubicBezTo>
                <a:lnTo>
                  <a:pt x="6589485" y="2219441"/>
                </a:lnTo>
                <a:lnTo>
                  <a:pt x="6574971" y="4554120"/>
                </a:lnTo>
                <a:lnTo>
                  <a:pt x="29028" y="4554120"/>
                </a:lnTo>
                <a:lnTo>
                  <a:pt x="0" y="2566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61257" y="4122057"/>
            <a:ext cx="6125457" cy="2728686"/>
          </a:xfrm>
          <a:custGeom>
            <a:avLst/>
            <a:gdLst>
              <a:gd name="connsiteX0" fmla="*/ 0 w 7097486"/>
              <a:gd name="connsiteY0" fmla="*/ 420914 h 2728686"/>
              <a:gd name="connsiteX1" fmla="*/ 1393372 w 7097486"/>
              <a:gd name="connsiteY1" fmla="*/ 464457 h 2728686"/>
              <a:gd name="connsiteX2" fmla="*/ 1088572 w 7097486"/>
              <a:gd name="connsiteY2" fmla="*/ 957943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20914 h 2728686"/>
              <a:gd name="connsiteX0" fmla="*/ 0 w 7097486"/>
              <a:gd name="connsiteY0" fmla="*/ 478972 h 2728686"/>
              <a:gd name="connsiteX1" fmla="*/ 1393372 w 7097486"/>
              <a:gd name="connsiteY1" fmla="*/ 464457 h 2728686"/>
              <a:gd name="connsiteX2" fmla="*/ 1088572 w 7097486"/>
              <a:gd name="connsiteY2" fmla="*/ 957943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1088572 w 7097486"/>
              <a:gd name="connsiteY2" fmla="*/ 957943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2554514 w 7097486"/>
              <a:gd name="connsiteY3" fmla="*/ 943429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1959428 w 7097486"/>
              <a:gd name="connsiteY3" fmla="*/ 928915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1944914 w 7097486"/>
              <a:gd name="connsiteY3" fmla="*/ 1016001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1944914 w 7097486"/>
              <a:gd name="connsiteY3" fmla="*/ 943429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097486" h="2728686">
                <a:moveTo>
                  <a:pt x="0" y="478972"/>
                </a:moveTo>
                <a:lnTo>
                  <a:pt x="885372" y="464457"/>
                </a:lnTo>
                <a:lnTo>
                  <a:pt x="508001" y="972457"/>
                </a:lnTo>
                <a:lnTo>
                  <a:pt x="1944914" y="943429"/>
                </a:lnTo>
                <a:lnTo>
                  <a:pt x="1582057" y="493486"/>
                </a:lnTo>
                <a:lnTo>
                  <a:pt x="4455886" y="435429"/>
                </a:lnTo>
                <a:lnTo>
                  <a:pt x="4107543" y="14514"/>
                </a:lnTo>
                <a:lnTo>
                  <a:pt x="5341257" y="0"/>
                </a:lnTo>
                <a:lnTo>
                  <a:pt x="5036457" y="464457"/>
                </a:lnTo>
                <a:lnTo>
                  <a:pt x="6545943" y="478972"/>
                </a:lnTo>
                <a:lnTo>
                  <a:pt x="6560457" y="1349829"/>
                </a:lnTo>
                <a:lnTo>
                  <a:pt x="7097486" y="972457"/>
                </a:lnTo>
                <a:lnTo>
                  <a:pt x="7097486" y="2220686"/>
                </a:lnTo>
                <a:lnTo>
                  <a:pt x="6574972" y="1901372"/>
                </a:lnTo>
                <a:lnTo>
                  <a:pt x="6604000" y="2728686"/>
                </a:lnTo>
                <a:lnTo>
                  <a:pt x="0" y="2728686"/>
                </a:lnTo>
                <a:lnTo>
                  <a:pt x="0" y="478972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606579" y="3212976"/>
            <a:ext cx="2069877" cy="71626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smtClean="0">
                <a:solidFill>
                  <a:schemeClr val="tx1"/>
                </a:solidFill>
              </a:rPr>
              <a:t>Evaluation de potentiel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91680" y="1279466"/>
            <a:ext cx="2952328" cy="7162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smtClean="0">
                <a:solidFill>
                  <a:schemeClr val="tx1"/>
                </a:solidFill>
              </a:rPr>
              <a:t>Evaluation de poste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92659" y="5301208"/>
            <a:ext cx="2952328" cy="7162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smtClean="0">
                <a:solidFill>
                  <a:schemeClr val="tx1"/>
                </a:solidFill>
              </a:rPr>
              <a:t>Evaluation statutaire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3155" y="2206424"/>
            <a:ext cx="1630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i="1" smtClean="0"/>
              <a:t>Accompagner</a:t>
            </a:r>
            <a:endParaRPr lang="en-US" i="1"/>
          </a:p>
        </p:txBody>
      </p:sp>
      <p:sp>
        <p:nvSpPr>
          <p:cNvPr id="14" name="TextBox 13"/>
          <p:cNvSpPr txBox="1"/>
          <p:nvPr/>
        </p:nvSpPr>
        <p:spPr>
          <a:xfrm>
            <a:off x="2389153" y="6156012"/>
            <a:ext cx="1630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i="1" smtClean="0"/>
              <a:t>Sanctionner</a:t>
            </a:r>
            <a:endParaRPr lang="en-US" i="1"/>
          </a:p>
        </p:txBody>
      </p:sp>
      <p:sp>
        <p:nvSpPr>
          <p:cNvPr id="16" name="TextBox 15"/>
          <p:cNvSpPr txBox="1"/>
          <p:nvPr/>
        </p:nvSpPr>
        <p:spPr>
          <a:xfrm>
            <a:off x="6876256" y="4067780"/>
            <a:ext cx="1630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i="1" smtClean="0"/>
              <a:t>Sélectionner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254425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5940153" y="0"/>
            <a:ext cx="3189770" cy="685800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46743" y="-1"/>
            <a:ext cx="6125457" cy="5151515"/>
          </a:xfrm>
          <a:custGeom>
            <a:avLst/>
            <a:gdLst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31429 w 7112000"/>
              <a:gd name="connsiteY2" fmla="*/ 2264228 h 4528457"/>
              <a:gd name="connsiteX3" fmla="*/ 7097486 w 7112000"/>
              <a:gd name="connsiteY3" fmla="*/ 1799771 h 4528457"/>
              <a:gd name="connsiteX4" fmla="*/ 7112000 w 7112000"/>
              <a:gd name="connsiteY4" fmla="*/ 3106057 h 4528457"/>
              <a:gd name="connsiteX5" fmla="*/ 6545943 w 7112000"/>
              <a:gd name="connsiteY5" fmla="*/ 2873828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60457 w 7112000"/>
              <a:gd name="connsiteY2" fmla="*/ 1558516 h 4528457"/>
              <a:gd name="connsiteX3" fmla="*/ 7097486 w 7112000"/>
              <a:gd name="connsiteY3" fmla="*/ 1799771 h 4528457"/>
              <a:gd name="connsiteX4" fmla="*/ 7112000 w 7112000"/>
              <a:gd name="connsiteY4" fmla="*/ 3106057 h 4528457"/>
              <a:gd name="connsiteX5" fmla="*/ 6545943 w 7112000"/>
              <a:gd name="connsiteY5" fmla="*/ 2873828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60457 w 7112000"/>
              <a:gd name="connsiteY2" fmla="*/ 1558516 h 4528457"/>
              <a:gd name="connsiteX3" fmla="*/ 7097486 w 7112000"/>
              <a:gd name="connsiteY3" fmla="*/ 1799771 h 4528457"/>
              <a:gd name="connsiteX4" fmla="*/ 7112000 w 7112000"/>
              <a:gd name="connsiteY4" fmla="*/ 3106057 h 4528457"/>
              <a:gd name="connsiteX5" fmla="*/ 6545943 w 7112000"/>
              <a:gd name="connsiteY5" fmla="*/ 2360583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29029 w 7126514"/>
              <a:gd name="connsiteY0" fmla="*/ 0 h 4528457"/>
              <a:gd name="connsiteX1" fmla="*/ 6531429 w 7126514"/>
              <a:gd name="connsiteY1" fmla="*/ 0 h 4528457"/>
              <a:gd name="connsiteX2" fmla="*/ 6560457 w 7126514"/>
              <a:gd name="connsiteY2" fmla="*/ 1558516 h 4528457"/>
              <a:gd name="connsiteX3" fmla="*/ 7097486 w 7126514"/>
              <a:gd name="connsiteY3" fmla="*/ 1799771 h 4528457"/>
              <a:gd name="connsiteX4" fmla="*/ 7126514 w 7126514"/>
              <a:gd name="connsiteY4" fmla="*/ 2721123 h 4528457"/>
              <a:gd name="connsiteX5" fmla="*/ 6545943 w 7126514"/>
              <a:gd name="connsiteY5" fmla="*/ 2360583 h 4528457"/>
              <a:gd name="connsiteX6" fmla="*/ 6545943 w 7126514"/>
              <a:gd name="connsiteY6" fmla="*/ 4528457 h 4528457"/>
              <a:gd name="connsiteX7" fmla="*/ 0 w 7126514"/>
              <a:gd name="connsiteY7" fmla="*/ 4528457 h 4528457"/>
              <a:gd name="connsiteX8" fmla="*/ 29029 w 7126514"/>
              <a:gd name="connsiteY8" fmla="*/ 0 h 4528457"/>
              <a:gd name="connsiteX0" fmla="*/ 29029 w 7141029"/>
              <a:gd name="connsiteY0" fmla="*/ 0 h 4528457"/>
              <a:gd name="connsiteX1" fmla="*/ 6531429 w 7141029"/>
              <a:gd name="connsiteY1" fmla="*/ 0 h 4528457"/>
              <a:gd name="connsiteX2" fmla="*/ 6560457 w 7141029"/>
              <a:gd name="connsiteY2" fmla="*/ 1558516 h 4528457"/>
              <a:gd name="connsiteX3" fmla="*/ 7141029 w 7141029"/>
              <a:gd name="connsiteY3" fmla="*/ 1337851 h 4528457"/>
              <a:gd name="connsiteX4" fmla="*/ 7126514 w 7141029"/>
              <a:gd name="connsiteY4" fmla="*/ 2721123 h 4528457"/>
              <a:gd name="connsiteX5" fmla="*/ 6545943 w 7141029"/>
              <a:gd name="connsiteY5" fmla="*/ 2360583 h 4528457"/>
              <a:gd name="connsiteX6" fmla="*/ 6545943 w 7141029"/>
              <a:gd name="connsiteY6" fmla="*/ 4528457 h 4528457"/>
              <a:gd name="connsiteX7" fmla="*/ 0 w 7141029"/>
              <a:gd name="connsiteY7" fmla="*/ 4528457 h 4528457"/>
              <a:gd name="connsiteX8" fmla="*/ 29029 w 7141029"/>
              <a:gd name="connsiteY8" fmla="*/ 0 h 4528457"/>
              <a:gd name="connsiteX0" fmla="*/ 29029 w 7126514"/>
              <a:gd name="connsiteY0" fmla="*/ 0 h 4528457"/>
              <a:gd name="connsiteX1" fmla="*/ 6531429 w 7126514"/>
              <a:gd name="connsiteY1" fmla="*/ 0 h 4528457"/>
              <a:gd name="connsiteX2" fmla="*/ 6560457 w 7126514"/>
              <a:gd name="connsiteY2" fmla="*/ 1558516 h 4528457"/>
              <a:gd name="connsiteX3" fmla="*/ 7112000 w 7126514"/>
              <a:gd name="connsiteY3" fmla="*/ 1337851 h 4528457"/>
              <a:gd name="connsiteX4" fmla="*/ 7126514 w 7126514"/>
              <a:gd name="connsiteY4" fmla="*/ 2721123 h 4528457"/>
              <a:gd name="connsiteX5" fmla="*/ 6545943 w 7126514"/>
              <a:gd name="connsiteY5" fmla="*/ 2360583 h 4528457"/>
              <a:gd name="connsiteX6" fmla="*/ 6545943 w 7126514"/>
              <a:gd name="connsiteY6" fmla="*/ 4528457 h 4528457"/>
              <a:gd name="connsiteX7" fmla="*/ 0 w 7126514"/>
              <a:gd name="connsiteY7" fmla="*/ 4528457 h 4528457"/>
              <a:gd name="connsiteX8" fmla="*/ 29029 w 7126514"/>
              <a:gd name="connsiteY8" fmla="*/ 0 h 4528457"/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60457 w 7112000"/>
              <a:gd name="connsiteY2" fmla="*/ 1558516 h 4528457"/>
              <a:gd name="connsiteX3" fmla="*/ 7112000 w 7112000"/>
              <a:gd name="connsiteY3" fmla="*/ 1337851 h 4528457"/>
              <a:gd name="connsiteX4" fmla="*/ 7082971 w 7112000"/>
              <a:gd name="connsiteY4" fmla="*/ 2682630 h 4528457"/>
              <a:gd name="connsiteX5" fmla="*/ 6545943 w 7112000"/>
              <a:gd name="connsiteY5" fmla="*/ 2360583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0 w 7141028"/>
              <a:gd name="connsiteY0" fmla="*/ 0 h 4528457"/>
              <a:gd name="connsiteX1" fmla="*/ 6560457 w 7141028"/>
              <a:gd name="connsiteY1" fmla="*/ 0 h 4528457"/>
              <a:gd name="connsiteX2" fmla="*/ 6589485 w 7141028"/>
              <a:gd name="connsiteY2" fmla="*/ 1558516 h 4528457"/>
              <a:gd name="connsiteX3" fmla="*/ 7141028 w 7141028"/>
              <a:gd name="connsiteY3" fmla="*/ 1337851 h 4528457"/>
              <a:gd name="connsiteX4" fmla="*/ 7111999 w 7141028"/>
              <a:gd name="connsiteY4" fmla="*/ 2682630 h 4528457"/>
              <a:gd name="connsiteX5" fmla="*/ 6574971 w 7141028"/>
              <a:gd name="connsiteY5" fmla="*/ 2360583 h 4528457"/>
              <a:gd name="connsiteX6" fmla="*/ 6574971 w 7141028"/>
              <a:gd name="connsiteY6" fmla="*/ 4528457 h 4528457"/>
              <a:gd name="connsiteX7" fmla="*/ 29028 w 7141028"/>
              <a:gd name="connsiteY7" fmla="*/ 4528457 h 4528457"/>
              <a:gd name="connsiteX8" fmla="*/ 0 w 7141028"/>
              <a:gd name="connsiteY8" fmla="*/ 0 h 4528457"/>
              <a:gd name="connsiteX0" fmla="*/ 0 w 7141028"/>
              <a:gd name="connsiteY0" fmla="*/ 25663 h 4554120"/>
              <a:gd name="connsiteX1" fmla="*/ 6604000 w 7141028"/>
              <a:gd name="connsiteY1" fmla="*/ 0 h 4554120"/>
              <a:gd name="connsiteX2" fmla="*/ 6589485 w 7141028"/>
              <a:gd name="connsiteY2" fmla="*/ 1584179 h 4554120"/>
              <a:gd name="connsiteX3" fmla="*/ 7141028 w 7141028"/>
              <a:gd name="connsiteY3" fmla="*/ 1363514 h 4554120"/>
              <a:gd name="connsiteX4" fmla="*/ 7111999 w 7141028"/>
              <a:gd name="connsiteY4" fmla="*/ 2708293 h 4554120"/>
              <a:gd name="connsiteX5" fmla="*/ 6574971 w 7141028"/>
              <a:gd name="connsiteY5" fmla="*/ 2386246 h 4554120"/>
              <a:gd name="connsiteX6" fmla="*/ 6574971 w 7141028"/>
              <a:gd name="connsiteY6" fmla="*/ 4554120 h 4554120"/>
              <a:gd name="connsiteX7" fmla="*/ 29028 w 7141028"/>
              <a:gd name="connsiteY7" fmla="*/ 4554120 h 4554120"/>
              <a:gd name="connsiteX8" fmla="*/ 0 w 7141028"/>
              <a:gd name="connsiteY8" fmla="*/ 25663 h 4554120"/>
              <a:gd name="connsiteX0" fmla="*/ 0 w 7141028"/>
              <a:gd name="connsiteY0" fmla="*/ 25663 h 4554120"/>
              <a:gd name="connsiteX1" fmla="*/ 6604000 w 7141028"/>
              <a:gd name="connsiteY1" fmla="*/ 0 h 4554120"/>
              <a:gd name="connsiteX2" fmla="*/ 6589485 w 7141028"/>
              <a:gd name="connsiteY2" fmla="*/ 1584179 h 4554120"/>
              <a:gd name="connsiteX3" fmla="*/ 7141028 w 7141028"/>
              <a:gd name="connsiteY3" fmla="*/ 1363514 h 4554120"/>
              <a:gd name="connsiteX4" fmla="*/ 7111999 w 7141028"/>
              <a:gd name="connsiteY4" fmla="*/ 2708293 h 4554120"/>
              <a:gd name="connsiteX5" fmla="*/ 6589485 w 7141028"/>
              <a:gd name="connsiteY5" fmla="*/ 2219441 h 4554120"/>
              <a:gd name="connsiteX6" fmla="*/ 6574971 w 7141028"/>
              <a:gd name="connsiteY6" fmla="*/ 4554120 h 4554120"/>
              <a:gd name="connsiteX7" fmla="*/ 29028 w 7141028"/>
              <a:gd name="connsiteY7" fmla="*/ 4554120 h 4554120"/>
              <a:gd name="connsiteX8" fmla="*/ 0 w 7141028"/>
              <a:gd name="connsiteY8" fmla="*/ 25663 h 4554120"/>
              <a:gd name="connsiteX0" fmla="*/ 0 w 7141028"/>
              <a:gd name="connsiteY0" fmla="*/ 25663 h 4554120"/>
              <a:gd name="connsiteX1" fmla="*/ 6604000 w 7141028"/>
              <a:gd name="connsiteY1" fmla="*/ 0 h 4554120"/>
              <a:gd name="connsiteX2" fmla="*/ 6589485 w 7141028"/>
              <a:gd name="connsiteY2" fmla="*/ 1584179 h 4554120"/>
              <a:gd name="connsiteX3" fmla="*/ 7141028 w 7141028"/>
              <a:gd name="connsiteY3" fmla="*/ 1363514 h 4554120"/>
              <a:gd name="connsiteX4" fmla="*/ 7097485 w 7141028"/>
              <a:gd name="connsiteY4" fmla="*/ 2515826 h 4554120"/>
              <a:gd name="connsiteX5" fmla="*/ 6589485 w 7141028"/>
              <a:gd name="connsiteY5" fmla="*/ 2219441 h 4554120"/>
              <a:gd name="connsiteX6" fmla="*/ 6574971 w 7141028"/>
              <a:gd name="connsiteY6" fmla="*/ 4554120 h 4554120"/>
              <a:gd name="connsiteX7" fmla="*/ 29028 w 7141028"/>
              <a:gd name="connsiteY7" fmla="*/ 4554120 h 4554120"/>
              <a:gd name="connsiteX8" fmla="*/ 0 w 7141028"/>
              <a:gd name="connsiteY8" fmla="*/ 25663 h 4554120"/>
              <a:gd name="connsiteX0" fmla="*/ 0 w 7112000"/>
              <a:gd name="connsiteY0" fmla="*/ 25663 h 4554120"/>
              <a:gd name="connsiteX1" fmla="*/ 6604000 w 7112000"/>
              <a:gd name="connsiteY1" fmla="*/ 0 h 4554120"/>
              <a:gd name="connsiteX2" fmla="*/ 6589485 w 7112000"/>
              <a:gd name="connsiteY2" fmla="*/ 1584179 h 4554120"/>
              <a:gd name="connsiteX3" fmla="*/ 7112000 w 7112000"/>
              <a:gd name="connsiteY3" fmla="*/ 1440501 h 4554120"/>
              <a:gd name="connsiteX4" fmla="*/ 7097485 w 7112000"/>
              <a:gd name="connsiteY4" fmla="*/ 2515826 h 4554120"/>
              <a:gd name="connsiteX5" fmla="*/ 6589485 w 7112000"/>
              <a:gd name="connsiteY5" fmla="*/ 2219441 h 4554120"/>
              <a:gd name="connsiteX6" fmla="*/ 6574971 w 7112000"/>
              <a:gd name="connsiteY6" fmla="*/ 4554120 h 4554120"/>
              <a:gd name="connsiteX7" fmla="*/ 29028 w 7112000"/>
              <a:gd name="connsiteY7" fmla="*/ 4554120 h 4554120"/>
              <a:gd name="connsiteX8" fmla="*/ 0 w 7112000"/>
              <a:gd name="connsiteY8" fmla="*/ 25663 h 4554120"/>
              <a:gd name="connsiteX0" fmla="*/ 0 w 7097485"/>
              <a:gd name="connsiteY0" fmla="*/ 25663 h 4554120"/>
              <a:gd name="connsiteX1" fmla="*/ 6604000 w 7097485"/>
              <a:gd name="connsiteY1" fmla="*/ 0 h 4554120"/>
              <a:gd name="connsiteX2" fmla="*/ 6589485 w 7097485"/>
              <a:gd name="connsiteY2" fmla="*/ 1584179 h 4554120"/>
              <a:gd name="connsiteX3" fmla="*/ 7082972 w 7097485"/>
              <a:gd name="connsiteY3" fmla="*/ 1402007 h 4554120"/>
              <a:gd name="connsiteX4" fmla="*/ 7097485 w 7097485"/>
              <a:gd name="connsiteY4" fmla="*/ 2515826 h 4554120"/>
              <a:gd name="connsiteX5" fmla="*/ 6589485 w 7097485"/>
              <a:gd name="connsiteY5" fmla="*/ 2219441 h 4554120"/>
              <a:gd name="connsiteX6" fmla="*/ 6574971 w 7097485"/>
              <a:gd name="connsiteY6" fmla="*/ 4554120 h 4554120"/>
              <a:gd name="connsiteX7" fmla="*/ 29028 w 7097485"/>
              <a:gd name="connsiteY7" fmla="*/ 4554120 h 4554120"/>
              <a:gd name="connsiteX8" fmla="*/ 0 w 7097485"/>
              <a:gd name="connsiteY8" fmla="*/ 25663 h 4554120"/>
              <a:gd name="connsiteX0" fmla="*/ 0 w 7097486"/>
              <a:gd name="connsiteY0" fmla="*/ 25663 h 4554120"/>
              <a:gd name="connsiteX1" fmla="*/ 6604000 w 7097486"/>
              <a:gd name="connsiteY1" fmla="*/ 0 h 4554120"/>
              <a:gd name="connsiteX2" fmla="*/ 6589485 w 7097486"/>
              <a:gd name="connsiteY2" fmla="*/ 1584179 h 4554120"/>
              <a:gd name="connsiteX3" fmla="*/ 7097486 w 7097486"/>
              <a:gd name="connsiteY3" fmla="*/ 1312189 h 4554120"/>
              <a:gd name="connsiteX4" fmla="*/ 7097485 w 7097486"/>
              <a:gd name="connsiteY4" fmla="*/ 2515826 h 4554120"/>
              <a:gd name="connsiteX5" fmla="*/ 6589485 w 7097486"/>
              <a:gd name="connsiteY5" fmla="*/ 2219441 h 4554120"/>
              <a:gd name="connsiteX6" fmla="*/ 6574971 w 7097486"/>
              <a:gd name="connsiteY6" fmla="*/ 4554120 h 4554120"/>
              <a:gd name="connsiteX7" fmla="*/ 29028 w 7097486"/>
              <a:gd name="connsiteY7" fmla="*/ 4554120 h 4554120"/>
              <a:gd name="connsiteX8" fmla="*/ 0 w 7097486"/>
              <a:gd name="connsiteY8" fmla="*/ 25663 h 455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7486" h="4554120">
                <a:moveTo>
                  <a:pt x="0" y="25663"/>
                </a:moveTo>
                <a:lnTo>
                  <a:pt x="6604000" y="0"/>
                </a:lnTo>
                <a:lnTo>
                  <a:pt x="6589485" y="1584179"/>
                </a:lnTo>
                <a:lnTo>
                  <a:pt x="7097486" y="1312189"/>
                </a:lnTo>
                <a:cubicBezTo>
                  <a:pt x="7097486" y="1713401"/>
                  <a:pt x="7097485" y="2114614"/>
                  <a:pt x="7097485" y="2515826"/>
                </a:cubicBezTo>
                <a:lnTo>
                  <a:pt x="6589485" y="2219441"/>
                </a:lnTo>
                <a:lnTo>
                  <a:pt x="6574971" y="4554120"/>
                </a:lnTo>
                <a:lnTo>
                  <a:pt x="29028" y="4554120"/>
                </a:lnTo>
                <a:lnTo>
                  <a:pt x="0" y="2566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61257" y="4122057"/>
            <a:ext cx="6125457" cy="2728686"/>
          </a:xfrm>
          <a:custGeom>
            <a:avLst/>
            <a:gdLst>
              <a:gd name="connsiteX0" fmla="*/ 0 w 7097486"/>
              <a:gd name="connsiteY0" fmla="*/ 420914 h 2728686"/>
              <a:gd name="connsiteX1" fmla="*/ 1393372 w 7097486"/>
              <a:gd name="connsiteY1" fmla="*/ 464457 h 2728686"/>
              <a:gd name="connsiteX2" fmla="*/ 1088572 w 7097486"/>
              <a:gd name="connsiteY2" fmla="*/ 957943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20914 h 2728686"/>
              <a:gd name="connsiteX0" fmla="*/ 0 w 7097486"/>
              <a:gd name="connsiteY0" fmla="*/ 478972 h 2728686"/>
              <a:gd name="connsiteX1" fmla="*/ 1393372 w 7097486"/>
              <a:gd name="connsiteY1" fmla="*/ 464457 h 2728686"/>
              <a:gd name="connsiteX2" fmla="*/ 1088572 w 7097486"/>
              <a:gd name="connsiteY2" fmla="*/ 957943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1088572 w 7097486"/>
              <a:gd name="connsiteY2" fmla="*/ 957943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2554514 w 7097486"/>
              <a:gd name="connsiteY3" fmla="*/ 943429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1959428 w 7097486"/>
              <a:gd name="connsiteY3" fmla="*/ 928915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1944914 w 7097486"/>
              <a:gd name="connsiteY3" fmla="*/ 1016001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1944914 w 7097486"/>
              <a:gd name="connsiteY3" fmla="*/ 943429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097486" h="2728686">
                <a:moveTo>
                  <a:pt x="0" y="478972"/>
                </a:moveTo>
                <a:lnTo>
                  <a:pt x="885372" y="464457"/>
                </a:lnTo>
                <a:lnTo>
                  <a:pt x="508001" y="972457"/>
                </a:lnTo>
                <a:lnTo>
                  <a:pt x="1944914" y="943429"/>
                </a:lnTo>
                <a:lnTo>
                  <a:pt x="1582057" y="493486"/>
                </a:lnTo>
                <a:lnTo>
                  <a:pt x="4455886" y="435429"/>
                </a:lnTo>
                <a:lnTo>
                  <a:pt x="4107543" y="14514"/>
                </a:lnTo>
                <a:lnTo>
                  <a:pt x="5341257" y="0"/>
                </a:lnTo>
                <a:lnTo>
                  <a:pt x="5036457" y="464457"/>
                </a:lnTo>
                <a:lnTo>
                  <a:pt x="6545943" y="478972"/>
                </a:lnTo>
                <a:lnTo>
                  <a:pt x="6560457" y="1349829"/>
                </a:lnTo>
                <a:lnTo>
                  <a:pt x="7097486" y="972457"/>
                </a:lnTo>
                <a:lnTo>
                  <a:pt x="7097486" y="2220686"/>
                </a:lnTo>
                <a:lnTo>
                  <a:pt x="6574972" y="1901372"/>
                </a:lnTo>
                <a:lnTo>
                  <a:pt x="6604000" y="2728686"/>
                </a:lnTo>
                <a:lnTo>
                  <a:pt x="0" y="2728686"/>
                </a:lnTo>
                <a:lnTo>
                  <a:pt x="0" y="478972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606579" y="3212976"/>
            <a:ext cx="2069877" cy="71626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smtClean="0">
                <a:solidFill>
                  <a:schemeClr val="tx1"/>
                </a:solidFill>
              </a:rPr>
              <a:t>Potentieel</a:t>
            </a:r>
            <a:br>
              <a:rPr lang="nl-BE" sz="2000" b="1" smtClean="0">
                <a:solidFill>
                  <a:schemeClr val="tx1"/>
                </a:solidFill>
              </a:rPr>
            </a:br>
            <a:r>
              <a:rPr lang="nl-BE" sz="2000" b="1" smtClean="0">
                <a:solidFill>
                  <a:schemeClr val="tx1"/>
                </a:solidFill>
              </a:rPr>
              <a:t>evaluatie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91680" y="1279466"/>
            <a:ext cx="2952328" cy="7162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smtClean="0">
                <a:solidFill>
                  <a:schemeClr val="tx1"/>
                </a:solidFill>
              </a:rPr>
              <a:t>Postevaluatie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92659" y="5301208"/>
            <a:ext cx="2952328" cy="7162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smtClean="0">
                <a:solidFill>
                  <a:schemeClr val="tx1"/>
                </a:solidFill>
              </a:rPr>
              <a:t>Statutaire evaluatie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3155" y="2206424"/>
            <a:ext cx="1630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i="1" smtClean="0"/>
              <a:t>Begeleiden</a:t>
            </a:r>
            <a:endParaRPr lang="en-US" i="1"/>
          </a:p>
        </p:txBody>
      </p:sp>
      <p:sp>
        <p:nvSpPr>
          <p:cNvPr id="14" name="TextBox 13"/>
          <p:cNvSpPr txBox="1"/>
          <p:nvPr/>
        </p:nvSpPr>
        <p:spPr>
          <a:xfrm>
            <a:off x="2389153" y="6156012"/>
            <a:ext cx="1630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i="1" smtClean="0"/>
              <a:t>Sanctioneren</a:t>
            </a:r>
            <a:endParaRPr lang="en-US" i="1"/>
          </a:p>
        </p:txBody>
      </p:sp>
      <p:sp>
        <p:nvSpPr>
          <p:cNvPr id="16" name="TextBox 15"/>
          <p:cNvSpPr txBox="1"/>
          <p:nvPr/>
        </p:nvSpPr>
        <p:spPr>
          <a:xfrm>
            <a:off x="6876256" y="4067780"/>
            <a:ext cx="1630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i="1" smtClean="0"/>
              <a:t>Selecteren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939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21" y="116632"/>
            <a:ext cx="8712968" cy="1143000"/>
          </a:xfrm>
          <a:solidFill>
            <a:srgbClr val="FFFFCC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nl-BE" sz="2000"/>
              <a:t>De </a:t>
            </a:r>
            <a:r>
              <a:rPr lang="nl-BE" sz="2000" b="1" u="sng"/>
              <a:t>professionele </a:t>
            </a:r>
            <a:r>
              <a:rPr lang="nl-BE" sz="2000" b="1" u="sng" smtClean="0"/>
              <a:t>evaluatie</a:t>
            </a:r>
            <a:r>
              <a:rPr lang="nl-BE" sz="2000" smtClean="0"/>
              <a:t> van </a:t>
            </a:r>
            <a:r>
              <a:rPr lang="nl-BE" sz="2000"/>
              <a:t>de militair is een jaarlijks proces tijdens hetwelk een militair wordt begeleid en geëvalueerd door een verantwoordelijke evaluator om zijn huidige en toekomstige professionele prestaties te optimaliseren.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12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501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21" y="116632"/>
            <a:ext cx="8712968" cy="1143000"/>
          </a:xfrm>
          <a:solidFill>
            <a:srgbClr val="FFFFCC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nl-BE" sz="2000"/>
              <a:t>De professionele evaluatie van de militair is een jaarlijks proces tijdens hetwelk een militair wordt begeleid en geëvalueerd door een verantwoordelijke evaluator om </a:t>
            </a:r>
            <a:r>
              <a:rPr lang="nl-BE" sz="2000" b="1" u="sng"/>
              <a:t>zijn huidige en toekomstige professionele prestaties te optimaliseren</a:t>
            </a:r>
            <a:r>
              <a:rPr lang="nl-BE" sz="2000"/>
              <a:t>.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13</a:t>
            </a:fld>
            <a:endParaRPr lang="nl-BE"/>
          </a:p>
        </p:txBody>
      </p:sp>
      <p:sp>
        <p:nvSpPr>
          <p:cNvPr id="3" name="TextBox 2"/>
          <p:cNvSpPr txBox="1"/>
          <p:nvPr/>
        </p:nvSpPr>
        <p:spPr>
          <a:xfrm>
            <a:off x="2051720" y="1403484"/>
            <a:ext cx="5006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smtClean="0"/>
              <a:t>The </a:t>
            </a:r>
            <a:r>
              <a:rPr lang="en-US" u="sng"/>
              <a:t>right person at the right place at the right time</a:t>
            </a:r>
            <a:r>
              <a:rPr lang="nl-BE" u="sng" smtClean="0"/>
              <a:t> </a:t>
            </a:r>
            <a:endParaRPr lang="en-US" u="sng"/>
          </a:p>
        </p:txBody>
      </p:sp>
      <p:sp>
        <p:nvSpPr>
          <p:cNvPr id="8" name="TextBox 7"/>
          <p:cNvSpPr txBox="1"/>
          <p:nvPr/>
        </p:nvSpPr>
        <p:spPr>
          <a:xfrm>
            <a:off x="107504" y="2420888"/>
            <a:ext cx="2611612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mtClean="0"/>
              <a:t>bekwaamheid functie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mtClean="0"/>
              <a:t>ook voor nevenfunctie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mtClean="0"/>
              <a:t>geen gevolgen op de </a:t>
            </a:r>
            <a:br>
              <a:rPr lang="nl-BE" smtClean="0"/>
            </a:br>
            <a:r>
              <a:rPr lang="nl-BE" smtClean="0"/>
              <a:t>geschiktheidscategorie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mtClean="0"/>
              <a:t>beheersmaatregelen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34924" y="2087681"/>
            <a:ext cx="3492207" cy="27094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834924" y="5013176"/>
            <a:ext cx="357553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mtClean="0"/>
              <a:t>geschiktheid als militair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mtClean="0"/>
              <a:t>generieke gedragscompetenties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mtClean="0"/>
              <a:t>preventief functioneringsgesprek</a:t>
            </a:r>
            <a:endParaRPr lang="nl-BE"/>
          </a:p>
        </p:txBody>
      </p:sp>
      <p:sp>
        <p:nvSpPr>
          <p:cNvPr id="10" name="TextBox 9"/>
          <p:cNvSpPr txBox="1"/>
          <p:nvPr/>
        </p:nvSpPr>
        <p:spPr>
          <a:xfrm>
            <a:off x="6516216" y="2422629"/>
            <a:ext cx="2627784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mtClean="0"/>
              <a:t>talent voor andere domein/niveau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mtClean="0"/>
              <a:t>controlemecanisme tegen inflatie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77130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14</a:t>
            </a:fld>
            <a:endParaRPr lang="nl-BE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95536" y="3212976"/>
            <a:ext cx="8280920" cy="0"/>
          </a:xfrm>
          <a:prstGeom prst="straightConnector1">
            <a:avLst/>
          </a:prstGeom>
          <a:ln w="57150">
            <a:solidFill>
              <a:schemeClr val="tx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676456" y="3140968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91680" y="3140968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267744" y="3140968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923928" y="3140968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860032" y="3140968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940152" y="3140968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884368" y="3140720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876256" y="3140968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2420888"/>
            <a:ext cx="899592" cy="51763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84176" y="2420888"/>
            <a:ext cx="899592" cy="51763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36304" y="2420888"/>
            <a:ext cx="899592" cy="51763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49552" y="2420888"/>
            <a:ext cx="899592" cy="51763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04048" y="2420888"/>
            <a:ext cx="899592" cy="51763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75243" y="2420888"/>
            <a:ext cx="899592" cy="51763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48264" y="2420888"/>
            <a:ext cx="899592" cy="51763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84368" y="2420888"/>
            <a:ext cx="899592" cy="51763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805644" y="2420888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b="1" smtClean="0">
                <a:solidFill>
                  <a:srgbClr val="00B050"/>
                </a:solidFill>
              </a:rPr>
              <a:t>V</a:t>
            </a:r>
            <a:endParaRPr lang="en-US" sz="2400" b="1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50268" y="2420888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b="1" smtClean="0">
                <a:solidFill>
                  <a:srgbClr val="00B050"/>
                </a:solidFill>
              </a:rPr>
              <a:t>V</a:t>
            </a:r>
            <a:endParaRPr lang="en-US" sz="2400" b="1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31366" y="2420887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b="1" smtClean="0">
                <a:solidFill>
                  <a:srgbClr val="00B050"/>
                </a:solidFill>
              </a:rPr>
              <a:t>V</a:t>
            </a:r>
            <a:endParaRPr lang="en-US" sz="2400" b="1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48024" y="2420886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b="1" smtClean="0">
                <a:solidFill>
                  <a:srgbClr val="FF0000"/>
                </a:solidFill>
              </a:rPr>
              <a:t>X + X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19259" y="2420886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b="1" smtClean="0">
                <a:solidFill>
                  <a:srgbClr val="00B050"/>
                </a:solidFill>
              </a:rPr>
              <a:t>(V)</a:t>
            </a:r>
            <a:endParaRPr lang="en-US" sz="2400" b="1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92280" y="2420886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b="1" smtClean="0">
                <a:solidFill>
                  <a:srgbClr val="00B050"/>
                </a:solidFill>
              </a:rPr>
              <a:t>(V)</a:t>
            </a:r>
            <a:endParaRPr lang="en-US" sz="2400" b="1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028384" y="2420885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b="1" smtClean="0">
                <a:solidFill>
                  <a:srgbClr val="00B050"/>
                </a:solidFill>
              </a:rPr>
              <a:t>(V)</a:t>
            </a:r>
            <a:endParaRPr lang="en-US" sz="2400" b="1">
              <a:solidFill>
                <a:srgbClr val="00B050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436096" y="3212728"/>
            <a:ext cx="258672" cy="100836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Picture 12" descr="Résultat de recherche d'images pour &quot;exit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99736"/>
            <a:ext cx="1381441" cy="53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Balanck.X\AppData\Local\Microsoft\Windows\Temporary Internet Files\Content.IE5\4Z40R206\MC900301206[1]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33" y="2641465"/>
            <a:ext cx="447392" cy="54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6" descr="C:\Users\Balanck.X\AppData\Local\Microsoft\Windows\Temporary Internet Files\Content.IE5\HQO20NXJ\MC900060355[1]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97477" y="2569387"/>
            <a:ext cx="394110" cy="101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667767" y="3586677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3200" smtClean="0">
                <a:solidFill>
                  <a:srgbClr val="FF0000"/>
                </a:solidFill>
              </a:rPr>
              <a:t>?</a:t>
            </a:r>
            <a:endParaRPr lang="en-US" sz="320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218337" y="2420887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b="1" smtClean="0">
                <a:solidFill>
                  <a:srgbClr val="00B050"/>
                </a:solidFill>
              </a:rPr>
              <a:t>V</a:t>
            </a:r>
            <a:endParaRPr lang="en-US" sz="2400" b="1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41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25 GS06A T/C</a:t>
            </a:r>
            <a:br>
              <a:rPr lang="en-US" sz="2400"/>
            </a:br>
            <a:r>
              <a:rPr lang="fr-FR" sz="2400"/>
              <a:t>"Forward air controller" dans une unité </a:t>
            </a:r>
            <a:r>
              <a:rPr lang="fr-FR" sz="2400" smtClean="0"/>
              <a:t>d'artillerie</a:t>
            </a:r>
            <a:endParaRPr lang="en-US" sz="24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524628-6676-4D05-A5D1-5D43928E425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-3175" y="1560947"/>
            <a:ext cx="9160056" cy="5268960"/>
            <a:chOff x="-3175" y="1560947"/>
            <a:chExt cx="9160056" cy="526896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0" y="1560947"/>
              <a:ext cx="9156881" cy="5268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175" y="3108326"/>
              <a:ext cx="9156700" cy="518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175" y="2149474"/>
              <a:ext cx="9156700" cy="1008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Rounded Rectangle 13"/>
          <p:cNvSpPr/>
          <p:nvPr/>
        </p:nvSpPr>
        <p:spPr>
          <a:xfrm>
            <a:off x="323528" y="2173289"/>
            <a:ext cx="8712968" cy="953394"/>
          </a:xfrm>
          <a:prstGeom prst="round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323528" y="5373216"/>
            <a:ext cx="8712968" cy="1368152"/>
          </a:xfrm>
          <a:prstGeom prst="roundRect">
            <a:avLst/>
          </a:prstGeom>
          <a:solidFill>
            <a:srgbClr val="0070C0">
              <a:alpha val="20000"/>
            </a:srgb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327596" y="3157538"/>
            <a:ext cx="8712968" cy="1495598"/>
          </a:xfrm>
          <a:prstGeom prst="roundRect">
            <a:avLst/>
          </a:prstGeom>
          <a:solidFill>
            <a:srgbClr val="0070C0">
              <a:alpha val="20000"/>
            </a:srgb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ent Arrow 10"/>
          <p:cNvSpPr/>
          <p:nvPr/>
        </p:nvSpPr>
        <p:spPr>
          <a:xfrm flipH="1">
            <a:off x="3992716" y="260647"/>
            <a:ext cx="363260" cy="2389339"/>
          </a:xfrm>
          <a:prstGeom prst="bentArrow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 flipV="1">
            <a:off x="7308304" y="559124"/>
            <a:ext cx="216024" cy="5246140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14410" y="125576"/>
            <a:ext cx="3613314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mtClean="0">
                <a:solidFill>
                  <a:schemeClr val="tx1"/>
                </a:solidFill>
              </a:rPr>
              <a:t>Competentiemanagement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2327" y="146252"/>
            <a:ext cx="3613314" cy="412872"/>
          </a:xfrm>
          <a:prstGeom prst="rect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mtClean="0">
                <a:solidFill>
                  <a:schemeClr val="tx1"/>
                </a:solidFill>
              </a:rPr>
              <a:t>Geschiktheidscategorie (A16-G1)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flipV="1">
            <a:off x="6228184" y="559124"/>
            <a:ext cx="216024" cy="3157908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55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21" y="116632"/>
            <a:ext cx="8712968" cy="1143000"/>
          </a:xfrm>
          <a:solidFill>
            <a:srgbClr val="FFFFCC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nl-BE" sz="2000"/>
              <a:t>De professionele evaluatie </a:t>
            </a:r>
            <a:r>
              <a:rPr lang="nl-BE" sz="2000" b="1" u="sng"/>
              <a:t>van de militair</a:t>
            </a:r>
            <a:r>
              <a:rPr lang="nl-BE" sz="2000"/>
              <a:t> is een jaarlijks proces tijdens hetwelk een militair wordt begeleid en geëvalueerd door een verantwoordelijke evaluator om zijn huidige en toekomstige professionele prestaties te optimaliseren.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16</a:t>
            </a:fld>
            <a:endParaRPr lang="nl-BE"/>
          </a:p>
        </p:txBody>
      </p:sp>
      <p:sp>
        <p:nvSpPr>
          <p:cNvPr id="5" name="TextBox 4"/>
          <p:cNvSpPr txBox="1"/>
          <p:nvPr/>
        </p:nvSpPr>
        <p:spPr>
          <a:xfrm>
            <a:off x="1032952" y="1916832"/>
            <a:ext cx="53598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smtClean="0"/>
              <a:t>Alle militairen van het actief kader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smtClean="0"/>
              <a:t>Ook tijdens VKHO en HStO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smtClean="0"/>
              <a:t>Alle militairen van het reserve kader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smtClean="0"/>
              <a:t>Niet voor kandidaten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smtClean="0"/>
              <a:t>Uitzonderingen ifv nut en haalbaarheid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(vb : postevaluatie voor buiten Def)</a:t>
            </a:r>
            <a:endParaRPr lang="nl-BE" sz="2400" smtClean="0"/>
          </a:p>
        </p:txBody>
      </p:sp>
    </p:spTree>
    <p:extLst>
      <p:ext uri="{BB962C8B-B14F-4D97-AF65-F5344CB8AC3E}">
        <p14:creationId xmlns:p14="http://schemas.microsoft.com/office/powerpoint/2010/main" val="2467502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21" y="116632"/>
            <a:ext cx="8712968" cy="1143000"/>
          </a:xfrm>
          <a:solidFill>
            <a:srgbClr val="FFFFCC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nl-BE" sz="2000"/>
              <a:t>De professionele evaluatie van de militair is een jaarlijks proces tijdens hetwelk een militair wordt begeleid en geëvalueerd door een </a:t>
            </a:r>
            <a:r>
              <a:rPr lang="nl-BE" sz="2000" b="1" u="sng" smtClean="0"/>
              <a:t>verantwoordelijke evaluator</a:t>
            </a:r>
            <a:r>
              <a:rPr lang="nl-BE" sz="2000" smtClean="0"/>
              <a:t> </a:t>
            </a:r>
            <a:r>
              <a:rPr lang="nl-BE" sz="2000"/>
              <a:t>om zijn huidige en toekomstige professionele prestaties te optimaliseren.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17</a:t>
            </a:fld>
            <a:endParaRPr lang="nl-BE"/>
          </a:p>
        </p:txBody>
      </p:sp>
      <p:sp>
        <p:nvSpPr>
          <p:cNvPr id="5" name="TextBox 4"/>
          <p:cNvSpPr txBox="1"/>
          <p:nvPr/>
        </p:nvSpPr>
        <p:spPr>
          <a:xfrm>
            <a:off x="1043607" y="1916832"/>
            <a:ext cx="799288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smtClean="0"/>
              <a:t>éénzelfde evaluator voor de drie luiken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smtClean="0"/>
              <a:t>gemandateerde evaluator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smtClean="0"/>
              <a:t>bevoegde evaluator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smtClean="0"/>
              <a:t>moet verantwoordelijkheden nemen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sz="2400" smtClean="0"/>
              <a:t>naar het individu toe (begeleidingsmaatregelen)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sz="2400" smtClean="0"/>
              <a:t>naar de organisatie toe (integriteit)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eerste officier of onderofficier gevormd HOO in de hiërarchische </a:t>
            </a:r>
            <a:r>
              <a:rPr lang="nl-NL" sz="2400" smtClean="0"/>
              <a:t>lijn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smtClean="0"/>
              <a:t>verplichte inwinning van informatie bij directe chef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smtClean="0"/>
              <a:t>tweede evaluator bij beroep</a:t>
            </a:r>
            <a:endParaRPr lang="nl-BE" sz="2400" smtClean="0"/>
          </a:p>
        </p:txBody>
      </p:sp>
    </p:spTree>
    <p:extLst>
      <p:ext uri="{BB962C8B-B14F-4D97-AF65-F5344CB8AC3E}">
        <p14:creationId xmlns:p14="http://schemas.microsoft.com/office/powerpoint/2010/main" val="2832000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8291264" cy="2260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"</a:t>
            </a:r>
            <a:r>
              <a:rPr lang="en-US" sz="2400" i="1" smtClean="0"/>
              <a:t>It </a:t>
            </a:r>
            <a:r>
              <a:rPr lang="en-US" sz="2400" i="1"/>
              <a:t>is easy to assume that the best judge of performance is the line manager or supervisor. This may not be true. </a:t>
            </a:r>
            <a:endParaRPr lang="en-US" sz="2400" i="1" smtClean="0"/>
          </a:p>
          <a:p>
            <a:pPr marL="0" indent="0">
              <a:buNone/>
            </a:pPr>
            <a:r>
              <a:rPr lang="en-US" sz="2400" i="1" u="sng" smtClean="0"/>
              <a:t>Good </a:t>
            </a:r>
            <a:r>
              <a:rPr lang="en-US" sz="2400" i="1" u="sng"/>
              <a:t>information about performance is likely to come from all sorts of sources</a:t>
            </a:r>
            <a:r>
              <a:rPr lang="en-US" sz="2400" i="1"/>
              <a:t> - line manager, supervisor, the </a:t>
            </a:r>
            <a:r>
              <a:rPr lang="en-US" sz="2400" i="1" smtClean="0"/>
              <a:t>employee</a:t>
            </a:r>
            <a:r>
              <a:rPr lang="en-US" sz="2400" i="1"/>
              <a:t>, colleagues, production figures, etc. </a:t>
            </a:r>
            <a:r>
              <a:rPr lang="en-US" sz="2400" smtClean="0"/>
              <a:t>"</a:t>
            </a:r>
          </a:p>
          <a:p>
            <a:pPr marL="0" indent="0">
              <a:buNone/>
            </a:pP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18</a:t>
            </a:fld>
            <a:endParaRPr lang="nl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63888" y="5157192"/>
            <a:ext cx="5080000" cy="85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36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21" y="116632"/>
            <a:ext cx="8712968" cy="1143000"/>
          </a:xfrm>
          <a:solidFill>
            <a:srgbClr val="FFFFCC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nl-BE" sz="2000"/>
              <a:t>De professionele evaluatie van de militair is een </a:t>
            </a:r>
            <a:r>
              <a:rPr lang="nl-BE" sz="2000" b="1" u="sng"/>
              <a:t>jaarlijks proces tijdens hetwelk</a:t>
            </a:r>
            <a:r>
              <a:rPr lang="nl-BE" sz="2000"/>
              <a:t> een militair wordt begeleid en geëvalueerd door een </a:t>
            </a:r>
            <a:r>
              <a:rPr lang="nl-BE" sz="2000" smtClean="0"/>
              <a:t>verantwoordelijke evaluator </a:t>
            </a:r>
            <a:r>
              <a:rPr lang="nl-BE" sz="2000"/>
              <a:t>om zijn huidige en toekomstige professionele prestaties te optimaliseren.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19</a:t>
            </a:fld>
            <a:endParaRPr lang="nl-BE"/>
          </a:p>
        </p:txBody>
      </p:sp>
      <p:sp>
        <p:nvSpPr>
          <p:cNvPr id="5" name="TextBox 4"/>
          <p:cNvSpPr txBox="1"/>
          <p:nvPr/>
        </p:nvSpPr>
        <p:spPr>
          <a:xfrm>
            <a:off x="1475657" y="191683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smtClean="0"/>
              <a:t>jaarlijkse post-, statutaire, en potentieelevaluatie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meerjaarlijks proces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smtClean="0"/>
              <a:t>continu proces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smtClean="0"/>
              <a:t>vooral informeel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smtClean="0"/>
              <a:t>Min 1x/jaar formeel</a:t>
            </a:r>
          </a:p>
        </p:txBody>
      </p:sp>
    </p:spTree>
    <p:extLst>
      <p:ext uri="{BB962C8B-B14F-4D97-AF65-F5344CB8AC3E}">
        <p14:creationId xmlns:p14="http://schemas.microsoft.com/office/powerpoint/2010/main" val="31561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634082"/>
          </a:xfrm>
        </p:spPr>
        <p:txBody>
          <a:bodyPr/>
          <a:lstStyle/>
          <a:p>
            <a:r>
              <a:rPr lang="fr-BE" smtClean="0"/>
              <a:t>Geschiktheidscategorie</a:t>
            </a:r>
            <a:endParaRPr lang="fr-BE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24240028"/>
              </p:ext>
            </p:extLst>
          </p:nvPr>
        </p:nvGraphicFramePr>
        <p:xfrm>
          <a:off x="1043608" y="1024274"/>
          <a:ext cx="7103604" cy="5573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0133"/>
                <a:gridCol w="1617507"/>
                <a:gridCol w="592358"/>
                <a:gridCol w="1644218"/>
                <a:gridCol w="528992"/>
                <a:gridCol w="2040396"/>
              </a:tblGrid>
              <a:tr h="720078">
                <a:tc>
                  <a:txBody>
                    <a:bodyPr/>
                    <a:lstStyle/>
                    <a:p>
                      <a:pPr algn="ctr"/>
                      <a:r>
                        <a:rPr lang="fr-BE" noProof="0" smtClean="0"/>
                        <a:t>Cat</a:t>
                      </a:r>
                      <a:endParaRPr lang="fr-BE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noProof="0" smtClean="0"/>
                        <a:t>Professionele</a:t>
                      </a:r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noProof="0" smtClean="0"/>
                        <a:t>Fysieke</a:t>
                      </a:r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noProof="0" smtClean="0"/>
                        <a:t>Medische</a:t>
                      </a:r>
                      <a:endParaRPr lang="fr-BE" noProof="0"/>
                    </a:p>
                  </a:txBody>
                  <a:tcPr anchor="ctr"/>
                </a:tc>
              </a:tr>
              <a:tr h="1152469">
                <a:tc>
                  <a:txBody>
                    <a:bodyPr/>
                    <a:lstStyle/>
                    <a:p>
                      <a:pPr algn="ctr"/>
                      <a:r>
                        <a:rPr lang="fr-BE" sz="2400" b="1" noProof="0" smtClean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BE" b="1" noProof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fr-BE" b="1" noProof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BE" b="1" noProof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fr-BE" b="1" noProof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noProof="0" smtClean="0"/>
                        <a:t>Geschikt</a:t>
                      </a:r>
                      <a:endParaRPr lang="fr-BE" noProof="0"/>
                    </a:p>
                  </a:txBody>
                  <a:tcPr anchor="ctr"/>
                </a:tc>
              </a:tr>
              <a:tr h="1152469">
                <a:tc>
                  <a:txBody>
                    <a:bodyPr/>
                    <a:lstStyle/>
                    <a:p>
                      <a:pPr algn="ctr"/>
                      <a:r>
                        <a:rPr lang="fr-BE" sz="2400" b="1" noProof="0" smtClean="0"/>
                        <a:t>B</a:t>
                      </a:r>
                    </a:p>
                    <a:p>
                      <a:pPr algn="ctr"/>
                      <a:endParaRPr lang="fr-BE" sz="2400" b="1" noProof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BE" b="1" noProof="0" smtClean="0">
                          <a:solidFill>
                            <a:srgbClr val="FF0000"/>
                          </a:solidFill>
                        </a:rPr>
                        <a:t>OF</a:t>
                      </a:r>
                      <a:endParaRPr lang="fr-BE" noProof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BE" b="1" noProof="0" smtClean="0">
                          <a:solidFill>
                            <a:srgbClr val="FF0000"/>
                          </a:solidFill>
                        </a:rPr>
                        <a:t>OF</a:t>
                      </a:r>
                      <a:endParaRPr lang="fr-BE" b="1" noProof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noProof="0" smtClean="0"/>
                        <a:t>Ongeschikt </a:t>
                      </a:r>
                      <a:br>
                        <a:rPr lang="fr-BE" noProof="0" smtClean="0"/>
                      </a:br>
                      <a:r>
                        <a:rPr lang="fr-BE" noProof="0" smtClean="0"/>
                        <a:t>&gt; 1 maand</a:t>
                      </a:r>
                      <a:endParaRPr lang="fr-BE" noProof="0"/>
                    </a:p>
                  </a:txBody>
                  <a:tcPr anchor="ctr"/>
                </a:tc>
              </a:tr>
              <a:tr h="1274031">
                <a:tc>
                  <a:txBody>
                    <a:bodyPr/>
                    <a:lstStyle/>
                    <a:p>
                      <a:pPr algn="ctr"/>
                      <a:r>
                        <a:rPr lang="fr-BE" sz="2400" b="1" noProof="0" dirty="0" smtClean="0"/>
                        <a:t>C</a:t>
                      </a:r>
                    </a:p>
                    <a:p>
                      <a:pPr algn="ctr"/>
                      <a:endParaRPr lang="fr-BE" sz="2400" b="1" noProof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BE" b="1" noProof="0" smtClean="0">
                          <a:solidFill>
                            <a:srgbClr val="FF0000"/>
                          </a:solidFill>
                        </a:rPr>
                        <a:t>OF</a:t>
                      </a:r>
                      <a:endParaRPr lang="fr-BE" b="1" noProof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BE" b="1" noProof="0" smtClean="0">
                          <a:solidFill>
                            <a:srgbClr val="FF0000"/>
                          </a:solidFill>
                        </a:rPr>
                        <a:t>OF</a:t>
                      </a:r>
                      <a:endParaRPr lang="fr-BE" b="1" noProof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/>
                        <a:buNone/>
                      </a:pPr>
                      <a:r>
                        <a:rPr lang="fr-BE" noProof="0" smtClean="0"/>
                        <a:t>Ongeschikt</a:t>
                      </a:r>
                      <a:r>
                        <a:rPr lang="fr-BE" baseline="0" noProof="0" smtClean="0"/>
                        <a:t> </a:t>
                      </a:r>
                    </a:p>
                    <a:p>
                      <a:pPr marL="0" indent="0" algn="ctr">
                        <a:buFont typeface="Wingdings"/>
                        <a:buNone/>
                      </a:pPr>
                      <a:r>
                        <a:rPr lang="fr-BE" baseline="0" noProof="0" smtClean="0"/>
                        <a:t>&gt; 1 jaar</a:t>
                      </a:r>
                    </a:p>
                    <a:p>
                      <a:pPr marL="0" indent="0" algn="ctr">
                        <a:buFont typeface="Wingdings"/>
                        <a:buNone/>
                      </a:pPr>
                      <a:r>
                        <a:rPr lang="fr-BE" noProof="0" smtClean="0"/>
                        <a:t>of MCGR</a:t>
                      </a:r>
                      <a:endParaRPr lang="fr-BE" noProof="0" dirty="0" smtClean="0"/>
                    </a:p>
                  </a:txBody>
                  <a:tcPr anchor="ctr"/>
                </a:tc>
              </a:tr>
              <a:tr h="1274031">
                <a:tc>
                  <a:txBody>
                    <a:bodyPr/>
                    <a:lstStyle/>
                    <a:p>
                      <a:pPr algn="ctr"/>
                      <a:r>
                        <a:rPr lang="fr-BE" sz="2400" b="1" noProof="0" smtClean="0"/>
                        <a:t>D</a:t>
                      </a:r>
                    </a:p>
                    <a:p>
                      <a:pPr algn="ctr"/>
                      <a:endParaRPr lang="fr-BE" sz="2400" b="1" noProof="0" smtClean="0"/>
                    </a:p>
                    <a:p>
                      <a:pPr algn="ctr"/>
                      <a:r>
                        <a:rPr lang="fr-BE" sz="2400" b="1" noProof="0" smtClean="0"/>
                        <a:t> </a:t>
                      </a:r>
                      <a:endParaRPr lang="fr-BE" sz="2400" b="1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BE" b="1" noProof="0" smtClean="0">
                          <a:solidFill>
                            <a:srgbClr val="FF0000"/>
                          </a:solidFill>
                        </a:rPr>
                        <a:t>OF</a:t>
                      </a:r>
                      <a:endParaRPr lang="fr-BE" b="1" noProof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BE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BE" b="1" noProof="0" smtClean="0">
                          <a:solidFill>
                            <a:srgbClr val="FF0000"/>
                          </a:solidFill>
                        </a:rPr>
                        <a:t>OF</a:t>
                      </a:r>
                      <a:endParaRPr lang="fr-BE" b="1" noProof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noProof="0" smtClean="0"/>
                        <a:t>AGR 24 maanden op 36</a:t>
                      </a:r>
                      <a:endParaRPr lang="fr-BE" noProof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Curved Right Arrow 4"/>
          <p:cNvSpPr/>
          <p:nvPr/>
        </p:nvSpPr>
        <p:spPr>
          <a:xfrm>
            <a:off x="1993957" y="2256059"/>
            <a:ext cx="417803" cy="2581541"/>
          </a:xfrm>
          <a:prstGeom prst="curvedRightArrow">
            <a:avLst>
              <a:gd name="adj1" fmla="val 53695"/>
              <a:gd name="adj2" fmla="val 92699"/>
              <a:gd name="adj3" fmla="val 2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2267744" y="5056720"/>
            <a:ext cx="432048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4" name="Curved Right Arrow 13"/>
          <p:cNvSpPr/>
          <p:nvPr/>
        </p:nvSpPr>
        <p:spPr>
          <a:xfrm rot="10800000">
            <a:off x="4751516" y="2104391"/>
            <a:ext cx="679188" cy="2837678"/>
          </a:xfrm>
          <a:prstGeom prst="curved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8" name="Curved Right Arrow 17"/>
          <p:cNvSpPr/>
          <p:nvPr/>
        </p:nvSpPr>
        <p:spPr>
          <a:xfrm rot="10800000">
            <a:off x="2627786" y="2256057"/>
            <a:ext cx="504056" cy="1290771"/>
          </a:xfrm>
          <a:prstGeom prst="curved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103" y="6553995"/>
            <a:ext cx="568897" cy="304006"/>
          </a:xfrm>
        </p:spPr>
        <p:txBody>
          <a:bodyPr/>
          <a:lstStyle/>
          <a:p>
            <a:pPr>
              <a:defRPr/>
            </a:pPr>
            <a:fld id="{DAE52248-88A9-42A8-8D5B-9323FAFEC8E3}" type="slidenum">
              <a:rPr lang="nl-BE" sz="1600" b="1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nl-BE" sz="1600" b="1">
              <a:solidFill>
                <a:schemeClr val="tx1"/>
              </a:solidFill>
            </a:endParaRPr>
          </a:p>
        </p:txBody>
      </p:sp>
      <p:sp>
        <p:nvSpPr>
          <p:cNvPr id="23" name="Curved Right Arrow 22"/>
          <p:cNvSpPr/>
          <p:nvPr/>
        </p:nvSpPr>
        <p:spPr>
          <a:xfrm rot="10800000">
            <a:off x="2627785" y="3546830"/>
            <a:ext cx="504056" cy="1290771"/>
          </a:xfrm>
          <a:prstGeom prst="curved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26" name="Curved Right Arrow 25"/>
          <p:cNvSpPr/>
          <p:nvPr/>
        </p:nvSpPr>
        <p:spPr>
          <a:xfrm>
            <a:off x="4139952" y="2256057"/>
            <a:ext cx="504056" cy="1290771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>
            <a:off x="4139952" y="3546830"/>
            <a:ext cx="504056" cy="1290771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29" name="Curved Right Arrow 28"/>
          <p:cNvSpPr/>
          <p:nvPr/>
        </p:nvSpPr>
        <p:spPr>
          <a:xfrm rot="10800000">
            <a:off x="4751515" y="2256059"/>
            <a:ext cx="504056" cy="1290771"/>
          </a:xfrm>
          <a:prstGeom prst="curved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4518540" y="5089286"/>
            <a:ext cx="432048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5" name="TextBox 14"/>
          <p:cNvSpPr txBox="1"/>
          <p:nvPr/>
        </p:nvSpPr>
        <p:spPr>
          <a:xfrm>
            <a:off x="1771214" y="5949280"/>
            <a:ext cx="1425107" cy="461665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b="1" smtClean="0">
                <a:solidFill>
                  <a:schemeClr val="tx2"/>
                </a:solidFill>
              </a:rPr>
              <a:t>A16-GT21</a:t>
            </a:r>
            <a:endParaRPr lang="en-US" sz="24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0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21" y="116632"/>
            <a:ext cx="8712968" cy="1143000"/>
          </a:xfrm>
          <a:solidFill>
            <a:srgbClr val="FFFFCC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nl-BE" sz="2000"/>
              <a:t>De professionele evaluatie van de militair is een jaarlijks proces tijdens hetwelk een militair wordt </a:t>
            </a:r>
            <a:r>
              <a:rPr lang="nl-BE" sz="2000" b="1" u="sng"/>
              <a:t>begeleid en geëvalueerd </a:t>
            </a:r>
            <a:r>
              <a:rPr lang="nl-BE" sz="2000"/>
              <a:t>door een </a:t>
            </a:r>
            <a:r>
              <a:rPr lang="nl-BE" sz="2000" smtClean="0"/>
              <a:t>verantwoordelijke evaluator </a:t>
            </a:r>
            <a:r>
              <a:rPr lang="nl-BE" sz="2000"/>
              <a:t>om zijn huidige en toekomstige professionele prestaties te optimaliseren.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20</a:t>
            </a:fld>
            <a:endParaRPr lang="nl-BE"/>
          </a:p>
        </p:txBody>
      </p:sp>
      <p:sp>
        <p:nvSpPr>
          <p:cNvPr id="5" name="TextBox 4"/>
          <p:cNvSpPr txBox="1"/>
          <p:nvPr/>
        </p:nvSpPr>
        <p:spPr>
          <a:xfrm>
            <a:off x="1475657" y="1916832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smtClean="0"/>
              <a:t>functiegesprek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smtClean="0"/>
              <a:t>formele of informele functioneringsgesprek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smtClean="0"/>
              <a:t>rechtvaardiging bij onvoldoende statutaire evaluatie</a:t>
            </a:r>
          </a:p>
        </p:txBody>
      </p:sp>
    </p:spTree>
    <p:extLst>
      <p:ext uri="{BB962C8B-B14F-4D97-AF65-F5344CB8AC3E}">
        <p14:creationId xmlns:p14="http://schemas.microsoft.com/office/powerpoint/2010/main" val="548610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113"/>
          <p:cNvCxnSpPr/>
          <p:nvPr/>
        </p:nvCxnSpPr>
        <p:spPr>
          <a:xfrm>
            <a:off x="260648" y="1648466"/>
            <a:ext cx="8883218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260648" y="2725194"/>
            <a:ext cx="8880543" cy="2525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8255" y="13208"/>
            <a:ext cx="278903" cy="16200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BE" sz="1200" smtClean="0">
                <a:solidFill>
                  <a:schemeClr val="tx1"/>
                </a:solidFill>
              </a:rPr>
              <a:t>Beoordeelde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8255" y="1618777"/>
            <a:ext cx="278903" cy="113130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BE" sz="1200" smtClean="0">
                <a:solidFill>
                  <a:schemeClr val="tx1"/>
                </a:solidFill>
              </a:rPr>
              <a:t>Dienstchef</a:t>
            </a:r>
            <a:endParaRPr lang="en-US" sz="120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62" idx="3"/>
            <a:endCxn id="118" idx="1"/>
          </p:cNvCxnSpPr>
          <p:nvPr/>
        </p:nvCxnSpPr>
        <p:spPr>
          <a:xfrm>
            <a:off x="1480281" y="3848041"/>
            <a:ext cx="25547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-18255" y="5589240"/>
            <a:ext cx="278903" cy="126876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1000"/>
              </a:lnSpc>
            </a:pPr>
            <a:r>
              <a:rPr lang="nl-BE" sz="1200" smtClean="0">
                <a:solidFill>
                  <a:schemeClr val="tx1"/>
                </a:solidFill>
              </a:rPr>
              <a:t>Tweede beoordelaar</a:t>
            </a:r>
            <a:endParaRPr lang="en-US" sz="1200">
              <a:solidFill>
                <a:schemeClr val="tx1"/>
              </a:solidFill>
            </a:endParaRPr>
          </a:p>
        </p:txBody>
      </p:sp>
      <p:cxnSp>
        <p:nvCxnSpPr>
          <p:cNvPr id="52" name="Straight Arrow Connector 51"/>
          <p:cNvCxnSpPr>
            <a:stCxn id="47" idx="6"/>
            <a:endCxn id="62" idx="1"/>
          </p:cNvCxnSpPr>
          <p:nvPr/>
        </p:nvCxnSpPr>
        <p:spPr>
          <a:xfrm>
            <a:off x="683568" y="3847269"/>
            <a:ext cx="184645" cy="7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lowchart: Alternate Process 61"/>
          <p:cNvSpPr/>
          <p:nvPr/>
        </p:nvSpPr>
        <p:spPr>
          <a:xfrm>
            <a:off x="868213" y="3429000"/>
            <a:ext cx="612068" cy="838082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nl-BE" sz="1100" smtClean="0">
                <a:solidFill>
                  <a:schemeClr val="tx1"/>
                </a:solidFill>
              </a:rPr>
              <a:t>Post-gesprek</a:t>
            </a:r>
          </a:p>
        </p:txBody>
      </p:sp>
      <p:sp>
        <p:nvSpPr>
          <p:cNvPr id="58" name="Rectangle 57"/>
          <p:cNvSpPr/>
          <p:nvPr/>
        </p:nvSpPr>
        <p:spPr>
          <a:xfrm>
            <a:off x="-18255" y="2750086"/>
            <a:ext cx="278903" cy="28391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BE" sz="1200" smtClean="0">
                <a:solidFill>
                  <a:schemeClr val="tx1"/>
                </a:solidFill>
              </a:rPr>
              <a:t>Eerste beoordelaar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103" y="6553995"/>
            <a:ext cx="568897" cy="304006"/>
          </a:xfrm>
        </p:spPr>
        <p:txBody>
          <a:bodyPr/>
          <a:lstStyle/>
          <a:p>
            <a:pPr>
              <a:defRPr/>
            </a:pPr>
            <a:fld id="{DAE52248-88A9-42A8-8D5B-9323FAFEC8E3}" type="slidenum">
              <a:rPr lang="nl-BE" sz="1600" b="1" smtClean="0">
                <a:solidFill>
                  <a:schemeClr val="tx1"/>
                </a:solidFill>
              </a:rPr>
              <a:pPr>
                <a:defRPr/>
              </a:pPr>
              <a:t>21</a:t>
            </a:fld>
            <a:endParaRPr lang="nl-BE" sz="1600" b="1">
              <a:solidFill>
                <a:schemeClr val="tx1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 flipV="1">
            <a:off x="260648" y="5589240"/>
            <a:ext cx="8880543" cy="3861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endCxn id="118" idx="1"/>
          </p:cNvCxnSpPr>
          <p:nvPr/>
        </p:nvCxnSpPr>
        <p:spPr>
          <a:xfrm>
            <a:off x="1627746" y="3848041"/>
            <a:ext cx="1080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Flowchart: Alternate Process 117"/>
          <p:cNvSpPr/>
          <p:nvPr/>
        </p:nvSpPr>
        <p:spPr>
          <a:xfrm>
            <a:off x="1735758" y="3429000"/>
            <a:ext cx="968659" cy="838082"/>
          </a:xfrm>
          <a:prstGeom prst="flowChartAlternateProcess">
            <a:avLst/>
          </a:prstGeom>
          <a:gradFill flip="none" rotWithShape="1">
            <a:gsLst>
              <a:gs pos="100000">
                <a:schemeClr val="tx2">
                  <a:lumMod val="20000"/>
                  <a:lumOff val="80000"/>
                </a:schemeClr>
              </a:gs>
              <a:gs pos="0">
                <a:schemeClr val="accent2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nl-BE" sz="1100" smtClean="0">
                <a:solidFill>
                  <a:schemeClr val="tx1"/>
                </a:solidFill>
              </a:rPr>
              <a:t>Functionerings-gesprek</a:t>
            </a:r>
            <a:endParaRPr lang="en-US" sz="1050">
              <a:solidFill>
                <a:schemeClr val="tx1"/>
              </a:solidFill>
            </a:endParaRPr>
          </a:p>
        </p:txBody>
      </p:sp>
      <p:sp>
        <p:nvSpPr>
          <p:cNvPr id="124" name="Flowchart: Alternate Process 123"/>
          <p:cNvSpPr/>
          <p:nvPr/>
        </p:nvSpPr>
        <p:spPr>
          <a:xfrm>
            <a:off x="2955528" y="3429000"/>
            <a:ext cx="968400" cy="838800"/>
          </a:xfrm>
          <a:prstGeom prst="flowChartAlternateProcess">
            <a:avLst/>
          </a:prstGeom>
          <a:gradFill>
            <a:gsLst>
              <a:gs pos="50000">
                <a:schemeClr val="tx2">
                  <a:lumMod val="20000"/>
                  <a:lumOff val="80000"/>
                </a:schemeClr>
              </a:gs>
              <a:gs pos="80000">
                <a:srgbClr val="CCFFCC"/>
              </a:gs>
              <a:gs pos="20000">
                <a:schemeClr val="accent2">
                  <a:lumMod val="40000"/>
                  <a:lumOff val="60000"/>
                </a:schemeClr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BE" sz="1100">
                <a:solidFill>
                  <a:schemeClr val="tx1"/>
                </a:solidFill>
              </a:rPr>
              <a:t>Evaluatie</a:t>
            </a:r>
            <a:r>
              <a:rPr lang="nl-BE" sz="1100" smtClean="0">
                <a:solidFill>
                  <a:schemeClr val="tx1"/>
                </a:solidFill>
              </a:rPr>
              <a:t>/</a:t>
            </a:r>
            <a:br>
              <a:rPr lang="nl-BE" sz="1100" smtClean="0">
                <a:solidFill>
                  <a:schemeClr val="tx1"/>
                </a:solidFill>
              </a:rPr>
            </a:br>
            <a:r>
              <a:rPr lang="nl-BE" sz="1100" smtClean="0">
                <a:solidFill>
                  <a:schemeClr val="tx1"/>
                </a:solidFill>
              </a:rPr>
              <a:t>beoordelings-gesprek</a:t>
            </a:r>
            <a:endParaRPr lang="en-US" sz="1050">
              <a:solidFill>
                <a:schemeClr val="tx1"/>
              </a:solidFill>
            </a:endParaRPr>
          </a:p>
        </p:txBody>
      </p:sp>
      <p:cxnSp>
        <p:nvCxnSpPr>
          <p:cNvPr id="174" name="Straight Arrow Connector 173"/>
          <p:cNvCxnSpPr>
            <a:stCxn id="188" idx="2"/>
            <a:endCxn id="175" idx="0"/>
          </p:cNvCxnSpPr>
          <p:nvPr/>
        </p:nvCxnSpPr>
        <p:spPr>
          <a:xfrm flipH="1">
            <a:off x="4523960" y="4725144"/>
            <a:ext cx="2449" cy="1152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Flowchart: Alternate Process 174"/>
          <p:cNvSpPr/>
          <p:nvPr/>
        </p:nvSpPr>
        <p:spPr>
          <a:xfrm>
            <a:off x="4159331" y="5877272"/>
            <a:ext cx="729258" cy="810772"/>
          </a:xfrm>
          <a:prstGeom prst="flowChartAlternateProcess">
            <a:avLst/>
          </a:prstGeom>
          <a:gradFill>
            <a:gsLst>
              <a:gs pos="50000">
                <a:schemeClr val="tx2">
                  <a:lumMod val="20000"/>
                  <a:lumOff val="80000"/>
                </a:schemeClr>
              </a:gs>
              <a:gs pos="80000">
                <a:srgbClr val="CCFFCC"/>
              </a:gs>
              <a:gs pos="20000">
                <a:schemeClr val="accent2">
                  <a:lumMod val="40000"/>
                  <a:lumOff val="60000"/>
                </a:schemeClr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nl-BE" sz="1100" smtClean="0">
                <a:solidFill>
                  <a:schemeClr val="tx1"/>
                </a:solidFill>
              </a:rPr>
              <a:t>Eind-beslissing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690260" y="4884153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900" smtClean="0"/>
              <a:t>Verweerschrift</a:t>
            </a:r>
          </a:p>
        </p:txBody>
      </p:sp>
      <p:sp>
        <p:nvSpPr>
          <p:cNvPr id="188" name="Flowchart: Decision 187"/>
          <p:cNvSpPr/>
          <p:nvPr/>
        </p:nvSpPr>
        <p:spPr>
          <a:xfrm>
            <a:off x="4346389" y="4365104"/>
            <a:ext cx="360040" cy="360040"/>
          </a:xfrm>
          <a:prstGeom prst="flowChartDecision">
            <a:avLst/>
          </a:prstGeom>
          <a:gradFill>
            <a:gsLst>
              <a:gs pos="50000">
                <a:schemeClr val="tx2">
                  <a:lumMod val="20000"/>
                  <a:lumOff val="80000"/>
                </a:schemeClr>
              </a:gs>
              <a:gs pos="80000">
                <a:srgbClr val="CCFFCC"/>
              </a:gs>
              <a:gs pos="20000">
                <a:schemeClr val="accent2">
                  <a:lumMod val="40000"/>
                  <a:lumOff val="60000"/>
                </a:schemeClr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TextBox 192"/>
          <p:cNvSpPr txBox="1"/>
          <p:nvPr/>
        </p:nvSpPr>
        <p:spPr>
          <a:xfrm>
            <a:off x="4289397" y="4666404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900" smtClean="0"/>
              <a:t>N</a:t>
            </a:r>
            <a:endParaRPr lang="en-US" sz="900"/>
          </a:p>
        </p:txBody>
      </p:sp>
      <p:cxnSp>
        <p:nvCxnSpPr>
          <p:cNvPr id="66" name="Straight Arrow Connector 65"/>
          <p:cNvCxnSpPr>
            <a:stCxn id="118" idx="3"/>
            <a:endCxn id="124" idx="1"/>
          </p:cNvCxnSpPr>
          <p:nvPr/>
        </p:nvCxnSpPr>
        <p:spPr>
          <a:xfrm>
            <a:off x="2704417" y="3848041"/>
            <a:ext cx="251111" cy="3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stCxn id="175" idx="3"/>
            <a:endCxn id="159" idx="4"/>
          </p:cNvCxnSpPr>
          <p:nvPr/>
        </p:nvCxnSpPr>
        <p:spPr>
          <a:xfrm flipV="1">
            <a:off x="4888589" y="5769260"/>
            <a:ext cx="1663631" cy="513398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840837" y="4287123"/>
            <a:ext cx="6591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900" smtClean="0"/>
              <a:t>Akkoord ?</a:t>
            </a:r>
            <a:endParaRPr lang="en-US" sz="900"/>
          </a:p>
        </p:txBody>
      </p:sp>
      <p:cxnSp>
        <p:nvCxnSpPr>
          <p:cNvPr id="139" name="Elbow Connector 138"/>
          <p:cNvCxnSpPr>
            <a:stCxn id="124" idx="3"/>
            <a:endCxn id="188" idx="0"/>
          </p:cNvCxnSpPr>
          <p:nvPr/>
        </p:nvCxnSpPr>
        <p:spPr>
          <a:xfrm>
            <a:off x="3923928" y="3848400"/>
            <a:ext cx="602481" cy="516704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Oval 158"/>
          <p:cNvSpPr/>
          <p:nvPr/>
        </p:nvSpPr>
        <p:spPr>
          <a:xfrm>
            <a:off x="6372200" y="5409220"/>
            <a:ext cx="360040" cy="360040"/>
          </a:xfrm>
          <a:prstGeom prst="ellipse">
            <a:avLst/>
          </a:prstGeom>
          <a:gradFill>
            <a:gsLst>
              <a:gs pos="50000">
                <a:schemeClr val="tx2">
                  <a:lumMod val="20000"/>
                  <a:lumOff val="80000"/>
                </a:schemeClr>
              </a:gs>
              <a:gs pos="80000">
                <a:srgbClr val="CCFFCC"/>
              </a:gs>
              <a:gs pos="20000">
                <a:schemeClr val="accent2">
                  <a:lumMod val="40000"/>
                  <a:lumOff val="60000"/>
                </a:schemeClr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4644008" y="4302359"/>
            <a:ext cx="2407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900"/>
              <a:t>Y</a:t>
            </a:r>
            <a:endParaRPr lang="en-US" sz="900"/>
          </a:p>
        </p:txBody>
      </p:sp>
      <p:cxnSp>
        <p:nvCxnSpPr>
          <p:cNvPr id="76" name="Elbow Connector 75"/>
          <p:cNvCxnSpPr>
            <a:stCxn id="188" idx="3"/>
            <a:endCxn id="159" idx="0"/>
          </p:cNvCxnSpPr>
          <p:nvPr/>
        </p:nvCxnSpPr>
        <p:spPr>
          <a:xfrm>
            <a:off x="4706429" y="4545124"/>
            <a:ext cx="1845791" cy="86409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323528" y="3667249"/>
            <a:ext cx="360040" cy="360040"/>
          </a:xfrm>
          <a:prstGeom prst="ellipse">
            <a:avLst/>
          </a:prstGeom>
          <a:gradFill>
            <a:gsLst>
              <a:gs pos="50000">
                <a:schemeClr val="tx2">
                  <a:lumMod val="20000"/>
                  <a:lumOff val="80000"/>
                </a:schemeClr>
              </a:gs>
              <a:gs pos="80000">
                <a:srgbClr val="CCFFCC"/>
              </a:gs>
              <a:gs pos="20000">
                <a:schemeClr val="accent2">
                  <a:lumMod val="40000"/>
                  <a:lumOff val="60000"/>
                </a:schemeClr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5400000">
            <a:off x="1749275" y="2401784"/>
            <a:ext cx="1059687" cy="697329"/>
          </a:xfrm>
          <a:prstGeom prst="rightArrow">
            <a:avLst/>
          </a:prstGeom>
          <a:gradFill flip="none" rotWithShape="0">
            <a:gsLst>
              <a:gs pos="100000">
                <a:schemeClr val="tx2">
                  <a:lumMod val="20000"/>
                  <a:lumOff val="80000"/>
                </a:schemeClr>
              </a:gs>
              <a:gs pos="0">
                <a:schemeClr val="accent2">
                  <a:lumMod val="40000"/>
                  <a:lumOff val="60000"/>
                </a:schemeClr>
              </a:gs>
            </a:gsLst>
            <a:lin ang="0" scaled="0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BE" sz="1400" smtClean="0">
                <a:solidFill>
                  <a:schemeClr val="tx1"/>
                </a:solidFill>
              </a:rPr>
              <a:t>I</a:t>
            </a:r>
            <a:br>
              <a:rPr lang="nl-BE" sz="1400" smtClean="0">
                <a:solidFill>
                  <a:schemeClr val="tx1"/>
                </a:solidFill>
              </a:rPr>
            </a:br>
            <a:r>
              <a:rPr lang="nl-BE" sz="1400" smtClean="0">
                <a:solidFill>
                  <a:schemeClr val="tx1"/>
                </a:solidFill>
              </a:rPr>
              <a:t>n</a:t>
            </a:r>
            <a:br>
              <a:rPr lang="nl-BE" sz="1400" smtClean="0">
                <a:solidFill>
                  <a:schemeClr val="tx1"/>
                </a:solidFill>
              </a:rPr>
            </a:br>
            <a:r>
              <a:rPr lang="nl-BE" sz="1400" smtClean="0">
                <a:solidFill>
                  <a:schemeClr val="tx1"/>
                </a:solidFill>
              </a:rPr>
              <a:t>f</a:t>
            </a:r>
            <a:br>
              <a:rPr lang="nl-BE" sz="1400" smtClean="0">
                <a:solidFill>
                  <a:schemeClr val="tx1"/>
                </a:solidFill>
              </a:rPr>
            </a:br>
            <a:r>
              <a:rPr lang="nl-BE" sz="1400" smtClean="0">
                <a:solidFill>
                  <a:schemeClr val="tx1"/>
                </a:solidFill>
              </a:rPr>
              <a:t>o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87" name="Right Arrow 86"/>
          <p:cNvSpPr/>
          <p:nvPr/>
        </p:nvSpPr>
        <p:spPr>
          <a:xfrm rot="5400000">
            <a:off x="2909884" y="2401929"/>
            <a:ext cx="1059687" cy="697329"/>
          </a:xfrm>
          <a:prstGeom prst="rightArrow">
            <a:avLst/>
          </a:prstGeom>
          <a:gradFill flip="none" rotWithShape="0">
            <a:gsLst>
              <a:gs pos="50000">
                <a:schemeClr val="tx2">
                  <a:lumMod val="20000"/>
                  <a:lumOff val="80000"/>
                </a:schemeClr>
              </a:gs>
              <a:gs pos="80000">
                <a:srgbClr val="CCFFCC"/>
              </a:gs>
              <a:gs pos="20000">
                <a:schemeClr val="accent2">
                  <a:lumMod val="40000"/>
                  <a:lumOff val="60000"/>
                </a:schemeClr>
              </a:gs>
            </a:gsLst>
            <a:lin ang="0" scaled="0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BE" sz="1400" smtClean="0">
                <a:solidFill>
                  <a:schemeClr val="tx1"/>
                </a:solidFill>
              </a:rPr>
              <a:t>I</a:t>
            </a:r>
            <a:br>
              <a:rPr lang="nl-BE" sz="1400" smtClean="0">
                <a:solidFill>
                  <a:schemeClr val="tx1"/>
                </a:solidFill>
              </a:rPr>
            </a:br>
            <a:r>
              <a:rPr lang="nl-BE" sz="1400" smtClean="0">
                <a:solidFill>
                  <a:schemeClr val="tx1"/>
                </a:solidFill>
              </a:rPr>
              <a:t>n</a:t>
            </a:r>
            <a:br>
              <a:rPr lang="nl-BE" sz="1400" smtClean="0">
                <a:solidFill>
                  <a:schemeClr val="tx1"/>
                </a:solidFill>
              </a:rPr>
            </a:br>
            <a:r>
              <a:rPr lang="nl-BE" sz="1400" smtClean="0">
                <a:solidFill>
                  <a:schemeClr val="tx1"/>
                </a:solidFill>
              </a:rPr>
              <a:t>f</a:t>
            </a:r>
            <a:br>
              <a:rPr lang="nl-BE" sz="1400" smtClean="0">
                <a:solidFill>
                  <a:schemeClr val="tx1"/>
                </a:solidFill>
              </a:rPr>
            </a:br>
            <a:r>
              <a:rPr lang="nl-BE" sz="1400" smtClean="0">
                <a:solidFill>
                  <a:schemeClr val="tx1"/>
                </a:solidFill>
              </a:rPr>
              <a:t>o</a:t>
            </a:r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8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103" y="6553995"/>
            <a:ext cx="568897" cy="304006"/>
          </a:xfrm>
        </p:spPr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22</a:t>
            </a:fld>
            <a:endParaRPr lang="nl-BE"/>
          </a:p>
        </p:txBody>
      </p:sp>
      <p:cxnSp>
        <p:nvCxnSpPr>
          <p:cNvPr id="23" name="Straight Connector 22"/>
          <p:cNvCxnSpPr/>
          <p:nvPr/>
        </p:nvCxnSpPr>
        <p:spPr>
          <a:xfrm>
            <a:off x="35496" y="4981430"/>
            <a:ext cx="2195736" cy="0"/>
          </a:xfrm>
          <a:prstGeom prst="line">
            <a:avLst/>
          </a:prstGeom>
          <a:ln w="38100">
            <a:solidFill>
              <a:schemeClr val="tx1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231232" y="4981430"/>
            <a:ext cx="2195736" cy="0"/>
          </a:xfrm>
          <a:prstGeom prst="line">
            <a:avLst/>
          </a:prstGeom>
          <a:ln w="38100">
            <a:solidFill>
              <a:schemeClr val="tx1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32639" y="4981430"/>
            <a:ext cx="60144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nl-BE" sz="1600" smtClean="0"/>
              <a:t>2015</a:t>
            </a:r>
            <a:endParaRPr lang="en-US" sz="1600"/>
          </a:p>
        </p:txBody>
      </p:sp>
      <p:sp>
        <p:nvSpPr>
          <p:cNvPr id="44" name="TextBox 43"/>
          <p:cNvSpPr txBox="1"/>
          <p:nvPr/>
        </p:nvSpPr>
        <p:spPr>
          <a:xfrm>
            <a:off x="3028376" y="4981430"/>
            <a:ext cx="60144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nl-BE" sz="1600" smtClean="0"/>
              <a:t>2016</a:t>
            </a:r>
            <a:endParaRPr lang="en-US" sz="1600"/>
          </a:p>
        </p:txBody>
      </p:sp>
      <p:sp>
        <p:nvSpPr>
          <p:cNvPr id="45" name="TextBox 44"/>
          <p:cNvSpPr txBox="1"/>
          <p:nvPr/>
        </p:nvSpPr>
        <p:spPr>
          <a:xfrm>
            <a:off x="5224111" y="5003821"/>
            <a:ext cx="60144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nl-BE" sz="1600" smtClean="0"/>
              <a:t>2017</a:t>
            </a:r>
            <a:endParaRPr lang="en-US" sz="1600"/>
          </a:p>
        </p:txBody>
      </p:sp>
      <p:sp>
        <p:nvSpPr>
          <p:cNvPr id="46" name="Right Brace 45"/>
          <p:cNvSpPr/>
          <p:nvPr/>
        </p:nvSpPr>
        <p:spPr>
          <a:xfrm rot="5400000">
            <a:off x="965522" y="4220681"/>
            <a:ext cx="335684" cy="2195736"/>
          </a:xfrm>
          <a:prstGeom prst="rightBrac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Brace 46"/>
          <p:cNvSpPr/>
          <p:nvPr/>
        </p:nvSpPr>
        <p:spPr>
          <a:xfrm rot="5400000">
            <a:off x="7397979" y="3628023"/>
            <a:ext cx="324703" cy="3384374"/>
          </a:xfrm>
          <a:prstGeom prst="rightBrace">
            <a:avLst>
              <a:gd name="adj1" fmla="val 11995"/>
              <a:gd name="adj2" fmla="val 50450"/>
            </a:avLst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2232248" y="5319492"/>
            <a:ext cx="3633814" cy="7643"/>
          </a:xfrm>
          <a:prstGeom prst="line">
            <a:avLst/>
          </a:prstGeom>
          <a:ln w="571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83804"/>
            <a:ext cx="385975" cy="657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3" name="Straight Connector 52"/>
          <p:cNvCxnSpPr/>
          <p:nvPr/>
        </p:nvCxnSpPr>
        <p:spPr>
          <a:xfrm>
            <a:off x="6612036" y="4975076"/>
            <a:ext cx="2195736" cy="0"/>
          </a:xfrm>
          <a:prstGeom prst="line">
            <a:avLst/>
          </a:prstGeom>
          <a:ln w="38100">
            <a:solidFill>
              <a:schemeClr val="tx1"/>
            </a:solidFill>
            <a:headEnd type="diamon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428968" y="4976081"/>
            <a:ext cx="2195736" cy="0"/>
          </a:xfrm>
          <a:prstGeom prst="line">
            <a:avLst/>
          </a:prstGeom>
          <a:ln w="38100">
            <a:solidFill>
              <a:schemeClr val="tx1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409180" y="4987556"/>
            <a:ext cx="60144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nl-BE" sz="1600" smtClean="0"/>
              <a:t>2018</a:t>
            </a:r>
            <a:endParaRPr lang="en-US" sz="1600"/>
          </a:p>
        </p:txBody>
      </p:sp>
      <p:sp>
        <p:nvSpPr>
          <p:cNvPr id="61" name="Pentagon 60"/>
          <p:cNvSpPr/>
          <p:nvPr/>
        </p:nvSpPr>
        <p:spPr>
          <a:xfrm>
            <a:off x="5508104" y="4103607"/>
            <a:ext cx="715917" cy="288032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72000" rtlCol="0" anchor="ctr"/>
          <a:lstStyle/>
          <a:p>
            <a:pPr algn="ctr"/>
            <a:r>
              <a:rPr lang="nl-BE" sz="1200" smtClean="0">
                <a:solidFill>
                  <a:schemeClr val="tx1"/>
                </a:solidFill>
                <a:latin typeface="Forte" panose="03060902040502070203" pitchFamily="66" charset="0"/>
              </a:rPr>
              <a:t>Start</a:t>
            </a:r>
            <a:endParaRPr lang="en-US" sz="1200">
              <a:solidFill>
                <a:schemeClr val="tx1"/>
              </a:solidFill>
              <a:latin typeface="Forte" panose="03060902040502070203" pitchFamily="66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5868144" y="4377804"/>
            <a:ext cx="0" cy="10714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224111" y="5435726"/>
            <a:ext cx="1208985" cy="400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BE" sz="2000" b="1" smtClean="0"/>
              <a:t>01 Sep 17</a:t>
            </a:r>
            <a:endParaRPr lang="en-US" sz="2000" b="1"/>
          </a:p>
        </p:txBody>
      </p:sp>
      <p:sp>
        <p:nvSpPr>
          <p:cNvPr id="64" name="Rectangle 63"/>
          <p:cNvSpPr/>
          <p:nvPr/>
        </p:nvSpPr>
        <p:spPr>
          <a:xfrm>
            <a:off x="432048" y="5589240"/>
            <a:ext cx="1512168" cy="36004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smtClean="0">
                <a:solidFill>
                  <a:srgbClr val="00B050"/>
                </a:solidFill>
              </a:rPr>
              <a:t>A16-Z6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804248" y="5589240"/>
            <a:ext cx="1512168" cy="36004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smtClean="0">
                <a:solidFill>
                  <a:schemeClr val="accent1"/>
                </a:solidFill>
              </a:rPr>
              <a:t>A16-GT21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3343" y="44624"/>
            <a:ext cx="1643121" cy="1280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Arrow Connector 2"/>
          <p:cNvCxnSpPr>
            <a:endCxn id="1026" idx="2"/>
          </p:cNvCxnSpPr>
          <p:nvPr/>
        </p:nvCxnSpPr>
        <p:spPr>
          <a:xfrm flipV="1">
            <a:off x="2724904" y="1325359"/>
            <a:ext cx="0" cy="364971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329102" y="2666976"/>
            <a:ext cx="1" cy="2246534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84373" y="1386241"/>
            <a:ext cx="1706744" cy="1280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472905" y="2286458"/>
            <a:ext cx="2036798" cy="1077218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3200" smtClean="0"/>
              <a:t>Vattingen CONEGO</a:t>
            </a:r>
            <a:endParaRPr lang="en-US" sz="3200"/>
          </a:p>
        </p:txBody>
      </p:sp>
      <p:sp>
        <p:nvSpPr>
          <p:cNvPr id="14" name="TextBox 13"/>
          <p:cNvSpPr txBox="1"/>
          <p:nvPr/>
        </p:nvSpPr>
        <p:spPr>
          <a:xfrm>
            <a:off x="3635896" y="476672"/>
            <a:ext cx="1681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smtClean="0"/>
              <a:t>Wet  </a:t>
            </a:r>
            <a:r>
              <a:rPr lang="nl-BE" smtClean="0"/>
              <a:t>(A16-G1)</a:t>
            </a:r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922064" y="1841942"/>
            <a:ext cx="1605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mtClean="0"/>
              <a:t>KB  (A16-GT21)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29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535021"/>
              </p:ext>
            </p:extLst>
          </p:nvPr>
        </p:nvGraphicFramePr>
        <p:xfrm>
          <a:off x="0" y="2"/>
          <a:ext cx="6156176" cy="68682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56176"/>
              </a:tblGrid>
              <a:tr h="3792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mtClean="0"/>
                        <a:t>Overplaatsing van ambtswege naar andere VR (G1 Art 40)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379224">
                <a:tc>
                  <a:txBody>
                    <a:bodyPr/>
                    <a:lstStyle/>
                    <a:p>
                      <a:r>
                        <a:rPr lang="nl-BE" smtClean="0"/>
                        <a:t>Overplaatsing op aanvraag naar andere VR</a:t>
                      </a:r>
                      <a:r>
                        <a:rPr lang="en-US" baseline="0" smtClean="0"/>
                        <a:t> (G1 Art 41)</a:t>
                      </a:r>
                      <a:endParaRPr lang="nl-BE" smtClean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379224">
                <a:tc>
                  <a:txBody>
                    <a:bodyPr/>
                    <a:lstStyle/>
                    <a:p>
                      <a:r>
                        <a:rPr lang="nl-BE" smtClean="0"/>
                        <a:t>Geschiktheidscategorie</a:t>
                      </a:r>
                      <a:r>
                        <a:rPr lang="nl-BE" baseline="0" smtClean="0"/>
                        <a:t> (G1 Art 67)</a:t>
                      </a:r>
                      <a:endParaRPr lang="en-US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665998">
                <a:tc>
                  <a:txBody>
                    <a:bodyPr/>
                    <a:lstStyle/>
                    <a:p>
                      <a:r>
                        <a:rPr lang="nl-BE" smtClean="0"/>
                        <a:t>Overplaatsing naar andere</a:t>
                      </a:r>
                      <a:r>
                        <a:rPr lang="nl-BE" baseline="0" smtClean="0"/>
                        <a:t> functie (+ Evt VR) ten gevolge van  geschiktheidscategorie C (G1 Art 70)</a:t>
                      </a:r>
                      <a:endParaRPr lang="en-US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663642">
                <a:tc>
                  <a:txBody>
                    <a:bodyPr/>
                    <a:lstStyle/>
                    <a:p>
                      <a:r>
                        <a:rPr lang="nl-BE" smtClean="0"/>
                        <a:t>Behoud</a:t>
                      </a:r>
                      <a:r>
                        <a:rPr lang="nl-BE" baseline="0" smtClean="0"/>
                        <a:t> hoedanigheid van Mil indien geschiktheidscategorie D en &lt; 5 j opruststelling (G1 Art 72/2 + 72/3)</a:t>
                      </a:r>
                      <a:endParaRPr lang="en-US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663642">
                <a:tc>
                  <a:txBody>
                    <a:bodyPr/>
                    <a:lstStyle/>
                    <a:p>
                      <a:r>
                        <a:rPr lang="nl-BE" smtClean="0"/>
                        <a:t>Voorwaarden</a:t>
                      </a:r>
                      <a:r>
                        <a:rPr lang="nl-BE" baseline="0" smtClean="0"/>
                        <a:t> om te kunnen genieten van beroepsomschakeling (G1 Art 72/5)</a:t>
                      </a:r>
                      <a:endParaRPr lang="en-US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379224">
                <a:tc>
                  <a:txBody>
                    <a:bodyPr/>
                    <a:lstStyle/>
                    <a:p>
                      <a:r>
                        <a:rPr lang="nl-BE" smtClean="0"/>
                        <a:t>Paritaire samenstelling beroepsinstantie (G1 Art 178/2)</a:t>
                      </a:r>
                      <a:endParaRPr lang="en-US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663642">
                <a:tc>
                  <a:txBody>
                    <a:bodyPr/>
                    <a:lstStyle/>
                    <a:p>
                      <a:r>
                        <a:rPr lang="nl-BE" smtClean="0"/>
                        <a:t>Behoud hoedanigheid van</a:t>
                      </a:r>
                      <a:r>
                        <a:rPr lang="nl-BE" baseline="0" smtClean="0"/>
                        <a:t> Mil indien geschiktheidscategorie D en 45 j oud of 25 j dienstanciënniteit op 31 Dec 13 (G1 Art 255)</a:t>
                      </a:r>
                      <a:endParaRPr lang="en-US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379224">
                <a:tc>
                  <a:txBody>
                    <a:bodyPr/>
                    <a:lstStyle/>
                    <a:p>
                      <a:r>
                        <a:rPr lang="nl-BE" smtClean="0"/>
                        <a:t>Geschiktheidscategorie A op</a:t>
                      </a:r>
                      <a:r>
                        <a:rPr lang="nl-BE" baseline="0" smtClean="0"/>
                        <a:t> inwerkingtreding (G1 Art 271/2)</a:t>
                      </a:r>
                      <a:endParaRPr lang="en-US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1252218">
                <a:tc>
                  <a:txBody>
                    <a:bodyPr/>
                    <a:lstStyle/>
                    <a:p>
                      <a:r>
                        <a:rPr lang="nl-BE" smtClean="0"/>
                        <a:t>Aanwending met het oog op personeelsbeheer (G1</a:t>
                      </a:r>
                      <a:r>
                        <a:rPr lang="nl-BE" baseline="0" smtClean="0"/>
                        <a:t> Art 73)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663642">
                <a:tc>
                  <a:txBody>
                    <a:bodyPr/>
                    <a:lstStyle/>
                    <a:p>
                      <a:r>
                        <a:rPr lang="nl-BE" smtClean="0"/>
                        <a:t>Benoeming</a:t>
                      </a:r>
                      <a:r>
                        <a:rPr lang="nl-BE" baseline="0" smtClean="0"/>
                        <a:t> naar anciënniteit (G1 Art 84)</a:t>
                      </a:r>
                      <a:endParaRPr lang="en-US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399371">
                <a:tc>
                  <a:txBody>
                    <a:bodyPr/>
                    <a:lstStyle/>
                    <a:p>
                      <a:r>
                        <a:rPr lang="nl-BE" smtClean="0"/>
                        <a:t>Benoeming volgens regels (G1 Art</a:t>
                      </a:r>
                      <a:r>
                        <a:rPr lang="nl-BE" baseline="0" smtClean="0"/>
                        <a:t> 139)</a:t>
                      </a:r>
                      <a:endParaRPr lang="en-US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00450-CF40-42EE-915F-7796A3FAF062}" type="slidenum">
              <a:rPr lang="nl-BE" smtClean="0"/>
              <a:pPr>
                <a:defRPr/>
              </a:pPr>
              <a:t>23</a:t>
            </a:fld>
            <a:endParaRPr lang="nl-BE"/>
          </a:p>
        </p:txBody>
      </p:sp>
      <p:sp>
        <p:nvSpPr>
          <p:cNvPr id="5" name="Right Brace 4"/>
          <p:cNvSpPr/>
          <p:nvPr/>
        </p:nvSpPr>
        <p:spPr>
          <a:xfrm>
            <a:off x="6367251" y="72008"/>
            <a:ext cx="292981" cy="4365104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7070787" y="1749623"/>
            <a:ext cx="1461653" cy="1175321"/>
            <a:chOff x="6895914" y="1481591"/>
            <a:chExt cx="1867258" cy="150147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934519" y="1481591"/>
              <a:ext cx="1828653" cy="14206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ounded Rectangle 5"/>
            <p:cNvSpPr/>
            <p:nvPr/>
          </p:nvSpPr>
          <p:spPr>
            <a:xfrm>
              <a:off x="6895914" y="2392508"/>
              <a:ext cx="1255672" cy="590553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020272" y="4509120"/>
            <a:ext cx="1492510" cy="1135502"/>
            <a:chOff x="6895914" y="4364677"/>
            <a:chExt cx="1867258" cy="142061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934519" y="4364677"/>
              <a:ext cx="1828653" cy="14206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ounded Rectangle 8"/>
            <p:cNvSpPr/>
            <p:nvPr/>
          </p:nvSpPr>
          <p:spPr>
            <a:xfrm>
              <a:off x="6895914" y="4365105"/>
              <a:ext cx="1867258" cy="1420182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038975" y="5749883"/>
            <a:ext cx="1485900" cy="1135501"/>
            <a:chOff x="7038975" y="5670587"/>
            <a:chExt cx="1485900" cy="1135501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051129" y="5670587"/>
              <a:ext cx="1461653" cy="11355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Freeform 11"/>
            <p:cNvSpPr/>
            <p:nvPr/>
          </p:nvSpPr>
          <p:spPr>
            <a:xfrm>
              <a:off x="7038975" y="5676900"/>
              <a:ext cx="1485900" cy="1123950"/>
            </a:xfrm>
            <a:custGeom>
              <a:avLst/>
              <a:gdLst>
                <a:gd name="connsiteX0" fmla="*/ 0 w 1485900"/>
                <a:gd name="connsiteY0" fmla="*/ 752475 h 1123950"/>
                <a:gd name="connsiteX1" fmla="*/ 942975 w 1485900"/>
                <a:gd name="connsiteY1" fmla="*/ 752475 h 1123950"/>
                <a:gd name="connsiteX2" fmla="*/ 952500 w 1485900"/>
                <a:gd name="connsiteY2" fmla="*/ 0 h 1123950"/>
                <a:gd name="connsiteX3" fmla="*/ 1485900 w 1485900"/>
                <a:gd name="connsiteY3" fmla="*/ 0 h 1123950"/>
                <a:gd name="connsiteX4" fmla="*/ 1476375 w 1485900"/>
                <a:gd name="connsiteY4" fmla="*/ 1123950 h 1123950"/>
                <a:gd name="connsiteX5" fmla="*/ 9525 w 1485900"/>
                <a:gd name="connsiteY5" fmla="*/ 1123950 h 1123950"/>
                <a:gd name="connsiteX6" fmla="*/ 0 w 1485900"/>
                <a:gd name="connsiteY6" fmla="*/ 752475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5900" h="1123950">
                  <a:moveTo>
                    <a:pt x="0" y="752475"/>
                  </a:moveTo>
                  <a:lnTo>
                    <a:pt x="942975" y="752475"/>
                  </a:lnTo>
                  <a:lnTo>
                    <a:pt x="952500" y="0"/>
                  </a:lnTo>
                  <a:lnTo>
                    <a:pt x="1485900" y="0"/>
                  </a:lnTo>
                  <a:lnTo>
                    <a:pt x="1476375" y="1123950"/>
                  </a:lnTo>
                  <a:lnTo>
                    <a:pt x="9525" y="1123950"/>
                  </a:lnTo>
                  <a:lnTo>
                    <a:pt x="0" y="752475"/>
                  </a:lnTo>
                  <a:close/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ight Brace 15"/>
          <p:cNvSpPr/>
          <p:nvPr/>
        </p:nvSpPr>
        <p:spPr>
          <a:xfrm>
            <a:off x="6402701" y="4581128"/>
            <a:ext cx="257532" cy="1103060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/>
          <p:cNvSpPr/>
          <p:nvPr/>
        </p:nvSpPr>
        <p:spPr>
          <a:xfrm>
            <a:off x="6402701" y="5837705"/>
            <a:ext cx="257532" cy="975671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7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 bwMode="auto">
          <a:xfrm>
            <a:off x="685800" y="1772816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/>
              <a:t>De professionele evaluatie </a:t>
            </a:r>
            <a:br>
              <a:rPr lang="nl-BE" dirty="0" smtClean="0"/>
            </a:br>
            <a:r>
              <a:rPr lang="nl-BE" dirty="0" smtClean="0"/>
              <a:t>van de </a:t>
            </a:r>
            <a:r>
              <a:rPr lang="nl-BE" smtClean="0"/>
              <a:t>militair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15816" y="3789040"/>
            <a:ext cx="336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mtClean="0"/>
              <a:t>Technische vergadering 04 Mei 16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52351" y="5454114"/>
            <a:ext cx="22404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mtClean="0"/>
              <a:t>A. VANHEE</a:t>
            </a:r>
          </a:p>
          <a:p>
            <a:pPr algn="ctr"/>
            <a:r>
              <a:rPr lang="nl-BE" smtClean="0"/>
              <a:t>LtCol BEM</a:t>
            </a:r>
          </a:p>
          <a:p>
            <a:pPr algn="ctr"/>
            <a:r>
              <a:rPr lang="nl-BE" smtClean="0"/>
              <a:t>HRM-Policy</a:t>
            </a:r>
          </a:p>
          <a:p>
            <a:pPr algn="ctr"/>
            <a:r>
              <a:rPr lang="nl-BE" smtClean="0"/>
              <a:t>alain.vanhee@mil.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67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25</a:t>
            </a:fld>
            <a:endParaRPr lang="nl-BE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1840" y="1089375"/>
            <a:ext cx="3130391" cy="4437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6516216" y="2971800"/>
            <a:ext cx="2592288" cy="457200"/>
          </a:xfrm>
          <a:prstGeom prst="roundRect">
            <a:avLst/>
          </a:prstGeom>
          <a:solidFill>
            <a:srgbClr val="FF7C80">
              <a:alpha val="5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mtClean="0">
                <a:solidFill>
                  <a:schemeClr val="tx1"/>
                </a:solidFill>
              </a:rPr>
              <a:t>Agir de manière intègre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516216" y="1402363"/>
            <a:ext cx="2592288" cy="457200"/>
          </a:xfrm>
          <a:prstGeom prst="roundRect">
            <a:avLst/>
          </a:prstGeom>
          <a:solidFill>
            <a:srgbClr val="FF7C80">
              <a:alpha val="5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mtClean="0">
                <a:solidFill>
                  <a:schemeClr val="tx1"/>
                </a:solidFill>
              </a:rPr>
              <a:t>Collaborer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503308" y="404664"/>
            <a:ext cx="2592288" cy="457200"/>
          </a:xfrm>
          <a:prstGeom prst="roundRect">
            <a:avLst/>
          </a:prstGeom>
          <a:solidFill>
            <a:srgbClr val="FF7C80">
              <a:alpha val="5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mtClean="0">
                <a:solidFill>
                  <a:schemeClr val="tx1"/>
                </a:solidFill>
              </a:rPr>
              <a:t>Etre flexible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2373490"/>
            <a:ext cx="2592288" cy="616759"/>
          </a:xfrm>
          <a:prstGeom prst="roundRect">
            <a:avLst/>
          </a:prstGeom>
          <a:solidFill>
            <a:srgbClr val="FF7C80">
              <a:alpha val="5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mtClean="0">
                <a:solidFill>
                  <a:schemeClr val="tx1"/>
                </a:solidFill>
              </a:rPr>
              <a:t>Faire preuve de loyauté envers l'organisation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516216" y="2276330"/>
            <a:ext cx="2592288" cy="457200"/>
          </a:xfrm>
          <a:prstGeom prst="roundRect">
            <a:avLst/>
          </a:prstGeom>
          <a:solidFill>
            <a:srgbClr val="FF7C80">
              <a:alpha val="5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mtClean="0">
                <a:solidFill>
                  <a:schemeClr val="tx1"/>
                </a:solidFill>
              </a:rPr>
              <a:t>Respecter les autres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868144" y="1791680"/>
            <a:ext cx="631913" cy="7132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1"/>
          </p:cNvCxnSpPr>
          <p:nvPr/>
        </p:nvCxnSpPr>
        <p:spPr>
          <a:xfrm flipV="1">
            <a:off x="5130570" y="1630963"/>
            <a:ext cx="1385646" cy="60946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771800" y="2852442"/>
            <a:ext cx="216024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771800" y="2590191"/>
            <a:ext cx="576064" cy="916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771800" y="2407430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7" idx="1"/>
          </p:cNvCxnSpPr>
          <p:nvPr/>
        </p:nvCxnSpPr>
        <p:spPr>
          <a:xfrm flipV="1">
            <a:off x="5884303" y="3200400"/>
            <a:ext cx="631913" cy="4779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2411760" y="3068960"/>
            <a:ext cx="1152130" cy="4346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995936" y="861864"/>
            <a:ext cx="701099" cy="13785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436096" y="3068960"/>
            <a:ext cx="106396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4932041" y="861865"/>
            <a:ext cx="144015" cy="185963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endCxn id="11" idx="1"/>
          </p:cNvCxnSpPr>
          <p:nvPr/>
        </p:nvCxnSpPr>
        <p:spPr>
          <a:xfrm>
            <a:off x="5860030" y="2504930"/>
            <a:ext cx="65618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4346485" y="861864"/>
            <a:ext cx="519000" cy="1643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2757130" y="3006967"/>
            <a:ext cx="590734" cy="19343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5884303" y="2636030"/>
            <a:ext cx="615754" cy="51544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631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014012"/>
            <a:ext cx="45720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3</a:t>
            </a:fld>
            <a:endParaRPr lang="nl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5720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18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4</a:t>
            </a:fld>
            <a:endParaRPr lang="nl-BE"/>
          </a:p>
        </p:txBody>
      </p:sp>
      <p:pic>
        <p:nvPicPr>
          <p:cNvPr id="2050" name="Picture 2" descr="Brandweer bij het spoor in Belg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709"/>
            <a:ext cx="9144000" cy="689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03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5</a:t>
            </a:fld>
            <a:endParaRPr lang="nl-B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23725"/>
            <a:ext cx="2555775" cy="265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21" y="2674772"/>
            <a:ext cx="5947349" cy="4141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653" y="23724"/>
            <a:ext cx="8698890" cy="11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67639" y="1419936"/>
            <a:ext cx="2241678" cy="1422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353" y="3172109"/>
            <a:ext cx="2223963" cy="40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http://deredactie.be/polopoly_fs/1.1566207!image/228654501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786" y="3652184"/>
            <a:ext cx="2202531" cy="9489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4105" name="Picture 9" descr="La Libre.b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786" y="4660297"/>
            <a:ext cx="2202531" cy="4947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4107" name="Picture 11" descr="https://encrypted-tbn1.gstatic.com/images?q=tbn:ANd9GcRJw7pA4Ch-M_401pB_Ly0Wkkgl0SKdjalGnue5o_otzf7dOghNj6ObVf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786" y="5195374"/>
            <a:ext cx="2241678" cy="39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4716578" y="3068960"/>
            <a:ext cx="10081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79512" y="3284984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51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5940153" y="0"/>
            <a:ext cx="3189770" cy="685800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46743" y="-1"/>
            <a:ext cx="6125457" cy="5151515"/>
          </a:xfrm>
          <a:custGeom>
            <a:avLst/>
            <a:gdLst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31429 w 7112000"/>
              <a:gd name="connsiteY2" fmla="*/ 2264228 h 4528457"/>
              <a:gd name="connsiteX3" fmla="*/ 7097486 w 7112000"/>
              <a:gd name="connsiteY3" fmla="*/ 1799771 h 4528457"/>
              <a:gd name="connsiteX4" fmla="*/ 7112000 w 7112000"/>
              <a:gd name="connsiteY4" fmla="*/ 3106057 h 4528457"/>
              <a:gd name="connsiteX5" fmla="*/ 6545943 w 7112000"/>
              <a:gd name="connsiteY5" fmla="*/ 2873828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60457 w 7112000"/>
              <a:gd name="connsiteY2" fmla="*/ 1558516 h 4528457"/>
              <a:gd name="connsiteX3" fmla="*/ 7097486 w 7112000"/>
              <a:gd name="connsiteY3" fmla="*/ 1799771 h 4528457"/>
              <a:gd name="connsiteX4" fmla="*/ 7112000 w 7112000"/>
              <a:gd name="connsiteY4" fmla="*/ 3106057 h 4528457"/>
              <a:gd name="connsiteX5" fmla="*/ 6545943 w 7112000"/>
              <a:gd name="connsiteY5" fmla="*/ 2873828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60457 w 7112000"/>
              <a:gd name="connsiteY2" fmla="*/ 1558516 h 4528457"/>
              <a:gd name="connsiteX3" fmla="*/ 7097486 w 7112000"/>
              <a:gd name="connsiteY3" fmla="*/ 1799771 h 4528457"/>
              <a:gd name="connsiteX4" fmla="*/ 7112000 w 7112000"/>
              <a:gd name="connsiteY4" fmla="*/ 3106057 h 4528457"/>
              <a:gd name="connsiteX5" fmla="*/ 6545943 w 7112000"/>
              <a:gd name="connsiteY5" fmla="*/ 2360583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29029 w 7126514"/>
              <a:gd name="connsiteY0" fmla="*/ 0 h 4528457"/>
              <a:gd name="connsiteX1" fmla="*/ 6531429 w 7126514"/>
              <a:gd name="connsiteY1" fmla="*/ 0 h 4528457"/>
              <a:gd name="connsiteX2" fmla="*/ 6560457 w 7126514"/>
              <a:gd name="connsiteY2" fmla="*/ 1558516 h 4528457"/>
              <a:gd name="connsiteX3" fmla="*/ 7097486 w 7126514"/>
              <a:gd name="connsiteY3" fmla="*/ 1799771 h 4528457"/>
              <a:gd name="connsiteX4" fmla="*/ 7126514 w 7126514"/>
              <a:gd name="connsiteY4" fmla="*/ 2721123 h 4528457"/>
              <a:gd name="connsiteX5" fmla="*/ 6545943 w 7126514"/>
              <a:gd name="connsiteY5" fmla="*/ 2360583 h 4528457"/>
              <a:gd name="connsiteX6" fmla="*/ 6545943 w 7126514"/>
              <a:gd name="connsiteY6" fmla="*/ 4528457 h 4528457"/>
              <a:gd name="connsiteX7" fmla="*/ 0 w 7126514"/>
              <a:gd name="connsiteY7" fmla="*/ 4528457 h 4528457"/>
              <a:gd name="connsiteX8" fmla="*/ 29029 w 7126514"/>
              <a:gd name="connsiteY8" fmla="*/ 0 h 4528457"/>
              <a:gd name="connsiteX0" fmla="*/ 29029 w 7141029"/>
              <a:gd name="connsiteY0" fmla="*/ 0 h 4528457"/>
              <a:gd name="connsiteX1" fmla="*/ 6531429 w 7141029"/>
              <a:gd name="connsiteY1" fmla="*/ 0 h 4528457"/>
              <a:gd name="connsiteX2" fmla="*/ 6560457 w 7141029"/>
              <a:gd name="connsiteY2" fmla="*/ 1558516 h 4528457"/>
              <a:gd name="connsiteX3" fmla="*/ 7141029 w 7141029"/>
              <a:gd name="connsiteY3" fmla="*/ 1337851 h 4528457"/>
              <a:gd name="connsiteX4" fmla="*/ 7126514 w 7141029"/>
              <a:gd name="connsiteY4" fmla="*/ 2721123 h 4528457"/>
              <a:gd name="connsiteX5" fmla="*/ 6545943 w 7141029"/>
              <a:gd name="connsiteY5" fmla="*/ 2360583 h 4528457"/>
              <a:gd name="connsiteX6" fmla="*/ 6545943 w 7141029"/>
              <a:gd name="connsiteY6" fmla="*/ 4528457 h 4528457"/>
              <a:gd name="connsiteX7" fmla="*/ 0 w 7141029"/>
              <a:gd name="connsiteY7" fmla="*/ 4528457 h 4528457"/>
              <a:gd name="connsiteX8" fmla="*/ 29029 w 7141029"/>
              <a:gd name="connsiteY8" fmla="*/ 0 h 4528457"/>
              <a:gd name="connsiteX0" fmla="*/ 29029 w 7126514"/>
              <a:gd name="connsiteY0" fmla="*/ 0 h 4528457"/>
              <a:gd name="connsiteX1" fmla="*/ 6531429 w 7126514"/>
              <a:gd name="connsiteY1" fmla="*/ 0 h 4528457"/>
              <a:gd name="connsiteX2" fmla="*/ 6560457 w 7126514"/>
              <a:gd name="connsiteY2" fmla="*/ 1558516 h 4528457"/>
              <a:gd name="connsiteX3" fmla="*/ 7112000 w 7126514"/>
              <a:gd name="connsiteY3" fmla="*/ 1337851 h 4528457"/>
              <a:gd name="connsiteX4" fmla="*/ 7126514 w 7126514"/>
              <a:gd name="connsiteY4" fmla="*/ 2721123 h 4528457"/>
              <a:gd name="connsiteX5" fmla="*/ 6545943 w 7126514"/>
              <a:gd name="connsiteY5" fmla="*/ 2360583 h 4528457"/>
              <a:gd name="connsiteX6" fmla="*/ 6545943 w 7126514"/>
              <a:gd name="connsiteY6" fmla="*/ 4528457 h 4528457"/>
              <a:gd name="connsiteX7" fmla="*/ 0 w 7126514"/>
              <a:gd name="connsiteY7" fmla="*/ 4528457 h 4528457"/>
              <a:gd name="connsiteX8" fmla="*/ 29029 w 7126514"/>
              <a:gd name="connsiteY8" fmla="*/ 0 h 4528457"/>
              <a:gd name="connsiteX0" fmla="*/ 29029 w 7112000"/>
              <a:gd name="connsiteY0" fmla="*/ 0 h 4528457"/>
              <a:gd name="connsiteX1" fmla="*/ 6531429 w 7112000"/>
              <a:gd name="connsiteY1" fmla="*/ 0 h 4528457"/>
              <a:gd name="connsiteX2" fmla="*/ 6560457 w 7112000"/>
              <a:gd name="connsiteY2" fmla="*/ 1558516 h 4528457"/>
              <a:gd name="connsiteX3" fmla="*/ 7112000 w 7112000"/>
              <a:gd name="connsiteY3" fmla="*/ 1337851 h 4528457"/>
              <a:gd name="connsiteX4" fmla="*/ 7082971 w 7112000"/>
              <a:gd name="connsiteY4" fmla="*/ 2682630 h 4528457"/>
              <a:gd name="connsiteX5" fmla="*/ 6545943 w 7112000"/>
              <a:gd name="connsiteY5" fmla="*/ 2360583 h 4528457"/>
              <a:gd name="connsiteX6" fmla="*/ 6545943 w 7112000"/>
              <a:gd name="connsiteY6" fmla="*/ 4528457 h 4528457"/>
              <a:gd name="connsiteX7" fmla="*/ 0 w 7112000"/>
              <a:gd name="connsiteY7" fmla="*/ 4528457 h 4528457"/>
              <a:gd name="connsiteX8" fmla="*/ 29029 w 7112000"/>
              <a:gd name="connsiteY8" fmla="*/ 0 h 4528457"/>
              <a:gd name="connsiteX0" fmla="*/ 0 w 7141028"/>
              <a:gd name="connsiteY0" fmla="*/ 0 h 4528457"/>
              <a:gd name="connsiteX1" fmla="*/ 6560457 w 7141028"/>
              <a:gd name="connsiteY1" fmla="*/ 0 h 4528457"/>
              <a:gd name="connsiteX2" fmla="*/ 6589485 w 7141028"/>
              <a:gd name="connsiteY2" fmla="*/ 1558516 h 4528457"/>
              <a:gd name="connsiteX3" fmla="*/ 7141028 w 7141028"/>
              <a:gd name="connsiteY3" fmla="*/ 1337851 h 4528457"/>
              <a:gd name="connsiteX4" fmla="*/ 7111999 w 7141028"/>
              <a:gd name="connsiteY4" fmla="*/ 2682630 h 4528457"/>
              <a:gd name="connsiteX5" fmla="*/ 6574971 w 7141028"/>
              <a:gd name="connsiteY5" fmla="*/ 2360583 h 4528457"/>
              <a:gd name="connsiteX6" fmla="*/ 6574971 w 7141028"/>
              <a:gd name="connsiteY6" fmla="*/ 4528457 h 4528457"/>
              <a:gd name="connsiteX7" fmla="*/ 29028 w 7141028"/>
              <a:gd name="connsiteY7" fmla="*/ 4528457 h 4528457"/>
              <a:gd name="connsiteX8" fmla="*/ 0 w 7141028"/>
              <a:gd name="connsiteY8" fmla="*/ 0 h 4528457"/>
              <a:gd name="connsiteX0" fmla="*/ 0 w 7141028"/>
              <a:gd name="connsiteY0" fmla="*/ 25663 h 4554120"/>
              <a:gd name="connsiteX1" fmla="*/ 6604000 w 7141028"/>
              <a:gd name="connsiteY1" fmla="*/ 0 h 4554120"/>
              <a:gd name="connsiteX2" fmla="*/ 6589485 w 7141028"/>
              <a:gd name="connsiteY2" fmla="*/ 1584179 h 4554120"/>
              <a:gd name="connsiteX3" fmla="*/ 7141028 w 7141028"/>
              <a:gd name="connsiteY3" fmla="*/ 1363514 h 4554120"/>
              <a:gd name="connsiteX4" fmla="*/ 7111999 w 7141028"/>
              <a:gd name="connsiteY4" fmla="*/ 2708293 h 4554120"/>
              <a:gd name="connsiteX5" fmla="*/ 6574971 w 7141028"/>
              <a:gd name="connsiteY5" fmla="*/ 2386246 h 4554120"/>
              <a:gd name="connsiteX6" fmla="*/ 6574971 w 7141028"/>
              <a:gd name="connsiteY6" fmla="*/ 4554120 h 4554120"/>
              <a:gd name="connsiteX7" fmla="*/ 29028 w 7141028"/>
              <a:gd name="connsiteY7" fmla="*/ 4554120 h 4554120"/>
              <a:gd name="connsiteX8" fmla="*/ 0 w 7141028"/>
              <a:gd name="connsiteY8" fmla="*/ 25663 h 4554120"/>
              <a:gd name="connsiteX0" fmla="*/ 0 w 7141028"/>
              <a:gd name="connsiteY0" fmla="*/ 25663 h 4554120"/>
              <a:gd name="connsiteX1" fmla="*/ 6604000 w 7141028"/>
              <a:gd name="connsiteY1" fmla="*/ 0 h 4554120"/>
              <a:gd name="connsiteX2" fmla="*/ 6589485 w 7141028"/>
              <a:gd name="connsiteY2" fmla="*/ 1584179 h 4554120"/>
              <a:gd name="connsiteX3" fmla="*/ 7141028 w 7141028"/>
              <a:gd name="connsiteY3" fmla="*/ 1363514 h 4554120"/>
              <a:gd name="connsiteX4" fmla="*/ 7111999 w 7141028"/>
              <a:gd name="connsiteY4" fmla="*/ 2708293 h 4554120"/>
              <a:gd name="connsiteX5" fmla="*/ 6589485 w 7141028"/>
              <a:gd name="connsiteY5" fmla="*/ 2219441 h 4554120"/>
              <a:gd name="connsiteX6" fmla="*/ 6574971 w 7141028"/>
              <a:gd name="connsiteY6" fmla="*/ 4554120 h 4554120"/>
              <a:gd name="connsiteX7" fmla="*/ 29028 w 7141028"/>
              <a:gd name="connsiteY7" fmla="*/ 4554120 h 4554120"/>
              <a:gd name="connsiteX8" fmla="*/ 0 w 7141028"/>
              <a:gd name="connsiteY8" fmla="*/ 25663 h 4554120"/>
              <a:gd name="connsiteX0" fmla="*/ 0 w 7141028"/>
              <a:gd name="connsiteY0" fmla="*/ 25663 h 4554120"/>
              <a:gd name="connsiteX1" fmla="*/ 6604000 w 7141028"/>
              <a:gd name="connsiteY1" fmla="*/ 0 h 4554120"/>
              <a:gd name="connsiteX2" fmla="*/ 6589485 w 7141028"/>
              <a:gd name="connsiteY2" fmla="*/ 1584179 h 4554120"/>
              <a:gd name="connsiteX3" fmla="*/ 7141028 w 7141028"/>
              <a:gd name="connsiteY3" fmla="*/ 1363514 h 4554120"/>
              <a:gd name="connsiteX4" fmla="*/ 7097485 w 7141028"/>
              <a:gd name="connsiteY4" fmla="*/ 2515826 h 4554120"/>
              <a:gd name="connsiteX5" fmla="*/ 6589485 w 7141028"/>
              <a:gd name="connsiteY5" fmla="*/ 2219441 h 4554120"/>
              <a:gd name="connsiteX6" fmla="*/ 6574971 w 7141028"/>
              <a:gd name="connsiteY6" fmla="*/ 4554120 h 4554120"/>
              <a:gd name="connsiteX7" fmla="*/ 29028 w 7141028"/>
              <a:gd name="connsiteY7" fmla="*/ 4554120 h 4554120"/>
              <a:gd name="connsiteX8" fmla="*/ 0 w 7141028"/>
              <a:gd name="connsiteY8" fmla="*/ 25663 h 4554120"/>
              <a:gd name="connsiteX0" fmla="*/ 0 w 7112000"/>
              <a:gd name="connsiteY0" fmla="*/ 25663 h 4554120"/>
              <a:gd name="connsiteX1" fmla="*/ 6604000 w 7112000"/>
              <a:gd name="connsiteY1" fmla="*/ 0 h 4554120"/>
              <a:gd name="connsiteX2" fmla="*/ 6589485 w 7112000"/>
              <a:gd name="connsiteY2" fmla="*/ 1584179 h 4554120"/>
              <a:gd name="connsiteX3" fmla="*/ 7112000 w 7112000"/>
              <a:gd name="connsiteY3" fmla="*/ 1440501 h 4554120"/>
              <a:gd name="connsiteX4" fmla="*/ 7097485 w 7112000"/>
              <a:gd name="connsiteY4" fmla="*/ 2515826 h 4554120"/>
              <a:gd name="connsiteX5" fmla="*/ 6589485 w 7112000"/>
              <a:gd name="connsiteY5" fmla="*/ 2219441 h 4554120"/>
              <a:gd name="connsiteX6" fmla="*/ 6574971 w 7112000"/>
              <a:gd name="connsiteY6" fmla="*/ 4554120 h 4554120"/>
              <a:gd name="connsiteX7" fmla="*/ 29028 w 7112000"/>
              <a:gd name="connsiteY7" fmla="*/ 4554120 h 4554120"/>
              <a:gd name="connsiteX8" fmla="*/ 0 w 7112000"/>
              <a:gd name="connsiteY8" fmla="*/ 25663 h 4554120"/>
              <a:gd name="connsiteX0" fmla="*/ 0 w 7097485"/>
              <a:gd name="connsiteY0" fmla="*/ 25663 h 4554120"/>
              <a:gd name="connsiteX1" fmla="*/ 6604000 w 7097485"/>
              <a:gd name="connsiteY1" fmla="*/ 0 h 4554120"/>
              <a:gd name="connsiteX2" fmla="*/ 6589485 w 7097485"/>
              <a:gd name="connsiteY2" fmla="*/ 1584179 h 4554120"/>
              <a:gd name="connsiteX3" fmla="*/ 7082972 w 7097485"/>
              <a:gd name="connsiteY3" fmla="*/ 1402007 h 4554120"/>
              <a:gd name="connsiteX4" fmla="*/ 7097485 w 7097485"/>
              <a:gd name="connsiteY4" fmla="*/ 2515826 h 4554120"/>
              <a:gd name="connsiteX5" fmla="*/ 6589485 w 7097485"/>
              <a:gd name="connsiteY5" fmla="*/ 2219441 h 4554120"/>
              <a:gd name="connsiteX6" fmla="*/ 6574971 w 7097485"/>
              <a:gd name="connsiteY6" fmla="*/ 4554120 h 4554120"/>
              <a:gd name="connsiteX7" fmla="*/ 29028 w 7097485"/>
              <a:gd name="connsiteY7" fmla="*/ 4554120 h 4554120"/>
              <a:gd name="connsiteX8" fmla="*/ 0 w 7097485"/>
              <a:gd name="connsiteY8" fmla="*/ 25663 h 4554120"/>
              <a:gd name="connsiteX0" fmla="*/ 0 w 7097486"/>
              <a:gd name="connsiteY0" fmla="*/ 25663 h 4554120"/>
              <a:gd name="connsiteX1" fmla="*/ 6604000 w 7097486"/>
              <a:gd name="connsiteY1" fmla="*/ 0 h 4554120"/>
              <a:gd name="connsiteX2" fmla="*/ 6589485 w 7097486"/>
              <a:gd name="connsiteY2" fmla="*/ 1584179 h 4554120"/>
              <a:gd name="connsiteX3" fmla="*/ 7097486 w 7097486"/>
              <a:gd name="connsiteY3" fmla="*/ 1312189 h 4554120"/>
              <a:gd name="connsiteX4" fmla="*/ 7097485 w 7097486"/>
              <a:gd name="connsiteY4" fmla="*/ 2515826 h 4554120"/>
              <a:gd name="connsiteX5" fmla="*/ 6589485 w 7097486"/>
              <a:gd name="connsiteY5" fmla="*/ 2219441 h 4554120"/>
              <a:gd name="connsiteX6" fmla="*/ 6574971 w 7097486"/>
              <a:gd name="connsiteY6" fmla="*/ 4554120 h 4554120"/>
              <a:gd name="connsiteX7" fmla="*/ 29028 w 7097486"/>
              <a:gd name="connsiteY7" fmla="*/ 4554120 h 4554120"/>
              <a:gd name="connsiteX8" fmla="*/ 0 w 7097486"/>
              <a:gd name="connsiteY8" fmla="*/ 25663 h 455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7486" h="4554120">
                <a:moveTo>
                  <a:pt x="0" y="25663"/>
                </a:moveTo>
                <a:lnTo>
                  <a:pt x="6604000" y="0"/>
                </a:lnTo>
                <a:lnTo>
                  <a:pt x="6589485" y="1584179"/>
                </a:lnTo>
                <a:lnTo>
                  <a:pt x="7097486" y="1312189"/>
                </a:lnTo>
                <a:cubicBezTo>
                  <a:pt x="7097486" y="1713401"/>
                  <a:pt x="7097485" y="2114614"/>
                  <a:pt x="7097485" y="2515826"/>
                </a:cubicBezTo>
                <a:lnTo>
                  <a:pt x="6589485" y="2219441"/>
                </a:lnTo>
                <a:lnTo>
                  <a:pt x="6574971" y="4554120"/>
                </a:lnTo>
                <a:lnTo>
                  <a:pt x="29028" y="4554120"/>
                </a:lnTo>
                <a:lnTo>
                  <a:pt x="0" y="2566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61257" y="4122057"/>
            <a:ext cx="6125457" cy="2728686"/>
          </a:xfrm>
          <a:custGeom>
            <a:avLst/>
            <a:gdLst>
              <a:gd name="connsiteX0" fmla="*/ 0 w 7097486"/>
              <a:gd name="connsiteY0" fmla="*/ 420914 h 2728686"/>
              <a:gd name="connsiteX1" fmla="*/ 1393372 w 7097486"/>
              <a:gd name="connsiteY1" fmla="*/ 464457 h 2728686"/>
              <a:gd name="connsiteX2" fmla="*/ 1088572 w 7097486"/>
              <a:gd name="connsiteY2" fmla="*/ 957943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20914 h 2728686"/>
              <a:gd name="connsiteX0" fmla="*/ 0 w 7097486"/>
              <a:gd name="connsiteY0" fmla="*/ 478972 h 2728686"/>
              <a:gd name="connsiteX1" fmla="*/ 1393372 w 7097486"/>
              <a:gd name="connsiteY1" fmla="*/ 464457 h 2728686"/>
              <a:gd name="connsiteX2" fmla="*/ 1088572 w 7097486"/>
              <a:gd name="connsiteY2" fmla="*/ 957943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1088572 w 7097486"/>
              <a:gd name="connsiteY2" fmla="*/ 957943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2554514 w 7097486"/>
              <a:gd name="connsiteY3" fmla="*/ 943429 h 2728686"/>
              <a:gd name="connsiteX4" fmla="*/ 2220686 w 7097486"/>
              <a:gd name="connsiteY4" fmla="*/ 449943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2554514 w 7097486"/>
              <a:gd name="connsiteY3" fmla="*/ 943429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1959428 w 7097486"/>
              <a:gd name="connsiteY3" fmla="*/ 928915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1944914 w 7097486"/>
              <a:gd name="connsiteY3" fmla="*/ 1016001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  <a:gd name="connsiteX0" fmla="*/ 0 w 7097486"/>
              <a:gd name="connsiteY0" fmla="*/ 478972 h 2728686"/>
              <a:gd name="connsiteX1" fmla="*/ 885372 w 7097486"/>
              <a:gd name="connsiteY1" fmla="*/ 464457 h 2728686"/>
              <a:gd name="connsiteX2" fmla="*/ 508001 w 7097486"/>
              <a:gd name="connsiteY2" fmla="*/ 972457 h 2728686"/>
              <a:gd name="connsiteX3" fmla="*/ 1944914 w 7097486"/>
              <a:gd name="connsiteY3" fmla="*/ 943429 h 2728686"/>
              <a:gd name="connsiteX4" fmla="*/ 1582057 w 7097486"/>
              <a:gd name="connsiteY4" fmla="*/ 493486 h 2728686"/>
              <a:gd name="connsiteX5" fmla="*/ 4455886 w 7097486"/>
              <a:gd name="connsiteY5" fmla="*/ 435429 h 2728686"/>
              <a:gd name="connsiteX6" fmla="*/ 4107543 w 7097486"/>
              <a:gd name="connsiteY6" fmla="*/ 14514 h 2728686"/>
              <a:gd name="connsiteX7" fmla="*/ 5341257 w 7097486"/>
              <a:gd name="connsiteY7" fmla="*/ 0 h 2728686"/>
              <a:gd name="connsiteX8" fmla="*/ 5036457 w 7097486"/>
              <a:gd name="connsiteY8" fmla="*/ 464457 h 2728686"/>
              <a:gd name="connsiteX9" fmla="*/ 6545943 w 7097486"/>
              <a:gd name="connsiteY9" fmla="*/ 478972 h 2728686"/>
              <a:gd name="connsiteX10" fmla="*/ 6560457 w 7097486"/>
              <a:gd name="connsiteY10" fmla="*/ 1349829 h 2728686"/>
              <a:gd name="connsiteX11" fmla="*/ 7097486 w 7097486"/>
              <a:gd name="connsiteY11" fmla="*/ 972457 h 2728686"/>
              <a:gd name="connsiteX12" fmla="*/ 7097486 w 7097486"/>
              <a:gd name="connsiteY12" fmla="*/ 2220686 h 2728686"/>
              <a:gd name="connsiteX13" fmla="*/ 6574972 w 7097486"/>
              <a:gd name="connsiteY13" fmla="*/ 1901372 h 2728686"/>
              <a:gd name="connsiteX14" fmla="*/ 6604000 w 7097486"/>
              <a:gd name="connsiteY14" fmla="*/ 2728686 h 2728686"/>
              <a:gd name="connsiteX15" fmla="*/ 0 w 7097486"/>
              <a:gd name="connsiteY15" fmla="*/ 2728686 h 2728686"/>
              <a:gd name="connsiteX16" fmla="*/ 0 w 7097486"/>
              <a:gd name="connsiteY16" fmla="*/ 478972 h 272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097486" h="2728686">
                <a:moveTo>
                  <a:pt x="0" y="478972"/>
                </a:moveTo>
                <a:lnTo>
                  <a:pt x="885372" y="464457"/>
                </a:lnTo>
                <a:lnTo>
                  <a:pt x="508001" y="972457"/>
                </a:lnTo>
                <a:lnTo>
                  <a:pt x="1944914" y="943429"/>
                </a:lnTo>
                <a:lnTo>
                  <a:pt x="1582057" y="493486"/>
                </a:lnTo>
                <a:lnTo>
                  <a:pt x="4455886" y="435429"/>
                </a:lnTo>
                <a:lnTo>
                  <a:pt x="4107543" y="14514"/>
                </a:lnTo>
                <a:lnTo>
                  <a:pt x="5341257" y="0"/>
                </a:lnTo>
                <a:lnTo>
                  <a:pt x="5036457" y="464457"/>
                </a:lnTo>
                <a:lnTo>
                  <a:pt x="6545943" y="478972"/>
                </a:lnTo>
                <a:lnTo>
                  <a:pt x="6560457" y="1349829"/>
                </a:lnTo>
                <a:lnTo>
                  <a:pt x="7097486" y="972457"/>
                </a:lnTo>
                <a:lnTo>
                  <a:pt x="7097486" y="2220686"/>
                </a:lnTo>
                <a:lnTo>
                  <a:pt x="6574972" y="1901372"/>
                </a:lnTo>
                <a:lnTo>
                  <a:pt x="6604000" y="2728686"/>
                </a:lnTo>
                <a:lnTo>
                  <a:pt x="0" y="2728686"/>
                </a:lnTo>
                <a:lnTo>
                  <a:pt x="0" y="478972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606579" y="3212976"/>
            <a:ext cx="2069877" cy="71626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smtClean="0">
                <a:solidFill>
                  <a:schemeClr val="tx1"/>
                </a:solidFill>
              </a:rPr>
              <a:t>Selecteren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91680" y="1279466"/>
            <a:ext cx="2952328" cy="7162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smtClean="0">
                <a:solidFill>
                  <a:schemeClr val="tx1"/>
                </a:solidFill>
              </a:rPr>
              <a:t>Begeleiden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92659" y="5301208"/>
            <a:ext cx="2952328" cy="7162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smtClean="0">
                <a:solidFill>
                  <a:schemeClr val="tx1"/>
                </a:solidFill>
              </a:rPr>
              <a:t>Sanctioneren</a:t>
            </a:r>
            <a:endParaRPr lang="en-US" sz="2000" b="1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52907"/>
            <a:ext cx="858837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31015" y="3980507"/>
            <a:ext cx="858837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19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09835-15C6-414E-85D1-981B0ABD59A9}" type="slidenum">
              <a:rPr lang="nl-BE" smtClean="0"/>
              <a:pPr>
                <a:defRPr/>
              </a:pPr>
              <a:t>7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1170"/>
            <a:ext cx="9144000" cy="257565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Straight Connector 6"/>
          <p:cNvCxnSpPr/>
          <p:nvPr/>
        </p:nvCxnSpPr>
        <p:spPr>
          <a:xfrm>
            <a:off x="1115616" y="1916832"/>
            <a:ext cx="0" cy="3024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843808" y="1916832"/>
            <a:ext cx="0" cy="3024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355976" y="1916832"/>
            <a:ext cx="0" cy="3024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172400" y="1916832"/>
            <a:ext cx="0" cy="3024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9512" y="4727209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Adm voorberei-ding</a:t>
            </a:r>
            <a:endParaRPr lang="en-US" sz="120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4869160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Functioneringsgesprek</a:t>
            </a:r>
            <a:endParaRPr lang="en-US" sz="120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504" y="1753071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Hfdstk 2</a:t>
            </a:r>
            <a:endParaRPr lang="en-US" sz="1400" b="1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96416" y="1753071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Hfdstk 3</a:t>
            </a:r>
            <a:endParaRPr lang="en-US" sz="1400" b="1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1840" y="1744577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Hfdstk 4</a:t>
            </a:r>
            <a:endParaRPr lang="en-US" sz="1400" b="1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24128" y="175448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Hfdstk 5</a:t>
            </a:r>
            <a:endParaRPr lang="en-US" sz="1400" b="1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5816" y="4869160"/>
            <a:ext cx="1332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Evaluatiegesprek</a:t>
            </a:r>
            <a:endParaRPr lang="en-US" sz="120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0072" y="4869160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>
                <a:solidFill>
                  <a:prstClr val="black"/>
                </a:solidFill>
                <a:latin typeface="Calibri" pitchFamily="34" charset="0"/>
                <a:cs typeface="Arial" charset="0"/>
              </a:rPr>
              <a:t>C</a:t>
            </a:r>
            <a:r>
              <a:rPr lang="nl-BE" sz="12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ommentaren </a:t>
            </a:r>
            <a:r>
              <a:rPr lang="nl-BE" sz="1200">
                <a:solidFill>
                  <a:prstClr val="black"/>
                </a:solidFill>
                <a:latin typeface="Calibri" pitchFamily="34" charset="0"/>
                <a:cs typeface="Arial" charset="0"/>
              </a:rPr>
              <a:t>of </a:t>
            </a:r>
            <a:r>
              <a:rPr lang="nl-BE" sz="12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verweerschrift</a:t>
            </a:r>
            <a:endParaRPr lang="en-US" sz="120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79904" y="4869160"/>
            <a:ext cx="756592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Afsluiten</a:t>
            </a:r>
            <a:endParaRPr lang="en-US" sz="120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33084" y="1753071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Hfdstk 7</a:t>
            </a:r>
            <a:endParaRPr lang="en-US" sz="1400" b="1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53722" y="1403484"/>
            <a:ext cx="263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DGHR-REG-</a:t>
            </a:r>
            <a:r>
              <a:rPr lang="nl-BE" b="1" u="sng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EVALPOST</a:t>
            </a:r>
            <a:r>
              <a:rPr lang="nl-BE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-001</a:t>
            </a:r>
            <a:endParaRPr lang="en-US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23528" y="1588150"/>
            <a:ext cx="273630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964832" y="1588150"/>
            <a:ext cx="2736304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 bwMode="auto">
          <a:xfrm>
            <a:off x="457200" y="274638"/>
            <a:ext cx="8229600" cy="49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sz="3200" smtClean="0">
                <a:solidFill>
                  <a:prstClr val="black"/>
                </a:solidFill>
              </a:rPr>
              <a:t>Postbeoordeling</a:t>
            </a:r>
            <a:endParaRPr lang="en-US" sz="3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39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kpreppersguide.co.uk/wp-content/uploads/2013/04/swiss-army-knife-1.jpg?fad75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653636" cy="41764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103" y="6553995"/>
            <a:ext cx="568897" cy="304006"/>
          </a:xfrm>
        </p:spPr>
        <p:txBody>
          <a:bodyPr/>
          <a:lstStyle/>
          <a:p>
            <a:pPr>
              <a:defRPr/>
            </a:pPr>
            <a:fld id="{DAE52248-88A9-42A8-8D5B-9323FAFEC8E3}" type="slidenum">
              <a:rPr lang="nl-BE" sz="1600" b="1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nl-BE" sz="16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10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52248-88A9-42A8-8D5B-9323FAFEC8E3}" type="slidenum">
              <a:rPr lang="nl-BE" smtClean="0"/>
              <a:pPr>
                <a:defRPr/>
              </a:pPr>
              <a:t>9</a:t>
            </a:fld>
            <a:endParaRPr lang="nl-BE"/>
          </a:p>
        </p:txBody>
      </p:sp>
      <p:pic>
        <p:nvPicPr>
          <p:cNvPr id="1026" name="Picture 2" descr="http://referentiel.nouvelobs.com/file/738414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14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04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urier New"/>
        <a:ea typeface=""/>
        <a:cs typeface=""/>
      </a:majorFont>
      <a:minorFont>
        <a:latin typeface="Courier N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953196A9F7C4408A0574F3E6C33A6F" ma:contentTypeVersion="0" ma:contentTypeDescription="Create a new document." ma:contentTypeScope="" ma:versionID="3e4005c5d9fe59542644eb1acdf97af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957D69-AB76-4C7D-A405-B799022CEC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6539FA-176D-455C-AEF3-47AE8B1C2AB5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4ADECA5-ED84-4B95-9AE3-DA54FFE63D16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C1F087C2-0387-456D-8A92-2546419257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13824</TotalTime>
  <Words>791</Words>
  <Application>Microsoft Office PowerPoint</Application>
  <PresentationFormat>On-screen Show (4:3)</PresentationFormat>
  <Paragraphs>208</Paragraphs>
  <Slides>25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PowerPointPresentation</vt:lpstr>
      <vt:lpstr>Default Design</vt:lpstr>
      <vt:lpstr>PowerPoint Presentation</vt:lpstr>
      <vt:lpstr>Geschiktheidscategorie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 professionele evaluatie van de militair is een jaarlijks proces tijdens hetwelk een militair wordt begeleid en geëvalueerd door een verantwoordelijke evaluator om zijn huidige en toekomstige professionele prestaties te optimaliseren.</vt:lpstr>
      <vt:lpstr>De professionele evaluatie van de militair is een jaarlijks proces tijdens hetwelk een militair wordt begeleid en geëvalueerd door een verantwoordelijke evaluator om zijn huidige en toekomstige professionele prestaties te optimaliseren.</vt:lpstr>
      <vt:lpstr>PowerPoint Presentation</vt:lpstr>
      <vt:lpstr>25 GS06A T/C "Forward air controller" dans une unité d'artillerie</vt:lpstr>
      <vt:lpstr>De professionele evaluatie van de militair is een jaarlijks proces tijdens hetwelk een militair wordt begeleid en geëvalueerd door een verantwoordelijke evaluator om zijn huidige en toekomstige professionele prestaties te optimaliseren.</vt:lpstr>
      <vt:lpstr>De professionele evaluatie van de militair is een jaarlijks proces tijdens hetwelk een militair wordt begeleid en geëvalueerd door een verantwoordelijke evaluator om zijn huidige en toekomstige professionele prestaties te optimaliseren.</vt:lpstr>
      <vt:lpstr>PowerPoint Presentation</vt:lpstr>
      <vt:lpstr>De professionele evaluatie van de militair is een jaarlijks proces tijdens hetwelk een militair wordt begeleid en geëvalueerd door een verantwoordelijke evaluator om zijn huidige en toekomstige professionele prestaties te optimaliseren.</vt:lpstr>
      <vt:lpstr>De professionele evaluatie van de militair is een jaarlijks proces tijdens hetwelk een militair wordt begeleid en geëvalueerd door een verantwoordelijke evaluator om zijn huidige en toekomstige professionele prestaties te optimaliseren.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briefing HR</dc:title>
  <dc:creator>Luc.Leben@mil.be</dc:creator>
  <cp:lastModifiedBy>Vanhee Alain</cp:lastModifiedBy>
  <cp:revision>559</cp:revision>
  <cp:lastPrinted>2016-05-03T11:17:22Z</cp:lastPrinted>
  <dcterms:created xsi:type="dcterms:W3CDTF">2012-07-06T11:46:02Z</dcterms:created>
  <dcterms:modified xsi:type="dcterms:W3CDTF">2016-05-04T12:33:21Z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Beschrijving">
    <vt:lpwstr>Power Point Presentatie (Template)</vt:lpwstr>
  </property>
  <property fmtid="{D5CDD505-2E9C-101B-9397-08002B2CF9AE}" pid="4" name="ImageCreateDate">
    <vt:lpwstr/>
  </property>
  <property fmtid="{D5CDD505-2E9C-101B-9397-08002B2CF9AE}" pid="5" name="Description">
    <vt:lpwstr/>
  </property>
  <property fmtid="{D5CDD505-2E9C-101B-9397-08002B2CF9AE}" pid="6" name="URL">
    <vt:lpwstr/>
  </property>
  <property fmtid="{D5CDD505-2E9C-101B-9397-08002B2CF9AE}" pid="7" name="Order">
    <vt:lpwstr>5500.00000000000</vt:lpwstr>
  </property>
  <property fmtid="{D5CDD505-2E9C-101B-9397-08002B2CF9AE}" pid="8" name="display_urn:schemas-microsoft-com:office:office#Expert">
    <vt:lpwstr>Vanmol Veronique</vt:lpwstr>
  </property>
  <property fmtid="{D5CDD505-2E9C-101B-9397-08002B2CF9AE}" pid="9" name="ContentTypeId">
    <vt:lpwstr>0x010100C7953196A9F7C4408A0574F3E6C33A6F</vt:lpwstr>
  </property>
</Properties>
</file>