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95" r:id="rId6"/>
    <p:sldId id="268" r:id="rId7"/>
    <p:sldId id="302" r:id="rId8"/>
    <p:sldId id="297" r:id="rId9"/>
    <p:sldId id="303" r:id="rId10"/>
    <p:sldId id="275" r:id="rId11"/>
    <p:sldId id="272" r:id="rId12"/>
    <p:sldId id="273" r:id="rId13"/>
    <p:sldId id="274" r:id="rId14"/>
    <p:sldId id="260" r:id="rId15"/>
    <p:sldId id="288" r:id="rId16"/>
    <p:sldId id="261" r:id="rId17"/>
    <p:sldId id="298" r:id="rId18"/>
    <p:sldId id="299" r:id="rId19"/>
    <p:sldId id="277" r:id="rId20"/>
    <p:sldId id="300" r:id="rId21"/>
    <p:sldId id="301" r:id="rId22"/>
    <p:sldId id="304" r:id="rId23"/>
    <p:sldId id="306" r:id="rId24"/>
    <p:sldId id="313" r:id="rId25"/>
    <p:sldId id="314" r:id="rId26"/>
    <p:sldId id="307" r:id="rId27"/>
    <p:sldId id="311" r:id="rId28"/>
    <p:sldId id="310" r:id="rId29"/>
    <p:sldId id="312" r:id="rId30"/>
    <p:sldId id="309" r:id="rId31"/>
    <p:sldId id="315" r:id="rId32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5F5F5F"/>
    <a:srgbClr val="E2E2E2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67" autoAdjust="0"/>
    <p:restoredTop sz="93073" autoAdjust="0"/>
  </p:normalViewPr>
  <p:slideViewPr>
    <p:cSldViewPr>
      <p:cViewPr varScale="1">
        <p:scale>
          <a:sx n="65" d="100"/>
          <a:sy n="65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5B3C4E-DC6F-42FC-AE40-0A8728464893}" type="datetimeFigureOut">
              <a:rPr lang="en-US" smtClean="0"/>
              <a:t>3/7/2017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697A6-BF5F-412E-B5E3-283F09F2AD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47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03165-B893-40D0-A831-6598AC507946}" type="datetimeFigureOut">
              <a:rPr lang="fr-BE" smtClean="0"/>
              <a:t>7/03/2017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EA48F-9DB4-4940-AA83-E674F7AD5E9E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0915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214168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smtClean="0"/>
              <a:t>Les réponses complaisantes par les « fidèles »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Calme, soulagement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Engagé, fidèle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Suivi des ordres, comportement de routine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38166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smtClean="0"/>
              <a:t>Les réponses craintives : « suivre en</a:t>
            </a:r>
            <a:r>
              <a:rPr lang="fr-FR" b="1" baseline="0" dirty="0" smtClean="0"/>
              <a:t> douleur »</a:t>
            </a:r>
            <a:endParaRPr lang="fr-FR" b="1" dirty="0" smtClean="0"/>
          </a:p>
          <a:p>
            <a:pPr marL="171450" indent="-171450">
              <a:buFontTx/>
              <a:buChar char="-"/>
            </a:pPr>
            <a:r>
              <a:rPr lang="fr-FR" dirty="0" smtClean="0"/>
              <a:t>Inquiétude, peur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Anxiété, impuissance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Retrait, procrastination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00516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269052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65463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93178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357572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038938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12584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246931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94817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293474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64072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236045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9325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71258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374193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516889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38205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27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892020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28</a:t>
            </a:fld>
            <a:endParaRPr lang="fr-B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202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87893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46464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70861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12832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Modèle de </a:t>
            </a:r>
            <a:r>
              <a:rPr lang="fr-BE" dirty="0" err="1" smtClean="0"/>
              <a:t>lazarus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44872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fr-FR" b="1" dirty="0" smtClean="0"/>
              <a:t>Des réponses prometteuses de la part des « défenseurs actifs »</a:t>
            </a:r>
            <a:r>
              <a:rPr lang="fr-FR" dirty="0" smtClean="0"/>
              <a:t> 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Espoir, excitation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Optimisme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Résoudre des problèmes, prendre des initiatives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97979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1" dirty="0" smtClean="0"/>
              <a:t>Les réponses cyniques :</a:t>
            </a:r>
            <a:r>
              <a:rPr lang="fr-FR" b="1" baseline="0" dirty="0" smtClean="0"/>
              <a:t> </a:t>
            </a:r>
            <a:r>
              <a:rPr lang="fr-FR" b="1" dirty="0" smtClean="0"/>
              <a:t>critiquer et chicaner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Colère, dégoût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Indignation morale, cynisme</a:t>
            </a:r>
          </a:p>
          <a:p>
            <a:pPr marL="171450" indent="-171450">
              <a:buFontTx/>
              <a:buChar char="-"/>
            </a:pPr>
            <a:r>
              <a:rPr lang="fr-FR" dirty="0" smtClean="0"/>
              <a:t>Médisance, rétorsion</a:t>
            </a:r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35754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0215-BE06-4174-8BCA-277AEFE069B4}" type="datetime1">
              <a:rPr lang="nl-BE" smtClean="0"/>
              <a:t>7/03/2017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2D9F-0287-4CE3-A146-5930A4EFA0B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F351-AC5C-414F-B0DB-FE8C6C143A65}" type="datetime1">
              <a:rPr lang="nl-BE" smtClean="0"/>
              <a:t>7/03/2017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218F-93F7-4D0A-802D-BE328D25581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58948-80F2-4BC1-8C6A-AB975393ABC8}" type="datetime1">
              <a:rPr lang="nl-BE" smtClean="0"/>
              <a:t>7/03/2017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0A39-642F-4E84-BCD1-6180B6349F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AA94-F10E-46B8-8E8E-44D26B8E988C}" type="datetime1">
              <a:rPr lang="nl-BE" smtClean="0"/>
              <a:t>7/03/2017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047A6-58D2-4E91-83E2-2C05780A49C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856D-B162-44EE-A987-6F407BABDB8B}" type="datetime1">
              <a:rPr lang="nl-BE" smtClean="0"/>
              <a:t>7/03/2017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C2C0-6AB5-4366-A65A-A925FB6706A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C9AA-95C9-4A03-A4EC-0C9608252EFE}" type="datetime1">
              <a:rPr lang="nl-BE" smtClean="0"/>
              <a:t>7/03/2017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96CB-E1E9-477E-980C-72A463CDC03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3AAA-AE85-4316-9737-A8CF1F3509E0}" type="datetime1">
              <a:rPr lang="nl-BE" smtClean="0"/>
              <a:t>7/03/2017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12FBF-99BD-4B3B-9EC1-D28C7BF2D9C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78EAA-5EB2-47FB-8E1B-34B5C7C8BFD0}" type="datetime1">
              <a:rPr lang="nl-BE" smtClean="0"/>
              <a:t>7/03/2017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BD02-7300-4845-866A-924D051E4A0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82C14-D486-4551-99F6-F3C7C4742C4B}" type="datetime1">
              <a:rPr lang="nl-BE" smtClean="0"/>
              <a:t>7/03/2017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6CCF-25E8-4C40-B6E1-8B8FC48C9BA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7D1D4-20B0-4882-AC93-6B9CDBCE93A3}" type="datetime1">
              <a:rPr lang="nl-BE" smtClean="0"/>
              <a:t>7/03/2017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A75F-A576-4358-8A35-507E93DDCB0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DCDF-E61A-4E15-A059-955203CDAD7F}" type="datetime1">
              <a:rPr lang="nl-BE" smtClean="0"/>
              <a:t>7/03/2017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D8380-7FA4-453C-9DEF-961BFBD3529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CACF6C-40F0-4BF2-9B17-707814F120CE}" type="datetime1">
              <a:rPr lang="nl-BE" smtClean="0"/>
              <a:t>7/03/2017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EA181B-0FC8-4FF9-B0EF-BBD4E5AB292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124075" y="1557338"/>
            <a:ext cx="5688013" cy="935037"/>
          </a:xfrm>
        </p:spPr>
        <p:txBody>
          <a:bodyPr/>
          <a:lstStyle/>
          <a:p>
            <a:r>
              <a:rPr lang="nl-BE" sz="2000" b="1" dirty="0" smtClean="0"/>
              <a:t>“</a:t>
            </a:r>
            <a:r>
              <a:rPr lang="nl-NL" sz="2000" b="1" dirty="0"/>
              <a:t>Het beheersen van psychosociale risico’s gerelateerd aan de hervorming van Defensie</a:t>
            </a:r>
            <a:r>
              <a:rPr lang="nl-BE" sz="2000" b="1" smtClean="0"/>
              <a:t>” </a:t>
            </a:r>
            <a:r>
              <a:rPr lang="fr-BE" sz="1800" i="1" smtClean="0"/>
              <a:t>Proposition </a:t>
            </a:r>
            <a:r>
              <a:rPr lang="fr-BE" sz="1800" i="1" dirty="0" smtClean="0"/>
              <a:t>de plan d’action SPPT PsySoc / PSMR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4075" y="2565400"/>
            <a:ext cx="4176713" cy="863600"/>
          </a:xfr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nl-BE" sz="2000" dirty="0" smtClean="0">
                <a:solidFill>
                  <a:schemeClr val="tx1"/>
                </a:solidFill>
              </a:rPr>
              <a:t>Maj-Psy Michel REMACLE</a:t>
            </a:r>
          </a:p>
          <a:p>
            <a:pPr>
              <a:lnSpc>
                <a:spcPct val="90000"/>
              </a:lnSpc>
            </a:pPr>
            <a:r>
              <a:rPr lang="nl-BE" sz="1600" dirty="0" smtClean="0">
                <a:solidFill>
                  <a:schemeClr val="tx1"/>
                </a:solidFill>
              </a:rPr>
              <a:t>SIPPT – GRB </a:t>
            </a:r>
          </a:p>
          <a:p>
            <a:pPr>
              <a:lnSpc>
                <a:spcPct val="90000"/>
              </a:lnSpc>
            </a:pPr>
            <a:r>
              <a:rPr lang="nl-BE" sz="1600" dirty="0" smtClean="0">
                <a:solidFill>
                  <a:schemeClr val="tx1"/>
                </a:solidFill>
              </a:rPr>
              <a:t>Resp. SPPT PsySoc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36936"/>
            <a:ext cx="854006" cy="111600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123479" y="3465140"/>
            <a:ext cx="4176713" cy="3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nl-BE" sz="1800" dirty="0" smtClean="0">
                <a:solidFill>
                  <a:schemeClr val="tx1"/>
                </a:solidFill>
              </a:rPr>
              <a:t>Réunion technique 22 Fev 2017</a:t>
            </a:r>
          </a:p>
        </p:txBody>
      </p:sp>
      <p:pic>
        <p:nvPicPr>
          <p:cNvPr id="1027" name="Picture 3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64" y="2637032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lowchart: Process 19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23" name="Flowchart: Process 22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25" name="Elbow Connector 24"/>
          <p:cNvCxnSpPr>
            <a:stCxn id="21" idx="3"/>
            <a:endCxn id="22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4" idx="2"/>
            <a:endCxn id="23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Hopeful responses by “Active Advocates”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Hope, excitement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Optimism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Solving problems, taking initiative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V</a:t>
            </a:r>
            <a:r>
              <a:rPr lang="en-US" sz="1400" dirty="0">
                <a:solidFill>
                  <a:schemeClr val="tx1"/>
                </a:solidFill>
              </a:rPr>
              <a:t>oice, Farrell, 1983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Cynical responses by “Carping Critics”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Anger, disgust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Moral outrage, cynicism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Badmouthing, retaliating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E</a:t>
            </a:r>
            <a:r>
              <a:rPr lang="en-US" sz="1400" dirty="0">
                <a:solidFill>
                  <a:schemeClr val="tx1"/>
                </a:solidFill>
              </a:rPr>
              <a:t>xit, Farrell, 1983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Obliging responses by “Faithful Followers”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Calm, relief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Committed, loyal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Following orders , routine behavior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L</a:t>
            </a:r>
            <a:r>
              <a:rPr lang="en-US" sz="1400" dirty="0">
                <a:solidFill>
                  <a:schemeClr val="tx1"/>
                </a:solidFill>
              </a:rPr>
              <a:t>oyalty, Farrell, 1983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Fearful responses by “Walking Wounded”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Worry, fear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Anxiety, helplessness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Withdrawing, procrastinating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N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eglect, Farrell, 1983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/>
              <a:t>Archétypes du personnel survivant </a:t>
            </a:r>
            <a:br>
              <a:rPr lang="fr-FR" sz="3200" b="1" dirty="0"/>
            </a:br>
            <a:r>
              <a:rPr lang="fr-FR" sz="2400" b="1" dirty="0" smtClean="0"/>
              <a:t>à </a:t>
            </a:r>
            <a:r>
              <a:rPr lang="fr-FR" sz="2400" b="1" dirty="0"/>
              <a:t>un changement organisationnel </a:t>
            </a:r>
            <a:endParaRPr lang="fr-FR" sz="2400" b="1" dirty="0" smtClean="0"/>
          </a:p>
          <a:p>
            <a:r>
              <a:rPr lang="fr-FR" sz="2400" b="1" dirty="0" smtClean="0"/>
              <a:t>avec diminution de main-d'œuvre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061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11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lowchart: Process 19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23" name="Flowchart: Process 22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25" name="Elbow Connector 24"/>
          <p:cNvCxnSpPr>
            <a:stCxn id="21" idx="3"/>
            <a:endCxn id="22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4" idx="2"/>
            <a:endCxn id="23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Hopeful responses by “Active Advocates”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Hope, excitement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Optimism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Solving problems, taking initiative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V</a:t>
            </a:r>
            <a:r>
              <a:rPr lang="en-US" sz="1400" dirty="0">
                <a:solidFill>
                  <a:schemeClr val="tx1"/>
                </a:solidFill>
              </a:rPr>
              <a:t>oice, Farrell, 1983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Cynical responses by “Carping Critics”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Anger, disgust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Moral outrage, cynicism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Badmouthing, retaliating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E</a:t>
            </a:r>
            <a:r>
              <a:rPr lang="en-US" sz="1400" dirty="0">
                <a:solidFill>
                  <a:schemeClr val="tx1"/>
                </a:solidFill>
              </a:rPr>
              <a:t>xit, Farrell, 1983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Obliging responses by “Faithful Followers”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Calm, relief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Committed, loyal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Following orders , routine behavior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L</a:t>
            </a:r>
            <a:r>
              <a:rPr lang="en-US" sz="1400" dirty="0">
                <a:solidFill>
                  <a:schemeClr val="tx1"/>
                </a:solidFill>
              </a:rPr>
              <a:t>oyalty, Farrell, 1983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Fearful responses by “Walking Wounded”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Worry, fear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Anxiety, helplessness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Withdrawing, procrastinating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N</a:t>
            </a:r>
            <a:r>
              <a:rPr lang="en-US" sz="1400" dirty="0">
                <a:solidFill>
                  <a:schemeClr val="tx1"/>
                </a:solidFill>
              </a:rPr>
              <a:t>eglect, Farrell, 1983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/>
              <a:t>Archétypes du personnel survivant </a:t>
            </a:r>
            <a:br>
              <a:rPr lang="fr-FR" sz="3200" b="1" dirty="0"/>
            </a:br>
            <a:r>
              <a:rPr lang="fr-FR" sz="2400" b="1" dirty="0" smtClean="0"/>
              <a:t>à </a:t>
            </a:r>
            <a:r>
              <a:rPr lang="fr-FR" sz="2400" b="1" dirty="0"/>
              <a:t>un changement organisationnel </a:t>
            </a:r>
            <a:endParaRPr lang="fr-FR" sz="2400" b="1" dirty="0" smtClean="0"/>
          </a:p>
          <a:p>
            <a:r>
              <a:rPr lang="fr-FR" sz="2400" b="1" dirty="0" smtClean="0"/>
              <a:t>avec diminution de main-d'œuvre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214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12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800" b="1" dirty="0" smtClean="0"/>
              <a:t>Evaluation / appréciation primaire</a:t>
            </a:r>
          </a:p>
          <a:p>
            <a:pPr marL="352425" indent="0">
              <a:buNone/>
            </a:pPr>
            <a:r>
              <a:rPr lang="fr-BE" sz="2800" dirty="0" smtClean="0"/>
              <a:t>Liée à la mesure dans laquelle le personnel restant perçoit le changement organisationnel accompagné de diminution de personnel comme une menace</a:t>
            </a:r>
          </a:p>
          <a:p>
            <a:r>
              <a:rPr lang="fr-BE" sz="2800" b="1" dirty="0" smtClean="0"/>
              <a:t>Evaluation / appréciation secondaire</a:t>
            </a:r>
          </a:p>
          <a:p>
            <a:pPr marL="352425" indent="0">
              <a:buNone/>
            </a:pPr>
            <a:r>
              <a:rPr lang="fr-BE" sz="2800" dirty="0" smtClean="0"/>
              <a:t>Liée à la mesure dans laquelle le personnel se sent capable de réagir face à la menace occasionnée par le changement organisationnel accompagné de diminution de personnel </a:t>
            </a:r>
            <a:r>
              <a:rPr lang="fr-BE" sz="2400" dirty="0" smtClean="0"/>
              <a:t>(= stratégies de </a:t>
            </a:r>
            <a:r>
              <a:rPr lang="fr-BE" sz="2400" b="1" i="1" u="sng" dirty="0" smtClean="0"/>
              <a:t>coping</a:t>
            </a:r>
            <a:r>
              <a:rPr lang="fr-BE" sz="2400" dirty="0" smtClean="0"/>
              <a:t>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/>
              <a:t>Gestion des risques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960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13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lowchart: Process 8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11" name="Flowchart: Process 10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12" name="Flowchart: Process 11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13" name="Flowchart: Process 12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14" name="Elbow Connector 13"/>
          <p:cNvCxnSpPr>
            <a:stCxn id="10" idx="3"/>
            <a:endCxn id="11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3" idx="2"/>
            <a:endCxn id="12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Hopeful responses by “Active Advocates”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Cynical responses by “Carping Critics”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Obliging responses by “Faithful Followers”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Fearful responses by “Walking Wounded”</a:t>
            </a:r>
          </a:p>
        </p:txBody>
      </p:sp>
      <p:sp>
        <p:nvSpPr>
          <p:cNvPr id="20" name="Up Arrow 19"/>
          <p:cNvSpPr/>
          <p:nvPr/>
        </p:nvSpPr>
        <p:spPr>
          <a:xfrm>
            <a:off x="3733800" y="2667000"/>
            <a:ext cx="1676400" cy="2438400"/>
          </a:xfrm>
          <a:prstGeom prst="upArrow">
            <a:avLst>
              <a:gd name="adj1" fmla="val 50000"/>
              <a:gd name="adj2" fmla="val 53209"/>
            </a:avLst>
          </a:prstGeom>
          <a:gradFill>
            <a:gsLst>
              <a:gs pos="0">
                <a:srgbClr val="00FF00"/>
              </a:gs>
              <a:gs pos="100000">
                <a:srgbClr val="FF0000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Working on the primary appraisal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/>
              <a:t>Gestion des risques</a:t>
            </a:r>
          </a:p>
          <a:p>
            <a:r>
              <a:rPr lang="fr-FR" sz="2400" b="1" dirty="0" smtClean="0"/>
              <a:t>Gestion des évaluations primaires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42497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fr-BE" sz="2800" b="1" dirty="0" smtClean="0"/>
              <a:t>Les travailleurs font confiance au management lorsqu’ils pensent que le commandement est :</a:t>
            </a:r>
            <a:endParaRPr lang="fr-BE" sz="2400" dirty="0" smtClean="0"/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/>
              <a:t>Compétent pour mener les travailleurs à travers le changement organisationnel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/>
              <a:t>Ouvert et honnête à propos de ce qui se passe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/>
              <a:t>Préoccupé par toutes les parties prenantes</a:t>
            </a:r>
          </a:p>
          <a:p>
            <a:r>
              <a:rPr lang="en-US" sz="2800" b="1" dirty="0" smtClean="0"/>
              <a:t>La confiance </a:t>
            </a:r>
            <a:r>
              <a:rPr lang="en-US" sz="2800" b="1" dirty="0" err="1" smtClean="0"/>
              <a:t>dans</a:t>
            </a:r>
            <a:r>
              <a:rPr lang="en-US" sz="2800" b="1" dirty="0" smtClean="0"/>
              <a:t> le management diminue en </a:t>
            </a:r>
            <a:r>
              <a:rPr lang="en-US" sz="2800" b="1" dirty="0" err="1" smtClean="0"/>
              <a:t>cas</a:t>
            </a:r>
            <a:r>
              <a:rPr lang="en-US" sz="2800" b="1" dirty="0" smtClean="0"/>
              <a:t> :</a:t>
            </a:r>
            <a:endParaRPr lang="en-US" sz="2800" b="1" dirty="0"/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D’intérêt personnel pour la direction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De manque de compétences pour diriger l’organisation à travers la restructuration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De rupture de promesses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De rétention d’informations importantes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/>
              <a:t>Gestion des risques</a:t>
            </a:r>
          </a:p>
          <a:p>
            <a:r>
              <a:rPr lang="fr-FR" sz="2400" b="1" dirty="0" smtClean="0"/>
              <a:t>Gestion des évaluations primaires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003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r>
              <a:rPr lang="fr-BE" sz="2800" b="1" dirty="0" smtClean="0"/>
              <a:t>Importance du principe de justice :</a:t>
            </a:r>
            <a:endParaRPr lang="fr-BE" sz="2400" dirty="0" smtClean="0"/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dirty="0"/>
              <a:t>Parce que les survivants croient qu'ils seront traités </a:t>
            </a:r>
            <a:r>
              <a:rPr lang="fr-FR" sz="2400" dirty="0" smtClean="0"/>
              <a:t>équitablement</a:t>
            </a:r>
          </a:p>
          <a:p>
            <a:pPr marL="352425" lvl="1" indent="-3524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1" dirty="0" smtClean="0"/>
              <a:t>Appliquer la justice organisationnelle :</a:t>
            </a:r>
            <a:endParaRPr lang="en-US" sz="2800" b="1" dirty="0"/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Justice distributive</a:t>
            </a:r>
          </a:p>
          <a:p>
            <a:pPr marL="727075" lvl="1" indent="0">
              <a:spcBef>
                <a:spcPts val="0"/>
              </a:spcBef>
              <a:buNone/>
            </a:pPr>
            <a:r>
              <a:rPr lang="fr-BE" sz="2400" dirty="0" smtClean="0">
                <a:solidFill>
                  <a:prstClr val="black"/>
                </a:solidFill>
              </a:rPr>
              <a:t>« nous sommes tous ensemble dans la même situation »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Justice procédurale</a:t>
            </a:r>
          </a:p>
          <a:p>
            <a:pPr marL="727075" lvl="1" indent="0">
              <a:spcBef>
                <a:spcPts val="0"/>
              </a:spcBef>
              <a:buNone/>
            </a:pPr>
            <a:r>
              <a:rPr lang="fr-BE" sz="2400" dirty="0" smtClean="0">
                <a:solidFill>
                  <a:prstClr val="black"/>
                </a:solidFill>
              </a:rPr>
              <a:t>« le management est capable de mener le changement organisationnel »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Justice interactionnelle</a:t>
            </a:r>
          </a:p>
          <a:p>
            <a:pPr marL="727075" lvl="1" indent="0">
              <a:spcBef>
                <a:spcPts val="0"/>
              </a:spcBef>
              <a:buNone/>
            </a:pPr>
            <a:r>
              <a:rPr lang="fr-BE" sz="2400" dirty="0" smtClean="0">
                <a:solidFill>
                  <a:prstClr val="black"/>
                </a:solidFill>
              </a:rPr>
              <a:t>« [je comprends] pourquoi cette situation peu enviable se produit »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Gestion des risques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Gestion des évaluations primaires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8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16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lowchart: Process 6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8" name="Flowchart: Process 7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9" name="Flowchart: Process 8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10" name="Flowchart: Process 9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11" name="Flowchart: Process 10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12" name="Elbow Connector 11"/>
          <p:cNvCxnSpPr>
            <a:stCxn id="8" idx="3"/>
            <a:endCxn id="9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11" idx="2"/>
            <a:endCxn id="10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Hopeful responses by “Active Advocates”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Cynical responses by “Carping Critics”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Obliging responses by “Faithful Followers”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Fearful responses by “Walking Wounded”</a:t>
            </a:r>
          </a:p>
        </p:txBody>
      </p:sp>
      <p:sp>
        <p:nvSpPr>
          <p:cNvPr id="18" name="Up Arrow 17"/>
          <p:cNvSpPr/>
          <p:nvPr/>
        </p:nvSpPr>
        <p:spPr>
          <a:xfrm rot="5400000">
            <a:off x="3733800" y="2667000"/>
            <a:ext cx="1676400" cy="2438400"/>
          </a:xfrm>
          <a:prstGeom prst="upArrow">
            <a:avLst>
              <a:gd name="adj1" fmla="val 50000"/>
              <a:gd name="adj2" fmla="val 53209"/>
            </a:avLst>
          </a:prstGeom>
          <a:gradFill>
            <a:gsLst>
              <a:gs pos="0">
                <a:srgbClr val="00FF00"/>
              </a:gs>
              <a:gs pos="100000">
                <a:srgbClr val="FF0000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</a:rPr>
              <a:t>Working on the secondary appraisal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Gestion des risques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Gestion des évaluations secondaires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3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BE" sz="2800" b="1" dirty="0" smtClean="0"/>
              <a:t>Rendre autonome / acteur (« empowerment ») :</a:t>
            </a:r>
            <a:endParaRPr lang="fr-BE" sz="2400" dirty="0" smtClean="0"/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dirty="0" smtClean="0"/>
              <a:t>Afin que les survivants aient un sentiment de contrôle personnel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dirty="0" smtClean="0"/>
              <a:t>Afin que les travailleurs ne se sentent pas impuissants face au changement </a:t>
            </a:r>
          </a:p>
          <a:p>
            <a:pPr marL="352425" lvl="1" indent="-3524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b="1" dirty="0" smtClean="0"/>
              <a:t>L’empowerment diminue lorsque :</a:t>
            </a:r>
            <a:endParaRPr lang="en-US" sz="2800" b="1" dirty="0"/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Le management centralise la pouvoir décisionnel</a:t>
            </a:r>
          </a:p>
          <a:p>
            <a:pPr marL="352425" lvl="1" indent="-3524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prstClr val="black"/>
                </a:solidFill>
              </a:rPr>
              <a:t>Le “redesign” du travail car :</a:t>
            </a:r>
            <a:endParaRPr lang="en-US" b="1" dirty="0">
              <a:solidFill>
                <a:prstClr val="black"/>
              </a:solidFill>
            </a:endParaRP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Les travailleurs survivants la restructuration ont une qualité d’emploi accrue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La surcharge de rôle est diminuée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L’autonomie dans le travail est renforcée</a:t>
            </a:r>
          </a:p>
          <a:p>
            <a:pPr marL="677863" lvl="1" indent="-350838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BE" sz="2400" dirty="0" smtClean="0">
                <a:solidFill>
                  <a:prstClr val="black"/>
                </a:solidFill>
              </a:rPr>
              <a:t>La diversité des emploi est améliorée</a:t>
            </a:r>
            <a:endParaRPr lang="fr-BE" sz="2400" dirty="0">
              <a:solidFill>
                <a:prstClr val="black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Gestion des risques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Gestion des évaluations secondaires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8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/>
              <a:t>La </a:t>
            </a:r>
            <a:r>
              <a:rPr lang="fr-FR" sz="2800" b="1" dirty="0"/>
              <a:t>confiance</a:t>
            </a:r>
            <a:r>
              <a:rPr lang="fr-FR" sz="2800" dirty="0"/>
              <a:t> et la </a:t>
            </a:r>
            <a:r>
              <a:rPr lang="fr-FR" sz="2800" b="1" dirty="0"/>
              <a:t>justice</a:t>
            </a:r>
            <a:r>
              <a:rPr lang="fr-FR" sz="2800" dirty="0"/>
              <a:t> facilitent les réponses plus constructives des survivants parce qu'ils réduisent la mesure dans laquelle la réduction des effectifs organisationnels est évaluée comme une </a:t>
            </a:r>
            <a:r>
              <a:rPr lang="fr-FR" sz="2800" dirty="0" smtClean="0"/>
              <a:t>menace</a:t>
            </a:r>
          </a:p>
          <a:p>
            <a:r>
              <a:rPr lang="fr-FR" sz="2800" dirty="0"/>
              <a:t>L'</a:t>
            </a:r>
            <a:r>
              <a:rPr lang="fr-FR" sz="2800" b="1" dirty="0"/>
              <a:t>autonomisation</a:t>
            </a:r>
            <a:r>
              <a:rPr lang="fr-FR" sz="2800" dirty="0"/>
              <a:t> et la </a:t>
            </a:r>
            <a:r>
              <a:rPr lang="fr-FR" sz="2800" b="1" dirty="0"/>
              <a:t>refonte du travail </a:t>
            </a:r>
            <a:r>
              <a:rPr lang="fr-FR" sz="2800" dirty="0"/>
              <a:t>facilitent les réactions plus actives, car elles permettent aux survivants d'évaluer leur capacité à faire face à la </a:t>
            </a:r>
            <a:r>
              <a:rPr lang="fr-FR" sz="2800" dirty="0" smtClean="0"/>
              <a:t>menace</a:t>
            </a:r>
            <a:endParaRPr lang="fr-BE" sz="2400" dirty="0">
              <a:solidFill>
                <a:prstClr val="black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Gestion des risques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Gestion des évaluations secondaires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54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b="1" dirty="0" smtClean="0"/>
          </a:p>
          <a:p>
            <a:pPr marL="0" indent="0" algn="ctr">
              <a:buNone/>
            </a:pPr>
            <a:endParaRPr lang="fr-BE" b="1" dirty="0"/>
          </a:p>
          <a:p>
            <a:pPr marL="0" indent="0" algn="ctr">
              <a:buNone/>
            </a:pPr>
            <a:r>
              <a:rPr lang="fr-BE" b="1" dirty="0" smtClean="0"/>
              <a:t>PARTIE III</a:t>
            </a:r>
          </a:p>
          <a:p>
            <a:pPr marL="0" indent="0" algn="ctr">
              <a:buNone/>
            </a:pPr>
            <a:r>
              <a:rPr lang="fr-BE" b="1" dirty="0" smtClean="0"/>
              <a:t>PROPOSITION DE PLAN D’ACTION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88055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/>
                </a:solidFill>
              </a:rPr>
              <a:t>Partie I : Risques identifiés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/>
                </a:solidFill>
              </a:rPr>
              <a:t>Partie II : Fondements théoriques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Modèles </a:t>
            </a:r>
            <a:r>
              <a:rPr lang="fr-FR" sz="2400" dirty="0">
                <a:solidFill>
                  <a:schemeClr val="tx1"/>
                </a:solidFill>
              </a:rPr>
              <a:t>des </a:t>
            </a:r>
            <a:r>
              <a:rPr lang="fr-FR" sz="2400" dirty="0" smtClean="0">
                <a:solidFill>
                  <a:schemeClr val="tx1"/>
                </a:solidFill>
              </a:rPr>
              <a:t>archétypes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Gestion des risques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Conclusions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/>
                </a:solidFill>
              </a:rPr>
              <a:t>Partie III : Proposition de plan d’action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chemeClr val="tx1"/>
                </a:solidFill>
              </a:rPr>
              <a:t>Avis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4462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sz="3200" b="1" dirty="0" smtClean="0">
                <a:solidFill>
                  <a:prstClr val="black"/>
                </a:solidFill>
              </a:rPr>
              <a:t>Agenda</a:t>
            </a:r>
            <a:endParaRPr lang="en-US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0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 smtClean="0"/>
              <a:t>Synergie / collaboration avec la DGHR</a:t>
            </a:r>
          </a:p>
          <a:p>
            <a:r>
              <a:rPr lang="fr-FR" sz="2800" dirty="0" smtClean="0"/>
              <a:t>Dossier MOD</a:t>
            </a:r>
          </a:p>
          <a:p>
            <a:r>
              <a:rPr lang="fr-FR" sz="2800" dirty="0" smtClean="0">
                <a:solidFill>
                  <a:prstClr val="black"/>
                </a:solidFill>
              </a:rPr>
              <a:t>SPPT PsySoc : actions sur deux niveaux</a:t>
            </a:r>
          </a:p>
          <a:p>
            <a:pPr lvl="1"/>
            <a:r>
              <a:rPr lang="fr-FR" sz="2000" dirty="0" smtClean="0">
                <a:solidFill>
                  <a:prstClr val="black"/>
                </a:solidFill>
              </a:rPr>
              <a:t>Chefs de corps </a:t>
            </a:r>
          </a:p>
          <a:p>
            <a:pPr lvl="1"/>
            <a:r>
              <a:rPr lang="fr-FR" sz="2000" dirty="0" smtClean="0">
                <a:solidFill>
                  <a:prstClr val="black"/>
                </a:solidFill>
              </a:rPr>
              <a:t>Personnel (Civ/Mil) de la Défense</a:t>
            </a:r>
          </a:p>
          <a:p>
            <a:r>
              <a:rPr lang="fr-FR" sz="2800" dirty="0" smtClean="0">
                <a:solidFill>
                  <a:prstClr val="black"/>
                </a:solidFill>
              </a:rPr>
              <a:t>Implication des personnes de confiance</a:t>
            </a:r>
          </a:p>
          <a:p>
            <a:r>
              <a:rPr lang="fr-FR" sz="2800" dirty="0" smtClean="0">
                <a:solidFill>
                  <a:prstClr val="black"/>
                </a:solidFill>
              </a:rPr>
              <a:t>La </a:t>
            </a:r>
            <a:r>
              <a:rPr lang="fr-FR" sz="2800" dirty="0">
                <a:solidFill>
                  <a:prstClr val="black"/>
                </a:solidFill>
              </a:rPr>
              <a:t>prévention ciblée dépendra </a:t>
            </a:r>
            <a:r>
              <a:rPr lang="fr-FR" sz="2800" dirty="0" smtClean="0">
                <a:solidFill>
                  <a:prstClr val="black"/>
                </a:solidFill>
              </a:rPr>
              <a:t>:</a:t>
            </a:r>
          </a:p>
          <a:p>
            <a:pPr lvl="1"/>
            <a:r>
              <a:rPr lang="fr-FR" sz="2000" dirty="0" smtClean="0">
                <a:solidFill>
                  <a:prstClr val="black"/>
                </a:solidFill>
              </a:rPr>
              <a:t>De </a:t>
            </a:r>
            <a:r>
              <a:rPr lang="fr-FR" sz="2000" dirty="0">
                <a:solidFill>
                  <a:prstClr val="black"/>
                </a:solidFill>
              </a:rPr>
              <a:t>l’avenir de chaque unité dans le cadre du plan de restructuration (ferme/ne ferme </a:t>
            </a:r>
            <a:r>
              <a:rPr lang="fr-FR" sz="2000" dirty="0" smtClean="0">
                <a:solidFill>
                  <a:prstClr val="black"/>
                </a:solidFill>
              </a:rPr>
              <a:t>pas/accueille)</a:t>
            </a:r>
          </a:p>
          <a:p>
            <a:pPr lvl="1"/>
            <a:r>
              <a:rPr lang="fr-FR" sz="2000" dirty="0" smtClean="0">
                <a:solidFill>
                  <a:prstClr val="black"/>
                </a:solidFill>
              </a:rPr>
              <a:t>De </a:t>
            </a:r>
            <a:r>
              <a:rPr lang="fr-FR" sz="2000" dirty="0">
                <a:solidFill>
                  <a:prstClr val="black"/>
                </a:solidFill>
              </a:rPr>
              <a:t>la position dans la structure hiérarchique (establishment, middle Mgt, LH, Pers Def</a:t>
            </a:r>
            <a:r>
              <a:rPr lang="fr-FR" sz="2000" dirty="0" smtClean="0">
                <a:solidFill>
                  <a:prstClr val="black"/>
                </a:solidFill>
              </a:rPr>
              <a:t>)</a:t>
            </a:r>
          </a:p>
          <a:p>
            <a:pPr lvl="1"/>
            <a:r>
              <a:rPr lang="fr-FR" sz="2000" dirty="0" smtClean="0">
                <a:solidFill>
                  <a:prstClr val="black"/>
                </a:solidFill>
              </a:rPr>
              <a:t>De la sous-culture des COMOPS</a:t>
            </a:r>
            <a:endParaRPr lang="fr-FR" sz="2000" dirty="0">
              <a:solidFill>
                <a:prstClr val="black"/>
              </a:solidFill>
            </a:endParaRPr>
          </a:p>
          <a:p>
            <a:endParaRPr lang="fr-BE" sz="2400" dirty="0">
              <a:solidFill>
                <a:prstClr val="black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Remarques préliminaires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1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fr-FR" sz="2200" dirty="0" smtClean="0"/>
              <a:t>Consultance externe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OAvert plateforme Psychosociale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Enquête bien-être + exploitation Res + Mes Prévention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OAvert </a:t>
            </a:r>
            <a:r>
              <a:rPr lang="fr-FR" sz="2200" dirty="0"/>
              <a:t>pour les personnes de confiances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OAvert </a:t>
            </a:r>
            <a:r>
              <a:rPr lang="fr-FR" sz="2200" dirty="0"/>
              <a:t>pour les COM et les Adj COM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Former </a:t>
            </a:r>
            <a:r>
              <a:rPr lang="fr-FR" sz="2200" dirty="0"/>
              <a:t>ASAP les </a:t>
            </a:r>
            <a:r>
              <a:rPr lang="fr-FR" sz="2200" dirty="0" smtClean="0"/>
              <a:t>COM </a:t>
            </a:r>
            <a:r>
              <a:rPr lang="fr-FR" sz="2200" dirty="0"/>
              <a:t>et Adj COM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EM </a:t>
            </a:r>
            <a:r>
              <a:rPr lang="fr-FR" sz="2200" dirty="0"/>
              <a:t>: déterminer les autres acteurs en Sp au niveau local</a:t>
            </a:r>
          </a:p>
          <a:p>
            <a:pPr>
              <a:spcBef>
                <a:spcPts val="300"/>
              </a:spcBef>
            </a:pPr>
            <a:r>
              <a:rPr lang="fr-FR" sz="2200" dirty="0" smtClean="0"/>
              <a:t>Rassembler </a:t>
            </a:r>
            <a:r>
              <a:rPr lang="fr-FR" sz="2200" dirty="0"/>
              <a:t>les compétences internes pour déterminer les outils appropriés</a:t>
            </a:r>
          </a:p>
          <a:p>
            <a:endParaRPr lang="fr-BE" sz="2400" dirty="0">
              <a:solidFill>
                <a:prstClr val="black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Actions préliminaires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2" name="Right Brace 1"/>
          <p:cNvSpPr/>
          <p:nvPr/>
        </p:nvSpPr>
        <p:spPr>
          <a:xfrm>
            <a:off x="7236296" y="1772816"/>
            <a:ext cx="288032" cy="86409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" name="Rectangle 2"/>
          <p:cNvSpPr/>
          <p:nvPr/>
        </p:nvSpPr>
        <p:spPr>
          <a:xfrm>
            <a:off x="7308304" y="1916832"/>
            <a:ext cx="122413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chemeClr val="tx1"/>
                </a:solidFill>
              </a:rPr>
              <a:t>PSMR</a:t>
            </a:r>
            <a:endParaRPr lang="fr-B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3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400" dirty="0" smtClean="0"/>
              <a:t>Flyers</a:t>
            </a:r>
            <a:endParaRPr lang="fr-FR" sz="2400" dirty="0"/>
          </a:p>
          <a:p>
            <a:r>
              <a:rPr lang="fr-FR" sz="2400" dirty="0" smtClean="0"/>
              <a:t>Affiches</a:t>
            </a:r>
            <a:endParaRPr lang="fr-FR" sz="2400" dirty="0"/>
          </a:p>
          <a:p>
            <a:r>
              <a:rPr lang="fr-FR" sz="2400" dirty="0" smtClean="0"/>
              <a:t>Utiliser </a:t>
            </a:r>
            <a:r>
              <a:rPr lang="fr-FR" sz="2400" dirty="0"/>
              <a:t>les PC FTE </a:t>
            </a:r>
            <a:r>
              <a:rPr lang="fr-FR" sz="2400" dirty="0" smtClean="0"/>
              <a:t>(capter les informations)</a:t>
            </a:r>
            <a:endParaRPr lang="fr-FR" sz="2400" dirty="0"/>
          </a:p>
          <a:p>
            <a:r>
              <a:rPr lang="fr-FR" sz="2400" dirty="0" smtClean="0"/>
              <a:t>Utiliser </a:t>
            </a:r>
            <a:r>
              <a:rPr lang="fr-FR" sz="2400" dirty="0"/>
              <a:t>les plateformes psychosociales régionales comme lieu d’accueil local</a:t>
            </a:r>
          </a:p>
          <a:p>
            <a:r>
              <a:rPr lang="fr-FR" sz="2400" dirty="0" smtClean="0"/>
              <a:t>Fournir </a:t>
            </a:r>
            <a:r>
              <a:rPr lang="fr-FR" sz="2400" dirty="0"/>
              <a:t>un message uniformisé aux personnes de confiance (réseau)</a:t>
            </a:r>
          </a:p>
          <a:p>
            <a:r>
              <a:rPr lang="fr-FR" sz="2400" dirty="0" smtClean="0"/>
              <a:t>Demander </a:t>
            </a:r>
            <a:r>
              <a:rPr lang="fr-FR" sz="2400" dirty="0"/>
              <a:t>aux CO de s’assurer que les personnes de confiance soient connues au sein de leur </a:t>
            </a:r>
            <a:r>
              <a:rPr lang="fr-FR" sz="2400" dirty="0" smtClean="0"/>
              <a:t>Bn</a:t>
            </a:r>
          </a:p>
          <a:p>
            <a:r>
              <a:rPr lang="fr-FR" sz="2400" dirty="0" smtClean="0"/>
              <a:t>Demander aux unités de vérifier si les données PC/CP </a:t>
            </a:r>
            <a:r>
              <a:rPr lang="fr-FR" sz="2400" dirty="0"/>
              <a:t>P</a:t>
            </a:r>
            <a:r>
              <a:rPr lang="fr-FR" sz="2400" dirty="0" smtClean="0"/>
              <a:t>sySoc soient à jour dans les brochures d’accueil</a:t>
            </a:r>
            <a:endParaRPr lang="fr-FR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Communication 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6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 smtClean="0"/>
              <a:t>Dont l’unité sera dissoute / diminuée / déplacée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Tâches SPPT PsySoc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Rappeler </a:t>
            </a:r>
            <a:r>
              <a:rPr lang="fr-FR" sz="2000" dirty="0"/>
              <a:t>le rôle </a:t>
            </a:r>
            <a:r>
              <a:rPr lang="fr-FR" sz="2000" dirty="0" smtClean="0"/>
              <a:t>d’establishment (CO, Pers clé comme p.ex. RSM)</a:t>
            </a:r>
            <a:endParaRPr lang="fr-FR" sz="2000" dirty="0"/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Présenter </a:t>
            </a:r>
            <a:r>
              <a:rPr lang="fr-FR" sz="2000" dirty="0"/>
              <a:t>le modèle des archétypes de réponses en cas de restructuration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Expliquer </a:t>
            </a:r>
            <a:r>
              <a:rPr lang="fr-FR" sz="2000" dirty="0"/>
              <a:t>comment les travailleurs vont vivre le changement : enjeux : résistance au changement, gestion du stress, gérer le facteur </a:t>
            </a:r>
            <a:r>
              <a:rPr lang="fr-FR" sz="2000" dirty="0" smtClean="0"/>
              <a:t>humain</a:t>
            </a:r>
            <a:endParaRPr lang="fr-FR" sz="2000" dirty="0"/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Tâches CO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Faire </a:t>
            </a:r>
            <a:r>
              <a:rPr lang="fr-FR" sz="2000" dirty="0"/>
              <a:t>prendre conscience + expliquer </a:t>
            </a:r>
            <a:r>
              <a:rPr lang="fr-FR" sz="2000" dirty="0" smtClean="0"/>
              <a:t>la courbe </a:t>
            </a:r>
            <a:r>
              <a:rPr lang="fr-FR" sz="2000" dirty="0"/>
              <a:t>du deuil adaptée aux changements </a:t>
            </a:r>
            <a:r>
              <a:rPr lang="fr-FR" sz="2000" dirty="0" smtClean="0"/>
              <a:t>organisationnels </a:t>
            </a:r>
            <a:r>
              <a:rPr lang="fr-FR" sz="2000" dirty="0"/>
              <a:t>+ rôle </a:t>
            </a:r>
            <a:r>
              <a:rPr lang="fr-FR" sz="2000" dirty="0" smtClean="0"/>
              <a:t> d’accompagnement du CO</a:t>
            </a:r>
            <a:endParaRPr lang="fr-FR" sz="2000" dirty="0"/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Etudier </a:t>
            </a:r>
            <a:r>
              <a:rPr lang="fr-FR" sz="2000" dirty="0"/>
              <a:t>les opportunités à son </a:t>
            </a:r>
            <a:r>
              <a:rPr lang="fr-FR" sz="2000" dirty="0" smtClean="0"/>
              <a:t>niveau</a:t>
            </a:r>
            <a:endParaRPr lang="fr-FR" sz="20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Public cible 1 : Chefs de corps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6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 smtClean="0"/>
              <a:t>Dont l’unité accueillera de nouveaux travailleurs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Tâches SPPT PsySoc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Préparer les CO (outils)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Tâches CO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Prévoir </a:t>
            </a:r>
            <a:r>
              <a:rPr lang="fr-FR" sz="2000" dirty="0"/>
              <a:t>un plan d’accueil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Informer </a:t>
            </a:r>
            <a:r>
              <a:rPr lang="fr-FR" sz="2000" dirty="0"/>
              <a:t>le Pers sur les modalités d’accueil + modification structurelles (locaux, tâches etc.)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Désigner </a:t>
            </a:r>
            <a:r>
              <a:rPr lang="fr-FR" sz="2000" dirty="0"/>
              <a:t>des POC psychosociaux pour les nouveaux arrivants</a:t>
            </a:r>
          </a:p>
          <a:p>
            <a:pPr lvl="2" indent="-390525">
              <a:buFont typeface="Arial" panose="020B0604020202020204" pitchFamily="34" charset="0"/>
              <a:buChar char="•"/>
            </a:pPr>
            <a:r>
              <a:rPr lang="fr-FR" sz="2000" dirty="0" smtClean="0"/>
              <a:t>Préparer </a:t>
            </a:r>
            <a:r>
              <a:rPr lang="fr-FR" sz="2000" dirty="0"/>
              <a:t>avec les CO des Unités dissoutes/déplacées un plan d’adaptation de l’esprit de corps + plan d’intégration progressive des mentalités</a:t>
            </a:r>
          </a:p>
          <a:p>
            <a:pPr lvl="1" indent="-390525">
              <a:buFont typeface="Arial" panose="020B0604020202020204" pitchFamily="34" charset="0"/>
              <a:buChar char="•"/>
            </a:pPr>
            <a:endParaRPr lang="fr-FR" sz="24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Public cible 1 : Chefs de corps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7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 smtClean="0"/>
              <a:t>Dont l’unité sera dissoute / diminuée / déplacée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Préparer des Bfg de sensibilisation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Préparer des WS (stratégies </a:t>
            </a:r>
            <a:r>
              <a:rPr lang="fr-FR" sz="2400" dirty="0"/>
              <a:t>de coping, gestion du stress, développement de la résilience, etc.) </a:t>
            </a:r>
            <a:endParaRPr lang="fr-FR" sz="2400" dirty="0" smtClean="0"/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Prévoir </a:t>
            </a:r>
            <a:r>
              <a:rPr lang="fr-FR" sz="2400" dirty="0"/>
              <a:t>des temps d’écoute </a:t>
            </a:r>
            <a:r>
              <a:rPr lang="fr-FR" sz="2400" dirty="0" smtClean="0"/>
              <a:t>en fin de WS (en </a:t>
            </a:r>
            <a:r>
              <a:rPr lang="fr-FR" sz="2400" dirty="0"/>
              <a:t>synergie avec les autres acteurs des plateformes psychosociales locales)</a:t>
            </a:r>
          </a:p>
          <a:p>
            <a:pPr lvl="1" indent="-390525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r>
              <a:rPr lang="fr-FR" sz="2800" dirty="0" smtClean="0"/>
              <a:t>Dont l’unité accueillera de nouveaux travailleurs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Communiquer </a:t>
            </a:r>
            <a:r>
              <a:rPr lang="fr-FR" sz="2400" dirty="0"/>
              <a:t>régulièrement le StaVaZa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Implication </a:t>
            </a:r>
            <a:r>
              <a:rPr lang="fr-FR" sz="2400" dirty="0"/>
              <a:t>du pers dans l’accueil (méthodes participatives, boîtes à suggestion etc</a:t>
            </a:r>
            <a:r>
              <a:rPr lang="fr-FR" sz="2400" dirty="0" smtClean="0"/>
              <a:t>.)</a:t>
            </a:r>
            <a:endParaRPr lang="fr-FR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Public cible 2 : Pers Civ/Mil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11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 smtClean="0"/>
              <a:t>Moyens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Journée mondiale de la prévention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Séminaires chefs de corps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Workshops par sous-groupes pour les chefs de corps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Workshops par sous-groupes pour le Pers Civ/Mil en demande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Sensibilisation interactive par unité</a:t>
            </a:r>
          </a:p>
          <a:p>
            <a:pPr lvl="1" indent="-390525">
              <a:buFont typeface="Arial" panose="020B0604020202020204" pitchFamily="34" charset="0"/>
              <a:buChar char="•"/>
            </a:pPr>
            <a:r>
              <a:rPr lang="fr-FR" sz="2400" dirty="0" smtClean="0"/>
              <a:t>Synergie des vecteurs de communication </a:t>
            </a:r>
          </a:p>
          <a:p>
            <a:pPr lvl="1" indent="-390525">
              <a:buFont typeface="Arial" panose="020B0604020202020204" pitchFamily="34" charset="0"/>
              <a:buChar char="•"/>
            </a:pPr>
            <a:endParaRPr lang="fr-FR" sz="2400" dirty="0" smtClean="0"/>
          </a:p>
          <a:p>
            <a:pPr lvl="1" indent="-390525">
              <a:buFont typeface="Arial" panose="020B0604020202020204" pitchFamily="34" charset="0"/>
              <a:buChar char="•"/>
            </a:pPr>
            <a:endParaRPr lang="fr-FR" sz="24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</p:txBody>
      </p:sp>
    </p:spTree>
    <p:extLst>
      <p:ext uri="{BB962C8B-B14F-4D97-AF65-F5344CB8AC3E}">
        <p14:creationId xmlns:p14="http://schemas.microsoft.com/office/powerpoint/2010/main" val="299258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800" dirty="0" smtClean="0"/>
              <a:t>Enquête niveau Défense </a:t>
            </a:r>
          </a:p>
          <a:p>
            <a:pPr lvl="1"/>
            <a:r>
              <a:rPr lang="fr-FR" sz="2400" dirty="0" smtClean="0"/>
              <a:t>Via PSMR</a:t>
            </a:r>
          </a:p>
          <a:p>
            <a:pPr lvl="1"/>
            <a:r>
              <a:rPr lang="fr-FR" sz="2400" dirty="0" smtClean="0"/>
              <a:t>Résultats </a:t>
            </a:r>
            <a:r>
              <a:rPr lang="fr-FR" sz="2400" dirty="0" smtClean="0">
                <a:sym typeface="Wingdings" panose="05000000000000000000" pitchFamily="2" charset="2"/>
              </a:rPr>
              <a:t> mesures de préventions supplémentaires</a:t>
            </a:r>
            <a:endParaRPr lang="fr-FR" sz="2400" dirty="0" smtClean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Action complémentaire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10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FR" sz="2400" dirty="0" smtClean="0"/>
              <a:t>Mise en place des nouveaux chefs de corps : insister sur les besoins en compétences managériales et conscience du rôle (establishment).</a:t>
            </a:r>
          </a:p>
          <a:p>
            <a:r>
              <a:rPr lang="fr-FR" sz="2400" dirty="0" smtClean="0"/>
              <a:t>Préparer le Pers avant même la mise en œuvre de la restructuration</a:t>
            </a:r>
          </a:p>
          <a:p>
            <a:r>
              <a:rPr lang="fr-FR" sz="2400" dirty="0" smtClean="0"/>
              <a:t>Informations claires et correctes également pour les unités d’accueil</a:t>
            </a:r>
          </a:p>
          <a:p>
            <a:r>
              <a:rPr lang="fr-FR" sz="2400" dirty="0" smtClean="0"/>
              <a:t>Niveau local : collaboration entre PC et délégués syndicaux (chacun dans son rôle)</a:t>
            </a:r>
          </a:p>
          <a:p>
            <a:r>
              <a:rPr lang="fr-FR" sz="2400" dirty="0" smtClean="0"/>
              <a:t>Déterminer un POC HR pour transmettre les signaux d’alarme en matière HR au sein des unités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prstClr val="black"/>
                </a:solidFill>
              </a:rPr>
              <a:t>Proposition de plan d’action</a:t>
            </a:r>
          </a:p>
          <a:p>
            <a:r>
              <a:rPr lang="fr-FR" sz="2400" b="1" dirty="0" smtClean="0">
                <a:solidFill>
                  <a:prstClr val="black"/>
                </a:solidFill>
              </a:rPr>
              <a:t>Points d’attention particulière</a:t>
            </a:r>
            <a:endParaRPr lang="en-US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2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3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b="1" dirty="0" smtClean="0"/>
          </a:p>
          <a:p>
            <a:pPr marL="0" indent="0" algn="ctr">
              <a:buNone/>
            </a:pPr>
            <a:endParaRPr lang="fr-BE" b="1" dirty="0"/>
          </a:p>
          <a:p>
            <a:pPr marL="0" indent="0" algn="ctr">
              <a:buNone/>
            </a:pPr>
            <a:r>
              <a:rPr lang="fr-BE" b="1" dirty="0" smtClean="0"/>
              <a:t>PARTIE I</a:t>
            </a:r>
          </a:p>
          <a:p>
            <a:pPr marL="0" indent="0" algn="ctr">
              <a:buNone/>
            </a:pPr>
            <a:r>
              <a:rPr lang="fr-BE" b="1" dirty="0" smtClean="0"/>
              <a:t>RISQUES IDENTIFIES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20372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nl-BE" sz="3200" b="1" dirty="0" smtClean="0"/>
              <a:t>Risques identifiés</a:t>
            </a:r>
            <a:endParaRPr lang="en-US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BE" sz="2800" b="1" dirty="0" smtClean="0"/>
              <a:t>Sentiments partagés</a:t>
            </a:r>
          </a:p>
          <a:p>
            <a:pPr marL="711200" indent="-346075"/>
            <a:r>
              <a:rPr lang="fr-BE" sz="2400" dirty="0" smtClean="0"/>
              <a:t>Par certains travailleurs</a:t>
            </a:r>
          </a:p>
          <a:p>
            <a:pPr marL="995363" lvl="2" indent="-284163"/>
            <a:r>
              <a:rPr lang="fr-BE" sz="2000" dirty="0" smtClean="0"/>
              <a:t>Diminution de la confiance et du moral</a:t>
            </a:r>
          </a:p>
          <a:p>
            <a:pPr marL="995363" lvl="2" indent="-284163"/>
            <a:r>
              <a:rPr lang="fr-BE" sz="2000" dirty="0" smtClean="0"/>
              <a:t>Augmentation de la charge de travail </a:t>
            </a:r>
          </a:p>
          <a:p>
            <a:pPr marL="995363" lvl="2" indent="-284163"/>
            <a:r>
              <a:rPr lang="fr-BE" sz="2000" dirty="0" smtClean="0"/>
              <a:t>Accroissement de l'insécurité de l'emploi</a:t>
            </a:r>
          </a:p>
          <a:p>
            <a:pPr marL="995363" lvl="2" indent="-284163"/>
            <a:r>
              <a:rPr lang="fr-BE" sz="2000" dirty="0" smtClean="0"/>
              <a:t>Augmentation du stress au travail</a:t>
            </a:r>
          </a:p>
          <a:p>
            <a:pPr marL="995363" lvl="2" indent="-284163"/>
            <a:r>
              <a:rPr lang="fr-BE" sz="2000" dirty="0" smtClean="0"/>
              <a:t>Symptômes de burnout (et bore-out)</a:t>
            </a:r>
          </a:p>
          <a:p>
            <a:pPr marL="711200" lvl="1" indent="-346075">
              <a:buFont typeface="Arial" panose="020B0604020202020204" pitchFamily="34" charset="0"/>
              <a:buChar char="•"/>
            </a:pPr>
            <a:r>
              <a:rPr lang="fr-BE" sz="2400" dirty="0" smtClean="0"/>
              <a:t>Par d’autres travailleurs</a:t>
            </a:r>
          </a:p>
          <a:p>
            <a:pPr marL="995363" lvl="2" indent="-284163"/>
            <a:r>
              <a:rPr lang="fr-FR" sz="2000" dirty="0"/>
              <a:t>Ne pas éprouver de détresse </a:t>
            </a:r>
            <a:r>
              <a:rPr lang="fr-FR" sz="2000" dirty="0" smtClean="0"/>
              <a:t>émotionnelle</a:t>
            </a:r>
          </a:p>
          <a:p>
            <a:pPr marL="995363" lvl="2" indent="-284163"/>
            <a:r>
              <a:rPr lang="fr-FR" sz="2000" dirty="0"/>
              <a:t>Considérer la réduction des effectifs comme une opportunité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280119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fr-BE" sz="2800" b="1" dirty="0" smtClean="0"/>
              <a:t>Perceptions face à la réduction de personnel</a:t>
            </a:r>
          </a:p>
          <a:p>
            <a:pPr marL="711200" indent="-346075"/>
            <a:r>
              <a:rPr lang="fr-BE" sz="2400" dirty="0" smtClean="0"/>
              <a:t>Perceptions de perte irrévocable</a:t>
            </a:r>
          </a:p>
          <a:p>
            <a:pPr marL="995363" lvl="2" indent="-284163"/>
            <a:r>
              <a:rPr lang="fr-BE" sz="2000" dirty="0" smtClean="0"/>
              <a:t>Perte de collaborateurs de valeur</a:t>
            </a:r>
          </a:p>
          <a:p>
            <a:pPr marL="995363" lvl="2" indent="-284163"/>
            <a:r>
              <a:rPr lang="fr-BE" sz="2000" dirty="0" smtClean="0"/>
              <a:t>Réductions de salaire</a:t>
            </a:r>
          </a:p>
          <a:p>
            <a:pPr marL="711200" lvl="0" indent="-346075"/>
            <a:r>
              <a:rPr lang="fr-FR" sz="2400" dirty="0">
                <a:solidFill>
                  <a:prstClr val="black"/>
                </a:solidFill>
              </a:rPr>
              <a:t>Anticipation d'un préjudice qui n'a pas encore eu </a:t>
            </a:r>
            <a:r>
              <a:rPr lang="fr-FR" sz="2400" dirty="0" smtClean="0">
                <a:solidFill>
                  <a:prstClr val="black"/>
                </a:solidFill>
              </a:rPr>
              <a:t>lieu</a:t>
            </a:r>
            <a:endParaRPr lang="fr-BE" sz="2400" dirty="0">
              <a:solidFill>
                <a:prstClr val="black"/>
              </a:solidFill>
            </a:endParaRPr>
          </a:p>
          <a:p>
            <a:pPr marL="995363" lvl="2" indent="-284163"/>
            <a:r>
              <a:rPr lang="fr-BE" sz="2000" dirty="0" smtClean="0"/>
              <a:t>Peur de perdre son emploi à l’avenir</a:t>
            </a:r>
          </a:p>
          <a:p>
            <a:pPr marL="995363" lvl="2" indent="-284163"/>
            <a:r>
              <a:rPr lang="fr-BE" sz="2000" dirty="0" smtClean="0"/>
              <a:t>Moins de possibilités de promotions</a:t>
            </a:r>
          </a:p>
          <a:p>
            <a:pPr marL="995363" lvl="2" indent="-284163"/>
            <a:r>
              <a:rPr lang="fr-BE" sz="2000" dirty="0" smtClean="0"/>
              <a:t>Des augmentations moindres de salaire</a:t>
            </a:r>
          </a:p>
          <a:p>
            <a:pPr marL="995363" lvl="2" indent="-284163"/>
            <a:r>
              <a:rPr lang="fr-BE" sz="2000" dirty="0" smtClean="0"/>
              <a:t>Augmentation de la charge de travail</a:t>
            </a:r>
          </a:p>
          <a:p>
            <a:pPr marL="711200" lvl="1" indent="-346075">
              <a:buFont typeface="Arial" panose="020B0604020202020204" pitchFamily="34" charset="0"/>
              <a:buChar char="•"/>
            </a:pPr>
            <a:r>
              <a:rPr lang="fr-BE" sz="2400" dirty="0" smtClean="0"/>
              <a:t>Défis</a:t>
            </a:r>
          </a:p>
          <a:p>
            <a:pPr marL="995363" lvl="2" indent="-284163"/>
            <a:r>
              <a:rPr lang="fr-FR" sz="2000" dirty="0" smtClean="0"/>
              <a:t>Devoir apprendre de nouvelles compétences</a:t>
            </a:r>
          </a:p>
          <a:p>
            <a:pPr marL="995363" lvl="2" indent="-284163"/>
            <a:r>
              <a:rPr lang="fr-FR" sz="2000" dirty="0"/>
              <a:t>Considérer la réduction des effectifs comme une opportunité</a:t>
            </a:r>
            <a:endParaRPr lang="fr-BE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nl-BE" sz="3200" b="1" dirty="0" smtClean="0"/>
              <a:t>Risques identifiés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2641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r-BE" b="1" dirty="0" smtClean="0"/>
          </a:p>
          <a:p>
            <a:pPr marL="0" indent="0" algn="ctr">
              <a:buNone/>
            </a:pPr>
            <a:endParaRPr lang="fr-BE" b="1" dirty="0"/>
          </a:p>
          <a:p>
            <a:pPr marL="0" indent="0" algn="ctr">
              <a:buNone/>
            </a:pPr>
            <a:r>
              <a:rPr lang="fr-BE" b="1" dirty="0" smtClean="0"/>
              <a:t>PARTIE II</a:t>
            </a:r>
          </a:p>
          <a:p>
            <a:pPr marL="0" indent="0" algn="ctr">
              <a:buNone/>
            </a:pPr>
            <a:r>
              <a:rPr lang="fr-BE" b="1" dirty="0" smtClean="0"/>
              <a:t>FONDEMENTS THEORIQUES</a:t>
            </a:r>
            <a:endParaRPr lang="fr-BE" b="1" dirty="0"/>
          </a:p>
        </p:txBody>
      </p:sp>
    </p:spTree>
    <p:extLst>
      <p:ext uri="{BB962C8B-B14F-4D97-AF65-F5344CB8AC3E}">
        <p14:creationId xmlns:p14="http://schemas.microsoft.com/office/powerpoint/2010/main" val="88055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7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lowchart: Process 19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23" name="Flowchart: Process 22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25" name="Elbow Connector 24"/>
          <p:cNvCxnSpPr>
            <a:stCxn id="21" idx="3"/>
            <a:endCxn id="22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4" idx="2"/>
            <a:endCxn id="23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Hopeful responses by “Active Advocates”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Hope, excitement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Optimism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Solving problems, taking initiative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V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oice, Farrell, 1983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Cynical responses by “Carping Critics”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Anger, disgust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Moral outrage, cynicism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Badmouthing, retaliating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E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xit, Farrell, 1983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Obliging responses by “Faithful Followers”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Calm, relief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Committed, loyal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Following orders , routine behavior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oyalty, Farrell, 1983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Fearful responses by “Walking Wounded”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Worry, fear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Anxiety, helplessness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Withdrawing, procrastinating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N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eglect, Farrell, 1983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/>
              <a:t>Archétypes du personnel survivant </a:t>
            </a:r>
            <a:br>
              <a:rPr lang="fr-FR" sz="3200" b="1" dirty="0"/>
            </a:br>
            <a:r>
              <a:rPr lang="fr-FR" sz="2400" b="1" dirty="0" smtClean="0"/>
              <a:t>à </a:t>
            </a:r>
            <a:r>
              <a:rPr lang="fr-FR" sz="2400" b="1" dirty="0"/>
              <a:t>un changement organisationnel </a:t>
            </a:r>
            <a:endParaRPr lang="fr-FR" sz="2400" b="1" dirty="0" smtClean="0"/>
          </a:p>
          <a:p>
            <a:r>
              <a:rPr lang="fr-FR" sz="2400" b="1" dirty="0" smtClean="0"/>
              <a:t>avec diminution de main-d'œuvre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061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8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lowchart: Process 19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23" name="Flowchart: Process 22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25" name="Elbow Connector 24"/>
          <p:cNvCxnSpPr>
            <a:stCxn id="21" idx="3"/>
            <a:endCxn id="22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4" idx="2"/>
            <a:endCxn id="23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Hopeful responses by “Active Advocates”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Hope, excitement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Optimism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Solving problems, taking initiative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V</a:t>
            </a:r>
            <a:r>
              <a:rPr lang="en-US" sz="1400" dirty="0">
                <a:solidFill>
                  <a:schemeClr val="tx1"/>
                </a:solidFill>
              </a:rPr>
              <a:t>oice, Farrell, 1983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Cynical responses by “Carping Critics”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Anger, disgust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Moral outrage, cynicism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Badmouthing, retaliating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E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xit, Farrell, 1983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Obliging responses by “Faithful Followers”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Calm, relief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Committed, loyal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Following orders , routine behavior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oyalty, Farrell, 1983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Fearful responses by “Walking Wounded”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Worry, fear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Anxiety, helplessness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Withdrawing, procrastinating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N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eglect, Farrell, 1983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/>
              <a:t>Archétypes du personnel survivant </a:t>
            </a:r>
            <a:br>
              <a:rPr lang="fr-FR" sz="3200" b="1" dirty="0"/>
            </a:br>
            <a:r>
              <a:rPr lang="fr-FR" sz="2400" b="1" dirty="0" smtClean="0"/>
              <a:t>à </a:t>
            </a:r>
            <a:r>
              <a:rPr lang="fr-FR" sz="2400" b="1" dirty="0"/>
              <a:t>un changement organisationnel </a:t>
            </a:r>
            <a:endParaRPr lang="fr-FR" sz="2400" b="1" dirty="0" smtClean="0"/>
          </a:p>
          <a:p>
            <a:r>
              <a:rPr lang="fr-FR" sz="2400" b="1" dirty="0" smtClean="0"/>
              <a:t>avec diminution de main-d'œuvre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061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2047A6-58D2-4E91-83E2-2C05780A49C0}" type="slidenum">
              <a:rPr lang="nl-BE" smtClean="0"/>
              <a:pPr>
                <a:defRPr/>
              </a:pPr>
              <a:t>9</a:t>
            </a:fld>
            <a:endParaRPr lang="nl-BE"/>
          </a:p>
        </p:txBody>
      </p:sp>
      <p:pic>
        <p:nvPicPr>
          <p:cNvPr id="5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Flowchart: Process 19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Passive Response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Passive Response</a:t>
            </a:r>
          </a:p>
        </p:txBody>
      </p:sp>
      <p:sp>
        <p:nvSpPr>
          <p:cNvPr id="22" name="Flowchart: Process 21"/>
          <p:cNvSpPr/>
          <p:nvPr/>
        </p:nvSpPr>
        <p:spPr>
          <a:xfrm>
            <a:off x="7620000" y="3429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Active Response</a:t>
            </a:r>
          </a:p>
        </p:txBody>
      </p:sp>
      <p:sp>
        <p:nvSpPr>
          <p:cNvPr id="23" name="Flowchart: Process 22"/>
          <p:cNvSpPr/>
          <p:nvPr/>
        </p:nvSpPr>
        <p:spPr>
          <a:xfrm>
            <a:off x="3810000" y="5715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Destructive Response</a:t>
            </a:r>
          </a:p>
        </p:txBody>
      </p:sp>
      <p:sp>
        <p:nvSpPr>
          <p:cNvPr id="24" name="Flowchart: Process 23"/>
          <p:cNvSpPr/>
          <p:nvPr/>
        </p:nvSpPr>
        <p:spPr>
          <a:xfrm>
            <a:off x="3810000" y="1143000"/>
            <a:ext cx="1524000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Constructive Response</a:t>
            </a:r>
          </a:p>
        </p:txBody>
      </p:sp>
      <p:cxnSp>
        <p:nvCxnSpPr>
          <p:cNvPr id="25" name="Elbow Connector 24"/>
          <p:cNvCxnSpPr>
            <a:stCxn id="21" idx="3"/>
            <a:endCxn id="22" idx="1"/>
          </p:cNvCxnSpPr>
          <p:nvPr/>
        </p:nvCxnSpPr>
        <p:spPr>
          <a:xfrm>
            <a:off x="1524000" y="3886200"/>
            <a:ext cx="6096000" cy="1588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4" idx="2"/>
            <a:endCxn id="23" idx="0"/>
          </p:cNvCxnSpPr>
          <p:nvPr/>
        </p:nvCxnSpPr>
        <p:spPr>
          <a:xfrm rot="5400000">
            <a:off x="2743201" y="3886200"/>
            <a:ext cx="3657600" cy="3175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4724400" y="19812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Hopeful responses by “Active Advocates”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Hope, excitement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Optimism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Solving problems, taking initiative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V</a:t>
            </a:r>
            <a:r>
              <a:rPr lang="en-US" sz="1400" dirty="0">
                <a:solidFill>
                  <a:schemeClr val="tx1"/>
                </a:solidFill>
              </a:rPr>
              <a:t>oice, Farrell, 1983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4724400" y="4038600"/>
            <a:ext cx="2667000" cy="1752600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50000">
                <a:schemeClr val="bg1">
                  <a:lumMod val="85000"/>
                  <a:shade val="67500"/>
                  <a:satMod val="115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Cynical responses by “Carping Critics”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Anger, disgust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Moral outrage, cynicism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tx1"/>
                </a:solidFill>
              </a:rPr>
              <a:t>Badmouthing, retaliating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Ref.: </a:t>
            </a:r>
            <a:r>
              <a:rPr lang="en-US" sz="1400" u="sng" dirty="0">
                <a:solidFill>
                  <a:schemeClr val="tx1"/>
                </a:solidFill>
              </a:rPr>
              <a:t>E</a:t>
            </a:r>
            <a:r>
              <a:rPr lang="en-US" sz="1400" dirty="0">
                <a:solidFill>
                  <a:schemeClr val="tx1"/>
                </a:solidFill>
              </a:rPr>
              <a:t>xit, Farrell, 1983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1752600" y="19812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Obliging responses by “Faithful Followers”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Calm, relief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Committed, loyal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Following orders , routine behavior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L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oyalty, Farrell, 1983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752600" y="4038600"/>
            <a:ext cx="2667000" cy="1752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75000"/>
                  </a:schemeClr>
                </a:solidFill>
              </a:rPr>
              <a:t>Fearful responses by “Walking Wounded”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Worry, fear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Anxiety, helplessness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Withdrawing, procrastinating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Ref.: </a:t>
            </a:r>
            <a:r>
              <a:rPr lang="en-US" sz="1400" u="sng" dirty="0">
                <a:solidFill>
                  <a:schemeClr val="bg1">
                    <a:lumMod val="75000"/>
                  </a:schemeClr>
                </a:solidFill>
              </a:rPr>
              <a:t>N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eglect, Farrell, 1983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609600" y="11663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/>
              <a:t>Archétypes du personnel survivant </a:t>
            </a:r>
            <a:br>
              <a:rPr lang="fr-FR" sz="3200" b="1" dirty="0"/>
            </a:br>
            <a:r>
              <a:rPr lang="fr-FR" sz="2400" b="1" dirty="0" smtClean="0"/>
              <a:t>à </a:t>
            </a:r>
            <a:r>
              <a:rPr lang="fr-FR" sz="2400" b="1" dirty="0"/>
              <a:t>un changement organisationnel </a:t>
            </a:r>
            <a:endParaRPr lang="fr-FR" sz="2400" b="1" dirty="0" smtClean="0"/>
          </a:p>
          <a:p>
            <a:r>
              <a:rPr lang="fr-FR" sz="2400" b="1" dirty="0" smtClean="0"/>
              <a:t>avec diminution de main-d'œuvre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0616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itre xmlns="4932fe18-f108-43d0-a0bd-b97c0ab31c53">Power Point Presentation</Titre>
    <Lang xmlns="32c10351-ed41-44e5-8a1a-bc95b11d4e1c">NF</Lang>
    <Division xmlns="e66657b6-6461-429a-9ff5-bc8a7e517a72">Support</Division>
    <Department xmlns="e66657b6-6461-429a-9ff5-bc8a7e517a72">Srt Central</Department>
    <Type_x0020_Doc xmlns="32c10351-ed41-44e5-8a1a-bc95b11d4e1c">Temp | Temp</Type_x0020_Doc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A64D50C5DECF4D8BB281A5392D8429" ma:contentTypeVersion="27" ma:contentTypeDescription="Create a new document." ma:contentTypeScope="" ma:versionID="11b03f1f85f1aa2507ecdea36e37f16d">
  <xsd:schema xmlns:xsd="http://www.w3.org/2001/XMLSchema" xmlns:p="http://schemas.microsoft.com/office/2006/metadata/properties" xmlns:ns2="4932fe18-f108-43d0-a0bd-b97c0ab31c53" xmlns:ns3="32c10351-ed41-44e5-8a1a-bc95b11d4e1c" xmlns:ns4="e66657b6-6461-429a-9ff5-bc8a7e517a72" targetNamespace="http://schemas.microsoft.com/office/2006/metadata/properties" ma:root="true" ma:fieldsID="4eeb9bd48e9eb30485e8789d04bf9690" ns2:_="" ns3:_="" ns4:_="">
    <xsd:import namespace="4932fe18-f108-43d0-a0bd-b97c0ab31c53"/>
    <xsd:import namespace="32c10351-ed41-44e5-8a1a-bc95b11d4e1c"/>
    <xsd:import namespace="e66657b6-6461-429a-9ff5-bc8a7e517a72"/>
    <xsd:element name="properties">
      <xsd:complexType>
        <xsd:sequence>
          <xsd:element name="documentManagement">
            <xsd:complexType>
              <xsd:all>
                <xsd:element ref="ns2:Titre" minOccurs="0"/>
                <xsd:element ref="ns3:Lang"/>
                <xsd:element ref="ns4:Division" minOccurs="0"/>
                <xsd:element ref="ns4:Department" minOccurs="0"/>
                <xsd:element ref="ns3:Type_x0020_Doc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932fe18-f108-43d0-a0bd-b97c0ab31c53" elementFormDefault="qualified">
    <xsd:import namespace="http://schemas.microsoft.com/office/2006/documentManagement/types"/>
    <xsd:element name="Titre" ma:index="2" nillable="true" ma:displayName="Titre" ma:description="Description française du document" ma:internalName="Titre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32c10351-ed41-44e5-8a1a-bc95b11d4e1c" elementFormDefault="qualified">
    <xsd:import namespace="http://schemas.microsoft.com/office/2006/documentManagement/types"/>
    <xsd:element name="Lang" ma:index="3" ma:displayName="Lang" ma:default="NF" ma:format="RadioButtons" ma:internalName="Lang" ma:readOnly="false">
      <xsd:simpleType>
        <xsd:restriction base="dms:Choice">
          <xsd:enumeration value="NF"/>
          <xsd:enumeration value="N"/>
          <xsd:enumeration value="F"/>
          <xsd:enumeration value="E"/>
        </xsd:restriction>
      </xsd:simpleType>
    </xsd:element>
    <xsd:element name="Type_x0020_Doc" ma:index="6" ma:displayName="Type Doc" ma:format="Dropdown" ma:internalName="Type_x0020_Doc">
      <xsd:simpleType>
        <xsd:restriction base="dms:Choice">
          <xsd:enumeration value="Nota | Note"/>
          <xsd:enumeration value="Temp | Temp"/>
          <xsd:enumeration value="Richtlijn | Directive"/>
          <xsd:enumeration value="Info | Info"/>
          <xsd:enumeration value="DO | OJ"/>
          <xsd:enumeration value="Ref Internationaal | Ref Internationale"/>
          <xsd:enumeration value="Other | Other"/>
        </xsd:restriction>
      </xsd:simpleType>
    </xsd:element>
  </xsd:schema>
  <xsd:schema xmlns:xsd="http://www.w3.org/2001/XMLSchema" xmlns:dms="http://schemas.microsoft.com/office/2006/documentManagement/types" targetNamespace="e66657b6-6461-429a-9ff5-bc8a7e517a72" elementFormDefault="qualified">
    <xsd:import namespace="http://schemas.microsoft.com/office/2006/documentManagement/types"/>
    <xsd:element name="Division" ma:index="4" nillable="true" ma:displayName="Division" ma:internalName="Division">
      <xsd:simpleType>
        <xsd:restriction base="dms:Unknown"/>
      </xsd:simpleType>
    </xsd:element>
    <xsd:element name="Department" ma:index="5" nillable="true" ma:displayName="Department" ma:internalName="Departme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539F562-49FA-4DAD-AC89-6365CA9FB7ED}">
  <ds:schemaRefs>
    <ds:schemaRef ds:uri="http://purl.org/dc/dcmitype/"/>
    <ds:schemaRef ds:uri="4932fe18-f108-43d0-a0bd-b97c0ab31c53"/>
    <ds:schemaRef ds:uri="http://schemas.microsoft.com/office/2006/documentManagement/types"/>
    <ds:schemaRef ds:uri="e66657b6-6461-429a-9ff5-bc8a7e517a72"/>
    <ds:schemaRef ds:uri="http://purl.org/dc/elements/1.1/"/>
    <ds:schemaRef ds:uri="http://www.w3.org/XML/1998/namespace"/>
    <ds:schemaRef ds:uri="32c10351-ed41-44e5-8a1a-bc95b11d4e1c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C9CEB3F-E8C9-4792-A426-D379625861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708663-8883-4E1D-ADDE-17AD4FE89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32fe18-f108-43d0-a0bd-b97c0ab31c53"/>
    <ds:schemaRef ds:uri="32c10351-ed41-44e5-8a1a-bc95b11d4e1c"/>
    <ds:schemaRef ds:uri="e66657b6-6461-429a-9ff5-bc8a7e517a7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2004</TotalTime>
  <Words>1792</Words>
  <Application>Microsoft Office PowerPoint</Application>
  <PresentationFormat>On-screen Show (4:3)</PresentationFormat>
  <Paragraphs>405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Presentation</vt:lpstr>
      <vt:lpstr>“Het beheersen van psychosociale risico’s gerelateerd aan de hervorming van Defensie” Proposition de plan d’action SPPT PsySoc / PSMR</vt:lpstr>
      <vt:lpstr>PowerPoint Presentation</vt:lpstr>
      <vt:lpstr>PowerPoint Presentation</vt:lpstr>
      <vt:lpstr>Risques identifiés</vt:lpstr>
      <vt:lpstr>Risques identifiés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</dc:title>
  <dc:creator>Boiten Claudia</dc:creator>
  <cp:lastModifiedBy>Remacle Michel</cp:lastModifiedBy>
  <cp:revision>117</cp:revision>
  <cp:lastPrinted>2017-02-22T07:57:43Z</cp:lastPrinted>
  <dcterms:created xsi:type="dcterms:W3CDTF">2011-12-22T10:13:19Z</dcterms:created>
  <dcterms:modified xsi:type="dcterms:W3CDTF">2017-03-07T09:30:31Z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Picture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0x01010049A64D50C5DECF4D8BB281A5392D8429</vt:lpwstr>
  </property>
</Properties>
</file>