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6"/>
  </p:sldMasterIdLst>
  <p:notesMasterIdLst>
    <p:notesMasterId r:id="rId22"/>
  </p:notesMasterIdLst>
  <p:handoutMasterIdLst>
    <p:handoutMasterId r:id="rId23"/>
  </p:handoutMasterIdLst>
  <p:sldIdLst>
    <p:sldId id="260" r:id="rId7"/>
    <p:sldId id="325" r:id="rId8"/>
    <p:sldId id="490" r:id="rId9"/>
    <p:sldId id="494" r:id="rId10"/>
    <p:sldId id="492" r:id="rId11"/>
    <p:sldId id="491" r:id="rId12"/>
    <p:sldId id="496" r:id="rId13"/>
    <p:sldId id="452" r:id="rId14"/>
    <p:sldId id="448" r:id="rId15"/>
    <p:sldId id="339" r:id="rId16"/>
    <p:sldId id="495" r:id="rId17"/>
    <p:sldId id="493" r:id="rId18"/>
    <p:sldId id="499" r:id="rId19"/>
    <p:sldId id="497" r:id="rId20"/>
    <p:sldId id="498" r:id="rId21"/>
  </p:sldIdLst>
  <p:sldSz cx="9144000" cy="6858000" type="screen4x3"/>
  <p:notesSz cx="6797675" cy="9926638"/>
  <p:defaultTextStyle>
    <a:defPPr>
      <a:defRPr lang="nl-B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0000FF"/>
    <a:srgbClr val="00FF00"/>
    <a:srgbClr val="3C5666"/>
    <a:srgbClr val="008000"/>
    <a:srgbClr val="AAC3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88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slide" Target="slides/slide5.xml"/><Relationship Id="rId24" Type="http://schemas.openxmlformats.org/officeDocument/2006/relationships/presProps" Target="presProps.xml"/><Relationship Id="rId5" Type="http://schemas.openxmlformats.org/officeDocument/2006/relationships/customXml" Target="../customXml/item5.xml"/><Relationship Id="rId15" Type="http://schemas.openxmlformats.org/officeDocument/2006/relationships/slide" Target="slides/slide9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F739C3-0F92-4DD4-AC71-B5FC385507F8}" type="datetimeFigureOut">
              <a:rPr lang="en-US" smtClean="0"/>
              <a:t>6/20/2017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A97E1F-9D95-43F5-98B2-7FBD488A95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54682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0F1CE5-7AFA-4BD3-AB11-8D1C84F10EC2}" type="datetimeFigureOut">
              <a:rPr lang="en-US" smtClean="0"/>
              <a:t>6/20/2017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ABC3A9-E2CD-40A6-8E74-196ECD747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07238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dirty="0" smtClean="0"/>
              <a:t>Risk management is </a:t>
            </a:r>
            <a:r>
              <a:rPr lang="nl-BE" dirty="0" err="1" smtClean="0"/>
              <a:t>often</a:t>
            </a:r>
            <a:r>
              <a:rPr lang="nl-BE" dirty="0" smtClean="0"/>
              <a:t> </a:t>
            </a:r>
            <a:r>
              <a:rPr lang="nl-BE" dirty="0" err="1" smtClean="0"/>
              <a:t>represented</a:t>
            </a:r>
            <a:r>
              <a:rPr lang="nl-BE" dirty="0" smtClean="0"/>
              <a:t> </a:t>
            </a:r>
            <a:r>
              <a:rPr lang="nl-BE" dirty="0" err="1" smtClean="0"/>
              <a:t>by</a:t>
            </a:r>
            <a:r>
              <a:rPr lang="nl-BE" dirty="0" smtClean="0"/>
              <a:t> </a:t>
            </a:r>
            <a:r>
              <a:rPr lang="nl-BE" dirty="0" err="1" smtClean="0"/>
              <a:t>this</a:t>
            </a:r>
            <a:r>
              <a:rPr lang="nl-BE" dirty="0" smtClean="0"/>
              <a:t> </a:t>
            </a:r>
            <a:r>
              <a:rPr lang="nl-BE" dirty="0" err="1" smtClean="0"/>
              <a:t>graphical</a:t>
            </a:r>
            <a:r>
              <a:rPr lang="nl-BE" dirty="0" smtClean="0"/>
              <a:t> </a:t>
            </a:r>
            <a:r>
              <a:rPr lang="nl-BE" dirty="0" err="1" smtClean="0"/>
              <a:t>representation</a:t>
            </a:r>
            <a:r>
              <a:rPr lang="nl-BE" dirty="0" smtClean="0"/>
              <a:t>.</a:t>
            </a:r>
          </a:p>
          <a:p>
            <a:endParaRPr lang="nl-BE" dirty="0"/>
          </a:p>
          <a:p>
            <a:r>
              <a:rPr lang="nl-BE" dirty="0" err="1" smtClean="0"/>
              <a:t>This</a:t>
            </a:r>
            <a:r>
              <a:rPr lang="nl-BE" dirty="0" smtClean="0"/>
              <a:t> </a:t>
            </a:r>
            <a:r>
              <a:rPr lang="nl-BE" dirty="0" err="1" smtClean="0"/>
              <a:t>graphs</a:t>
            </a:r>
            <a:r>
              <a:rPr lang="nl-BE" dirty="0" smtClean="0"/>
              <a:t> shows </a:t>
            </a:r>
            <a:r>
              <a:rPr lang="nl-BE" dirty="0" err="1" smtClean="0"/>
              <a:t>two</a:t>
            </a:r>
            <a:r>
              <a:rPr lang="nl-BE" dirty="0" smtClean="0"/>
              <a:t> </a:t>
            </a:r>
            <a:r>
              <a:rPr lang="nl-BE" dirty="0" err="1" smtClean="0"/>
              <a:t>cycles</a:t>
            </a:r>
            <a:r>
              <a:rPr lang="nl-BE" dirty="0" smtClean="0"/>
              <a:t>:</a:t>
            </a:r>
          </a:p>
          <a:p>
            <a:r>
              <a:rPr lang="nl-BE" dirty="0" smtClean="0"/>
              <a:t>The </a:t>
            </a:r>
            <a:r>
              <a:rPr lang="nl-BE" dirty="0" err="1" smtClean="0"/>
              <a:t>inner</a:t>
            </a:r>
            <a:r>
              <a:rPr lang="nl-BE" dirty="0" smtClean="0"/>
              <a:t> </a:t>
            </a:r>
            <a:r>
              <a:rPr lang="nl-BE" dirty="0" err="1" smtClean="0"/>
              <a:t>cycle</a:t>
            </a:r>
            <a:r>
              <a:rPr lang="nl-BE" dirty="0" smtClean="0"/>
              <a:t> </a:t>
            </a:r>
            <a:r>
              <a:rPr lang="nl-BE" dirty="0" err="1" smtClean="0"/>
              <a:t>consist</a:t>
            </a:r>
            <a:r>
              <a:rPr lang="nl-BE" dirty="0" smtClean="0"/>
              <a:t> the risk </a:t>
            </a:r>
            <a:r>
              <a:rPr lang="nl-BE" dirty="0" err="1" smtClean="0"/>
              <a:t>assesment</a:t>
            </a:r>
            <a:r>
              <a:rPr lang="nl-BE" dirty="0" smtClean="0"/>
              <a:t> </a:t>
            </a:r>
            <a:r>
              <a:rPr lang="nl-BE" dirty="0" err="1" smtClean="0"/>
              <a:t>cycle</a:t>
            </a:r>
            <a:r>
              <a:rPr lang="nl-BE" dirty="0"/>
              <a:t> </a:t>
            </a:r>
            <a:r>
              <a:rPr lang="nl-BE" dirty="0" smtClean="0"/>
              <a:t>of </a:t>
            </a:r>
            <a:r>
              <a:rPr lang="nl-BE" dirty="0" err="1" smtClean="0"/>
              <a:t>which</a:t>
            </a:r>
            <a:r>
              <a:rPr lang="nl-BE" dirty="0" smtClean="0"/>
              <a:t> the </a:t>
            </a:r>
            <a:r>
              <a:rPr lang="nl-BE" dirty="0" err="1" smtClean="0"/>
              <a:t>result</a:t>
            </a:r>
            <a:r>
              <a:rPr lang="nl-BE" dirty="0" smtClean="0"/>
              <a:t> is </a:t>
            </a:r>
            <a:r>
              <a:rPr lang="nl-BE" dirty="0" err="1" smtClean="0"/>
              <a:t>giving</a:t>
            </a:r>
            <a:r>
              <a:rPr lang="nl-BE" dirty="0" smtClean="0"/>
              <a:t> (or </a:t>
            </a:r>
            <a:r>
              <a:rPr lang="nl-BE" dirty="0" err="1" smtClean="0"/>
              <a:t>not</a:t>
            </a:r>
            <a:r>
              <a:rPr lang="nl-BE" dirty="0" smtClean="0"/>
              <a:t>) the </a:t>
            </a:r>
            <a:r>
              <a:rPr lang="nl-BE" dirty="0" err="1" smtClean="0"/>
              <a:t>authorisation</a:t>
            </a:r>
            <a:r>
              <a:rPr lang="nl-BE" dirty="0" smtClean="0"/>
              <a:t> </a:t>
            </a:r>
            <a:r>
              <a:rPr lang="nl-BE" dirty="0" err="1" smtClean="0"/>
              <a:t>to</a:t>
            </a:r>
            <a:r>
              <a:rPr lang="nl-BE" dirty="0" smtClean="0"/>
              <a:t> </a:t>
            </a:r>
            <a:r>
              <a:rPr lang="nl-BE" dirty="0" err="1" smtClean="0"/>
              <a:t>allow</a:t>
            </a:r>
            <a:r>
              <a:rPr lang="nl-BE" dirty="0" smtClean="0"/>
              <a:t> </a:t>
            </a:r>
            <a:r>
              <a:rPr lang="nl-BE" dirty="0" err="1" smtClean="0"/>
              <a:t>an</a:t>
            </a:r>
            <a:r>
              <a:rPr lang="nl-BE" dirty="0" smtClean="0"/>
              <a:t> </a:t>
            </a:r>
            <a:r>
              <a:rPr lang="nl-BE" dirty="0" err="1" smtClean="0"/>
              <a:t>activity</a:t>
            </a:r>
            <a:r>
              <a:rPr lang="nl-BE" dirty="0" smtClean="0"/>
              <a:t> </a:t>
            </a:r>
            <a:r>
              <a:rPr lang="nl-BE" dirty="0" err="1" smtClean="0"/>
              <a:t>such</a:t>
            </a:r>
            <a:r>
              <a:rPr lang="nl-BE" dirty="0" smtClean="0"/>
              <a:t> the storage of </a:t>
            </a:r>
            <a:r>
              <a:rPr lang="nl-BE" dirty="0" err="1" smtClean="0"/>
              <a:t>aammunition</a:t>
            </a:r>
            <a:endParaRPr lang="nl-BE" dirty="0" smtClean="0"/>
          </a:p>
          <a:p>
            <a:endParaRPr lang="nl-BE" dirty="0"/>
          </a:p>
          <a:p>
            <a:r>
              <a:rPr lang="nl-BE" dirty="0" smtClean="0"/>
              <a:t>The </a:t>
            </a:r>
            <a:r>
              <a:rPr lang="nl-BE" dirty="0" err="1" smtClean="0"/>
              <a:t>outer</a:t>
            </a:r>
            <a:r>
              <a:rPr lang="nl-BE" dirty="0" smtClean="0"/>
              <a:t> </a:t>
            </a:r>
            <a:r>
              <a:rPr lang="nl-BE" dirty="0" err="1" smtClean="0"/>
              <a:t>cycle</a:t>
            </a:r>
            <a:r>
              <a:rPr lang="nl-BE" dirty="0" smtClean="0"/>
              <a:t> </a:t>
            </a:r>
            <a:r>
              <a:rPr lang="nl-BE" dirty="0" err="1" smtClean="0"/>
              <a:t>consist</a:t>
            </a:r>
            <a:r>
              <a:rPr lang="nl-BE" dirty="0" smtClean="0"/>
              <a:t> the risk monitoring </a:t>
            </a:r>
            <a:r>
              <a:rPr lang="nl-BE" dirty="0" err="1" smtClean="0"/>
              <a:t>cycle</a:t>
            </a:r>
            <a:r>
              <a:rPr lang="nl-BE" dirty="0"/>
              <a:t>.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GB" smtClean="0"/>
              <a:t>RBA Lecture 1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2244B503-3F97-4956-B97C-0E123D7DD36E}" type="datetime4">
              <a:rPr lang="en-GB" smtClean="0"/>
              <a:t>20 June 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Gunnar Plovie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9C971FF-EF28-4195-A575-329446EFAA5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9643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902030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nl-B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27BB57-8F0D-4490-880C-FBD072087ACB}" type="datetime1">
              <a:rPr lang="nl-BE" smtClean="0"/>
              <a:t>20/06/2017</a:t>
            </a:fld>
            <a:endParaRPr lang="nl-B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8E2B1F-8A67-4028-9BA0-CDC07FAC81DC}" type="slidenum">
              <a:rPr lang="nl-BE"/>
              <a:pPr>
                <a:defRPr/>
              </a:pPr>
              <a:t>‹#›</a:t>
            </a:fld>
            <a:endParaRPr lang="nl-BE"/>
          </a:p>
        </p:txBody>
      </p:sp>
      <p:pic>
        <p:nvPicPr>
          <p:cNvPr id="9" name="Picture 2" descr="D:\My Pictures\C. IM\IM Screenshots\LOGO DGMR\DGMRcombi2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2376" y="144016"/>
            <a:ext cx="980728" cy="980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72085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125C2A-53DE-4684-9FA2-91E1654BA5F5}" type="datetime1">
              <a:rPr lang="nl-BE" smtClean="0"/>
              <a:t>20/06/2017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54681E-600E-4967-B58C-AAF69CC6A53F}" type="slidenum">
              <a:rPr lang="nl-BE"/>
              <a:pPr>
                <a:defRPr/>
              </a:pPr>
              <a:t>‹#›</a:t>
            </a:fld>
            <a:endParaRPr lang="nl-BE"/>
          </a:p>
        </p:txBody>
      </p:sp>
      <p:pic>
        <p:nvPicPr>
          <p:cNvPr id="8" name="Picture 2" descr="D:\My Pictures\C. IM\IM Screenshots\LOGO DGMR\DGMRcombi2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2376" y="144016"/>
            <a:ext cx="980728" cy="980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8315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3EFF69-5740-4BFD-A14F-3A958A950F92}" type="datetime1">
              <a:rPr lang="nl-BE" smtClean="0"/>
              <a:t>20/06/2017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E3DE7F-4690-4CF7-8DD5-E59233CDF405}" type="slidenum">
              <a:rPr lang="nl-BE"/>
              <a:pPr>
                <a:defRPr/>
              </a:pPr>
              <a:t>‹#›</a:t>
            </a:fld>
            <a:endParaRPr lang="nl-BE"/>
          </a:p>
        </p:txBody>
      </p:sp>
      <p:pic>
        <p:nvPicPr>
          <p:cNvPr id="8" name="Picture 2" descr="D:\My Pictures\C. IM\IM Screenshots\LOGO DGMR\DGMRcombi2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2376" y="144016"/>
            <a:ext cx="980728" cy="980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58627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4639"/>
            <a:ext cx="8219256" cy="1143000"/>
          </a:xfrm>
        </p:spPr>
        <p:txBody>
          <a:bodyPr/>
          <a:lstStyle>
            <a:lvl1pPr>
              <a:defRPr b="1" i="1">
                <a:solidFill>
                  <a:srgbClr val="3C5666"/>
                </a:solidFill>
              </a:defRPr>
            </a:lvl1pPr>
          </a:lstStyle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>
            <a:lvl1pPr>
              <a:defRPr b="0">
                <a:solidFill>
                  <a:srgbClr val="3C5666"/>
                </a:solidFill>
              </a:defRPr>
            </a:lvl1pPr>
            <a:lvl2pPr>
              <a:defRPr b="0">
                <a:solidFill>
                  <a:srgbClr val="3C5666"/>
                </a:solidFill>
              </a:defRPr>
            </a:lvl2pPr>
            <a:lvl3pPr>
              <a:defRPr b="0">
                <a:solidFill>
                  <a:srgbClr val="3C5666"/>
                </a:solidFill>
              </a:defRPr>
            </a:lvl3pPr>
            <a:lvl4pPr>
              <a:defRPr b="0">
                <a:solidFill>
                  <a:srgbClr val="3C5666"/>
                </a:solidFill>
              </a:defRPr>
            </a:lvl4pPr>
            <a:lvl5pPr>
              <a:defRPr b="0">
                <a:solidFill>
                  <a:srgbClr val="3C5666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8EC54-8A56-49AD-AE3B-522768A37208}" type="datetimeFigureOut">
              <a:rPr lang="en-US" smtClean="0"/>
              <a:t>6/20/2017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09184" y="6356351"/>
            <a:ext cx="1259160" cy="365125"/>
          </a:xfrm>
        </p:spPr>
        <p:txBody>
          <a:bodyPr/>
          <a:lstStyle/>
          <a:p>
            <a:fld id="{7EE14DAE-46DB-4344-AC1A-19B187B41FDC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63312" y="5805264"/>
            <a:ext cx="864665" cy="864096"/>
          </a:xfrm>
          <a:prstGeom prst="rect">
            <a:avLst/>
          </a:prstGeom>
          <a:ln w="25400">
            <a:solidFill>
              <a:srgbClr val="223144"/>
            </a:solidFill>
          </a:ln>
        </p:spPr>
      </p:pic>
    </p:spTree>
    <p:extLst>
      <p:ext uri="{BB962C8B-B14F-4D97-AF65-F5344CB8AC3E}">
        <p14:creationId xmlns:p14="http://schemas.microsoft.com/office/powerpoint/2010/main" val="660815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3AD12-CAAA-4FB7-9B03-1591847F2814}" type="datetime1">
              <a:rPr lang="nl-BE" smtClean="0"/>
              <a:t>20/06/2017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DE9F56-C682-4543-88A7-25011D35B916}" type="slidenum">
              <a:rPr lang="nl-BE"/>
              <a:pPr>
                <a:defRPr/>
              </a:pPr>
              <a:t>‹#›</a:t>
            </a:fld>
            <a:endParaRPr lang="nl-BE"/>
          </a:p>
        </p:txBody>
      </p:sp>
      <p:pic>
        <p:nvPicPr>
          <p:cNvPr id="7" name="Picture 2" descr="D:\My Pictures\C. IM\IM Screenshots\LOGO DGMR\DGMRcombi2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2376" y="144016"/>
            <a:ext cx="980728" cy="980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21710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371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71860" y="6372820"/>
            <a:ext cx="1619250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64CA76A0-AD9F-4CDD-A054-126E25B9D01F}" type="slidenum">
              <a:rPr lang="nl-BE" smtClean="0"/>
              <a:t>‹#›</a:t>
            </a:fld>
            <a:endParaRPr lang="nl-BE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3"/>
          </p:nvPr>
        </p:nvSpPr>
        <p:spPr>
          <a:xfrm>
            <a:off x="6254824" y="6376244"/>
            <a:ext cx="2133600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15E23EC1-611C-4D96-97E5-27914828839E}" type="datetime1">
              <a:rPr lang="nl-BE" smtClean="0"/>
              <a:t>20/06/2017</a:t>
            </a:fld>
            <a:endParaRPr lang="nl-BE"/>
          </a:p>
        </p:txBody>
      </p:sp>
      <p:pic>
        <p:nvPicPr>
          <p:cNvPr id="8" name="Picture 2" descr="D:\My Pictures\C. IM\IM Screenshots\LOGO DGMR\DGMRcombi2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2376" y="144016"/>
            <a:ext cx="980728" cy="980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60109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DBA2BC-B42A-4F8B-B006-FBA90EA820E1}" type="datetime1">
              <a:rPr lang="nl-BE" smtClean="0"/>
              <a:t>20/06/2017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DBCBE3-D175-4772-92D9-962FE0CFAD0D}" type="slidenum">
              <a:rPr lang="nl-BE"/>
              <a:pPr>
                <a:defRPr/>
              </a:pPr>
              <a:t>‹#›</a:t>
            </a:fld>
            <a:endParaRPr lang="nl-BE"/>
          </a:p>
        </p:txBody>
      </p:sp>
      <p:pic>
        <p:nvPicPr>
          <p:cNvPr id="7" name="Picture 2" descr="D:\My Pictures\C. IM\IM Screenshots\LOGO DGMR\DGMRcombi2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2376" y="144016"/>
            <a:ext cx="980728" cy="980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17251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F4F182-CA72-4A9D-A6E0-E97FFA3E746A}" type="datetime1">
              <a:rPr lang="nl-BE" smtClean="0"/>
              <a:t>20/06/2017</a:t>
            </a:fld>
            <a:endParaRPr lang="nl-B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9874E3-AA40-4EB8-A4BA-F9A53226C505}" type="slidenum">
              <a:rPr lang="nl-BE"/>
              <a:pPr>
                <a:defRPr/>
              </a:pPr>
              <a:t>‹#›</a:t>
            </a:fld>
            <a:endParaRPr lang="nl-BE"/>
          </a:p>
        </p:txBody>
      </p:sp>
      <p:pic>
        <p:nvPicPr>
          <p:cNvPr id="8" name="Picture 2" descr="D:\My Pictures\C. IM\IM Screenshots\LOGO DGMR\DGMRcombi2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2376" y="144016"/>
            <a:ext cx="980728" cy="980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2725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B24991-90E0-45FE-9C98-C39417D67328}" type="datetime1">
              <a:rPr lang="nl-BE" smtClean="0"/>
              <a:t>20/06/2017</a:t>
            </a:fld>
            <a:endParaRPr lang="nl-BE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A26A76-DC35-4628-90BD-03BBEA9CD22F}" type="slidenum">
              <a:rPr lang="nl-BE"/>
              <a:pPr>
                <a:defRPr/>
              </a:pPr>
              <a:t>‹#›</a:t>
            </a:fld>
            <a:endParaRPr lang="nl-BE"/>
          </a:p>
        </p:txBody>
      </p:sp>
      <p:pic>
        <p:nvPicPr>
          <p:cNvPr id="10" name="Picture 2" descr="D:\My Pictures\C. IM\IM Screenshots\LOGO DGMR\DGMRcombi2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2376" y="144016"/>
            <a:ext cx="980728" cy="980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43375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FB6D6-0BC2-4EE1-A67A-6A42067A9EC1}" type="datetime1">
              <a:rPr lang="nl-BE" smtClean="0"/>
              <a:t>20/06/2017</a:t>
            </a:fld>
            <a:endParaRPr lang="nl-BE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E83BE1-7671-48B4-8241-AE2E371A6818}" type="slidenum">
              <a:rPr lang="nl-BE"/>
              <a:pPr>
                <a:defRPr/>
              </a:pPr>
              <a:t>‹#›</a:t>
            </a:fld>
            <a:endParaRPr lang="nl-BE"/>
          </a:p>
        </p:txBody>
      </p:sp>
      <p:pic>
        <p:nvPicPr>
          <p:cNvPr id="6" name="Picture 2" descr="D:\My Pictures\C. IM\IM Screenshots\LOGO DGMR\DGMRcombi2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2376" y="144016"/>
            <a:ext cx="980728" cy="980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46053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BE6DD0-804C-4817-B958-2AE6679B1D43}" type="datetime1">
              <a:rPr lang="nl-BE" smtClean="0"/>
              <a:t>20/06/2017</a:t>
            </a:fld>
            <a:endParaRPr lang="nl-BE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35F2C4-7187-4E5E-BDFE-9204600B396F}" type="slidenum">
              <a:rPr lang="nl-BE"/>
              <a:pPr>
                <a:defRPr/>
              </a:pPr>
              <a:t>‹#›</a:t>
            </a:fld>
            <a:endParaRPr lang="nl-BE"/>
          </a:p>
        </p:txBody>
      </p:sp>
      <p:pic>
        <p:nvPicPr>
          <p:cNvPr id="5" name="Picture 2" descr="D:\My Pictures\C. IM\IM Screenshots\LOGO DGMR\DGMRcombi2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2376" y="144016"/>
            <a:ext cx="980728" cy="980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12085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E88EE4-495C-4CBE-9595-B80D04C2423F}" type="datetime1">
              <a:rPr lang="nl-BE" smtClean="0"/>
              <a:t>20/06/2017</a:t>
            </a:fld>
            <a:endParaRPr lang="nl-B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D2BB3-7EC0-43B1-8D5A-4B6459D15FA2}" type="slidenum">
              <a:rPr lang="nl-BE"/>
              <a:pPr>
                <a:defRPr/>
              </a:pPr>
              <a:t>‹#›</a:t>
            </a:fld>
            <a:endParaRPr lang="nl-BE"/>
          </a:p>
        </p:txBody>
      </p:sp>
      <p:pic>
        <p:nvPicPr>
          <p:cNvPr id="9" name="Picture 2" descr="D:\My Pictures\C. IM\IM Screenshots\LOGO DGMR\DGMRcombi2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2376" y="144016"/>
            <a:ext cx="980728" cy="980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45649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9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nl-BE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32240" y="6376244"/>
            <a:ext cx="15575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E2AE1AA-37D5-4197-8629-2BC9678398BE}" type="datetime1">
              <a:rPr lang="nl-BE" smtClean="0"/>
              <a:pPr>
                <a:defRPr/>
              </a:pPr>
              <a:t>20/06/2017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11028" y="6376244"/>
            <a:ext cx="46085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7544" y="6376244"/>
            <a:ext cx="16192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9AE53CE-AA14-44B9-9844-095BEA3FE290}" type="slidenum">
              <a:rPr lang="nl-BE" smtClean="0"/>
              <a:pPr>
                <a:defRPr/>
              </a:pPr>
              <a:t>‹#›</a:t>
            </a:fld>
            <a:endParaRPr 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1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 txBox="1">
            <a:spLocks/>
          </p:cNvSpPr>
          <p:nvPr/>
        </p:nvSpPr>
        <p:spPr bwMode="auto">
          <a:xfrm>
            <a:off x="2195513" y="1557339"/>
            <a:ext cx="5760862" cy="93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nl-BE" sz="3600" b="1" dirty="0" err="1" smtClean="0">
                <a:latin typeface="Courier New" pitchFamily="49" charset="0"/>
                <a:cs typeface="Courier New" pitchFamily="49" charset="0"/>
              </a:rPr>
              <a:t>WkGp</a:t>
            </a:r>
            <a:r>
              <a:rPr lang="nl-BE" sz="36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nl-BE" sz="3600" b="1" dirty="0" err="1" smtClean="0">
                <a:latin typeface="Courier New" pitchFamily="49" charset="0"/>
                <a:cs typeface="Courier New" pitchFamily="49" charset="0"/>
              </a:rPr>
              <a:t>RiskMgt</a:t>
            </a:r>
            <a:endParaRPr lang="nl-BE" sz="3600" b="1" dirty="0">
              <a:latin typeface="Courier New" pitchFamily="49" charset="0"/>
              <a:cs typeface="Courier New" pitchFamily="49" charset="0"/>
            </a:endParaRPr>
          </a:p>
          <a:p>
            <a:pPr algn="ctr" eaLnBrk="1" hangingPunct="1"/>
            <a:r>
              <a:rPr lang="nl-BE" sz="3600" b="1" dirty="0" smtClean="0">
                <a:latin typeface="Courier New" pitchFamily="49" charset="0"/>
                <a:cs typeface="Courier New" pitchFamily="49" charset="0"/>
              </a:rPr>
              <a:t>GP 17-WB-01</a:t>
            </a:r>
          </a:p>
        </p:txBody>
      </p:sp>
      <p:sp>
        <p:nvSpPr>
          <p:cNvPr id="2051" name="Subtitle 2"/>
          <p:cNvSpPr txBox="1">
            <a:spLocks/>
          </p:cNvSpPr>
          <p:nvPr/>
        </p:nvSpPr>
        <p:spPr bwMode="auto">
          <a:xfrm>
            <a:off x="2051720" y="2513211"/>
            <a:ext cx="451713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20000"/>
              </a:spcBef>
            </a:pPr>
            <a:r>
              <a:rPr lang="nl-BE" sz="2000" b="1" dirty="0" smtClean="0">
                <a:solidFill>
                  <a:srgbClr val="898989"/>
                </a:solidFill>
                <a:latin typeface="Courier New" pitchFamily="49" charset="0"/>
                <a:cs typeface="Courier New" pitchFamily="49" charset="0"/>
              </a:rPr>
              <a:t>Risicobeheer DGMR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195513" y="3481389"/>
            <a:ext cx="1655762" cy="307777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fr-BE" sz="1400" dirty="0" smtClean="0">
                <a:latin typeface="Courier New" pitchFamily="49" charset="0"/>
                <a:cs typeface="Courier New" pitchFamily="49" charset="0"/>
              </a:rPr>
              <a:t>21 </a:t>
            </a:r>
            <a:r>
              <a:rPr lang="fr-BE" sz="1400" dirty="0" err="1" smtClean="0">
                <a:latin typeface="Courier New" pitchFamily="49" charset="0"/>
                <a:cs typeface="Courier New" pitchFamily="49" charset="0"/>
              </a:rPr>
              <a:t>June</a:t>
            </a:r>
            <a:r>
              <a:rPr lang="fr-BE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fr-BE" sz="1400" dirty="0" smtClean="0">
                <a:latin typeface="Courier New" pitchFamily="49" charset="0"/>
                <a:cs typeface="Courier New" pitchFamily="49" charset="0"/>
              </a:rPr>
              <a:t>2017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2055" name="Picture 7" descr="C:\Users\Hilven.R\Pictures\LOGO DGMR\LOGODGMR200X200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68853" y="2617863"/>
            <a:ext cx="1080443" cy="1080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0" y="6376988"/>
            <a:ext cx="1619250" cy="365125"/>
          </a:xfrm>
        </p:spPr>
        <p:txBody>
          <a:bodyPr/>
          <a:lstStyle/>
          <a:p>
            <a:pPr>
              <a:defRPr/>
            </a:pPr>
            <a:fld id="{64CA76A0-AD9F-4CDD-A054-126E25B9D01F}" type="slidenum">
              <a:rPr lang="nl-BE" smtClean="0"/>
              <a:t>1</a:t>
            </a:fld>
            <a:endParaRPr lang="nl-BE" dirty="0"/>
          </a:p>
        </p:txBody>
      </p:sp>
      <p:sp>
        <p:nvSpPr>
          <p:cNvPr id="7" name="TextBox 6"/>
          <p:cNvSpPr txBox="1"/>
          <p:nvPr/>
        </p:nvSpPr>
        <p:spPr>
          <a:xfrm>
            <a:off x="4310284" y="3481263"/>
            <a:ext cx="1845891" cy="307777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fr-BE" sz="1400" dirty="0" err="1" smtClean="0">
                <a:latin typeface="Courier New" pitchFamily="49" charset="0"/>
                <a:cs typeface="Courier New" pitchFamily="49" charset="0"/>
              </a:rPr>
              <a:t>Maj</a:t>
            </a:r>
            <a:r>
              <a:rPr lang="fr-BE" sz="1400" dirty="0" smtClean="0">
                <a:latin typeface="Courier New" pitchFamily="49" charset="0"/>
                <a:cs typeface="Courier New" pitchFamily="49" charset="0"/>
              </a:rPr>
              <a:t> IMM PLOVIE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ChangeArrowheads="1"/>
          </p:cNvSpPr>
          <p:nvPr/>
        </p:nvSpPr>
        <p:spPr bwMode="auto">
          <a:xfrm>
            <a:off x="252413" y="541338"/>
            <a:ext cx="8577262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0" hangingPunct="0">
              <a:tabLst>
                <a:tab pos="4514850" algn="l"/>
              </a:tabLst>
            </a:pPr>
            <a:endParaRPr lang="fr-FR" b="1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17411" name="Text Box 12"/>
          <p:cNvSpPr txBox="1">
            <a:spLocks noChangeArrowheads="1"/>
          </p:cNvSpPr>
          <p:nvPr/>
        </p:nvSpPr>
        <p:spPr bwMode="auto">
          <a:xfrm rot="-2860414">
            <a:off x="880135" y="3430321"/>
            <a:ext cx="979755" cy="584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1600" dirty="0">
                <a:latin typeface="Futura Lt BT"/>
              </a:rPr>
              <a:t>Initial</a:t>
            </a:r>
          </a:p>
          <a:p>
            <a:pPr algn="ctr" eaLnBrk="0" hangingPunct="0"/>
            <a:r>
              <a:rPr lang="en-US" sz="1600" dirty="0">
                <a:latin typeface="Futura Lt BT"/>
              </a:rPr>
              <a:t>Planning</a:t>
            </a:r>
          </a:p>
        </p:txBody>
      </p:sp>
      <p:sp>
        <p:nvSpPr>
          <p:cNvPr id="17412" name="Text Box 13"/>
          <p:cNvSpPr txBox="1">
            <a:spLocks noChangeArrowheads="1"/>
          </p:cNvSpPr>
          <p:nvPr/>
        </p:nvSpPr>
        <p:spPr bwMode="auto">
          <a:xfrm rot="-2868382">
            <a:off x="1489709" y="3614531"/>
            <a:ext cx="821059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1600" dirty="0">
                <a:latin typeface="Futura Lt BT"/>
              </a:rPr>
              <a:t>Design</a:t>
            </a:r>
            <a:endParaRPr lang="en-US" sz="1200" dirty="0">
              <a:latin typeface="Futura Lt BT"/>
            </a:endParaRPr>
          </a:p>
        </p:txBody>
      </p:sp>
      <p:sp>
        <p:nvSpPr>
          <p:cNvPr id="17415" name="Line 17"/>
          <p:cNvSpPr>
            <a:spLocks noChangeShapeType="1"/>
          </p:cNvSpPr>
          <p:nvPr/>
        </p:nvSpPr>
        <p:spPr bwMode="auto">
          <a:xfrm flipV="1">
            <a:off x="514350" y="4181475"/>
            <a:ext cx="0" cy="352425"/>
          </a:xfrm>
          <a:prstGeom prst="line">
            <a:avLst/>
          </a:prstGeom>
          <a:noFill/>
          <a:ln w="381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16" name="Line 18"/>
          <p:cNvSpPr>
            <a:spLocks noChangeShapeType="1"/>
          </p:cNvSpPr>
          <p:nvPr/>
        </p:nvSpPr>
        <p:spPr bwMode="auto">
          <a:xfrm flipV="1">
            <a:off x="514350" y="3362325"/>
            <a:ext cx="733425" cy="819150"/>
          </a:xfrm>
          <a:prstGeom prst="line">
            <a:avLst/>
          </a:prstGeom>
          <a:noFill/>
          <a:ln w="381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17" name="Line 19"/>
          <p:cNvSpPr>
            <a:spLocks noChangeShapeType="1"/>
          </p:cNvSpPr>
          <p:nvPr/>
        </p:nvSpPr>
        <p:spPr bwMode="auto">
          <a:xfrm flipV="1">
            <a:off x="1276350" y="3352800"/>
            <a:ext cx="733425" cy="819150"/>
          </a:xfrm>
          <a:prstGeom prst="line">
            <a:avLst/>
          </a:prstGeom>
          <a:noFill/>
          <a:ln w="381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18" name="Line 20"/>
          <p:cNvSpPr>
            <a:spLocks noChangeShapeType="1"/>
          </p:cNvSpPr>
          <p:nvPr/>
        </p:nvSpPr>
        <p:spPr bwMode="auto">
          <a:xfrm flipV="1">
            <a:off x="2028825" y="3352800"/>
            <a:ext cx="733425" cy="819150"/>
          </a:xfrm>
          <a:prstGeom prst="line">
            <a:avLst/>
          </a:prstGeom>
          <a:noFill/>
          <a:ln w="381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19" name="Line 21"/>
          <p:cNvSpPr>
            <a:spLocks noChangeShapeType="1"/>
          </p:cNvSpPr>
          <p:nvPr/>
        </p:nvSpPr>
        <p:spPr bwMode="auto">
          <a:xfrm flipV="1">
            <a:off x="3027363" y="1100138"/>
            <a:ext cx="2605087" cy="3062287"/>
          </a:xfrm>
          <a:prstGeom prst="line">
            <a:avLst/>
          </a:prstGeom>
          <a:noFill/>
          <a:ln w="381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20" name="Line 22"/>
          <p:cNvSpPr>
            <a:spLocks noChangeShapeType="1"/>
          </p:cNvSpPr>
          <p:nvPr/>
        </p:nvSpPr>
        <p:spPr bwMode="auto">
          <a:xfrm flipV="1">
            <a:off x="5141913" y="3343275"/>
            <a:ext cx="735012" cy="819150"/>
          </a:xfrm>
          <a:prstGeom prst="line">
            <a:avLst/>
          </a:prstGeom>
          <a:noFill/>
          <a:ln w="381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21" name="Text Box 23"/>
          <p:cNvSpPr txBox="1">
            <a:spLocks noChangeArrowheads="1"/>
          </p:cNvSpPr>
          <p:nvPr/>
        </p:nvSpPr>
        <p:spPr bwMode="auto">
          <a:xfrm rot="-2868382">
            <a:off x="7220490" y="3421650"/>
            <a:ext cx="968535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1600" dirty="0">
                <a:latin typeface="Futura Lt BT"/>
              </a:rPr>
              <a:t>Disposal</a:t>
            </a:r>
          </a:p>
        </p:txBody>
      </p:sp>
      <p:sp>
        <p:nvSpPr>
          <p:cNvPr id="17422" name="Line 24"/>
          <p:cNvSpPr>
            <a:spLocks noChangeShapeType="1"/>
          </p:cNvSpPr>
          <p:nvPr/>
        </p:nvSpPr>
        <p:spPr bwMode="auto">
          <a:xfrm flipV="1">
            <a:off x="6197600" y="2025650"/>
            <a:ext cx="1922463" cy="2149475"/>
          </a:xfrm>
          <a:prstGeom prst="line">
            <a:avLst/>
          </a:prstGeom>
          <a:noFill/>
          <a:ln w="381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23" name="Line 25"/>
          <p:cNvSpPr>
            <a:spLocks noChangeShapeType="1"/>
          </p:cNvSpPr>
          <p:nvPr/>
        </p:nvSpPr>
        <p:spPr bwMode="auto">
          <a:xfrm>
            <a:off x="1276350" y="4181475"/>
            <a:ext cx="0" cy="352425"/>
          </a:xfrm>
          <a:prstGeom prst="line">
            <a:avLst/>
          </a:prstGeom>
          <a:noFill/>
          <a:ln w="381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24" name="Line 26"/>
          <p:cNvSpPr>
            <a:spLocks noChangeShapeType="1"/>
          </p:cNvSpPr>
          <p:nvPr/>
        </p:nvSpPr>
        <p:spPr bwMode="auto">
          <a:xfrm>
            <a:off x="2028825" y="4181475"/>
            <a:ext cx="0" cy="352425"/>
          </a:xfrm>
          <a:prstGeom prst="line">
            <a:avLst/>
          </a:prstGeom>
          <a:noFill/>
          <a:ln w="381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25" name="Text Box 29"/>
          <p:cNvSpPr txBox="1">
            <a:spLocks noChangeArrowheads="1"/>
          </p:cNvSpPr>
          <p:nvPr/>
        </p:nvSpPr>
        <p:spPr bwMode="auto">
          <a:xfrm>
            <a:off x="501650" y="4773613"/>
            <a:ext cx="1508125" cy="287337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200" b="1">
                <a:latin typeface="Futura Lt BT"/>
              </a:rPr>
              <a:t>Program Initiation</a:t>
            </a:r>
          </a:p>
        </p:txBody>
      </p:sp>
      <p:sp>
        <p:nvSpPr>
          <p:cNvPr id="17426" name="Line 35"/>
          <p:cNvSpPr>
            <a:spLocks noChangeShapeType="1"/>
          </p:cNvSpPr>
          <p:nvPr/>
        </p:nvSpPr>
        <p:spPr bwMode="auto">
          <a:xfrm>
            <a:off x="3043238" y="4170363"/>
            <a:ext cx="0" cy="352425"/>
          </a:xfrm>
          <a:prstGeom prst="line">
            <a:avLst/>
          </a:prstGeom>
          <a:noFill/>
          <a:ln w="381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27" name="Line 36"/>
          <p:cNvSpPr>
            <a:spLocks noChangeShapeType="1"/>
          </p:cNvSpPr>
          <p:nvPr/>
        </p:nvSpPr>
        <p:spPr bwMode="auto">
          <a:xfrm>
            <a:off x="4048125" y="4210050"/>
            <a:ext cx="0" cy="352425"/>
          </a:xfrm>
          <a:prstGeom prst="line">
            <a:avLst/>
          </a:prstGeom>
          <a:noFill/>
          <a:ln w="381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28" name="Line 37"/>
          <p:cNvSpPr>
            <a:spLocks noChangeShapeType="1"/>
          </p:cNvSpPr>
          <p:nvPr/>
        </p:nvSpPr>
        <p:spPr bwMode="auto">
          <a:xfrm>
            <a:off x="5145088" y="4210050"/>
            <a:ext cx="0" cy="352425"/>
          </a:xfrm>
          <a:prstGeom prst="line">
            <a:avLst/>
          </a:prstGeom>
          <a:noFill/>
          <a:ln w="381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29" name="Line 38"/>
          <p:cNvSpPr>
            <a:spLocks noChangeShapeType="1"/>
          </p:cNvSpPr>
          <p:nvPr/>
        </p:nvSpPr>
        <p:spPr bwMode="auto">
          <a:xfrm>
            <a:off x="6167438" y="4198938"/>
            <a:ext cx="0" cy="352425"/>
          </a:xfrm>
          <a:prstGeom prst="line">
            <a:avLst/>
          </a:prstGeom>
          <a:noFill/>
          <a:ln w="381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30" name="Text Box 39"/>
          <p:cNvSpPr txBox="1">
            <a:spLocks noChangeArrowheads="1"/>
          </p:cNvSpPr>
          <p:nvPr/>
        </p:nvSpPr>
        <p:spPr bwMode="auto">
          <a:xfrm rot="-2860414">
            <a:off x="2413689" y="3487532"/>
            <a:ext cx="1197637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1600" dirty="0" err="1">
                <a:latin typeface="Futura Lt BT"/>
              </a:rPr>
              <a:t>Verwerving</a:t>
            </a:r>
            <a:endParaRPr lang="en-US" sz="1600" dirty="0">
              <a:latin typeface="Futura Lt BT"/>
            </a:endParaRPr>
          </a:p>
        </p:txBody>
      </p:sp>
      <p:sp>
        <p:nvSpPr>
          <p:cNvPr id="17431" name="AutoShape 40"/>
          <p:cNvSpPr>
            <a:spLocks noChangeArrowheads="1"/>
          </p:cNvSpPr>
          <p:nvPr/>
        </p:nvSpPr>
        <p:spPr bwMode="auto">
          <a:xfrm rot="1593903">
            <a:off x="2562225" y="4875213"/>
            <a:ext cx="400050" cy="319087"/>
          </a:xfrm>
          <a:prstGeom prst="lightningBol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2000"/>
          </a:p>
        </p:txBody>
      </p:sp>
      <p:sp>
        <p:nvSpPr>
          <p:cNvPr id="22559" name="Rectangle 41"/>
          <p:cNvSpPr>
            <a:spLocks noGrp="1" noChangeArrowheads="1"/>
          </p:cNvSpPr>
          <p:nvPr>
            <p:ph type="title" idx="4294967295"/>
          </p:nvPr>
        </p:nvSpPr>
        <p:spPr>
          <a:xfrm>
            <a:off x="2843213" y="260350"/>
            <a:ext cx="5138737" cy="457200"/>
          </a:xfrm>
          <a:solidFill>
            <a:schemeClr val="accent1">
              <a:alpha val="50195"/>
            </a:schemeClr>
          </a:solidFill>
        </p:spPr>
        <p:txBody>
          <a:bodyPr tIns="118800" bIns="118800"/>
          <a:lstStyle/>
          <a:p>
            <a:r>
              <a:rPr lang="fr-BE" sz="4000" dirty="0" err="1" smtClean="0"/>
              <a:t>Rol</a:t>
            </a:r>
            <a:r>
              <a:rPr lang="fr-BE" sz="4000" dirty="0" smtClean="0"/>
              <a:t> MR-</a:t>
            </a:r>
            <a:r>
              <a:rPr lang="fr-BE" sz="4000" dirty="0" err="1" smtClean="0"/>
              <a:t>Mgt</a:t>
            </a:r>
            <a:r>
              <a:rPr lang="fr-BE" sz="4000" dirty="0" smtClean="0"/>
              <a:t>/R</a:t>
            </a:r>
            <a:endParaRPr lang="fr-FR" sz="4000" dirty="0" smtClean="0"/>
          </a:p>
        </p:txBody>
      </p:sp>
      <p:sp>
        <p:nvSpPr>
          <p:cNvPr id="17433" name="Line 43"/>
          <p:cNvSpPr>
            <a:spLocks noChangeShapeType="1"/>
          </p:cNvSpPr>
          <p:nvPr/>
        </p:nvSpPr>
        <p:spPr bwMode="auto">
          <a:xfrm flipV="1">
            <a:off x="4048125" y="3373438"/>
            <a:ext cx="735013" cy="819150"/>
          </a:xfrm>
          <a:prstGeom prst="line">
            <a:avLst/>
          </a:prstGeom>
          <a:noFill/>
          <a:ln w="381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34" name="Text Box 46"/>
          <p:cNvSpPr txBox="1">
            <a:spLocks noChangeArrowheads="1"/>
          </p:cNvSpPr>
          <p:nvPr/>
        </p:nvSpPr>
        <p:spPr bwMode="auto">
          <a:xfrm rot="-2868382">
            <a:off x="3325122" y="3586750"/>
            <a:ext cx="1055482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1600" dirty="0">
                <a:latin typeface="Futura Lt BT"/>
              </a:rPr>
              <a:t>Transport</a:t>
            </a:r>
            <a:endParaRPr lang="en-US" sz="1200" dirty="0">
              <a:latin typeface="Futura Lt BT"/>
            </a:endParaRPr>
          </a:p>
        </p:txBody>
      </p:sp>
      <p:sp>
        <p:nvSpPr>
          <p:cNvPr id="17436" name="Rectangle 3"/>
          <p:cNvSpPr>
            <a:spLocks noChangeArrowheads="1"/>
          </p:cNvSpPr>
          <p:nvPr/>
        </p:nvSpPr>
        <p:spPr bwMode="auto">
          <a:xfrm>
            <a:off x="965200" y="5114925"/>
            <a:ext cx="5767388" cy="185738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100000">
                <a:srgbClr val="EAEAEA"/>
              </a:gs>
            </a:gsLst>
            <a:lin ang="0" scaled="1"/>
          </a:gra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en-US" sz="1200" b="1">
                <a:latin typeface="Futura Lt BT"/>
              </a:rPr>
              <a:t>Hazard Identification Tracking			</a:t>
            </a:r>
          </a:p>
        </p:txBody>
      </p:sp>
      <p:sp>
        <p:nvSpPr>
          <p:cNvPr id="17437" name="Rectangle 27"/>
          <p:cNvSpPr>
            <a:spLocks noChangeArrowheads="1"/>
          </p:cNvSpPr>
          <p:nvPr/>
        </p:nvSpPr>
        <p:spPr bwMode="auto">
          <a:xfrm>
            <a:off x="1370013" y="5386388"/>
            <a:ext cx="5362575" cy="203200"/>
          </a:xfrm>
          <a:prstGeom prst="rect">
            <a:avLst/>
          </a:prstGeom>
          <a:gradFill rotWithShape="1">
            <a:gsLst>
              <a:gs pos="0">
                <a:srgbClr val="FF0066"/>
              </a:gs>
              <a:gs pos="100000">
                <a:srgbClr val="EAEAEA"/>
              </a:gs>
            </a:gsLst>
            <a:lin ang="0" scaled="1"/>
          </a:gra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en-US" sz="1200" b="1">
                <a:latin typeface="Futura Lt BT"/>
              </a:rPr>
              <a:t>Risk Assessment</a:t>
            </a:r>
          </a:p>
        </p:txBody>
      </p:sp>
      <p:sp>
        <p:nvSpPr>
          <p:cNvPr id="17438" name="Rectangle 28"/>
          <p:cNvSpPr>
            <a:spLocks noChangeArrowheads="1"/>
          </p:cNvSpPr>
          <p:nvPr/>
        </p:nvSpPr>
        <p:spPr bwMode="auto">
          <a:xfrm>
            <a:off x="1741488" y="5715000"/>
            <a:ext cx="4991100" cy="234950"/>
          </a:xfrm>
          <a:prstGeom prst="rect">
            <a:avLst/>
          </a:prstGeom>
          <a:gradFill rotWithShape="1">
            <a:gsLst>
              <a:gs pos="0">
                <a:srgbClr val="008000"/>
              </a:gs>
              <a:gs pos="100000">
                <a:srgbClr val="EAEAEA"/>
              </a:gs>
            </a:gsLst>
            <a:lin ang="0" scaled="1"/>
          </a:gra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en-US" sz="1200" b="1">
                <a:latin typeface="Futura Lt BT"/>
              </a:rPr>
              <a:t>Risk Treatment</a:t>
            </a:r>
          </a:p>
        </p:txBody>
      </p:sp>
      <p:sp>
        <p:nvSpPr>
          <p:cNvPr id="17439" name="Rectangle 28"/>
          <p:cNvSpPr>
            <a:spLocks noChangeArrowheads="1"/>
          </p:cNvSpPr>
          <p:nvPr/>
        </p:nvSpPr>
        <p:spPr bwMode="auto">
          <a:xfrm>
            <a:off x="1763713" y="6092825"/>
            <a:ext cx="4968875" cy="2159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rgbClr val="EAEAEA"/>
              </a:gs>
            </a:gsLst>
            <a:lin ang="0" scaled="1"/>
          </a:gra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en-US" sz="1200" b="1">
                <a:latin typeface="Futura Lt BT"/>
              </a:rPr>
              <a:t>Risk Acceptance</a:t>
            </a:r>
          </a:p>
        </p:txBody>
      </p:sp>
      <p:sp>
        <p:nvSpPr>
          <p:cNvPr id="17446" name="AutoShape 48"/>
          <p:cNvSpPr>
            <a:spLocks noChangeArrowheads="1"/>
          </p:cNvSpPr>
          <p:nvPr/>
        </p:nvSpPr>
        <p:spPr bwMode="auto">
          <a:xfrm>
            <a:off x="384175" y="3783801"/>
            <a:ext cx="8507413" cy="1229370"/>
          </a:xfrm>
          <a:prstGeom prst="rightArrow">
            <a:avLst>
              <a:gd name="adj1" fmla="val 50000"/>
              <a:gd name="adj2" fmla="val 166843"/>
            </a:avLst>
          </a:prstGeom>
          <a:solidFill>
            <a:srgbClr val="FF9900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 sz="2000"/>
          </a:p>
        </p:txBody>
      </p:sp>
      <p:sp>
        <p:nvSpPr>
          <p:cNvPr id="17447" name="Text Box 49"/>
          <p:cNvSpPr txBox="1">
            <a:spLocks noChangeArrowheads="1"/>
          </p:cNvSpPr>
          <p:nvPr/>
        </p:nvSpPr>
        <p:spPr bwMode="auto">
          <a:xfrm>
            <a:off x="3109913" y="4212473"/>
            <a:ext cx="4054475" cy="440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fr-BE" dirty="0">
                <a:latin typeface="Comic Sans MS" pitchFamily="66" charset="0"/>
              </a:rPr>
              <a:t>SYSTEM SAFETY</a:t>
            </a:r>
            <a:endParaRPr lang="fr-FR" sz="1600" dirty="0">
              <a:latin typeface="Comic Sans MS" pitchFamily="66" charset="0"/>
            </a:endParaRPr>
          </a:p>
        </p:txBody>
      </p:sp>
      <p:sp>
        <p:nvSpPr>
          <p:cNvPr id="17414" name="Text Box 16"/>
          <p:cNvSpPr txBox="1">
            <a:spLocks noChangeArrowheads="1"/>
          </p:cNvSpPr>
          <p:nvPr/>
        </p:nvSpPr>
        <p:spPr bwMode="auto">
          <a:xfrm>
            <a:off x="1497092" y="4198938"/>
            <a:ext cx="1274708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b="1" dirty="0">
                <a:latin typeface="Futura Lt BT"/>
              </a:rPr>
              <a:t>Life Cycle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216519" y="777499"/>
            <a:ext cx="5435601" cy="2651501"/>
            <a:chOff x="0" y="476672"/>
            <a:chExt cx="5435601" cy="2651501"/>
          </a:xfrm>
        </p:grpSpPr>
        <p:pic>
          <p:nvPicPr>
            <p:cNvPr id="17444" name="Picture 5" descr="Karrewiel - N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1124744"/>
              <a:ext cx="3024188" cy="20034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445" name="Rectangle 41"/>
            <p:cNvSpPr>
              <a:spLocks noChangeArrowheads="1"/>
            </p:cNvSpPr>
            <p:nvPr/>
          </p:nvSpPr>
          <p:spPr bwMode="auto">
            <a:xfrm>
              <a:off x="971550" y="476672"/>
              <a:ext cx="4464051" cy="457201"/>
            </a:xfrm>
            <a:prstGeom prst="rect">
              <a:avLst/>
            </a:prstGeom>
            <a:solidFill>
              <a:srgbClr val="FF9900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tIns="118800" bIns="118800" anchor="ctr"/>
            <a:lstStyle/>
            <a:p>
              <a:pPr algn="ctr" eaLnBrk="0" hangingPunct="0"/>
              <a:r>
                <a:rPr lang="fr-BE" sz="4000" b="1" dirty="0" err="1">
                  <a:solidFill>
                    <a:schemeClr val="tx2"/>
                  </a:solidFill>
                  <a:latin typeface="Courier New" pitchFamily="49" charset="0"/>
                </a:rPr>
                <a:t>Rol</a:t>
              </a:r>
              <a:r>
                <a:rPr lang="fr-BE" sz="4000" b="1" dirty="0">
                  <a:solidFill>
                    <a:schemeClr val="tx2"/>
                  </a:solidFill>
                  <a:latin typeface="Courier New" pitchFamily="49" charset="0"/>
                </a:rPr>
                <a:t> </a:t>
              </a:r>
              <a:r>
                <a:rPr lang="fr-BE" sz="4000" b="1" dirty="0" err="1">
                  <a:solidFill>
                    <a:schemeClr val="tx2"/>
                  </a:solidFill>
                  <a:latin typeface="Courier New" pitchFamily="49" charset="0"/>
                </a:rPr>
                <a:t>MatMan</a:t>
              </a:r>
              <a:endParaRPr lang="fr-FR" sz="4000" b="1" dirty="0">
                <a:solidFill>
                  <a:schemeClr val="tx2"/>
                </a:solidFill>
                <a:latin typeface="Courier New" pitchFamily="49" charset="0"/>
              </a:endParaRPr>
            </a:p>
          </p:txBody>
        </p:sp>
      </p:grpSp>
      <p:sp>
        <p:nvSpPr>
          <p:cNvPr id="17435" name="Text Box 47"/>
          <p:cNvSpPr txBox="1">
            <a:spLocks noChangeArrowheads="1"/>
          </p:cNvSpPr>
          <p:nvPr/>
        </p:nvSpPr>
        <p:spPr bwMode="auto">
          <a:xfrm rot="18699249">
            <a:off x="5607541" y="3382482"/>
            <a:ext cx="902811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1600" dirty="0" err="1" smtClean="0">
                <a:latin typeface="Futura Lt BT"/>
              </a:rPr>
              <a:t>Gebruik</a:t>
            </a:r>
            <a:endParaRPr lang="en-US" dirty="0">
              <a:latin typeface="Futura Lt BT"/>
            </a:endParaRPr>
          </a:p>
        </p:txBody>
      </p:sp>
      <p:sp>
        <p:nvSpPr>
          <p:cNvPr id="17413" name="Text Box 14"/>
          <p:cNvSpPr txBox="1">
            <a:spLocks noChangeArrowheads="1"/>
          </p:cNvSpPr>
          <p:nvPr/>
        </p:nvSpPr>
        <p:spPr bwMode="auto">
          <a:xfrm rot="-2868382">
            <a:off x="4687030" y="3382482"/>
            <a:ext cx="833883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1600" dirty="0" err="1" smtClean="0">
                <a:latin typeface="Futura Lt BT"/>
              </a:rPr>
              <a:t>Opslag</a:t>
            </a:r>
            <a:endParaRPr lang="en-US" dirty="0" smtClean="0">
              <a:latin typeface="Futura Lt BT"/>
            </a:endParaRPr>
          </a:p>
        </p:txBody>
      </p:sp>
      <p:grpSp>
        <p:nvGrpSpPr>
          <p:cNvPr id="22581" name="Group 53"/>
          <p:cNvGrpSpPr>
            <a:grpSpLocks/>
          </p:cNvGrpSpPr>
          <p:nvPr/>
        </p:nvGrpSpPr>
        <p:grpSpPr bwMode="auto">
          <a:xfrm>
            <a:off x="1979712" y="2636912"/>
            <a:ext cx="7115176" cy="4219575"/>
            <a:chOff x="1278" y="1662"/>
            <a:chExt cx="4482" cy="2658"/>
          </a:xfrm>
        </p:grpSpPr>
        <p:sp>
          <p:nvSpPr>
            <p:cNvPr id="17448" name="AutoShape 48"/>
            <p:cNvSpPr>
              <a:spLocks noChangeArrowheads="1"/>
            </p:cNvSpPr>
            <p:nvPr/>
          </p:nvSpPr>
          <p:spPr bwMode="auto">
            <a:xfrm>
              <a:off x="1345" y="1662"/>
              <a:ext cx="3408" cy="923"/>
            </a:xfrm>
            <a:prstGeom prst="parallelogram">
              <a:avLst>
                <a:gd name="adj" fmla="val 91255"/>
              </a:avLst>
            </a:prstGeom>
            <a:solidFill>
              <a:schemeClr val="accent1">
                <a:alpha val="50195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 sz="2000"/>
            </a:p>
          </p:txBody>
        </p:sp>
        <p:sp>
          <p:nvSpPr>
            <p:cNvPr id="17449" name="Rectangle 49"/>
            <p:cNvSpPr>
              <a:spLocks noChangeArrowheads="1"/>
            </p:cNvSpPr>
            <p:nvPr/>
          </p:nvSpPr>
          <p:spPr bwMode="auto">
            <a:xfrm>
              <a:off x="1278" y="2947"/>
              <a:ext cx="2612" cy="1118"/>
            </a:xfrm>
            <a:prstGeom prst="rect">
              <a:avLst/>
            </a:prstGeom>
            <a:solidFill>
              <a:schemeClr val="accent1">
                <a:alpha val="50195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 sz="2000"/>
            </a:p>
          </p:txBody>
        </p:sp>
        <p:pic>
          <p:nvPicPr>
            <p:cNvPr id="17450" name="Picture 47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801" y="3086"/>
              <a:ext cx="1959" cy="12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170734478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5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Voor</a:t>
            </a:r>
            <a:r>
              <a:rPr lang="en-US" dirty="0" smtClean="0"/>
              <a:t> </a:t>
            </a:r>
            <a:r>
              <a:rPr lang="en-US" dirty="0" err="1" smtClean="0"/>
              <a:t>vliegend</a:t>
            </a:r>
            <a:r>
              <a:rPr lang="en-US" dirty="0" smtClean="0"/>
              <a:t> Mat </a:t>
            </a:r>
            <a:r>
              <a:rPr lang="en-US" dirty="0" err="1" smtClean="0"/>
              <a:t>ook</a:t>
            </a:r>
            <a:r>
              <a:rPr lang="en-US" dirty="0" smtClean="0"/>
              <a:t> </a:t>
            </a:r>
            <a:r>
              <a:rPr lang="en-US" dirty="0" err="1" smtClean="0"/>
              <a:t>nog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Intern </a:t>
            </a:r>
            <a:r>
              <a:rPr lang="en-US" dirty="0" err="1" smtClean="0"/>
              <a:t>risicobeheer</a:t>
            </a:r>
            <a:r>
              <a:rPr lang="en-US" dirty="0" smtClean="0"/>
              <a:t> “Airworthiness” </a:t>
            </a:r>
            <a:r>
              <a:rPr lang="en-US" dirty="0" err="1" smtClean="0"/>
              <a:t>berustend</a:t>
            </a:r>
            <a:r>
              <a:rPr lang="en-US" dirty="0" smtClean="0"/>
              <a:t> op twee </a:t>
            </a:r>
            <a:r>
              <a:rPr lang="en-US" dirty="0" err="1" smtClean="0"/>
              <a:t>pijlers</a:t>
            </a:r>
            <a:r>
              <a:rPr lang="en-US" dirty="0" smtClean="0"/>
              <a:t> (</a:t>
            </a:r>
            <a:r>
              <a:rPr lang="en-US" dirty="0" err="1" smtClean="0"/>
              <a:t>klant</a:t>
            </a:r>
            <a:r>
              <a:rPr lang="en-US" dirty="0" smtClean="0"/>
              <a:t> &amp; </a:t>
            </a:r>
            <a:r>
              <a:rPr lang="en-US" dirty="0" err="1" smtClean="0"/>
              <a:t>leverancier</a:t>
            </a:r>
            <a:r>
              <a:rPr lang="en-US" dirty="0" smtClean="0"/>
              <a:t>) </a:t>
            </a:r>
            <a:r>
              <a:rPr lang="en-US" dirty="0" err="1" smtClean="0"/>
              <a:t>i.f.v</a:t>
            </a:r>
            <a:r>
              <a:rPr lang="en-US" dirty="0" smtClean="0"/>
              <a:t>. het </a:t>
            </a:r>
            <a:r>
              <a:rPr lang="en-US" dirty="0" err="1" smtClean="0"/>
              <a:t>risiconiveau</a:t>
            </a:r>
            <a:r>
              <a:rPr lang="en-US" dirty="0" smtClean="0"/>
              <a:t> (4 or 6 eyes principles)</a:t>
            </a:r>
          </a:p>
          <a:p>
            <a:r>
              <a:rPr lang="en-US" dirty="0" smtClean="0"/>
              <a:t>Extern </a:t>
            </a:r>
            <a:r>
              <a:rPr lang="en-US" dirty="0" err="1" smtClean="0"/>
              <a:t>risicobeheer</a:t>
            </a:r>
            <a:r>
              <a:rPr lang="en-US" dirty="0" smtClean="0"/>
              <a:t> via </a:t>
            </a:r>
            <a:r>
              <a:rPr lang="en-US" dirty="0" err="1" smtClean="0"/>
              <a:t>een</a:t>
            </a:r>
            <a:r>
              <a:rPr lang="en-US" dirty="0" smtClean="0"/>
              <a:t> consultancy contract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CA76A0-AD9F-4CDD-A054-126E25B9D01F}" type="slidenum">
              <a:rPr lang="nl-BE" smtClean="0"/>
              <a:t>11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41501136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Allerlei</a:t>
            </a:r>
            <a:r>
              <a:rPr lang="en-US" dirty="0" smtClean="0"/>
              <a:t> </a:t>
            </a:r>
            <a:r>
              <a:rPr lang="en-US" dirty="0" err="1" smtClean="0"/>
              <a:t>commissies</a:t>
            </a:r>
            <a:r>
              <a:rPr lang="en-US" dirty="0" smtClean="0"/>
              <a:t> &amp; </a:t>
            </a:r>
            <a:r>
              <a:rPr lang="en-US" dirty="0" err="1" smtClean="0"/>
              <a:t>fora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79296" cy="4637112"/>
          </a:xfrm>
        </p:spPr>
        <p:txBody>
          <a:bodyPr/>
          <a:lstStyle/>
          <a:p>
            <a:r>
              <a:rPr lang="en-US" dirty="0" smtClean="0"/>
              <a:t>“Configuration Control Board” </a:t>
            </a:r>
            <a:r>
              <a:rPr lang="en-US" dirty="0" err="1" smtClean="0"/>
              <a:t>Wapensystemen</a:t>
            </a:r>
            <a:endParaRPr lang="en-US" dirty="0" smtClean="0"/>
          </a:p>
          <a:p>
            <a:r>
              <a:rPr lang="en-US" dirty="0" smtClean="0"/>
              <a:t>“Mine Safety Board”</a:t>
            </a:r>
          </a:p>
          <a:p>
            <a:r>
              <a:rPr lang="en-US" dirty="0" smtClean="0"/>
              <a:t>S3 (Safe &amp; Suitable for Service) </a:t>
            </a:r>
            <a:r>
              <a:rPr lang="en-US" dirty="0" err="1" smtClean="0"/>
              <a:t>Commissie</a:t>
            </a:r>
            <a:r>
              <a:rPr lang="en-US" dirty="0" smtClean="0"/>
              <a:t> </a:t>
            </a:r>
            <a:r>
              <a:rPr lang="en-US" dirty="0" err="1" smtClean="0"/>
              <a:t>Mun</a:t>
            </a:r>
            <a:endParaRPr lang="en-US" dirty="0" smtClean="0"/>
          </a:p>
          <a:p>
            <a:r>
              <a:rPr lang="en-US" dirty="0" err="1" smtClean="0"/>
              <a:t>WkGp</a:t>
            </a:r>
            <a:r>
              <a:rPr lang="en-US" dirty="0" smtClean="0"/>
              <a:t> </a:t>
            </a:r>
            <a:r>
              <a:rPr lang="en-US" dirty="0" err="1"/>
              <a:t>G</a:t>
            </a:r>
            <a:r>
              <a:rPr lang="en-US" dirty="0" err="1" smtClean="0"/>
              <a:t>evaarlijke</a:t>
            </a:r>
            <a:r>
              <a:rPr lang="en-US" dirty="0" smtClean="0"/>
              <a:t> </a:t>
            </a:r>
            <a:r>
              <a:rPr lang="en-US" dirty="0" err="1" smtClean="0"/>
              <a:t>producten</a:t>
            </a:r>
            <a:endParaRPr lang="en-US" dirty="0" smtClean="0"/>
          </a:p>
          <a:p>
            <a:r>
              <a:rPr lang="en-US" dirty="0" smtClean="0"/>
              <a:t>Permanente </a:t>
            </a:r>
            <a:r>
              <a:rPr lang="en-US" dirty="0" err="1" smtClean="0"/>
              <a:t>vertegenwoordiging</a:t>
            </a:r>
            <a:r>
              <a:rPr lang="en-US" dirty="0" smtClean="0"/>
              <a:t>  van MR-</a:t>
            </a:r>
            <a:r>
              <a:rPr lang="en-US" dirty="0" err="1" smtClean="0"/>
              <a:t>Mgt</a:t>
            </a:r>
            <a:r>
              <a:rPr lang="en-US" dirty="0" smtClean="0"/>
              <a:t>/Risk/</a:t>
            </a:r>
            <a:r>
              <a:rPr lang="en-US" dirty="0" err="1" smtClean="0"/>
              <a:t>Mun</a:t>
            </a:r>
            <a:r>
              <a:rPr lang="en-US" dirty="0" smtClean="0"/>
              <a:t> in COSTA </a:t>
            </a:r>
            <a:r>
              <a:rPr lang="en-US" dirty="0"/>
              <a:t>– “</a:t>
            </a:r>
            <a:r>
              <a:rPr lang="en-US" dirty="0" err="1"/>
              <a:t>Veilig</a:t>
            </a:r>
            <a:r>
              <a:rPr lang="en-US" dirty="0"/>
              <a:t> </a:t>
            </a:r>
            <a:r>
              <a:rPr lang="en-US" dirty="0" err="1"/>
              <a:t>gebruik</a:t>
            </a:r>
            <a:r>
              <a:rPr lang="en-US" dirty="0"/>
              <a:t> van </a:t>
            </a:r>
            <a:r>
              <a:rPr lang="en-US" dirty="0" err="1"/>
              <a:t>wapensystemen</a:t>
            </a:r>
            <a:r>
              <a:rPr lang="en-US" dirty="0"/>
              <a:t> en </a:t>
            </a:r>
            <a:r>
              <a:rPr lang="en-US" dirty="0" err="1"/>
              <a:t>munitie</a:t>
            </a:r>
            <a:r>
              <a:rPr lang="en-US" dirty="0"/>
              <a:t> op </a:t>
            </a:r>
            <a:r>
              <a:rPr lang="en-US" dirty="0" err="1"/>
              <a:t>schietstanden</a:t>
            </a:r>
            <a:r>
              <a:rPr lang="en-US" dirty="0"/>
              <a:t>” </a:t>
            </a:r>
            <a:r>
              <a:rPr lang="en-US" dirty="0" err="1"/>
              <a:t>o.l.v</a:t>
            </a:r>
            <a:r>
              <a:rPr lang="en-US" dirty="0"/>
              <a:t>. O&amp;T/</a:t>
            </a:r>
            <a:r>
              <a:rPr lang="en-US" dirty="0" err="1"/>
              <a:t>Div</a:t>
            </a:r>
            <a:r>
              <a:rPr lang="en-US" dirty="0"/>
              <a:t> </a:t>
            </a:r>
            <a:r>
              <a:rPr lang="en-US" dirty="0" smtClean="0"/>
              <a:t>Trg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CA76A0-AD9F-4CDD-A054-126E25B9D01F}" type="slidenum">
              <a:rPr lang="nl-BE" smtClean="0"/>
              <a:t>12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132483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Allerlei</a:t>
            </a:r>
            <a:r>
              <a:rPr lang="en-US" dirty="0" smtClean="0"/>
              <a:t> </a:t>
            </a:r>
            <a:r>
              <a:rPr lang="en-US" dirty="0" err="1" smtClean="0"/>
              <a:t>commissies</a:t>
            </a:r>
            <a:r>
              <a:rPr lang="en-US" dirty="0" smtClean="0"/>
              <a:t> &amp; </a:t>
            </a:r>
            <a:r>
              <a:rPr lang="en-US" dirty="0" err="1" smtClean="0"/>
              <a:t>fora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0"/>
            <a:ext cx="8892480" cy="4637112"/>
          </a:xfrm>
        </p:spPr>
        <p:txBody>
          <a:bodyPr/>
          <a:lstStyle/>
          <a:p>
            <a:r>
              <a:rPr lang="en-US" dirty="0" smtClean="0"/>
              <a:t>de </a:t>
            </a:r>
            <a:r>
              <a:rPr lang="en-US" dirty="0" err="1" smtClean="0"/>
              <a:t>Duikraad</a:t>
            </a:r>
            <a:endParaRPr lang="en-US" dirty="0" smtClean="0"/>
          </a:p>
          <a:p>
            <a:r>
              <a:rPr lang="en-US" dirty="0"/>
              <a:t>Commission de </a:t>
            </a:r>
            <a:r>
              <a:rPr lang="en-US" dirty="0" err="1"/>
              <a:t>Sécurité</a:t>
            </a:r>
            <a:r>
              <a:rPr lang="en-US" dirty="0"/>
              <a:t> pour les Techniques de </a:t>
            </a:r>
            <a:r>
              <a:rPr lang="en-US" dirty="0" err="1"/>
              <a:t>Franchissement</a:t>
            </a:r>
            <a:r>
              <a:rPr lang="en-US" dirty="0"/>
              <a:t> </a:t>
            </a:r>
            <a:r>
              <a:rPr lang="en-US" dirty="0" err="1" smtClean="0"/>
              <a:t>d’Obstacles</a:t>
            </a:r>
            <a:r>
              <a:rPr lang="en-US" dirty="0" smtClean="0"/>
              <a:t> / </a:t>
            </a:r>
            <a:r>
              <a:rPr lang="en-US" dirty="0" err="1" smtClean="0"/>
              <a:t>VeiligheidsCommisie</a:t>
            </a:r>
            <a:r>
              <a:rPr lang="en-US" dirty="0" smtClean="0"/>
              <a:t> </a:t>
            </a:r>
            <a:r>
              <a:rPr lang="en-US" dirty="0"/>
              <a:t>over de </a:t>
            </a:r>
            <a:r>
              <a:rPr lang="en-US" dirty="0" err="1"/>
              <a:t>Technieken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het </a:t>
            </a:r>
            <a:r>
              <a:rPr lang="en-US" dirty="0" err="1"/>
              <a:t>Overschrijden</a:t>
            </a:r>
            <a:r>
              <a:rPr lang="en-US" dirty="0"/>
              <a:t> van </a:t>
            </a:r>
            <a:r>
              <a:rPr lang="en-US" dirty="0" err="1"/>
              <a:t>HindernissenWkGp</a:t>
            </a:r>
            <a:r>
              <a:rPr lang="en-US" dirty="0"/>
              <a:t> </a:t>
            </a:r>
            <a:r>
              <a:rPr lang="en-US" dirty="0" err="1"/>
              <a:t>G</a:t>
            </a:r>
            <a:r>
              <a:rPr lang="en-US" dirty="0" err="1" smtClean="0"/>
              <a:t>evaarlijke</a:t>
            </a:r>
            <a:r>
              <a:rPr lang="en-US" dirty="0" smtClean="0"/>
              <a:t> </a:t>
            </a:r>
            <a:r>
              <a:rPr lang="en-US" dirty="0" err="1" smtClean="0"/>
              <a:t>producten</a:t>
            </a:r>
            <a:endParaRPr lang="en-US" dirty="0" smtClean="0"/>
          </a:p>
          <a:p>
            <a:r>
              <a:rPr lang="nl-BE" dirty="0" err="1" smtClean="0"/>
              <a:t>WkGp</a:t>
            </a:r>
            <a:r>
              <a:rPr lang="nl-BE" dirty="0" smtClean="0"/>
              <a:t> “Veiligheid  metaalbewerkingsmachines”</a:t>
            </a:r>
          </a:p>
          <a:p>
            <a:r>
              <a:rPr lang="nl-NL" dirty="0"/>
              <a:t>CCB NH90 (aspecten survival </a:t>
            </a:r>
            <a:r>
              <a:rPr lang="nl-NL" dirty="0" err="1"/>
              <a:t>Eqt</a:t>
            </a:r>
            <a:r>
              <a:rPr lang="nl-NL" dirty="0"/>
              <a:t>, bewapening en optiek op NH90</a:t>
            </a:r>
            <a:r>
              <a:rPr lang="nl-NL" dirty="0" smtClean="0"/>
              <a:t>)</a:t>
            </a:r>
          </a:p>
          <a:p>
            <a:r>
              <a:rPr lang="fr-FR" dirty="0" err="1" smtClean="0"/>
              <a:t>Safety</a:t>
            </a:r>
            <a:r>
              <a:rPr lang="fr-FR" dirty="0" smtClean="0"/>
              <a:t> Meeting:  équipements </a:t>
            </a:r>
            <a:r>
              <a:rPr lang="fr-FR" dirty="0"/>
              <a:t>de </a:t>
            </a:r>
            <a:r>
              <a:rPr lang="fr-FR" dirty="0" smtClean="0"/>
              <a:t>survie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CA76A0-AD9F-4CDD-A054-126E25B9D01F}" type="slidenum">
              <a:rPr lang="nl-BE" smtClean="0"/>
              <a:t>13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735997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Allerlei</a:t>
            </a:r>
            <a:r>
              <a:rPr lang="en-US" dirty="0" smtClean="0"/>
              <a:t> </a:t>
            </a:r>
            <a:r>
              <a:rPr lang="en-US" dirty="0" err="1" smtClean="0"/>
              <a:t>commissies</a:t>
            </a:r>
            <a:r>
              <a:rPr lang="en-US" dirty="0" smtClean="0"/>
              <a:t> &amp; </a:t>
            </a:r>
            <a:r>
              <a:rPr lang="en-US" dirty="0" err="1" smtClean="0"/>
              <a:t>fora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79296" cy="4637112"/>
          </a:xfrm>
        </p:spPr>
        <p:txBody>
          <a:bodyPr/>
          <a:lstStyle/>
          <a:p>
            <a:r>
              <a:rPr lang="en-US" dirty="0" smtClean="0"/>
              <a:t>DGMR </a:t>
            </a:r>
            <a:r>
              <a:rPr lang="en-US" dirty="0"/>
              <a:t>ICS WG 1: </a:t>
            </a:r>
            <a:r>
              <a:rPr lang="en-US" dirty="0" err="1"/>
              <a:t>fora</a:t>
            </a:r>
            <a:r>
              <a:rPr lang="en-US" dirty="0"/>
              <a:t> met </a:t>
            </a:r>
            <a:r>
              <a:rPr lang="en-US" dirty="0" err="1"/>
              <a:t>vertegenwoordigers</a:t>
            </a:r>
            <a:r>
              <a:rPr lang="en-US" dirty="0"/>
              <a:t> van </a:t>
            </a:r>
            <a:r>
              <a:rPr lang="en-US" dirty="0" err="1"/>
              <a:t>alle</a:t>
            </a:r>
            <a:r>
              <a:rPr lang="en-US" dirty="0"/>
              <a:t> </a:t>
            </a:r>
            <a:r>
              <a:rPr lang="en-US" dirty="0" err="1"/>
              <a:t>secties</a:t>
            </a:r>
            <a:r>
              <a:rPr lang="en-US" dirty="0"/>
              <a:t> DGMR </a:t>
            </a:r>
            <a:r>
              <a:rPr lang="en-US" dirty="0" err="1"/>
              <a:t>onder</a:t>
            </a:r>
            <a:r>
              <a:rPr lang="en-US" dirty="0"/>
              <a:t> </a:t>
            </a:r>
            <a:r>
              <a:rPr lang="en-US" dirty="0" err="1"/>
              <a:t>leiding</a:t>
            </a:r>
            <a:r>
              <a:rPr lang="en-US" dirty="0"/>
              <a:t> van </a:t>
            </a:r>
            <a:r>
              <a:rPr lang="en-US" dirty="0" err="1"/>
              <a:t>MRMgt</a:t>
            </a:r>
            <a:r>
              <a:rPr lang="en-US" dirty="0"/>
              <a:t> met </a:t>
            </a:r>
            <a:r>
              <a:rPr lang="en-US" dirty="0" err="1"/>
              <a:t>als</a:t>
            </a:r>
            <a:r>
              <a:rPr lang="en-US" dirty="0"/>
              <a:t> </a:t>
            </a:r>
            <a:r>
              <a:rPr lang="en-US" dirty="0" err="1"/>
              <a:t>doel</a:t>
            </a:r>
            <a:r>
              <a:rPr lang="en-US" dirty="0"/>
              <a:t> </a:t>
            </a:r>
            <a:r>
              <a:rPr lang="en-US" dirty="0" err="1"/>
              <a:t>risicoanalyse</a:t>
            </a:r>
            <a:r>
              <a:rPr lang="en-US" dirty="0"/>
              <a:t> &amp; </a:t>
            </a:r>
            <a:r>
              <a:rPr lang="en-US" dirty="0" err="1"/>
              <a:t>procesbepaling</a:t>
            </a:r>
            <a:r>
              <a:rPr lang="en-US" dirty="0"/>
              <a:t> over </a:t>
            </a:r>
            <a:r>
              <a:rPr lang="en-US" dirty="0" err="1"/>
              <a:t>analyse</a:t>
            </a:r>
            <a:r>
              <a:rPr lang="en-US" dirty="0"/>
              <a:t> en </a:t>
            </a:r>
            <a:r>
              <a:rPr lang="en-US" dirty="0" err="1"/>
              <a:t>erkenning</a:t>
            </a:r>
            <a:r>
              <a:rPr lang="en-US" dirty="0"/>
              <a:t> </a:t>
            </a:r>
            <a:r>
              <a:rPr lang="en-US" dirty="0" err="1"/>
              <a:t>behoefte</a:t>
            </a:r>
            <a:r>
              <a:rPr lang="en-US" dirty="0"/>
              <a:t> / </a:t>
            </a:r>
            <a:r>
              <a:rPr lang="en-US" dirty="0" err="1"/>
              <a:t>prospectie</a:t>
            </a:r>
            <a:r>
              <a:rPr lang="en-US" dirty="0"/>
              <a:t> &amp; </a:t>
            </a:r>
            <a:r>
              <a:rPr lang="en-US" dirty="0" err="1"/>
              <a:t>bepaling</a:t>
            </a:r>
            <a:r>
              <a:rPr lang="en-US" dirty="0"/>
              <a:t> </a:t>
            </a:r>
            <a:r>
              <a:rPr lang="en-US" dirty="0" err="1"/>
              <a:t>methodes</a:t>
            </a:r>
            <a:r>
              <a:rPr lang="en-US" dirty="0"/>
              <a:t> / </a:t>
            </a:r>
            <a:r>
              <a:rPr lang="en-US" dirty="0" err="1"/>
              <a:t>confrontatie</a:t>
            </a:r>
            <a:r>
              <a:rPr lang="en-US" dirty="0"/>
              <a:t> </a:t>
            </a:r>
            <a:r>
              <a:rPr lang="en-US" dirty="0" err="1"/>
              <a:t>behoeften-methodes</a:t>
            </a:r>
            <a:r>
              <a:rPr lang="en-US" dirty="0"/>
              <a:t> (</a:t>
            </a:r>
            <a:r>
              <a:rPr lang="en-US" dirty="0" err="1" smtClean="0"/>
              <a:t>implementatie</a:t>
            </a:r>
            <a:r>
              <a:rPr lang="en-US" dirty="0" smtClean="0"/>
              <a:t> </a:t>
            </a:r>
            <a:r>
              <a:rPr lang="en-US" dirty="0"/>
              <a:t>in ILIAS 22 </a:t>
            </a:r>
            <a:r>
              <a:rPr lang="en-US" dirty="0" err="1"/>
              <a:t>vanaf</a:t>
            </a:r>
            <a:r>
              <a:rPr lang="en-US" dirty="0"/>
              <a:t> Mid </a:t>
            </a:r>
            <a:r>
              <a:rPr lang="en-US" dirty="0" smtClean="0"/>
              <a:t>2017)</a:t>
            </a:r>
          </a:p>
          <a:p>
            <a:r>
              <a:rPr lang="en-US" dirty="0" smtClean="0"/>
              <a:t>CCB entre </a:t>
            </a:r>
            <a:r>
              <a:rPr lang="en-US" dirty="0" err="1"/>
              <a:t>MRSys</a:t>
            </a:r>
            <a:r>
              <a:rPr lang="en-US" dirty="0"/>
              <a:t>-N et MRC&amp;I-CIS </a:t>
            </a:r>
            <a:r>
              <a:rPr lang="en-US" dirty="0" smtClean="0"/>
              <a:t>la </a:t>
            </a:r>
            <a:r>
              <a:rPr lang="en-US" dirty="0" err="1"/>
              <a:t>gestion</a:t>
            </a:r>
            <a:r>
              <a:rPr lang="en-US" dirty="0"/>
              <a:t> de configuration des </a:t>
            </a:r>
            <a:r>
              <a:rPr lang="en-US" dirty="0" err="1"/>
              <a:t>moyens</a:t>
            </a:r>
            <a:r>
              <a:rPr lang="en-US" dirty="0"/>
              <a:t> CIS à </a:t>
            </a:r>
            <a:r>
              <a:rPr lang="en-US" dirty="0" err="1"/>
              <a:t>bord</a:t>
            </a:r>
            <a:r>
              <a:rPr lang="en-US" dirty="0"/>
              <a:t> des </a:t>
            </a:r>
            <a:r>
              <a:rPr lang="en-US" dirty="0" err="1" smtClean="0"/>
              <a:t>navires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CA76A0-AD9F-4CDD-A054-126E25B9D01F}" type="slidenum">
              <a:rPr lang="nl-BE" smtClean="0"/>
              <a:t>14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299976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Allerlei</a:t>
            </a:r>
            <a:r>
              <a:rPr lang="en-US" dirty="0" smtClean="0"/>
              <a:t> </a:t>
            </a:r>
            <a:r>
              <a:rPr lang="en-US" dirty="0" err="1" smtClean="0"/>
              <a:t>commissies</a:t>
            </a:r>
            <a:r>
              <a:rPr lang="en-US" dirty="0" smtClean="0"/>
              <a:t> &amp; </a:t>
            </a:r>
            <a:r>
              <a:rPr lang="en-US" dirty="0" err="1" smtClean="0"/>
              <a:t>fora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79296" cy="4637112"/>
          </a:xfrm>
        </p:spPr>
        <p:txBody>
          <a:bodyPr/>
          <a:lstStyle/>
          <a:p>
            <a:r>
              <a:rPr lang="en-US" dirty="0" smtClean="0"/>
              <a:t>CCB </a:t>
            </a:r>
            <a:r>
              <a:rPr lang="en-US" dirty="0" err="1"/>
              <a:t>MRSys</a:t>
            </a:r>
            <a:r>
              <a:rPr lang="en-US" dirty="0"/>
              <a:t>/L – MRC&amp;I/CIS : Configuration Control Board entre </a:t>
            </a:r>
            <a:r>
              <a:rPr lang="en-US" dirty="0" err="1"/>
              <a:t>MRSys</a:t>
            </a:r>
            <a:r>
              <a:rPr lang="en-US" dirty="0"/>
              <a:t>-L et MRC&amp;I-CIS </a:t>
            </a:r>
            <a:r>
              <a:rPr lang="en-US" dirty="0" err="1"/>
              <a:t>mis</a:t>
            </a:r>
            <a:r>
              <a:rPr lang="en-US" dirty="0"/>
              <a:t> en place </a:t>
            </a:r>
            <a:r>
              <a:rPr lang="en-US" dirty="0" err="1"/>
              <a:t>afin</a:t>
            </a:r>
            <a:r>
              <a:rPr lang="en-US" dirty="0"/>
              <a:t> </a:t>
            </a:r>
            <a:r>
              <a:rPr lang="en-US" dirty="0" err="1"/>
              <a:t>d’offrir</a:t>
            </a:r>
            <a:r>
              <a:rPr lang="en-US" dirty="0"/>
              <a:t> </a:t>
            </a:r>
            <a:r>
              <a:rPr lang="en-US" dirty="0" err="1"/>
              <a:t>une</a:t>
            </a:r>
            <a:r>
              <a:rPr lang="en-US" dirty="0"/>
              <a:t> </a:t>
            </a:r>
            <a:r>
              <a:rPr lang="en-US" dirty="0" err="1"/>
              <a:t>meilleure</a:t>
            </a:r>
            <a:r>
              <a:rPr lang="en-US" dirty="0"/>
              <a:t> </a:t>
            </a:r>
            <a:r>
              <a:rPr lang="en-US" dirty="0" err="1"/>
              <a:t>gouvernance</a:t>
            </a:r>
            <a:r>
              <a:rPr lang="en-US" dirty="0"/>
              <a:t> à la coordination </a:t>
            </a:r>
            <a:r>
              <a:rPr lang="en-US" dirty="0" err="1"/>
              <a:t>visant</a:t>
            </a:r>
            <a:r>
              <a:rPr lang="en-US" dirty="0"/>
              <a:t> la </a:t>
            </a:r>
            <a:r>
              <a:rPr lang="en-US" dirty="0" err="1"/>
              <a:t>gestion</a:t>
            </a:r>
            <a:r>
              <a:rPr lang="en-US" dirty="0"/>
              <a:t> de configuration des </a:t>
            </a:r>
            <a:r>
              <a:rPr lang="en-US" dirty="0" err="1"/>
              <a:t>moyens</a:t>
            </a:r>
            <a:r>
              <a:rPr lang="en-US" dirty="0"/>
              <a:t> CIS à </a:t>
            </a:r>
            <a:r>
              <a:rPr lang="en-US" dirty="0" err="1"/>
              <a:t>bord</a:t>
            </a:r>
            <a:r>
              <a:rPr lang="en-US" dirty="0"/>
              <a:t> des </a:t>
            </a:r>
            <a:r>
              <a:rPr lang="en-US" dirty="0" err="1"/>
              <a:t>véhicules</a:t>
            </a:r>
            <a:endParaRPr lang="en-US" dirty="0"/>
          </a:p>
          <a:p>
            <a:r>
              <a:rPr lang="en-US" dirty="0" err="1" smtClean="0"/>
              <a:t>WGp</a:t>
            </a:r>
            <a:r>
              <a:rPr lang="en-US" dirty="0" smtClean="0"/>
              <a:t> </a:t>
            </a:r>
            <a:r>
              <a:rPr lang="en-US" dirty="0" err="1"/>
              <a:t>beveiliging</a:t>
            </a:r>
            <a:r>
              <a:rPr lang="en-US" dirty="0"/>
              <a:t> CDN: intern MRC&amp;I-CIS </a:t>
            </a:r>
            <a:r>
              <a:rPr lang="en-US" dirty="0" err="1"/>
              <a:t>fora</a:t>
            </a:r>
            <a:r>
              <a:rPr lang="en-US" dirty="0"/>
              <a:t> </a:t>
            </a:r>
            <a:r>
              <a:rPr lang="en-US" dirty="0" smtClean="0"/>
              <a:t>met </a:t>
            </a:r>
            <a:r>
              <a:rPr lang="en-US" dirty="0" err="1"/>
              <a:t>betrekking</a:t>
            </a:r>
            <a:r>
              <a:rPr lang="en-US" dirty="0"/>
              <a:t> tot de </a:t>
            </a:r>
            <a:r>
              <a:rPr lang="en-US" dirty="0" err="1"/>
              <a:t>beveiliging</a:t>
            </a:r>
            <a:r>
              <a:rPr lang="en-US" dirty="0"/>
              <a:t> van het CDN-</a:t>
            </a:r>
            <a:r>
              <a:rPr lang="en-US" dirty="0" err="1"/>
              <a:t>netwerk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CA76A0-AD9F-4CDD-A054-126E25B9D01F}" type="slidenum">
              <a:rPr lang="nl-BE" smtClean="0"/>
              <a:t>15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336107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Overzicht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11560" y="1700808"/>
            <a:ext cx="8229600" cy="4637112"/>
          </a:xfrm>
        </p:spPr>
        <p:txBody>
          <a:bodyPr/>
          <a:lstStyle/>
          <a:p>
            <a:r>
              <a:rPr lang="en-US" dirty="0" err="1" smtClean="0"/>
              <a:t>Risicobeheersmodel</a:t>
            </a:r>
            <a:r>
              <a:rPr lang="en-US" dirty="0" smtClean="0"/>
              <a:t> en </a:t>
            </a:r>
            <a:r>
              <a:rPr lang="en-US" dirty="0" err="1" smtClean="0"/>
              <a:t>principes</a:t>
            </a:r>
            <a:endParaRPr lang="en-US" dirty="0"/>
          </a:p>
          <a:p>
            <a:r>
              <a:rPr lang="en-US" dirty="0" err="1" smtClean="0"/>
              <a:t>Rol</a:t>
            </a:r>
            <a:r>
              <a:rPr lang="en-US" dirty="0" smtClean="0"/>
              <a:t> </a:t>
            </a:r>
            <a:r>
              <a:rPr lang="en-US" dirty="0" err="1" smtClean="0"/>
              <a:t>materieelbeheerder</a:t>
            </a:r>
            <a:endParaRPr lang="en-US" dirty="0" smtClean="0"/>
          </a:p>
          <a:p>
            <a:r>
              <a:rPr lang="en-US" dirty="0" err="1" smtClean="0"/>
              <a:t>Rol</a:t>
            </a:r>
            <a:r>
              <a:rPr lang="en-US" dirty="0" smtClean="0"/>
              <a:t> MR-</a:t>
            </a:r>
            <a:r>
              <a:rPr lang="en-US" dirty="0" err="1" smtClean="0"/>
              <a:t>Mgt</a:t>
            </a:r>
            <a:r>
              <a:rPr lang="en-US" dirty="0" smtClean="0"/>
              <a:t>/Risk</a:t>
            </a:r>
          </a:p>
          <a:p>
            <a:r>
              <a:rPr lang="en-US" dirty="0" err="1" smtClean="0"/>
              <a:t>Proces</a:t>
            </a:r>
            <a:r>
              <a:rPr lang="en-US" dirty="0" smtClean="0"/>
              <a:t> </a:t>
            </a:r>
            <a:r>
              <a:rPr lang="en-US" dirty="0" err="1" smtClean="0"/>
              <a:t>drie</a:t>
            </a:r>
            <a:r>
              <a:rPr lang="en-US" dirty="0" smtClean="0"/>
              <a:t> </a:t>
            </a:r>
            <a:r>
              <a:rPr lang="en-US" dirty="0" err="1" smtClean="0"/>
              <a:t>groene</a:t>
            </a:r>
            <a:r>
              <a:rPr lang="en-US" dirty="0" smtClean="0"/>
              <a:t> </a:t>
            </a:r>
            <a:r>
              <a:rPr lang="en-US" dirty="0" err="1" smtClean="0"/>
              <a:t>lichten</a:t>
            </a:r>
            <a:r>
              <a:rPr lang="en-US" dirty="0" smtClean="0"/>
              <a:t> (HSE)</a:t>
            </a:r>
            <a:endParaRPr lang="en-US" dirty="0" smtClean="0"/>
          </a:p>
          <a:p>
            <a:r>
              <a:rPr lang="en-US" dirty="0" err="1" smtClean="0"/>
              <a:t>Voor</a:t>
            </a:r>
            <a:r>
              <a:rPr lang="en-US" dirty="0"/>
              <a:t> </a:t>
            </a:r>
            <a:r>
              <a:rPr lang="en-US" dirty="0" err="1" smtClean="0"/>
              <a:t>vliegend</a:t>
            </a:r>
            <a:r>
              <a:rPr lang="en-US" dirty="0" smtClean="0"/>
              <a:t> Mat (“Airworthiness”)</a:t>
            </a:r>
          </a:p>
          <a:p>
            <a:r>
              <a:rPr lang="en-US" dirty="0" err="1" smtClean="0"/>
              <a:t>Allerlei</a:t>
            </a:r>
            <a:r>
              <a:rPr lang="en-US" dirty="0" smtClean="0"/>
              <a:t> “</a:t>
            </a:r>
            <a:r>
              <a:rPr lang="en-US" dirty="0" err="1" smtClean="0"/>
              <a:t>Veiligheidscommissies</a:t>
            </a:r>
            <a:r>
              <a:rPr lang="en-US" dirty="0" smtClean="0"/>
              <a:t> &amp; </a:t>
            </a:r>
            <a:r>
              <a:rPr lang="en-US" dirty="0" err="1" smtClean="0"/>
              <a:t>andere</a:t>
            </a:r>
            <a:r>
              <a:rPr lang="en-US" dirty="0" smtClean="0"/>
              <a:t> </a:t>
            </a:r>
            <a:r>
              <a:rPr lang="en-US" dirty="0" err="1" smtClean="0"/>
              <a:t>fora</a:t>
            </a:r>
            <a:r>
              <a:rPr lang="en-US" dirty="0" smtClean="0"/>
              <a:t>”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DE9F56-C682-4543-88A7-25011D35B916}" type="slidenum">
              <a:rPr lang="nl-BE" smtClean="0"/>
              <a:pPr>
                <a:defRPr/>
              </a:pPr>
              <a:t>2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003215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AutoShape 3"/>
          <p:cNvSpPr>
            <a:spLocks noChangeAspect="1" noChangeArrowheads="1"/>
          </p:cNvSpPr>
          <p:nvPr/>
        </p:nvSpPr>
        <p:spPr bwMode="auto">
          <a:xfrm>
            <a:off x="1907706" y="1877714"/>
            <a:ext cx="6938963" cy="4719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sz="20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44034" name="Rectangle 4"/>
          <p:cNvSpPr>
            <a:spLocks noChangeArrowheads="1"/>
          </p:cNvSpPr>
          <p:nvPr/>
        </p:nvSpPr>
        <p:spPr bwMode="auto">
          <a:xfrm>
            <a:off x="1907704" y="2185689"/>
            <a:ext cx="2817813" cy="1558925"/>
          </a:xfrm>
          <a:prstGeom prst="rect">
            <a:avLst/>
          </a:prstGeom>
          <a:solidFill>
            <a:srgbClr val="FFFF00"/>
          </a:solidFill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 lIns="83210" tIns="41605" rIns="83210" bIns="41605" anchor="ctr" anchorCtr="1"/>
          <a:lstStyle/>
          <a:p>
            <a:pPr algn="ctr"/>
            <a:r>
              <a:rPr lang="en-US" sz="2400" b="1" dirty="0">
                <a:solidFill>
                  <a:srgbClr val="000000"/>
                </a:solidFill>
              </a:rPr>
              <a:t>Hazard </a:t>
            </a:r>
          </a:p>
          <a:p>
            <a:pPr algn="ctr"/>
            <a:r>
              <a:rPr lang="en-US" sz="2400" b="1" dirty="0">
                <a:solidFill>
                  <a:srgbClr val="000000"/>
                </a:solidFill>
              </a:rPr>
              <a:t>Identification</a:t>
            </a:r>
            <a:endParaRPr lang="fr-FR" sz="2400" u="sng" dirty="0">
              <a:solidFill>
                <a:schemeClr val="tx1"/>
              </a:solidFill>
            </a:endParaRPr>
          </a:p>
        </p:txBody>
      </p:sp>
      <p:sp>
        <p:nvSpPr>
          <p:cNvPr id="44035" name="Rectangle 5"/>
          <p:cNvSpPr>
            <a:spLocks noChangeArrowheads="1"/>
          </p:cNvSpPr>
          <p:nvPr/>
        </p:nvSpPr>
        <p:spPr bwMode="auto">
          <a:xfrm>
            <a:off x="5839941" y="2185689"/>
            <a:ext cx="2817812" cy="1558925"/>
          </a:xfrm>
          <a:prstGeom prst="rect">
            <a:avLst/>
          </a:prstGeom>
          <a:solidFill>
            <a:srgbClr val="E4069A"/>
          </a:solidFill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 lIns="83210" tIns="41605" rIns="83210" bIns="41605" anchor="ctr" anchorCtr="1"/>
          <a:lstStyle/>
          <a:p>
            <a:pPr algn="ctr"/>
            <a:r>
              <a:rPr lang="en-US" sz="2400" b="1">
                <a:solidFill>
                  <a:srgbClr val="000000"/>
                </a:solidFill>
              </a:rPr>
              <a:t>Risk Assessment</a:t>
            </a:r>
            <a:endParaRPr lang="fr-FR" sz="2400" u="sng">
              <a:solidFill>
                <a:schemeClr val="tx1"/>
              </a:solidFill>
            </a:endParaRPr>
          </a:p>
        </p:txBody>
      </p:sp>
      <p:sp>
        <p:nvSpPr>
          <p:cNvPr id="44036" name="Rectangle 6"/>
          <p:cNvSpPr>
            <a:spLocks noChangeArrowheads="1"/>
          </p:cNvSpPr>
          <p:nvPr/>
        </p:nvSpPr>
        <p:spPr bwMode="auto">
          <a:xfrm>
            <a:off x="1907704" y="5033665"/>
            <a:ext cx="2817813" cy="1563687"/>
          </a:xfrm>
          <a:prstGeom prst="rect">
            <a:avLst/>
          </a:prstGeom>
          <a:solidFill>
            <a:srgbClr val="866FE7"/>
          </a:solidFill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 lIns="83210" tIns="41605" rIns="83210" bIns="41605" anchor="ctr" anchorCtr="1"/>
          <a:lstStyle/>
          <a:p>
            <a:pPr algn="ctr"/>
            <a:r>
              <a:rPr lang="en-US" sz="2400" b="1">
                <a:solidFill>
                  <a:srgbClr val="000000"/>
                </a:solidFill>
              </a:rPr>
              <a:t>Risk Acceptance</a:t>
            </a:r>
            <a:endParaRPr lang="fr-FR" sz="2400" u="sng">
              <a:solidFill>
                <a:schemeClr val="tx1"/>
              </a:solidFill>
            </a:endParaRPr>
          </a:p>
        </p:txBody>
      </p:sp>
      <p:sp>
        <p:nvSpPr>
          <p:cNvPr id="44037" name="Rectangle 7"/>
          <p:cNvSpPr>
            <a:spLocks noChangeArrowheads="1"/>
          </p:cNvSpPr>
          <p:nvPr/>
        </p:nvSpPr>
        <p:spPr bwMode="auto">
          <a:xfrm>
            <a:off x="5839941" y="5033662"/>
            <a:ext cx="2817812" cy="1562100"/>
          </a:xfrm>
          <a:prstGeom prst="rect">
            <a:avLst/>
          </a:prstGeom>
          <a:solidFill>
            <a:srgbClr val="006600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lIns="83210" tIns="41605" rIns="83210" bIns="41605" anchor="ctr" anchorCtr="1"/>
          <a:lstStyle/>
          <a:p>
            <a:r>
              <a:rPr lang="en-US" sz="2400" dirty="0">
                <a:solidFill>
                  <a:srgbClr val="FFFFFF"/>
                </a:solidFill>
              </a:rPr>
              <a:t>Risk Treatment</a:t>
            </a:r>
            <a:endParaRPr lang="fr-FR" sz="2400" u="sng" dirty="0">
              <a:solidFill>
                <a:schemeClr val="tx1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4427069" y="5190824"/>
            <a:ext cx="1698625" cy="1322388"/>
            <a:chOff x="4427069" y="5190824"/>
            <a:chExt cx="1698625" cy="1322388"/>
          </a:xfrm>
        </p:grpSpPr>
        <p:sp>
          <p:nvSpPr>
            <p:cNvPr id="44041" name="Freeform 11">
              <a:hlinkClick r:id="" action="ppaction://noaction"/>
            </p:cNvPr>
            <p:cNvSpPr>
              <a:spLocks/>
            </p:cNvSpPr>
            <p:nvPr/>
          </p:nvSpPr>
          <p:spPr bwMode="auto">
            <a:xfrm>
              <a:off x="4427069" y="5190824"/>
              <a:ext cx="1698625" cy="1322388"/>
            </a:xfrm>
            <a:custGeom>
              <a:avLst/>
              <a:gdLst>
                <a:gd name="T0" fmla="*/ 2147483647 w 927"/>
                <a:gd name="T1" fmla="*/ 0 h 565"/>
                <a:gd name="T2" fmla="*/ 2147483647 w 927"/>
                <a:gd name="T3" fmla="*/ 2147483647 h 565"/>
                <a:gd name="T4" fmla="*/ 2147483647 w 927"/>
                <a:gd name="T5" fmla="*/ 2147483647 h 565"/>
                <a:gd name="T6" fmla="*/ 2147483647 w 927"/>
                <a:gd name="T7" fmla="*/ 2147483647 h 565"/>
                <a:gd name="T8" fmla="*/ 2147483647 w 927"/>
                <a:gd name="T9" fmla="*/ 2147483647 h 565"/>
                <a:gd name="T10" fmla="*/ 2147483647 w 927"/>
                <a:gd name="T11" fmla="*/ 2147483647 h 565"/>
                <a:gd name="T12" fmla="*/ 0 w 927"/>
                <a:gd name="T13" fmla="*/ 2147483647 h 565"/>
                <a:gd name="T14" fmla="*/ 2147483647 w 927"/>
                <a:gd name="T15" fmla="*/ 0 h 56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927"/>
                <a:gd name="T25" fmla="*/ 0 h 565"/>
                <a:gd name="T26" fmla="*/ 927 w 927"/>
                <a:gd name="T27" fmla="*/ 565 h 56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927" h="565">
                  <a:moveTo>
                    <a:pt x="262" y="0"/>
                  </a:moveTo>
                  <a:lnTo>
                    <a:pt x="262" y="90"/>
                  </a:lnTo>
                  <a:lnTo>
                    <a:pt x="927" y="90"/>
                  </a:lnTo>
                  <a:lnTo>
                    <a:pt x="927" y="477"/>
                  </a:lnTo>
                  <a:lnTo>
                    <a:pt x="262" y="477"/>
                  </a:lnTo>
                  <a:lnTo>
                    <a:pt x="262" y="565"/>
                  </a:lnTo>
                  <a:lnTo>
                    <a:pt x="0" y="284"/>
                  </a:lnTo>
                  <a:lnTo>
                    <a:pt x="262" y="0"/>
                  </a:lnTo>
                  <a:close/>
                </a:path>
              </a:pathLst>
            </a:custGeom>
            <a:solidFill>
              <a:srgbClr val="EAEAEA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44043" name="Rectangle 13"/>
            <p:cNvSpPr>
              <a:spLocks noChangeArrowheads="1"/>
            </p:cNvSpPr>
            <p:nvPr/>
          </p:nvSpPr>
          <p:spPr bwMode="auto">
            <a:xfrm>
              <a:off x="4658841" y="5445224"/>
              <a:ext cx="1401762" cy="8617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nl-BE" sz="1400" dirty="0" smtClean="0">
                  <a:solidFill>
                    <a:srgbClr val="000000"/>
                  </a:solidFill>
                  <a:latin typeface="Trebuchet MS" pitchFamily="34" charset="0"/>
                </a:rPr>
                <a:t>Risk </a:t>
              </a:r>
              <a:r>
                <a:rPr lang="nl-BE" sz="1400" dirty="0" err="1" smtClean="0">
                  <a:solidFill>
                    <a:srgbClr val="000000"/>
                  </a:solidFill>
                  <a:latin typeface="Trebuchet MS" pitchFamily="34" charset="0"/>
                </a:rPr>
                <a:t>acceptance</a:t>
              </a:r>
              <a:r>
                <a:rPr lang="nl-BE" sz="1400" dirty="0" smtClean="0">
                  <a:solidFill>
                    <a:srgbClr val="000000"/>
                  </a:solidFill>
                  <a:latin typeface="Trebuchet MS" pitchFamily="34" charset="0"/>
                </a:rPr>
                <a:t> </a:t>
              </a:r>
              <a:r>
                <a:rPr lang="nl-BE" sz="1400" dirty="0" err="1" smtClean="0">
                  <a:solidFill>
                    <a:srgbClr val="000000"/>
                  </a:solidFill>
                  <a:latin typeface="Trebuchet MS" pitchFamily="34" charset="0"/>
                </a:rPr>
                <a:t>amongst</a:t>
              </a:r>
              <a:r>
                <a:rPr lang="nl-BE" sz="1400" dirty="0" smtClean="0">
                  <a:solidFill>
                    <a:srgbClr val="000000"/>
                  </a:solidFill>
                  <a:latin typeface="Trebuchet MS" pitchFamily="34" charset="0"/>
                </a:rPr>
                <a:t> the </a:t>
              </a:r>
              <a:r>
                <a:rPr lang="nl-BE" sz="1400" dirty="0" err="1" smtClean="0">
                  <a:solidFill>
                    <a:srgbClr val="000000"/>
                  </a:solidFill>
                  <a:latin typeface="Trebuchet MS" pitchFamily="34" charset="0"/>
                </a:rPr>
                <a:t>applicable</a:t>
              </a:r>
              <a:r>
                <a:rPr lang="nl-BE" sz="1400" dirty="0" smtClean="0">
                  <a:solidFill>
                    <a:srgbClr val="000000"/>
                  </a:solidFill>
                  <a:latin typeface="Trebuchet MS" pitchFamily="34" charset="0"/>
                </a:rPr>
                <a:t> Risk </a:t>
              </a:r>
              <a:r>
                <a:rPr lang="nl-BE" sz="1400" dirty="0" err="1" smtClean="0">
                  <a:solidFill>
                    <a:srgbClr val="000000"/>
                  </a:solidFill>
                  <a:latin typeface="Trebuchet MS" pitchFamily="34" charset="0"/>
                </a:rPr>
                <a:t>Appetite</a:t>
              </a:r>
              <a:endParaRPr lang="nl-BE" sz="1400" dirty="0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4282603" y="2061862"/>
            <a:ext cx="1778000" cy="1727200"/>
            <a:chOff x="4282603" y="2061862"/>
            <a:chExt cx="1778000" cy="1727200"/>
          </a:xfrm>
        </p:grpSpPr>
        <p:sp>
          <p:nvSpPr>
            <p:cNvPr id="44042" name="Freeform 12"/>
            <p:cNvSpPr>
              <a:spLocks/>
            </p:cNvSpPr>
            <p:nvPr/>
          </p:nvSpPr>
          <p:spPr bwMode="auto">
            <a:xfrm>
              <a:off x="4282603" y="2061862"/>
              <a:ext cx="1778000" cy="1727200"/>
            </a:xfrm>
            <a:custGeom>
              <a:avLst/>
              <a:gdLst>
                <a:gd name="T0" fmla="*/ 2147483647 w 927"/>
                <a:gd name="T1" fmla="*/ 0 h 565"/>
                <a:gd name="T2" fmla="*/ 2147483647 w 927"/>
                <a:gd name="T3" fmla="*/ 2147483647 h 565"/>
                <a:gd name="T4" fmla="*/ 0 w 927"/>
                <a:gd name="T5" fmla="*/ 2147483647 h 565"/>
                <a:gd name="T6" fmla="*/ 0 w 927"/>
                <a:gd name="T7" fmla="*/ 2147483647 h 565"/>
                <a:gd name="T8" fmla="*/ 2147483647 w 927"/>
                <a:gd name="T9" fmla="*/ 2147483647 h 565"/>
                <a:gd name="T10" fmla="*/ 2147483647 w 927"/>
                <a:gd name="T11" fmla="*/ 2147483647 h 565"/>
                <a:gd name="T12" fmla="*/ 2147483647 w 927"/>
                <a:gd name="T13" fmla="*/ 2147483647 h 565"/>
                <a:gd name="T14" fmla="*/ 2147483647 w 927"/>
                <a:gd name="T15" fmla="*/ 0 h 56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927"/>
                <a:gd name="T25" fmla="*/ 0 h 565"/>
                <a:gd name="T26" fmla="*/ 927 w 927"/>
                <a:gd name="T27" fmla="*/ 565 h 56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927" h="565">
                  <a:moveTo>
                    <a:pt x="666" y="0"/>
                  </a:moveTo>
                  <a:lnTo>
                    <a:pt x="666" y="89"/>
                  </a:lnTo>
                  <a:lnTo>
                    <a:pt x="0" y="89"/>
                  </a:lnTo>
                  <a:lnTo>
                    <a:pt x="0" y="475"/>
                  </a:lnTo>
                  <a:lnTo>
                    <a:pt x="666" y="475"/>
                  </a:lnTo>
                  <a:lnTo>
                    <a:pt x="666" y="565"/>
                  </a:lnTo>
                  <a:lnTo>
                    <a:pt x="927" y="283"/>
                  </a:lnTo>
                  <a:lnTo>
                    <a:pt x="666" y="0"/>
                  </a:lnTo>
                  <a:close/>
                </a:path>
              </a:pathLst>
            </a:custGeom>
            <a:solidFill>
              <a:srgbClr val="EAEAEA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44044" name="Rectangle 14"/>
            <p:cNvSpPr>
              <a:spLocks noChangeArrowheads="1"/>
            </p:cNvSpPr>
            <p:nvPr/>
          </p:nvSpPr>
          <p:spPr bwMode="auto">
            <a:xfrm>
              <a:off x="4355628" y="2593677"/>
              <a:ext cx="151130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nl-BE" sz="1400" dirty="0" smtClean="0">
                  <a:solidFill>
                    <a:srgbClr val="000000"/>
                  </a:solidFill>
                  <a:latin typeface="Trebuchet MS" pitchFamily="34" charset="0"/>
                </a:rPr>
                <a:t>Hazard </a:t>
              </a:r>
              <a:r>
                <a:rPr lang="nl-BE" sz="1400" dirty="0" err="1" smtClean="0">
                  <a:solidFill>
                    <a:srgbClr val="000000"/>
                  </a:solidFill>
                  <a:latin typeface="Trebuchet MS" pitchFamily="34" charset="0"/>
                </a:rPr>
                <a:t>identification</a:t>
              </a:r>
              <a:r>
                <a:rPr lang="nl-BE" sz="1400" dirty="0" smtClean="0">
                  <a:solidFill>
                    <a:srgbClr val="000000"/>
                  </a:solidFill>
                  <a:latin typeface="Trebuchet MS" pitchFamily="34" charset="0"/>
                </a:rPr>
                <a:t> </a:t>
              </a:r>
              <a:r>
                <a:rPr lang="nl-BE" sz="1400" dirty="0" err="1" smtClean="0">
                  <a:solidFill>
                    <a:srgbClr val="000000"/>
                  </a:solidFill>
                  <a:latin typeface="Trebuchet MS" pitchFamily="34" charset="0"/>
                </a:rPr>
                <a:t>and</a:t>
              </a:r>
              <a:r>
                <a:rPr lang="nl-BE" sz="1400" dirty="0" smtClean="0">
                  <a:solidFill>
                    <a:srgbClr val="000000"/>
                  </a:solidFill>
                  <a:latin typeface="Trebuchet MS" pitchFamily="34" charset="0"/>
                </a:rPr>
                <a:t> analysis</a:t>
              </a:r>
              <a:endParaRPr lang="nl-BE" sz="1400" dirty="0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7019455" y="3428701"/>
            <a:ext cx="2087563" cy="1622425"/>
            <a:chOff x="7019455" y="3428701"/>
            <a:chExt cx="2087563" cy="1622425"/>
          </a:xfrm>
        </p:grpSpPr>
        <p:sp>
          <p:nvSpPr>
            <p:cNvPr id="44039" name="Freeform 9">
              <a:hlinkClick r:id="" action="ppaction://noaction"/>
            </p:cNvPr>
            <p:cNvSpPr>
              <a:spLocks/>
            </p:cNvSpPr>
            <p:nvPr/>
          </p:nvSpPr>
          <p:spPr bwMode="auto">
            <a:xfrm>
              <a:off x="7019455" y="3428701"/>
              <a:ext cx="2087563" cy="1622425"/>
            </a:xfrm>
            <a:custGeom>
              <a:avLst/>
              <a:gdLst>
                <a:gd name="T0" fmla="*/ 2147483647 w 926"/>
                <a:gd name="T1" fmla="*/ 2147483647 h 739"/>
                <a:gd name="T2" fmla="*/ 2147483647 w 926"/>
                <a:gd name="T3" fmla="*/ 2147483647 h 739"/>
                <a:gd name="T4" fmla="*/ 2147483647 w 926"/>
                <a:gd name="T5" fmla="*/ 2147483647 h 739"/>
                <a:gd name="T6" fmla="*/ 2147483647 w 926"/>
                <a:gd name="T7" fmla="*/ 2147483647 h 739"/>
                <a:gd name="T8" fmla="*/ 0 w 926"/>
                <a:gd name="T9" fmla="*/ 2147483647 h 739"/>
                <a:gd name="T10" fmla="*/ 0 w 926"/>
                <a:gd name="T11" fmla="*/ 0 h 739"/>
                <a:gd name="T12" fmla="*/ 2147483647 w 926"/>
                <a:gd name="T13" fmla="*/ 0 h 739"/>
                <a:gd name="T14" fmla="*/ 2147483647 w 926"/>
                <a:gd name="T15" fmla="*/ 2147483647 h 739"/>
                <a:gd name="T16" fmla="*/ 2147483647 w 926"/>
                <a:gd name="T17" fmla="*/ 2147483647 h 739"/>
                <a:gd name="T18" fmla="*/ 2147483647 w 926"/>
                <a:gd name="T19" fmla="*/ 2147483647 h 73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26"/>
                <a:gd name="T31" fmla="*/ 0 h 739"/>
                <a:gd name="T32" fmla="*/ 926 w 926"/>
                <a:gd name="T33" fmla="*/ 739 h 73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26" h="739">
                  <a:moveTo>
                    <a:pt x="648" y="739"/>
                  </a:moveTo>
                  <a:lnTo>
                    <a:pt x="368" y="445"/>
                  </a:lnTo>
                  <a:lnTo>
                    <a:pt x="483" y="445"/>
                  </a:lnTo>
                  <a:lnTo>
                    <a:pt x="483" y="300"/>
                  </a:lnTo>
                  <a:lnTo>
                    <a:pt x="0" y="300"/>
                  </a:lnTo>
                  <a:lnTo>
                    <a:pt x="0" y="0"/>
                  </a:lnTo>
                  <a:lnTo>
                    <a:pt x="810" y="0"/>
                  </a:lnTo>
                  <a:lnTo>
                    <a:pt x="810" y="445"/>
                  </a:lnTo>
                  <a:lnTo>
                    <a:pt x="926" y="445"/>
                  </a:lnTo>
                  <a:lnTo>
                    <a:pt x="648" y="739"/>
                  </a:lnTo>
                  <a:close/>
                </a:path>
              </a:pathLst>
            </a:custGeom>
            <a:solidFill>
              <a:srgbClr val="EAEAEA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44045" name="Rectangle 15"/>
            <p:cNvSpPr>
              <a:spLocks noChangeArrowheads="1"/>
            </p:cNvSpPr>
            <p:nvPr/>
          </p:nvSpPr>
          <p:spPr bwMode="auto">
            <a:xfrm>
              <a:off x="7062317" y="3429000"/>
              <a:ext cx="182245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nl-BE" sz="1400" dirty="0" smtClean="0">
                  <a:solidFill>
                    <a:srgbClr val="000000"/>
                  </a:solidFill>
                  <a:latin typeface="Trebuchet MS" pitchFamily="34" charset="0"/>
                </a:rPr>
                <a:t>Risk analysis </a:t>
              </a:r>
              <a:r>
                <a:rPr lang="nl-BE" sz="1400" dirty="0" err="1" smtClean="0">
                  <a:solidFill>
                    <a:srgbClr val="000000"/>
                  </a:solidFill>
                  <a:latin typeface="Trebuchet MS" pitchFamily="34" charset="0"/>
                </a:rPr>
                <a:t>amongst</a:t>
              </a:r>
              <a:r>
                <a:rPr lang="nl-BE" sz="1400" dirty="0" smtClean="0">
                  <a:solidFill>
                    <a:srgbClr val="000000"/>
                  </a:solidFill>
                  <a:latin typeface="Trebuchet MS" pitchFamily="34" charset="0"/>
                </a:rPr>
                <a:t> the </a:t>
              </a:r>
              <a:r>
                <a:rPr lang="nl-BE" sz="1400" dirty="0" err="1" smtClean="0">
                  <a:solidFill>
                    <a:srgbClr val="000000"/>
                  </a:solidFill>
                  <a:latin typeface="Trebuchet MS" pitchFamily="34" charset="0"/>
                </a:rPr>
                <a:t>applicable</a:t>
              </a:r>
              <a:r>
                <a:rPr lang="nl-BE" sz="1400" dirty="0" smtClean="0">
                  <a:solidFill>
                    <a:srgbClr val="000000"/>
                  </a:solidFill>
                  <a:latin typeface="Trebuchet MS" pitchFamily="34" charset="0"/>
                </a:rPr>
                <a:t> standards</a:t>
              </a:r>
              <a:endParaRPr lang="nl-BE" sz="1400" dirty="0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5651031" y="3508074"/>
            <a:ext cx="2268535" cy="1525588"/>
            <a:chOff x="5651031" y="3508074"/>
            <a:chExt cx="2268535" cy="1525588"/>
          </a:xfrm>
        </p:grpSpPr>
        <p:sp>
          <p:nvSpPr>
            <p:cNvPr id="44040" name="Freeform 10">
              <a:hlinkClick r:id="" action="ppaction://noaction"/>
            </p:cNvPr>
            <p:cNvSpPr>
              <a:spLocks/>
            </p:cNvSpPr>
            <p:nvPr/>
          </p:nvSpPr>
          <p:spPr bwMode="auto">
            <a:xfrm>
              <a:off x="5651031" y="3508074"/>
              <a:ext cx="2182813" cy="1525588"/>
            </a:xfrm>
            <a:custGeom>
              <a:avLst/>
              <a:gdLst>
                <a:gd name="T0" fmla="*/ 2147483647 w 926"/>
                <a:gd name="T1" fmla="*/ 0 h 740"/>
                <a:gd name="T2" fmla="*/ 2147483647 w 926"/>
                <a:gd name="T3" fmla="*/ 2147483647 h 740"/>
                <a:gd name="T4" fmla="*/ 2147483647 w 926"/>
                <a:gd name="T5" fmla="*/ 2147483647 h 740"/>
                <a:gd name="T6" fmla="*/ 2147483647 w 926"/>
                <a:gd name="T7" fmla="*/ 2147483647 h 740"/>
                <a:gd name="T8" fmla="*/ 2147483647 w 926"/>
                <a:gd name="T9" fmla="*/ 2147483647 h 740"/>
                <a:gd name="T10" fmla="*/ 2147483647 w 926"/>
                <a:gd name="T11" fmla="*/ 2147483647 h 740"/>
                <a:gd name="T12" fmla="*/ 2147483647 w 926"/>
                <a:gd name="T13" fmla="*/ 2147483647 h 740"/>
                <a:gd name="T14" fmla="*/ 2147483647 w 926"/>
                <a:gd name="T15" fmla="*/ 2147483647 h 740"/>
                <a:gd name="T16" fmla="*/ 0 w 926"/>
                <a:gd name="T17" fmla="*/ 2147483647 h 740"/>
                <a:gd name="T18" fmla="*/ 2147483647 w 926"/>
                <a:gd name="T19" fmla="*/ 0 h 74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26"/>
                <a:gd name="T31" fmla="*/ 0 h 740"/>
                <a:gd name="T32" fmla="*/ 926 w 926"/>
                <a:gd name="T33" fmla="*/ 740 h 74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26" h="740">
                  <a:moveTo>
                    <a:pt x="278" y="0"/>
                  </a:moveTo>
                  <a:lnTo>
                    <a:pt x="558" y="292"/>
                  </a:lnTo>
                  <a:lnTo>
                    <a:pt x="443" y="292"/>
                  </a:lnTo>
                  <a:lnTo>
                    <a:pt x="443" y="439"/>
                  </a:lnTo>
                  <a:lnTo>
                    <a:pt x="926" y="439"/>
                  </a:lnTo>
                  <a:lnTo>
                    <a:pt x="926" y="740"/>
                  </a:lnTo>
                  <a:lnTo>
                    <a:pt x="115" y="740"/>
                  </a:lnTo>
                  <a:lnTo>
                    <a:pt x="115" y="292"/>
                  </a:lnTo>
                  <a:lnTo>
                    <a:pt x="0" y="292"/>
                  </a:lnTo>
                  <a:lnTo>
                    <a:pt x="278" y="0"/>
                  </a:lnTo>
                  <a:close/>
                </a:path>
              </a:pathLst>
            </a:custGeom>
            <a:solidFill>
              <a:srgbClr val="EAEAEA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44046" name="Rectangle 16"/>
            <p:cNvSpPr>
              <a:spLocks noChangeArrowheads="1"/>
            </p:cNvSpPr>
            <p:nvPr/>
          </p:nvSpPr>
          <p:spPr bwMode="auto">
            <a:xfrm>
              <a:off x="6044728" y="4482798"/>
              <a:ext cx="1874838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nl-BE" sz="1400" dirty="0" err="1" smtClean="0">
                  <a:solidFill>
                    <a:srgbClr val="000000"/>
                  </a:solidFill>
                  <a:latin typeface="Trebuchet MS" pitchFamily="34" charset="0"/>
                </a:rPr>
                <a:t>Preventive</a:t>
              </a:r>
              <a:r>
                <a:rPr lang="nl-BE" sz="1400" dirty="0" smtClean="0">
                  <a:solidFill>
                    <a:srgbClr val="000000"/>
                  </a:solidFill>
                  <a:latin typeface="Trebuchet MS" pitchFamily="34" charset="0"/>
                </a:rPr>
                <a:t> </a:t>
              </a:r>
              <a:r>
                <a:rPr lang="nl-BE" sz="1400" dirty="0" err="1" smtClean="0">
                  <a:solidFill>
                    <a:srgbClr val="000000"/>
                  </a:solidFill>
                  <a:latin typeface="Trebuchet MS" pitchFamily="34" charset="0"/>
                </a:rPr>
                <a:t>measures</a:t>
              </a:r>
              <a:endParaRPr lang="fr-FR" sz="1400" dirty="0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1907704" y="3508073"/>
            <a:ext cx="2549525" cy="1682751"/>
            <a:chOff x="1907704" y="3508073"/>
            <a:chExt cx="2549525" cy="1682751"/>
          </a:xfrm>
        </p:grpSpPr>
        <p:sp>
          <p:nvSpPr>
            <p:cNvPr id="44047" name="Freeform 17">
              <a:hlinkClick r:id="" action="ppaction://noaction"/>
            </p:cNvPr>
            <p:cNvSpPr>
              <a:spLocks/>
            </p:cNvSpPr>
            <p:nvPr/>
          </p:nvSpPr>
          <p:spPr bwMode="auto">
            <a:xfrm>
              <a:off x="1907704" y="3508073"/>
              <a:ext cx="2549525" cy="1682751"/>
            </a:xfrm>
            <a:custGeom>
              <a:avLst/>
              <a:gdLst>
                <a:gd name="T0" fmla="*/ 0 w 1022"/>
                <a:gd name="T1" fmla="*/ 2147483647 h 468"/>
                <a:gd name="T2" fmla="*/ 2147483647 w 1022"/>
                <a:gd name="T3" fmla="*/ 2147483647 h 468"/>
                <a:gd name="T4" fmla="*/ 2147483647 w 1022"/>
                <a:gd name="T5" fmla="*/ 2147483647 h 468"/>
                <a:gd name="T6" fmla="*/ 2147483647 w 1022"/>
                <a:gd name="T7" fmla="*/ 2147483647 h 468"/>
                <a:gd name="T8" fmla="*/ 2147483647 w 1022"/>
                <a:gd name="T9" fmla="*/ 2147483647 h 468"/>
                <a:gd name="T10" fmla="*/ 2147483647 w 1022"/>
                <a:gd name="T11" fmla="*/ 2147483647 h 468"/>
                <a:gd name="T12" fmla="*/ 2147483647 w 1022"/>
                <a:gd name="T13" fmla="*/ 0 h 468"/>
                <a:gd name="T14" fmla="*/ 0 w 1022"/>
                <a:gd name="T15" fmla="*/ 2147483647 h 46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22"/>
                <a:gd name="T25" fmla="*/ 0 h 468"/>
                <a:gd name="T26" fmla="*/ 1022 w 1022"/>
                <a:gd name="T27" fmla="*/ 468 h 46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22" h="468">
                  <a:moveTo>
                    <a:pt x="0" y="185"/>
                  </a:moveTo>
                  <a:lnTo>
                    <a:pt x="164" y="185"/>
                  </a:lnTo>
                  <a:lnTo>
                    <a:pt x="164" y="468"/>
                  </a:lnTo>
                  <a:lnTo>
                    <a:pt x="857" y="468"/>
                  </a:lnTo>
                  <a:lnTo>
                    <a:pt x="857" y="185"/>
                  </a:lnTo>
                  <a:lnTo>
                    <a:pt x="1022" y="185"/>
                  </a:lnTo>
                  <a:lnTo>
                    <a:pt x="512" y="0"/>
                  </a:lnTo>
                  <a:lnTo>
                    <a:pt x="0" y="185"/>
                  </a:lnTo>
                  <a:close/>
                </a:path>
              </a:pathLst>
            </a:custGeom>
            <a:solidFill>
              <a:srgbClr val="EAEAEA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44048" name="Rectangle 18"/>
            <p:cNvSpPr>
              <a:spLocks noChangeArrowheads="1"/>
            </p:cNvSpPr>
            <p:nvPr/>
          </p:nvSpPr>
          <p:spPr bwMode="auto">
            <a:xfrm>
              <a:off x="2379191" y="4135137"/>
              <a:ext cx="1633537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nl-BE" sz="1600" dirty="0" smtClean="0">
                  <a:solidFill>
                    <a:srgbClr val="000000"/>
                  </a:solidFill>
                  <a:latin typeface="Trebuchet MS" pitchFamily="34" charset="0"/>
                </a:rPr>
                <a:t>Monitoring of the </a:t>
              </a:r>
              <a:r>
                <a:rPr lang="nl-BE" sz="1600" dirty="0" err="1" smtClean="0">
                  <a:solidFill>
                    <a:srgbClr val="000000"/>
                  </a:solidFill>
                  <a:latin typeface="Trebuchet MS" pitchFamily="34" charset="0"/>
                </a:rPr>
                <a:t>situation</a:t>
              </a:r>
              <a:endParaRPr lang="nl-BE" sz="1600" u="sng" dirty="0">
                <a:solidFill>
                  <a:schemeClr val="tx1"/>
                </a:solidFill>
              </a:endParaRPr>
            </a:p>
          </p:txBody>
        </p:sp>
      </p:grpSp>
      <p:sp>
        <p:nvSpPr>
          <p:cNvPr id="44049" name="Rectangle 19"/>
          <p:cNvSpPr>
            <a:spLocks noChangeArrowheads="1"/>
          </p:cNvSpPr>
          <p:nvPr/>
        </p:nvSpPr>
        <p:spPr bwMode="auto">
          <a:xfrm>
            <a:off x="7146455" y="4163712"/>
            <a:ext cx="6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endParaRPr lang="fr-FR" sz="1800" u="sng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11760" y="125760"/>
            <a:ext cx="4968552" cy="1143000"/>
          </a:xfrm>
        </p:spPr>
        <p:txBody>
          <a:bodyPr/>
          <a:lstStyle/>
          <a:p>
            <a:r>
              <a:rPr lang="fr-BE" dirty="0" err="1" smtClean="0"/>
              <a:t>Risicobeheersmodel</a:t>
            </a:r>
            <a:endParaRPr lang="fr-B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2397574" y="6376244"/>
            <a:ext cx="4608512" cy="365125"/>
          </a:xfrm>
        </p:spPr>
        <p:txBody>
          <a:bodyPr/>
          <a:lstStyle/>
          <a:p>
            <a:pPr>
              <a:defRPr/>
            </a:pPr>
            <a:fld id="{DEF186B3-A3EE-4A0D-8830-32CB30C2E340}" type="slidenum">
              <a:rPr lang="nl-NL" smtClean="0"/>
              <a:pPr>
                <a:defRPr/>
              </a:pPr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1596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 animBg="1"/>
      <p:bldP spid="44035" grpId="0" animBg="1"/>
      <p:bldP spid="44036" grpId="0" animBg="1"/>
      <p:bldP spid="4403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Risicobeheer</a:t>
            </a:r>
            <a:r>
              <a:rPr lang="en-US" dirty="0" smtClean="0"/>
              <a:t> DGMR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637112"/>
          </a:xfrm>
        </p:spPr>
        <p:txBody>
          <a:bodyPr/>
          <a:lstStyle/>
          <a:p>
            <a:pPr marL="0" indent="0" algn="ctr">
              <a:buNone/>
            </a:pPr>
            <a:r>
              <a:rPr lang="en-US" sz="3600" i="1" dirty="0" err="1" smtClean="0"/>
              <a:t>Kennen</a:t>
            </a:r>
            <a:r>
              <a:rPr lang="en-US" sz="3600" i="1" dirty="0" smtClean="0"/>
              <a:t>  / </a:t>
            </a:r>
            <a:r>
              <a:rPr lang="en-US" sz="3600" i="1" dirty="0" err="1" smtClean="0"/>
              <a:t>beheersen</a:t>
            </a:r>
            <a:r>
              <a:rPr lang="en-US" sz="3600" i="1" dirty="0" smtClean="0"/>
              <a:t> /</a:t>
            </a:r>
            <a:r>
              <a:rPr lang="en-US" sz="3600" i="1" dirty="0" err="1" smtClean="0"/>
              <a:t>bewaken</a:t>
            </a:r>
            <a:endParaRPr lang="en-US" sz="3600" i="1" dirty="0" smtClean="0"/>
          </a:p>
          <a:p>
            <a:endParaRPr lang="en-US" u="sng" dirty="0" smtClean="0"/>
          </a:p>
          <a:p>
            <a:r>
              <a:rPr lang="en-US" u="sng" dirty="0" err="1" smtClean="0"/>
              <a:t>Kennen</a:t>
            </a:r>
            <a:r>
              <a:rPr lang="en-US" dirty="0" smtClean="0"/>
              <a:t>: </a:t>
            </a:r>
            <a:r>
              <a:rPr lang="en-US" dirty="0" err="1" smtClean="0"/>
              <a:t>Identificatie</a:t>
            </a:r>
            <a:r>
              <a:rPr lang="en-US" dirty="0" smtClean="0"/>
              <a:t> door </a:t>
            </a:r>
            <a:r>
              <a:rPr lang="en-US" dirty="0" err="1" smtClean="0"/>
              <a:t>MatMan</a:t>
            </a:r>
            <a:endParaRPr lang="en-US" dirty="0" smtClean="0"/>
          </a:p>
          <a:p>
            <a:pPr lvl="1"/>
            <a:r>
              <a:rPr lang="en-US" dirty="0" err="1" smtClean="0"/>
              <a:t>Sp</a:t>
            </a:r>
            <a:r>
              <a:rPr lang="en-US" dirty="0" smtClean="0"/>
              <a:t> </a:t>
            </a:r>
            <a:r>
              <a:rPr lang="en-US" dirty="0" err="1" smtClean="0"/>
              <a:t>Mgt</a:t>
            </a:r>
            <a:r>
              <a:rPr lang="en-US" dirty="0" smtClean="0"/>
              <a:t>-R &amp; </a:t>
            </a:r>
            <a:r>
              <a:rPr lang="en-US" dirty="0" err="1" smtClean="0"/>
              <a:t>Competentie</a:t>
            </a:r>
            <a:r>
              <a:rPr lang="en-US" dirty="0" smtClean="0"/>
              <a:t> </a:t>
            </a:r>
            <a:r>
              <a:rPr lang="en-US" dirty="0" err="1" smtClean="0"/>
              <a:t>Centra</a:t>
            </a:r>
            <a:r>
              <a:rPr lang="en-US" dirty="0" smtClean="0"/>
              <a:t>)</a:t>
            </a:r>
          </a:p>
          <a:p>
            <a:pPr lvl="1"/>
            <a:endParaRPr lang="en-US" dirty="0" smtClean="0"/>
          </a:p>
          <a:p>
            <a:r>
              <a:rPr lang="en-US" u="sng" dirty="0" err="1" smtClean="0"/>
              <a:t>Toestaan</a:t>
            </a:r>
            <a:r>
              <a:rPr lang="en-US" dirty="0" smtClean="0"/>
              <a:t>: IDS Mat / </a:t>
            </a:r>
            <a:r>
              <a:rPr lang="en-US" dirty="0" err="1" smtClean="0"/>
              <a:t>vergunnen</a:t>
            </a:r>
            <a:r>
              <a:rPr lang="en-US" dirty="0" smtClean="0"/>
              <a:t>/</a:t>
            </a:r>
            <a:r>
              <a:rPr lang="en-US" dirty="0" err="1" smtClean="0"/>
              <a:t>homologeren</a:t>
            </a:r>
            <a:endParaRPr lang="en-US" dirty="0" smtClean="0"/>
          </a:p>
          <a:p>
            <a:endParaRPr lang="en-US" u="sng" dirty="0" smtClean="0"/>
          </a:p>
          <a:p>
            <a:r>
              <a:rPr lang="en-US" u="sng" dirty="0" err="1" smtClean="0"/>
              <a:t>Bewaken</a:t>
            </a:r>
            <a:r>
              <a:rPr lang="en-US" dirty="0" smtClean="0"/>
              <a:t>: </a:t>
            </a:r>
            <a:r>
              <a:rPr lang="en-US" dirty="0" err="1" smtClean="0"/>
              <a:t>Inspecties</a:t>
            </a:r>
            <a:r>
              <a:rPr lang="en-US" dirty="0" smtClean="0"/>
              <a:t> , </a:t>
            </a:r>
            <a:r>
              <a:rPr lang="en-US" dirty="0" err="1" smtClean="0"/>
              <a:t>Evaluaties</a:t>
            </a:r>
            <a:r>
              <a:rPr lang="en-US" dirty="0" smtClean="0"/>
              <a:t> &amp; </a:t>
            </a:r>
            <a:r>
              <a:rPr lang="en-US" dirty="0" err="1" smtClean="0"/>
              <a:t>wettelijke</a:t>
            </a:r>
            <a:r>
              <a:rPr lang="en-US" dirty="0" smtClean="0"/>
              <a:t> </a:t>
            </a:r>
            <a:r>
              <a:rPr lang="en-US" dirty="0" err="1" smtClean="0"/>
              <a:t>Ctl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35F2C4-7187-4E5E-BDFE-9204600B396F}" type="slidenum">
              <a:rPr lang="nl-BE" smtClean="0"/>
              <a:pPr>
                <a:defRPr/>
              </a:pPr>
              <a:t>4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796791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Basisprincipes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Verhinderen van de invoering van (onnodige) risico’s bij Defensie</a:t>
            </a:r>
          </a:p>
          <a:p>
            <a:r>
              <a:rPr lang="nl-NL" dirty="0"/>
              <a:t>Rekening houden met de aspecten preventie en bescherming van het personeel en het milieu </a:t>
            </a:r>
          </a:p>
          <a:p>
            <a:r>
              <a:rPr lang="nl-NL" dirty="0"/>
              <a:t>Vermijden, verminderen en bestrijden van </a:t>
            </a:r>
            <a:r>
              <a:rPr lang="nl-NL" dirty="0" smtClean="0"/>
              <a:t>de effecten</a:t>
            </a:r>
            <a:endParaRPr lang="en-US" dirty="0" smtClean="0"/>
          </a:p>
          <a:p>
            <a:endParaRPr lang="en-US" dirty="0"/>
          </a:p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CA76A0-AD9F-4CDD-A054-126E25B9D01F}" type="slidenum">
              <a:rPr lang="nl-BE" smtClean="0"/>
              <a:t>5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189402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ChangeArrowheads="1"/>
          </p:cNvSpPr>
          <p:nvPr/>
        </p:nvSpPr>
        <p:spPr bwMode="auto">
          <a:xfrm>
            <a:off x="252413" y="541338"/>
            <a:ext cx="8577262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0" hangingPunct="0">
              <a:tabLst>
                <a:tab pos="4514850" algn="l"/>
              </a:tabLst>
            </a:pPr>
            <a:endParaRPr lang="fr-FR" b="1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17411" name="Text Box 12"/>
          <p:cNvSpPr txBox="1">
            <a:spLocks noChangeArrowheads="1"/>
          </p:cNvSpPr>
          <p:nvPr/>
        </p:nvSpPr>
        <p:spPr bwMode="auto">
          <a:xfrm rot="-2860414">
            <a:off x="880135" y="4654462"/>
            <a:ext cx="979755" cy="584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1600" dirty="0">
                <a:latin typeface="Futura Lt BT"/>
              </a:rPr>
              <a:t>Initial</a:t>
            </a:r>
          </a:p>
          <a:p>
            <a:pPr algn="ctr" eaLnBrk="0" hangingPunct="0"/>
            <a:r>
              <a:rPr lang="en-US" sz="1600" dirty="0">
                <a:latin typeface="Futura Lt BT"/>
              </a:rPr>
              <a:t>Planning</a:t>
            </a:r>
          </a:p>
        </p:txBody>
      </p:sp>
      <p:sp>
        <p:nvSpPr>
          <p:cNvPr id="17412" name="Text Box 13"/>
          <p:cNvSpPr txBox="1">
            <a:spLocks noChangeArrowheads="1"/>
          </p:cNvSpPr>
          <p:nvPr/>
        </p:nvSpPr>
        <p:spPr bwMode="auto">
          <a:xfrm rot="-2868382">
            <a:off x="1489709" y="4838672"/>
            <a:ext cx="821059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1600" dirty="0">
                <a:latin typeface="Futura Lt BT"/>
              </a:rPr>
              <a:t>Design</a:t>
            </a:r>
            <a:endParaRPr lang="en-US" sz="1200" dirty="0">
              <a:latin typeface="Futura Lt BT"/>
            </a:endParaRPr>
          </a:p>
        </p:txBody>
      </p:sp>
      <p:sp>
        <p:nvSpPr>
          <p:cNvPr id="17415" name="Line 17"/>
          <p:cNvSpPr>
            <a:spLocks noChangeShapeType="1"/>
          </p:cNvSpPr>
          <p:nvPr/>
        </p:nvSpPr>
        <p:spPr bwMode="auto">
          <a:xfrm flipV="1">
            <a:off x="514350" y="5405616"/>
            <a:ext cx="0" cy="352425"/>
          </a:xfrm>
          <a:prstGeom prst="line">
            <a:avLst/>
          </a:prstGeom>
          <a:noFill/>
          <a:ln w="381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16" name="Line 18"/>
          <p:cNvSpPr>
            <a:spLocks noChangeShapeType="1"/>
          </p:cNvSpPr>
          <p:nvPr/>
        </p:nvSpPr>
        <p:spPr bwMode="auto">
          <a:xfrm flipV="1">
            <a:off x="514350" y="4586466"/>
            <a:ext cx="733425" cy="819150"/>
          </a:xfrm>
          <a:prstGeom prst="line">
            <a:avLst/>
          </a:prstGeom>
          <a:noFill/>
          <a:ln w="381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17" name="Line 19"/>
          <p:cNvSpPr>
            <a:spLocks noChangeShapeType="1"/>
          </p:cNvSpPr>
          <p:nvPr/>
        </p:nvSpPr>
        <p:spPr bwMode="auto">
          <a:xfrm flipV="1">
            <a:off x="1276350" y="4576941"/>
            <a:ext cx="733425" cy="819150"/>
          </a:xfrm>
          <a:prstGeom prst="line">
            <a:avLst/>
          </a:prstGeom>
          <a:noFill/>
          <a:ln w="381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18" name="Line 20"/>
          <p:cNvSpPr>
            <a:spLocks noChangeShapeType="1"/>
          </p:cNvSpPr>
          <p:nvPr/>
        </p:nvSpPr>
        <p:spPr bwMode="auto">
          <a:xfrm flipV="1">
            <a:off x="2028825" y="4576941"/>
            <a:ext cx="733425" cy="819150"/>
          </a:xfrm>
          <a:prstGeom prst="line">
            <a:avLst/>
          </a:prstGeom>
          <a:noFill/>
          <a:ln w="381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19" name="Line 21"/>
          <p:cNvSpPr>
            <a:spLocks noChangeShapeType="1"/>
          </p:cNvSpPr>
          <p:nvPr/>
        </p:nvSpPr>
        <p:spPr bwMode="auto">
          <a:xfrm flipV="1">
            <a:off x="3027364" y="4475481"/>
            <a:ext cx="825500" cy="911084"/>
          </a:xfrm>
          <a:prstGeom prst="line">
            <a:avLst/>
          </a:prstGeom>
          <a:noFill/>
          <a:ln w="381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20" name="Line 22"/>
          <p:cNvSpPr>
            <a:spLocks noChangeShapeType="1"/>
          </p:cNvSpPr>
          <p:nvPr/>
        </p:nvSpPr>
        <p:spPr bwMode="auto">
          <a:xfrm flipV="1">
            <a:off x="5141913" y="4567416"/>
            <a:ext cx="735012" cy="819150"/>
          </a:xfrm>
          <a:prstGeom prst="line">
            <a:avLst/>
          </a:prstGeom>
          <a:noFill/>
          <a:ln w="381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21" name="Text Box 23"/>
          <p:cNvSpPr txBox="1">
            <a:spLocks noChangeArrowheads="1"/>
          </p:cNvSpPr>
          <p:nvPr/>
        </p:nvSpPr>
        <p:spPr bwMode="auto">
          <a:xfrm rot="-2868382">
            <a:off x="7220490" y="4645791"/>
            <a:ext cx="968535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1600" dirty="0">
                <a:latin typeface="Futura Lt BT"/>
              </a:rPr>
              <a:t>Disposal</a:t>
            </a:r>
            <a:endParaRPr lang="en-US" sz="1200" dirty="0">
              <a:latin typeface="Futura Lt BT"/>
            </a:endParaRPr>
          </a:p>
        </p:txBody>
      </p:sp>
      <p:sp>
        <p:nvSpPr>
          <p:cNvPr id="17422" name="Line 24"/>
          <p:cNvSpPr>
            <a:spLocks noChangeShapeType="1"/>
          </p:cNvSpPr>
          <p:nvPr/>
        </p:nvSpPr>
        <p:spPr bwMode="auto">
          <a:xfrm flipV="1">
            <a:off x="6197601" y="4597578"/>
            <a:ext cx="678656" cy="801687"/>
          </a:xfrm>
          <a:prstGeom prst="line">
            <a:avLst/>
          </a:prstGeom>
          <a:noFill/>
          <a:ln w="381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23" name="Line 25"/>
          <p:cNvSpPr>
            <a:spLocks noChangeShapeType="1"/>
          </p:cNvSpPr>
          <p:nvPr/>
        </p:nvSpPr>
        <p:spPr bwMode="auto">
          <a:xfrm>
            <a:off x="1276350" y="5405616"/>
            <a:ext cx="0" cy="352425"/>
          </a:xfrm>
          <a:prstGeom prst="line">
            <a:avLst/>
          </a:prstGeom>
          <a:noFill/>
          <a:ln w="381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24" name="Line 26"/>
          <p:cNvSpPr>
            <a:spLocks noChangeShapeType="1"/>
          </p:cNvSpPr>
          <p:nvPr/>
        </p:nvSpPr>
        <p:spPr bwMode="auto">
          <a:xfrm>
            <a:off x="2028825" y="5405616"/>
            <a:ext cx="0" cy="352425"/>
          </a:xfrm>
          <a:prstGeom prst="line">
            <a:avLst/>
          </a:prstGeom>
          <a:noFill/>
          <a:ln w="381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26" name="Line 35"/>
          <p:cNvSpPr>
            <a:spLocks noChangeShapeType="1"/>
          </p:cNvSpPr>
          <p:nvPr/>
        </p:nvSpPr>
        <p:spPr bwMode="auto">
          <a:xfrm>
            <a:off x="3043238" y="5394504"/>
            <a:ext cx="0" cy="352425"/>
          </a:xfrm>
          <a:prstGeom prst="line">
            <a:avLst/>
          </a:prstGeom>
          <a:noFill/>
          <a:ln w="381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27" name="Line 36"/>
          <p:cNvSpPr>
            <a:spLocks noChangeShapeType="1"/>
          </p:cNvSpPr>
          <p:nvPr/>
        </p:nvSpPr>
        <p:spPr bwMode="auto">
          <a:xfrm>
            <a:off x="4048125" y="5434191"/>
            <a:ext cx="0" cy="352425"/>
          </a:xfrm>
          <a:prstGeom prst="line">
            <a:avLst/>
          </a:prstGeom>
          <a:noFill/>
          <a:ln w="381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28" name="Line 37"/>
          <p:cNvSpPr>
            <a:spLocks noChangeShapeType="1"/>
          </p:cNvSpPr>
          <p:nvPr/>
        </p:nvSpPr>
        <p:spPr bwMode="auto">
          <a:xfrm>
            <a:off x="5145088" y="5434191"/>
            <a:ext cx="0" cy="352425"/>
          </a:xfrm>
          <a:prstGeom prst="line">
            <a:avLst/>
          </a:prstGeom>
          <a:noFill/>
          <a:ln w="381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29" name="Line 38"/>
          <p:cNvSpPr>
            <a:spLocks noChangeShapeType="1"/>
          </p:cNvSpPr>
          <p:nvPr/>
        </p:nvSpPr>
        <p:spPr bwMode="auto">
          <a:xfrm>
            <a:off x="6167438" y="5423079"/>
            <a:ext cx="0" cy="352425"/>
          </a:xfrm>
          <a:prstGeom prst="line">
            <a:avLst/>
          </a:prstGeom>
          <a:noFill/>
          <a:ln w="381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30" name="Text Box 39"/>
          <p:cNvSpPr txBox="1">
            <a:spLocks noChangeArrowheads="1"/>
          </p:cNvSpPr>
          <p:nvPr/>
        </p:nvSpPr>
        <p:spPr bwMode="auto">
          <a:xfrm rot="-2860414">
            <a:off x="2413689" y="4711673"/>
            <a:ext cx="1197637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1600" dirty="0" err="1">
                <a:latin typeface="Futura Lt BT"/>
              </a:rPr>
              <a:t>Verwerving</a:t>
            </a:r>
            <a:endParaRPr lang="en-US" sz="1200" dirty="0">
              <a:latin typeface="Futura Lt BT"/>
            </a:endParaRPr>
          </a:p>
        </p:txBody>
      </p:sp>
      <p:sp>
        <p:nvSpPr>
          <p:cNvPr id="17433" name="Line 43"/>
          <p:cNvSpPr>
            <a:spLocks noChangeShapeType="1"/>
          </p:cNvSpPr>
          <p:nvPr/>
        </p:nvSpPr>
        <p:spPr bwMode="auto">
          <a:xfrm flipV="1">
            <a:off x="4048125" y="4597579"/>
            <a:ext cx="735013" cy="819150"/>
          </a:xfrm>
          <a:prstGeom prst="line">
            <a:avLst/>
          </a:prstGeom>
          <a:noFill/>
          <a:ln w="381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34" name="Text Box 46"/>
          <p:cNvSpPr txBox="1">
            <a:spLocks noChangeArrowheads="1"/>
          </p:cNvSpPr>
          <p:nvPr/>
        </p:nvSpPr>
        <p:spPr bwMode="auto">
          <a:xfrm rot="-2868382">
            <a:off x="3325122" y="4810891"/>
            <a:ext cx="1055482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1600" dirty="0">
                <a:latin typeface="Futura Lt BT"/>
              </a:rPr>
              <a:t>Transport</a:t>
            </a:r>
          </a:p>
        </p:txBody>
      </p:sp>
      <p:sp>
        <p:nvSpPr>
          <p:cNvPr id="17446" name="AutoShape 48"/>
          <p:cNvSpPr>
            <a:spLocks noChangeArrowheads="1"/>
          </p:cNvSpPr>
          <p:nvPr/>
        </p:nvSpPr>
        <p:spPr bwMode="auto">
          <a:xfrm>
            <a:off x="384175" y="5007942"/>
            <a:ext cx="8507413" cy="1229370"/>
          </a:xfrm>
          <a:prstGeom prst="rightArrow">
            <a:avLst>
              <a:gd name="adj1" fmla="val 50000"/>
              <a:gd name="adj2" fmla="val 166843"/>
            </a:avLst>
          </a:prstGeom>
          <a:solidFill>
            <a:srgbClr val="FF9900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 sz="2000"/>
          </a:p>
        </p:txBody>
      </p:sp>
      <p:sp>
        <p:nvSpPr>
          <p:cNvPr id="17414" name="Text Box 16"/>
          <p:cNvSpPr txBox="1">
            <a:spLocks noChangeArrowheads="1"/>
          </p:cNvSpPr>
          <p:nvPr/>
        </p:nvSpPr>
        <p:spPr bwMode="auto">
          <a:xfrm>
            <a:off x="1497092" y="5423079"/>
            <a:ext cx="1274708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b="1" dirty="0">
                <a:latin typeface="Futura Lt BT"/>
              </a:rPr>
              <a:t>Life Cycle</a:t>
            </a:r>
          </a:p>
        </p:txBody>
      </p:sp>
      <p:pic>
        <p:nvPicPr>
          <p:cNvPr id="17444" name="Picture 5" descr="Karrewiel - 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0012" y="846138"/>
            <a:ext cx="5529291" cy="3662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35" name="Text Box 47"/>
          <p:cNvSpPr txBox="1">
            <a:spLocks noChangeArrowheads="1"/>
          </p:cNvSpPr>
          <p:nvPr/>
        </p:nvSpPr>
        <p:spPr bwMode="auto">
          <a:xfrm rot="18699249">
            <a:off x="5668541" y="4645790"/>
            <a:ext cx="902811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1600" dirty="0" err="1" smtClean="0">
                <a:latin typeface="Futura Lt BT"/>
              </a:rPr>
              <a:t>Gebruik</a:t>
            </a:r>
            <a:endParaRPr lang="en-US" dirty="0">
              <a:latin typeface="Futura Lt BT"/>
            </a:endParaRPr>
          </a:p>
        </p:txBody>
      </p:sp>
      <p:sp>
        <p:nvSpPr>
          <p:cNvPr id="17413" name="Text Box 14"/>
          <p:cNvSpPr txBox="1">
            <a:spLocks noChangeArrowheads="1"/>
          </p:cNvSpPr>
          <p:nvPr/>
        </p:nvSpPr>
        <p:spPr bwMode="auto">
          <a:xfrm rot="-2868382">
            <a:off x="4587178" y="4645790"/>
            <a:ext cx="833883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1600" dirty="0" err="1" smtClean="0">
                <a:latin typeface="Futura Lt BT"/>
              </a:rPr>
              <a:t>Opslag</a:t>
            </a:r>
            <a:endParaRPr lang="en-US" dirty="0" smtClean="0">
              <a:latin typeface="Futura Lt BT"/>
            </a:endParaRPr>
          </a:p>
        </p:txBody>
      </p:sp>
      <p:sp>
        <p:nvSpPr>
          <p:cNvPr id="38" name="Title 4"/>
          <p:cNvSpPr txBox="1">
            <a:spLocks/>
          </p:cNvSpPr>
          <p:nvPr/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en-US" dirty="0"/>
          </a:p>
        </p:txBody>
      </p:sp>
      <p:sp>
        <p:nvSpPr>
          <p:cNvPr id="28" name="Rectangle 41"/>
          <p:cNvSpPr txBox="1">
            <a:spLocks noChangeArrowheads="1"/>
          </p:cNvSpPr>
          <p:nvPr/>
        </p:nvSpPr>
        <p:spPr bwMode="auto">
          <a:xfrm>
            <a:off x="73641" y="6217883"/>
            <a:ext cx="8220273" cy="457200"/>
          </a:xfrm>
          <a:prstGeom prst="rect">
            <a:avLst/>
          </a:prstGeom>
          <a:solidFill>
            <a:schemeClr val="accent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118800" rIns="91440" bIns="11880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r-BE" sz="2800" dirty="0" err="1" smtClean="0"/>
              <a:t>Verankerd</a:t>
            </a:r>
            <a:r>
              <a:rPr lang="fr-BE" sz="2800" dirty="0" smtClean="0"/>
              <a:t> in </a:t>
            </a:r>
            <a:r>
              <a:rPr lang="fr-BE" sz="2800" dirty="0" err="1" smtClean="0"/>
              <a:t>het</a:t>
            </a:r>
            <a:r>
              <a:rPr lang="fr-BE" sz="2800" dirty="0" smtClean="0"/>
              <a:t> ILSP (</a:t>
            </a:r>
            <a:r>
              <a:rPr lang="fr-BE" sz="2800" dirty="0" err="1" smtClean="0"/>
              <a:t>Integrated</a:t>
            </a:r>
            <a:r>
              <a:rPr lang="fr-BE" sz="2800" dirty="0" smtClean="0"/>
              <a:t> </a:t>
            </a:r>
            <a:r>
              <a:rPr lang="fr-BE" sz="2800" dirty="0" err="1" smtClean="0"/>
              <a:t>Logistic</a:t>
            </a:r>
            <a:r>
              <a:rPr lang="fr-BE" sz="2800" dirty="0" smtClean="0"/>
              <a:t> Support Plan)</a:t>
            </a:r>
            <a:endParaRPr lang="fr-FR" sz="2800" dirty="0" smtClean="0"/>
          </a:p>
        </p:txBody>
      </p:sp>
      <p:sp>
        <p:nvSpPr>
          <p:cNvPr id="29" name="Title 2"/>
          <p:cNvSpPr txBox="1">
            <a:spLocks/>
          </p:cNvSpPr>
          <p:nvPr/>
        </p:nvSpPr>
        <p:spPr>
          <a:xfrm>
            <a:off x="609600" y="116632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dirty="0" err="1" smtClean="0"/>
              <a:t>Rol</a:t>
            </a:r>
            <a:r>
              <a:rPr lang="en-US" dirty="0" smtClean="0"/>
              <a:t> </a:t>
            </a:r>
            <a:r>
              <a:rPr lang="en-US" dirty="0" err="1" smtClean="0"/>
              <a:t>MatMan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82644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aantal</a:t>
            </a:r>
            <a:r>
              <a:rPr lang="en-US" dirty="0" smtClean="0"/>
              <a:t> ILSP’s….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79512" y="1600200"/>
            <a:ext cx="8784976" cy="4637112"/>
          </a:xfrm>
        </p:spPr>
        <p:txBody>
          <a:bodyPr/>
          <a:lstStyle/>
          <a:p>
            <a:r>
              <a:rPr lang="en-US" dirty="0" smtClean="0"/>
              <a:t>DGMR-GID-MGTPOL-ACAX-001: F-16</a:t>
            </a:r>
          </a:p>
          <a:p>
            <a:r>
              <a:rPr lang="en-US" dirty="0" smtClean="0"/>
              <a:t>DGMR-GID-MGTPOL-ATHA-001</a:t>
            </a:r>
            <a:r>
              <a:rPr lang="en-US" dirty="0"/>
              <a:t>: </a:t>
            </a:r>
            <a:r>
              <a:rPr lang="en-US" dirty="0" smtClean="0"/>
              <a:t>C130</a:t>
            </a:r>
            <a:endParaRPr lang="en-US" dirty="0"/>
          </a:p>
          <a:p>
            <a:r>
              <a:rPr lang="en-US" dirty="0" smtClean="0"/>
              <a:t>DGMR-SPS-MGTPOL-AHNX-001</a:t>
            </a:r>
            <a:r>
              <a:rPr lang="en-US" dirty="0"/>
              <a:t>: </a:t>
            </a:r>
            <a:r>
              <a:rPr lang="en-US" dirty="0" smtClean="0"/>
              <a:t>NH90</a:t>
            </a:r>
            <a:endParaRPr lang="en-US" dirty="0"/>
          </a:p>
          <a:p>
            <a:r>
              <a:rPr lang="en-US" dirty="0" smtClean="0"/>
              <a:t>DGMR-SPS-MGTPOL-ATME-001</a:t>
            </a:r>
            <a:r>
              <a:rPr lang="en-US" dirty="0"/>
              <a:t>: </a:t>
            </a:r>
            <a:r>
              <a:rPr lang="en-US" dirty="0" smtClean="0"/>
              <a:t> </a:t>
            </a:r>
            <a:r>
              <a:rPr lang="en-US" dirty="0"/>
              <a:t>ERJ135/145</a:t>
            </a:r>
          </a:p>
          <a:p>
            <a:r>
              <a:rPr lang="en-US" dirty="0" smtClean="0"/>
              <a:t>DGMR-SPS-MGTPOL-AHMX-002</a:t>
            </a:r>
            <a:r>
              <a:rPr lang="en-US" dirty="0"/>
              <a:t>: </a:t>
            </a:r>
            <a:r>
              <a:rPr lang="en-US" dirty="0" smtClean="0"/>
              <a:t>A109BA</a:t>
            </a:r>
            <a:endParaRPr lang="en-US" dirty="0"/>
          </a:p>
          <a:p>
            <a:r>
              <a:rPr lang="en-US" dirty="0" smtClean="0"/>
              <a:t>DGMR-SPS-MGTPOL-ACAX-001</a:t>
            </a:r>
            <a:r>
              <a:rPr lang="en-US" dirty="0"/>
              <a:t>: </a:t>
            </a:r>
            <a:r>
              <a:rPr lang="en-US" dirty="0" smtClean="0"/>
              <a:t>avionics F-16</a:t>
            </a:r>
            <a:endParaRPr lang="en-US" dirty="0"/>
          </a:p>
          <a:p>
            <a:r>
              <a:rPr lang="en-US" dirty="0" smtClean="0"/>
              <a:t>DGMR-SPS-MGTPOL-AOBX-001</a:t>
            </a:r>
            <a:r>
              <a:rPr lang="en-US" dirty="0"/>
              <a:t>: </a:t>
            </a:r>
            <a:r>
              <a:rPr lang="en-US" dirty="0" smtClean="0"/>
              <a:t>B-HUNTER </a:t>
            </a:r>
            <a:r>
              <a:rPr lang="en-US" dirty="0"/>
              <a:t>UAS</a:t>
            </a:r>
          </a:p>
          <a:p>
            <a:r>
              <a:rPr lang="en-US" dirty="0" smtClean="0"/>
              <a:t>DGMR-SPS-MGTPOL-AOCX-001: Alpha </a:t>
            </a:r>
            <a:r>
              <a:rPr lang="en-US" dirty="0"/>
              <a:t>Jet Plus</a:t>
            </a:r>
          </a:p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35F2C4-7187-4E5E-BDFE-9204600B396F}" type="slidenum">
              <a:rPr lang="nl-BE" smtClean="0"/>
              <a:pPr>
                <a:defRPr/>
              </a:pPr>
              <a:t>7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456915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Rol</a:t>
            </a:r>
            <a:r>
              <a:rPr lang="en-US" dirty="0" smtClean="0"/>
              <a:t> MR-</a:t>
            </a:r>
            <a:r>
              <a:rPr lang="en-US" dirty="0" err="1" smtClean="0"/>
              <a:t>Mgt</a:t>
            </a:r>
            <a:r>
              <a:rPr lang="en-US" dirty="0"/>
              <a:t>/</a:t>
            </a:r>
            <a:r>
              <a:rPr lang="en-US" dirty="0" smtClean="0"/>
              <a:t>Risk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Health, Safety</a:t>
            </a:r>
            <a:r>
              <a:rPr lang="en-US" u="sng" dirty="0"/>
              <a:t> </a:t>
            </a:r>
            <a:r>
              <a:rPr lang="en-US" u="sng" dirty="0" smtClean="0"/>
              <a:t>&amp;</a:t>
            </a:r>
            <a:r>
              <a:rPr lang="en-US" u="sng" dirty="0" smtClean="0"/>
              <a:t> </a:t>
            </a:r>
            <a:r>
              <a:rPr lang="en-US" u="sng" dirty="0" smtClean="0"/>
              <a:t>Environment:</a:t>
            </a:r>
          </a:p>
          <a:p>
            <a:pPr lvl="1"/>
            <a:r>
              <a:rPr lang="en-US" dirty="0" err="1" smtClean="0"/>
              <a:t>Welzijn</a:t>
            </a:r>
            <a:r>
              <a:rPr lang="en-US" dirty="0" smtClean="0"/>
              <a:t> en </a:t>
            </a:r>
            <a:r>
              <a:rPr lang="en-US" dirty="0" err="1" smtClean="0"/>
              <a:t>preventie</a:t>
            </a:r>
            <a:r>
              <a:rPr lang="en-US" dirty="0" smtClean="0"/>
              <a:t> </a:t>
            </a:r>
            <a:r>
              <a:rPr lang="en-US" dirty="0" err="1" smtClean="0"/>
              <a:t>binnen</a:t>
            </a:r>
            <a:r>
              <a:rPr lang="en-US" dirty="0" smtClean="0"/>
              <a:t> DGMR</a:t>
            </a:r>
          </a:p>
          <a:p>
            <a:pPr lvl="2"/>
            <a:r>
              <a:rPr lang="en-US" dirty="0"/>
              <a:t>E</a:t>
            </a:r>
            <a:r>
              <a:rPr lang="en-US" dirty="0" smtClean="0"/>
              <a:t>xpertise </a:t>
            </a:r>
            <a:r>
              <a:rPr lang="en-US" dirty="0" err="1" smtClean="0"/>
              <a:t>bij</a:t>
            </a:r>
            <a:r>
              <a:rPr lang="en-US" dirty="0" smtClean="0"/>
              <a:t> “</a:t>
            </a:r>
            <a:r>
              <a:rPr lang="en-US" dirty="0" err="1" smtClean="0"/>
              <a:t>Eerste</a:t>
            </a:r>
            <a:r>
              <a:rPr lang="en-US" dirty="0" smtClean="0"/>
              <a:t> </a:t>
            </a:r>
            <a:r>
              <a:rPr lang="en-US" dirty="0" err="1" smtClean="0"/>
              <a:t>groene</a:t>
            </a:r>
            <a:r>
              <a:rPr lang="en-US" dirty="0" smtClean="0"/>
              <a:t> </a:t>
            </a:r>
            <a:r>
              <a:rPr lang="en-US" dirty="0" err="1" smtClean="0"/>
              <a:t>licht</a:t>
            </a:r>
            <a:r>
              <a:rPr lang="en-US" dirty="0" smtClean="0"/>
              <a:t>”</a:t>
            </a:r>
          </a:p>
          <a:p>
            <a:pPr lvl="2"/>
            <a:r>
              <a:rPr lang="en-US" dirty="0" err="1" smtClean="0"/>
              <a:t>Sp</a:t>
            </a:r>
            <a:r>
              <a:rPr lang="en-US" dirty="0" smtClean="0"/>
              <a:t> </a:t>
            </a:r>
            <a:r>
              <a:rPr lang="en-US" dirty="0" err="1"/>
              <a:t>aan</a:t>
            </a:r>
            <a:r>
              <a:rPr lang="en-US" dirty="0"/>
              <a:t> </a:t>
            </a:r>
            <a:r>
              <a:rPr lang="en-US" dirty="0" smtClean="0"/>
              <a:t>MRMP (QAR)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smtClean="0"/>
              <a:t>“</a:t>
            </a:r>
            <a:r>
              <a:rPr lang="en-US" dirty="0" err="1" smtClean="0"/>
              <a:t>Tweede</a:t>
            </a:r>
            <a:r>
              <a:rPr lang="en-US" dirty="0" smtClean="0"/>
              <a:t> </a:t>
            </a:r>
            <a:r>
              <a:rPr lang="en-US" dirty="0" err="1"/>
              <a:t>groene</a:t>
            </a:r>
            <a:r>
              <a:rPr lang="en-US" dirty="0"/>
              <a:t> </a:t>
            </a:r>
            <a:r>
              <a:rPr lang="en-US" dirty="0" err="1" smtClean="0"/>
              <a:t>licht</a:t>
            </a:r>
            <a:r>
              <a:rPr lang="en-US" dirty="0" smtClean="0"/>
              <a:t>”</a:t>
            </a:r>
            <a:endParaRPr lang="en-US" dirty="0"/>
          </a:p>
          <a:p>
            <a:pPr lvl="1"/>
            <a:r>
              <a:rPr lang="en-US" dirty="0" smtClean="0"/>
              <a:t>Milieu: </a:t>
            </a:r>
            <a:r>
              <a:rPr lang="en-US" dirty="0" err="1" smtClean="0"/>
              <a:t>beleid</a:t>
            </a:r>
            <a:r>
              <a:rPr lang="en-US" dirty="0" smtClean="0"/>
              <a:t> (Milieu </a:t>
            </a:r>
            <a:r>
              <a:rPr lang="en-US" dirty="0" err="1" smtClean="0"/>
              <a:t>Zorg</a:t>
            </a:r>
            <a:r>
              <a:rPr lang="en-US" dirty="0" smtClean="0"/>
              <a:t> </a:t>
            </a:r>
            <a:r>
              <a:rPr lang="en-US" dirty="0" err="1" smtClean="0"/>
              <a:t>Systeem</a:t>
            </a:r>
            <a:r>
              <a:rPr lang="en-US" dirty="0" smtClean="0"/>
              <a:t>), </a:t>
            </a:r>
            <a:r>
              <a:rPr lang="en-US" dirty="0" err="1" smtClean="0"/>
              <a:t>vergunnen</a:t>
            </a:r>
            <a:r>
              <a:rPr lang="en-US" dirty="0" smtClean="0"/>
              <a:t> (“Compliancy”) &amp; </a:t>
            </a:r>
            <a:r>
              <a:rPr lang="en-US" dirty="0" err="1" smtClean="0"/>
              <a:t>bewaken</a:t>
            </a:r>
            <a:endParaRPr lang="en-US" dirty="0" smtClean="0"/>
          </a:p>
          <a:p>
            <a:pPr lvl="1"/>
            <a:r>
              <a:rPr lang="en-US" dirty="0" err="1" smtClean="0"/>
              <a:t>Munitieveiligheid</a:t>
            </a:r>
            <a:r>
              <a:rPr lang="en-US" dirty="0" smtClean="0"/>
              <a:t> (</a:t>
            </a:r>
            <a:r>
              <a:rPr lang="en-US" dirty="0" err="1" smtClean="0"/>
              <a:t>schietstanden</a:t>
            </a:r>
            <a:r>
              <a:rPr lang="en-US" dirty="0" smtClean="0"/>
              <a:t> en </a:t>
            </a:r>
            <a:r>
              <a:rPr lang="en-US" dirty="0" err="1" smtClean="0"/>
              <a:t>stockageveiligheid</a:t>
            </a:r>
            <a:r>
              <a:rPr lang="en-US" dirty="0" smtClean="0"/>
              <a:t>): </a:t>
            </a:r>
            <a:r>
              <a:rPr lang="en-US" dirty="0" err="1" smtClean="0"/>
              <a:t>beleid</a:t>
            </a:r>
            <a:r>
              <a:rPr lang="en-US" dirty="0" smtClean="0"/>
              <a:t>, </a:t>
            </a:r>
            <a:r>
              <a:rPr lang="en-US" dirty="0" err="1" smtClean="0"/>
              <a:t>vergunnen</a:t>
            </a:r>
            <a:r>
              <a:rPr lang="en-US" dirty="0" smtClean="0"/>
              <a:t> &amp; </a:t>
            </a:r>
            <a:r>
              <a:rPr lang="en-US" dirty="0" err="1" smtClean="0"/>
              <a:t>bewaken</a:t>
            </a:r>
            <a:endParaRPr lang="en-US" dirty="0" smtClean="0"/>
          </a:p>
          <a:p>
            <a:pPr lvl="1"/>
            <a:r>
              <a:rPr lang="en-US" dirty="0" err="1" smtClean="0"/>
              <a:t>Wettelijke</a:t>
            </a:r>
            <a:r>
              <a:rPr lang="en-US" dirty="0" smtClean="0"/>
              <a:t> en </a:t>
            </a:r>
            <a:r>
              <a:rPr lang="en-US" dirty="0" err="1" smtClean="0"/>
              <a:t>reglementaire</a:t>
            </a:r>
            <a:r>
              <a:rPr lang="en-US" dirty="0" smtClean="0"/>
              <a:t> </a:t>
            </a:r>
            <a:r>
              <a:rPr lang="en-US" dirty="0" err="1" smtClean="0"/>
              <a:t>controles</a:t>
            </a:r>
            <a:r>
              <a:rPr lang="en-US" dirty="0" smtClean="0"/>
              <a:t> van </a:t>
            </a:r>
            <a:r>
              <a:rPr lang="en-US" dirty="0" err="1" smtClean="0"/>
              <a:t>arbeidsmiddelen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35F2C4-7187-4E5E-BDFE-9204600B396F}" type="slidenum">
              <a:rPr lang="nl-BE" smtClean="0"/>
              <a:pPr>
                <a:defRPr/>
              </a:pPr>
              <a:t>8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10719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ChangeArrowheads="1"/>
          </p:cNvSpPr>
          <p:nvPr/>
        </p:nvSpPr>
        <p:spPr bwMode="auto">
          <a:xfrm>
            <a:off x="252413" y="541338"/>
            <a:ext cx="8577262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0" hangingPunct="0">
              <a:tabLst>
                <a:tab pos="4514850" algn="l"/>
              </a:tabLst>
            </a:pPr>
            <a:endParaRPr lang="fr-FR" b="1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17411" name="Text Box 12"/>
          <p:cNvSpPr txBox="1">
            <a:spLocks noChangeArrowheads="1"/>
          </p:cNvSpPr>
          <p:nvPr/>
        </p:nvSpPr>
        <p:spPr bwMode="auto">
          <a:xfrm rot="-2860414">
            <a:off x="880135" y="3430321"/>
            <a:ext cx="979755" cy="584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1600" dirty="0">
                <a:latin typeface="Futura Lt BT"/>
              </a:rPr>
              <a:t>Initial</a:t>
            </a:r>
          </a:p>
          <a:p>
            <a:pPr algn="ctr" eaLnBrk="0" hangingPunct="0"/>
            <a:r>
              <a:rPr lang="en-US" sz="1600" dirty="0">
                <a:latin typeface="Futura Lt BT"/>
              </a:rPr>
              <a:t>Planning</a:t>
            </a:r>
          </a:p>
        </p:txBody>
      </p:sp>
      <p:sp>
        <p:nvSpPr>
          <p:cNvPr id="17412" name="Text Box 13"/>
          <p:cNvSpPr txBox="1">
            <a:spLocks noChangeArrowheads="1"/>
          </p:cNvSpPr>
          <p:nvPr/>
        </p:nvSpPr>
        <p:spPr bwMode="auto">
          <a:xfrm rot="-2868382">
            <a:off x="1489709" y="3614531"/>
            <a:ext cx="821059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1600" dirty="0">
                <a:latin typeface="Futura Lt BT"/>
              </a:rPr>
              <a:t>Design</a:t>
            </a:r>
            <a:endParaRPr lang="en-US" sz="1200" dirty="0">
              <a:latin typeface="Futura Lt BT"/>
            </a:endParaRPr>
          </a:p>
        </p:txBody>
      </p:sp>
      <p:sp>
        <p:nvSpPr>
          <p:cNvPr id="17415" name="Line 17"/>
          <p:cNvSpPr>
            <a:spLocks noChangeShapeType="1"/>
          </p:cNvSpPr>
          <p:nvPr/>
        </p:nvSpPr>
        <p:spPr bwMode="auto">
          <a:xfrm flipV="1">
            <a:off x="514350" y="4181475"/>
            <a:ext cx="0" cy="352425"/>
          </a:xfrm>
          <a:prstGeom prst="line">
            <a:avLst/>
          </a:prstGeom>
          <a:noFill/>
          <a:ln w="381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16" name="Line 18"/>
          <p:cNvSpPr>
            <a:spLocks noChangeShapeType="1"/>
          </p:cNvSpPr>
          <p:nvPr/>
        </p:nvSpPr>
        <p:spPr bwMode="auto">
          <a:xfrm flipV="1">
            <a:off x="514350" y="3362325"/>
            <a:ext cx="733425" cy="819150"/>
          </a:xfrm>
          <a:prstGeom prst="line">
            <a:avLst/>
          </a:prstGeom>
          <a:noFill/>
          <a:ln w="381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17" name="Line 19"/>
          <p:cNvSpPr>
            <a:spLocks noChangeShapeType="1"/>
          </p:cNvSpPr>
          <p:nvPr/>
        </p:nvSpPr>
        <p:spPr bwMode="auto">
          <a:xfrm flipV="1">
            <a:off x="1276350" y="3352800"/>
            <a:ext cx="733425" cy="819150"/>
          </a:xfrm>
          <a:prstGeom prst="line">
            <a:avLst/>
          </a:prstGeom>
          <a:noFill/>
          <a:ln w="381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18" name="Line 20"/>
          <p:cNvSpPr>
            <a:spLocks noChangeShapeType="1"/>
          </p:cNvSpPr>
          <p:nvPr/>
        </p:nvSpPr>
        <p:spPr bwMode="auto">
          <a:xfrm flipV="1">
            <a:off x="2028825" y="3352800"/>
            <a:ext cx="733425" cy="819150"/>
          </a:xfrm>
          <a:prstGeom prst="line">
            <a:avLst/>
          </a:prstGeom>
          <a:noFill/>
          <a:ln w="381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19" name="Line 21"/>
          <p:cNvSpPr>
            <a:spLocks noChangeShapeType="1"/>
          </p:cNvSpPr>
          <p:nvPr/>
        </p:nvSpPr>
        <p:spPr bwMode="auto">
          <a:xfrm flipV="1">
            <a:off x="3027363" y="1100138"/>
            <a:ext cx="2605087" cy="3062287"/>
          </a:xfrm>
          <a:prstGeom prst="line">
            <a:avLst/>
          </a:prstGeom>
          <a:noFill/>
          <a:ln w="381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20" name="Line 22"/>
          <p:cNvSpPr>
            <a:spLocks noChangeShapeType="1"/>
          </p:cNvSpPr>
          <p:nvPr/>
        </p:nvSpPr>
        <p:spPr bwMode="auto">
          <a:xfrm flipV="1">
            <a:off x="5141913" y="3343275"/>
            <a:ext cx="735012" cy="819150"/>
          </a:xfrm>
          <a:prstGeom prst="line">
            <a:avLst/>
          </a:prstGeom>
          <a:noFill/>
          <a:ln w="381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21" name="Text Box 23"/>
          <p:cNvSpPr txBox="1">
            <a:spLocks noChangeArrowheads="1"/>
          </p:cNvSpPr>
          <p:nvPr/>
        </p:nvSpPr>
        <p:spPr bwMode="auto">
          <a:xfrm rot="-2868382">
            <a:off x="7220490" y="3421650"/>
            <a:ext cx="968535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1600" dirty="0">
                <a:latin typeface="Futura Lt BT"/>
              </a:rPr>
              <a:t>Disposal</a:t>
            </a:r>
            <a:endParaRPr lang="en-US" sz="1200" dirty="0">
              <a:latin typeface="Futura Lt BT"/>
            </a:endParaRPr>
          </a:p>
        </p:txBody>
      </p:sp>
      <p:sp>
        <p:nvSpPr>
          <p:cNvPr id="17422" name="Line 24"/>
          <p:cNvSpPr>
            <a:spLocks noChangeShapeType="1"/>
          </p:cNvSpPr>
          <p:nvPr/>
        </p:nvSpPr>
        <p:spPr bwMode="auto">
          <a:xfrm flipV="1">
            <a:off x="6197600" y="2025650"/>
            <a:ext cx="1922463" cy="2149475"/>
          </a:xfrm>
          <a:prstGeom prst="line">
            <a:avLst/>
          </a:prstGeom>
          <a:noFill/>
          <a:ln w="381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23" name="Line 25"/>
          <p:cNvSpPr>
            <a:spLocks noChangeShapeType="1"/>
          </p:cNvSpPr>
          <p:nvPr/>
        </p:nvSpPr>
        <p:spPr bwMode="auto">
          <a:xfrm>
            <a:off x="1276350" y="4181475"/>
            <a:ext cx="0" cy="352425"/>
          </a:xfrm>
          <a:prstGeom prst="line">
            <a:avLst/>
          </a:prstGeom>
          <a:noFill/>
          <a:ln w="381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24" name="Line 26"/>
          <p:cNvSpPr>
            <a:spLocks noChangeShapeType="1"/>
          </p:cNvSpPr>
          <p:nvPr/>
        </p:nvSpPr>
        <p:spPr bwMode="auto">
          <a:xfrm>
            <a:off x="2028825" y="4181475"/>
            <a:ext cx="0" cy="352425"/>
          </a:xfrm>
          <a:prstGeom prst="line">
            <a:avLst/>
          </a:prstGeom>
          <a:noFill/>
          <a:ln w="381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25" name="Text Box 29"/>
          <p:cNvSpPr txBox="1">
            <a:spLocks noChangeArrowheads="1"/>
          </p:cNvSpPr>
          <p:nvPr/>
        </p:nvSpPr>
        <p:spPr bwMode="auto">
          <a:xfrm>
            <a:off x="501650" y="4773613"/>
            <a:ext cx="1508125" cy="287337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200" b="1">
                <a:latin typeface="Futura Lt BT"/>
              </a:rPr>
              <a:t>Program Initiation</a:t>
            </a:r>
          </a:p>
        </p:txBody>
      </p:sp>
      <p:sp>
        <p:nvSpPr>
          <p:cNvPr id="17426" name="Line 35"/>
          <p:cNvSpPr>
            <a:spLocks noChangeShapeType="1"/>
          </p:cNvSpPr>
          <p:nvPr/>
        </p:nvSpPr>
        <p:spPr bwMode="auto">
          <a:xfrm>
            <a:off x="3043238" y="4170363"/>
            <a:ext cx="0" cy="352425"/>
          </a:xfrm>
          <a:prstGeom prst="line">
            <a:avLst/>
          </a:prstGeom>
          <a:noFill/>
          <a:ln w="381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27" name="Line 36"/>
          <p:cNvSpPr>
            <a:spLocks noChangeShapeType="1"/>
          </p:cNvSpPr>
          <p:nvPr/>
        </p:nvSpPr>
        <p:spPr bwMode="auto">
          <a:xfrm>
            <a:off x="4048125" y="4210050"/>
            <a:ext cx="0" cy="352425"/>
          </a:xfrm>
          <a:prstGeom prst="line">
            <a:avLst/>
          </a:prstGeom>
          <a:noFill/>
          <a:ln w="381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28" name="Line 37"/>
          <p:cNvSpPr>
            <a:spLocks noChangeShapeType="1"/>
          </p:cNvSpPr>
          <p:nvPr/>
        </p:nvSpPr>
        <p:spPr bwMode="auto">
          <a:xfrm>
            <a:off x="5145088" y="4210050"/>
            <a:ext cx="0" cy="352425"/>
          </a:xfrm>
          <a:prstGeom prst="line">
            <a:avLst/>
          </a:prstGeom>
          <a:noFill/>
          <a:ln w="381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29" name="Line 38"/>
          <p:cNvSpPr>
            <a:spLocks noChangeShapeType="1"/>
          </p:cNvSpPr>
          <p:nvPr/>
        </p:nvSpPr>
        <p:spPr bwMode="auto">
          <a:xfrm>
            <a:off x="6167438" y="4198938"/>
            <a:ext cx="0" cy="352425"/>
          </a:xfrm>
          <a:prstGeom prst="line">
            <a:avLst/>
          </a:prstGeom>
          <a:noFill/>
          <a:ln w="381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30" name="Text Box 39"/>
          <p:cNvSpPr txBox="1">
            <a:spLocks noChangeArrowheads="1"/>
          </p:cNvSpPr>
          <p:nvPr/>
        </p:nvSpPr>
        <p:spPr bwMode="auto">
          <a:xfrm rot="-2860414">
            <a:off x="2413689" y="3487532"/>
            <a:ext cx="1197637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1600" dirty="0" err="1">
                <a:latin typeface="Futura Lt BT"/>
              </a:rPr>
              <a:t>Verwerving</a:t>
            </a:r>
            <a:endParaRPr lang="en-US" sz="1200" dirty="0">
              <a:latin typeface="Futura Lt BT"/>
            </a:endParaRPr>
          </a:p>
        </p:txBody>
      </p:sp>
      <p:sp>
        <p:nvSpPr>
          <p:cNvPr id="17431" name="AutoShape 40"/>
          <p:cNvSpPr>
            <a:spLocks noChangeArrowheads="1"/>
          </p:cNvSpPr>
          <p:nvPr/>
        </p:nvSpPr>
        <p:spPr bwMode="auto">
          <a:xfrm rot="1593903">
            <a:off x="2562225" y="4875213"/>
            <a:ext cx="400050" cy="319087"/>
          </a:xfrm>
          <a:prstGeom prst="lightningBol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2000"/>
          </a:p>
        </p:txBody>
      </p:sp>
      <p:sp>
        <p:nvSpPr>
          <p:cNvPr id="17433" name="Line 43"/>
          <p:cNvSpPr>
            <a:spLocks noChangeShapeType="1"/>
          </p:cNvSpPr>
          <p:nvPr/>
        </p:nvSpPr>
        <p:spPr bwMode="auto">
          <a:xfrm flipV="1">
            <a:off x="4048125" y="3373438"/>
            <a:ext cx="735013" cy="819150"/>
          </a:xfrm>
          <a:prstGeom prst="line">
            <a:avLst/>
          </a:prstGeom>
          <a:noFill/>
          <a:ln w="381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34" name="Text Box 46"/>
          <p:cNvSpPr txBox="1">
            <a:spLocks noChangeArrowheads="1"/>
          </p:cNvSpPr>
          <p:nvPr/>
        </p:nvSpPr>
        <p:spPr bwMode="auto">
          <a:xfrm rot="-2868382">
            <a:off x="3325122" y="3586750"/>
            <a:ext cx="1055482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1600" dirty="0">
                <a:latin typeface="Futura Lt BT"/>
              </a:rPr>
              <a:t>Transport</a:t>
            </a:r>
          </a:p>
        </p:txBody>
      </p:sp>
      <p:sp>
        <p:nvSpPr>
          <p:cNvPr id="17436" name="Rectangle 3"/>
          <p:cNvSpPr>
            <a:spLocks noChangeArrowheads="1"/>
          </p:cNvSpPr>
          <p:nvPr/>
        </p:nvSpPr>
        <p:spPr bwMode="auto">
          <a:xfrm>
            <a:off x="965200" y="5331544"/>
            <a:ext cx="5767388" cy="185738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100000">
                <a:srgbClr val="EAEAEA"/>
              </a:gs>
            </a:gsLst>
            <a:lin ang="0" scaled="1"/>
          </a:gra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en-US" sz="1200" b="1">
                <a:latin typeface="Futura Lt BT"/>
              </a:rPr>
              <a:t>Hazard Identification Tracking			</a:t>
            </a:r>
          </a:p>
        </p:txBody>
      </p:sp>
      <p:sp>
        <p:nvSpPr>
          <p:cNvPr id="17437" name="Rectangle 27"/>
          <p:cNvSpPr>
            <a:spLocks noChangeArrowheads="1"/>
          </p:cNvSpPr>
          <p:nvPr/>
        </p:nvSpPr>
        <p:spPr bwMode="auto">
          <a:xfrm>
            <a:off x="1370013" y="5603007"/>
            <a:ext cx="5362575" cy="203200"/>
          </a:xfrm>
          <a:prstGeom prst="rect">
            <a:avLst/>
          </a:prstGeom>
          <a:gradFill rotWithShape="1">
            <a:gsLst>
              <a:gs pos="0">
                <a:srgbClr val="FF0066"/>
              </a:gs>
              <a:gs pos="100000">
                <a:srgbClr val="EAEAEA"/>
              </a:gs>
            </a:gsLst>
            <a:lin ang="0" scaled="1"/>
          </a:gra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en-US" sz="1200" b="1">
                <a:latin typeface="Futura Lt BT"/>
              </a:rPr>
              <a:t>Risk Assessment</a:t>
            </a:r>
          </a:p>
        </p:txBody>
      </p:sp>
      <p:sp>
        <p:nvSpPr>
          <p:cNvPr id="17438" name="Rectangle 28"/>
          <p:cNvSpPr>
            <a:spLocks noChangeArrowheads="1"/>
          </p:cNvSpPr>
          <p:nvPr/>
        </p:nvSpPr>
        <p:spPr bwMode="auto">
          <a:xfrm>
            <a:off x="1741488" y="5931619"/>
            <a:ext cx="4991100" cy="234950"/>
          </a:xfrm>
          <a:prstGeom prst="rect">
            <a:avLst/>
          </a:prstGeom>
          <a:gradFill rotWithShape="1">
            <a:gsLst>
              <a:gs pos="0">
                <a:srgbClr val="008000"/>
              </a:gs>
              <a:gs pos="100000">
                <a:srgbClr val="EAEAEA"/>
              </a:gs>
            </a:gsLst>
            <a:lin ang="0" scaled="1"/>
          </a:gra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en-US" sz="1200" b="1">
                <a:latin typeface="Futura Lt BT"/>
              </a:rPr>
              <a:t>Risk Treatment</a:t>
            </a:r>
          </a:p>
        </p:txBody>
      </p:sp>
      <p:sp>
        <p:nvSpPr>
          <p:cNvPr id="17439" name="Rectangle 28"/>
          <p:cNvSpPr>
            <a:spLocks noChangeArrowheads="1"/>
          </p:cNvSpPr>
          <p:nvPr/>
        </p:nvSpPr>
        <p:spPr bwMode="auto">
          <a:xfrm>
            <a:off x="1763713" y="6309444"/>
            <a:ext cx="4968875" cy="2159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rgbClr val="EAEAEA"/>
              </a:gs>
            </a:gsLst>
            <a:lin ang="0" scaled="1"/>
          </a:gra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en-US" sz="1200" b="1">
                <a:latin typeface="Futura Lt BT"/>
              </a:rPr>
              <a:t>Risk Acceptance</a:t>
            </a:r>
          </a:p>
        </p:txBody>
      </p:sp>
      <p:sp>
        <p:nvSpPr>
          <p:cNvPr id="17446" name="AutoShape 48"/>
          <p:cNvSpPr>
            <a:spLocks noChangeArrowheads="1"/>
          </p:cNvSpPr>
          <p:nvPr/>
        </p:nvSpPr>
        <p:spPr bwMode="auto">
          <a:xfrm>
            <a:off x="384175" y="3783801"/>
            <a:ext cx="8507413" cy="1229370"/>
          </a:xfrm>
          <a:prstGeom prst="rightArrow">
            <a:avLst>
              <a:gd name="adj1" fmla="val 50000"/>
              <a:gd name="adj2" fmla="val 166843"/>
            </a:avLst>
          </a:prstGeom>
          <a:solidFill>
            <a:srgbClr val="FF9900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 sz="2000"/>
          </a:p>
        </p:txBody>
      </p:sp>
      <p:sp>
        <p:nvSpPr>
          <p:cNvPr id="17414" name="Text Box 16"/>
          <p:cNvSpPr txBox="1">
            <a:spLocks noChangeArrowheads="1"/>
          </p:cNvSpPr>
          <p:nvPr/>
        </p:nvSpPr>
        <p:spPr bwMode="auto">
          <a:xfrm>
            <a:off x="1497092" y="4198938"/>
            <a:ext cx="1274708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b="1" dirty="0">
                <a:latin typeface="Futura Lt BT"/>
              </a:rPr>
              <a:t>Life Cycle</a:t>
            </a:r>
          </a:p>
        </p:txBody>
      </p:sp>
      <p:pic>
        <p:nvPicPr>
          <p:cNvPr id="17444" name="Picture 5" descr="Karrewiel - 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6519" y="1425571"/>
            <a:ext cx="3024188" cy="2003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35" name="Text Box 47"/>
          <p:cNvSpPr txBox="1">
            <a:spLocks noChangeArrowheads="1"/>
          </p:cNvSpPr>
          <p:nvPr/>
        </p:nvSpPr>
        <p:spPr bwMode="auto">
          <a:xfrm rot="18699249">
            <a:off x="5668541" y="3421649"/>
            <a:ext cx="902811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1600" dirty="0" err="1" smtClean="0">
                <a:latin typeface="Futura Lt BT"/>
              </a:rPr>
              <a:t>Gebruik</a:t>
            </a:r>
            <a:endParaRPr lang="en-US" dirty="0">
              <a:latin typeface="Futura Lt BT"/>
            </a:endParaRPr>
          </a:p>
        </p:txBody>
      </p:sp>
      <p:sp>
        <p:nvSpPr>
          <p:cNvPr id="17413" name="Text Box 14"/>
          <p:cNvSpPr txBox="1">
            <a:spLocks noChangeArrowheads="1"/>
          </p:cNvSpPr>
          <p:nvPr/>
        </p:nvSpPr>
        <p:spPr bwMode="auto">
          <a:xfrm rot="-2868382">
            <a:off x="4587178" y="3421649"/>
            <a:ext cx="833883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1600" dirty="0" err="1" smtClean="0">
                <a:latin typeface="Futura Lt BT"/>
              </a:rPr>
              <a:t>Opslag</a:t>
            </a:r>
            <a:endParaRPr lang="en-US" dirty="0" smtClean="0">
              <a:latin typeface="Futura Lt BT"/>
            </a:endParaRPr>
          </a:p>
        </p:txBody>
      </p:sp>
      <p:pic>
        <p:nvPicPr>
          <p:cNvPr id="58" name="Picture 41" descr="MCj0346857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24075" y="4725962"/>
            <a:ext cx="301625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" name="Picture 42" descr="MCj0346857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30513" y="4725962"/>
            <a:ext cx="301625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" name="Picture 43" descr="MCj0346857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19475" y="4725144"/>
            <a:ext cx="301625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Proces</a:t>
            </a:r>
            <a:r>
              <a:rPr lang="en-US" dirty="0" smtClean="0"/>
              <a:t> </a:t>
            </a:r>
            <a:r>
              <a:rPr lang="en-US" dirty="0" err="1" smtClean="0"/>
              <a:t>drie</a:t>
            </a:r>
            <a:r>
              <a:rPr lang="en-US" dirty="0" smtClean="0"/>
              <a:t> </a:t>
            </a:r>
            <a:r>
              <a:rPr lang="en-US" dirty="0" err="1" smtClean="0"/>
              <a:t>groene</a:t>
            </a:r>
            <a:r>
              <a:rPr lang="en-US" dirty="0" smtClean="0"/>
              <a:t> </a:t>
            </a:r>
            <a:r>
              <a:rPr lang="en-US" dirty="0" err="1" smtClean="0"/>
              <a:t>lichten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Health Safety &amp; Environment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79261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70113_RiskMgt_AMELIOR_PLOVI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LongProperties xmlns="http://schemas.microsoft.com/office/2006/metadata/longProperties"/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5E4BDC83E04BA4CBC78C6D764BDC577" ma:contentTypeVersion="50" ma:contentTypeDescription="Create a new document." ma:contentTypeScope="" ma:versionID="7e951bacaa8578743f73ba1b4ce90551">
  <xsd:schema xmlns:xsd="http://www.w3.org/2001/XMLSchema" xmlns:xs="http://www.w3.org/2001/XMLSchema" xmlns:p="http://schemas.microsoft.com/office/2006/metadata/properties" xmlns:ns1="http://schemas.microsoft.com/sharepoint/v3" xmlns:ns2="341ef2d6-d38c-4729-b0bd-8f06d6b35472" xmlns:ns3="39d2ce5f-ca0e-4789-a07b-eddc5a9e9228" targetNamespace="http://schemas.microsoft.com/office/2006/metadata/properties" ma:root="true" ma:fieldsID="1fd218cb565207486955f6f423db425a" ns1:_="" ns2:_="" ns3:_="">
    <xsd:import namespace="http://schemas.microsoft.com/sharepoint/v3"/>
    <xsd:import namespace="341ef2d6-d38c-4729-b0bd-8f06d6b35472"/>
    <xsd:import namespace="39d2ce5f-ca0e-4789-a07b-eddc5a9e9228"/>
    <xsd:element name="properties">
      <xsd:complexType>
        <xsd:sequence>
          <xsd:element name="documentManagement">
            <xsd:complexType>
              <xsd:all>
                <xsd:element ref="ns2:TitleF" minOccurs="0"/>
                <xsd:element ref="ns3:Order0" minOccurs="0"/>
                <xsd:element ref="ns2:Folder" minOccurs="0"/>
                <xsd:element ref="ns1:PublishingStartDate" minOccurs="0"/>
                <xsd:element ref="ns1:PublishingExpirationDate" minOccurs="0"/>
                <xsd:element ref="ns2:TaxKeywordTaxHTField" minOccurs="0"/>
                <xsd:element ref="ns2:TaxCatchAll" minOccurs="0"/>
                <xsd:element ref="ns2:TaxCatchAllLabel" minOccurs="0"/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1ef2d6-d38c-4729-b0bd-8f06d6b35472" elementFormDefault="qualified">
    <xsd:import namespace="http://schemas.microsoft.com/office/2006/documentManagement/types"/>
    <xsd:import namespace="http://schemas.microsoft.com/office/infopath/2007/PartnerControls"/>
    <xsd:element name="TitleF" ma:index="2" nillable="true" ma:displayName="TitleF" ma:internalName="TitleF">
      <xsd:simpleType>
        <xsd:restriction base="dms:Text">
          <xsd:maxLength value="255"/>
        </xsd:restriction>
      </xsd:simpleType>
    </xsd:element>
    <xsd:element name="Folder" ma:index="5" nillable="true" ma:displayName="Folder" ma:internalName="Folder" ma:readOnly="false">
      <xsd:simpleType>
        <xsd:restriction base="dms:Text">
          <xsd:maxLength value="255"/>
        </xsd:restriction>
      </xsd:simpleType>
    </xsd:element>
    <xsd:element name="TaxKeywordTaxHTField" ma:index="10" nillable="true" ma:taxonomy="true" ma:internalName="TaxKeywordTaxHTField" ma:taxonomyFieldName="TaxKeyword" ma:displayName="Enterprise Keywords" ma:fieldId="{23f27201-bee3-471e-b2e7-b64fd8b7ca38}" ma:taxonomyMulti="true" ma:sspId="378c3500-659f-482f-8281-8cb6a08fed53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11" nillable="true" ma:displayName="Taxonomy Catch All Column" ma:hidden="true" ma:list="{04cd9242-7729-4d70-a6b3-a3f28ffc0c0a}" ma:internalName="TaxCatchAll" ma:showField="CatchAllData" ma:web="341ef2d6-d38c-4729-b0bd-8f06d6b3547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" nillable="true" ma:displayName="Taxonomy Catch All Column1" ma:hidden="true" ma:list="{04cd9242-7729-4d70-a6b3-a3f28ffc0c0a}" ma:internalName="TaxCatchAllLabel" ma:readOnly="true" ma:showField="CatchAllDataLabel" ma:web="341ef2d6-d38c-4729-b0bd-8f06d6b3547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_dlc_DocId" ma:index="17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8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9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9d2ce5f-ca0e-4789-a07b-eddc5a9e9228" elementFormDefault="qualified">
    <xsd:import namespace="http://schemas.microsoft.com/office/2006/documentManagement/types"/>
    <xsd:import namespace="http://schemas.microsoft.com/office/infopath/2007/PartnerControls"/>
    <xsd:element name="Order0" ma:index="3" nillable="true" ma:displayName="Order" ma:internalName="Order0">
      <xsd:simpleType>
        <xsd:restriction base="dms:Number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3" ma:displayName="Content Type"/>
        <xsd:element ref="dc:title" minOccurs="0" maxOccurs="1" ma:index="1" ma:displayName="TitleN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5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Order0 xmlns="39d2ce5f-ca0e-4789-a07b-eddc5a9e9228" xsi:nil="true"/>
    <PublishingExpirationDate xmlns="http://schemas.microsoft.com/sharepoint/v3" xsi:nil="true"/>
    <PublishingStartDate xmlns="http://schemas.microsoft.com/sharepoint/v3" xsi:nil="true"/>
    <TaxKeywordTaxHTField xmlns="341ef2d6-d38c-4729-b0bd-8f06d6b35472">
      <Terms xmlns="http://schemas.microsoft.com/office/infopath/2007/PartnerControls"/>
    </TaxKeywordTaxHTField>
    <TaxCatchAll xmlns="341ef2d6-d38c-4729-b0bd-8f06d6b35472"/>
    <Folder xmlns="341ef2d6-d38c-4729-b0bd-8f06d6b35472">Templates</Folder>
    <TitleF xmlns="341ef2d6-d38c-4729-b0bd-8f06d6b35472">Template Power Point Presentation</TitleF>
    <_dlc_DocId xmlns="341ef2d6-d38c-4729-b0bd-8f06d6b35472">6XAYHYSFKZVE-2-37</_dlc_DocId>
    <_dlc_DocIdUrl xmlns="341ef2d6-d38c-4729-b0bd-8f06d6b35472">
      <Url>http://units.mil.intra/sites/DGMR/_layouts/DocIdRedir.aspx?ID=6XAYHYSFKZVE-2-37</Url>
      <Description>6XAYHYSFKZVE-2-37</Description>
    </_dlc_DocIdUrl>
  </documentManagement>
</p:properties>
</file>

<file path=customXml/itemProps1.xml><?xml version="1.0" encoding="utf-8"?>
<ds:datastoreItem xmlns:ds="http://schemas.openxmlformats.org/officeDocument/2006/customXml" ds:itemID="{BDBBE817-97E2-4417-8C5A-A6C1BA3E368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DE95467-361F-4BA0-8894-20A51057ABCD}">
  <ds:schemaRefs>
    <ds:schemaRef ds:uri="http://schemas.microsoft.com/office/2006/metadata/longProperties"/>
  </ds:schemaRefs>
</ds:datastoreItem>
</file>

<file path=customXml/itemProps3.xml><?xml version="1.0" encoding="utf-8"?>
<ds:datastoreItem xmlns:ds="http://schemas.openxmlformats.org/officeDocument/2006/customXml" ds:itemID="{78998596-725C-499D-956D-C3D04847B5F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341ef2d6-d38c-4729-b0bd-8f06d6b35472"/>
    <ds:schemaRef ds:uri="39d2ce5f-ca0e-4789-a07b-eddc5a9e922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179B6DEC-1F38-48BF-9ABF-007A08154CD2}">
  <ds:schemaRefs>
    <ds:schemaRef ds:uri="http://schemas.microsoft.com/sharepoint/events"/>
  </ds:schemaRefs>
</ds:datastoreItem>
</file>

<file path=customXml/itemProps5.xml><?xml version="1.0" encoding="utf-8"?>
<ds:datastoreItem xmlns:ds="http://schemas.openxmlformats.org/officeDocument/2006/customXml" ds:itemID="{B0756121-6E9C-4ED9-B27C-56FEAD8452DB}">
  <ds:schemaRefs>
    <ds:schemaRef ds:uri="http://purl.org/dc/terms/"/>
    <ds:schemaRef ds:uri="http://schemas.microsoft.com/office/2006/metadata/properties"/>
    <ds:schemaRef ds:uri="http://www.w3.org/XML/1998/namespace"/>
    <ds:schemaRef ds:uri="39d2ce5f-ca0e-4789-a07b-eddc5a9e9228"/>
    <ds:schemaRef ds:uri="http://purl.org/dc/dcmitype/"/>
    <ds:schemaRef ds:uri="http://schemas.microsoft.com/office/infopath/2007/PartnerControls"/>
    <ds:schemaRef ds:uri="http://purl.org/dc/elements/1.1/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341ef2d6-d38c-4729-b0bd-8f06d6b35472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170113_RiskMgt_AMELIOR_PLOVIE</Template>
  <TotalTime>3479</TotalTime>
  <Words>636</Words>
  <Application>Microsoft Office PowerPoint</Application>
  <PresentationFormat>On-screen Show (4:3)</PresentationFormat>
  <Paragraphs>139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170113_RiskMgt_AMELIOR_PLOVIE</vt:lpstr>
      <vt:lpstr>PowerPoint Presentation</vt:lpstr>
      <vt:lpstr>Overzicht</vt:lpstr>
      <vt:lpstr>Risicobeheersmodel</vt:lpstr>
      <vt:lpstr>Risicobeheer DGMR</vt:lpstr>
      <vt:lpstr>Basisprincipes</vt:lpstr>
      <vt:lpstr>PowerPoint Presentation</vt:lpstr>
      <vt:lpstr>Een aantal ILSP’s….</vt:lpstr>
      <vt:lpstr>Rol MR-Mgt/Risk</vt:lpstr>
      <vt:lpstr>Proces drie groene lichten Health Safety &amp; Environment</vt:lpstr>
      <vt:lpstr>Rol MR-Mgt/R</vt:lpstr>
      <vt:lpstr>Voor vliegend Mat ook nog…</vt:lpstr>
      <vt:lpstr>Allerlei commissies &amp; fora</vt:lpstr>
      <vt:lpstr>Allerlei commissies &amp; fora</vt:lpstr>
      <vt:lpstr>Allerlei commissies &amp; fora</vt:lpstr>
      <vt:lpstr>Allerlei commissies &amp; fora</vt:lpstr>
    </vt:vector>
  </TitlesOfParts>
  <Company>Belgian Defense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Plovie Gunnar</dc:creator>
  <cp:lastModifiedBy>Plovie Gunnar</cp:lastModifiedBy>
  <cp:revision>208</cp:revision>
  <cp:lastPrinted>2017-05-09T10:22:19Z</cp:lastPrinted>
  <dcterms:created xsi:type="dcterms:W3CDTF">2017-01-12T19:48:13Z</dcterms:created>
  <dcterms:modified xsi:type="dcterms:W3CDTF">2017-06-20T08:53:40Z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Picture</vt:lpwstr>
  </property>
  <property fmtid="{D5CDD505-2E9C-101B-9397-08002B2CF9AE}" pid="3" name="lang">
    <vt:lpwstr>NF</vt:lpwstr>
  </property>
  <property fmtid="{D5CDD505-2E9C-101B-9397-08002B2CF9AE}" pid="4" name="Beschrijving">
    <vt:lpwstr>Power Point Presentation (voorbeeld)</vt:lpwstr>
  </property>
  <property fmtid="{D5CDD505-2E9C-101B-9397-08002B2CF9AE}" pid="5" name="ContentTypeId">
    <vt:lpwstr>0x01010095E4BDC83E04BA4CBC78C6D764BDC577</vt:lpwstr>
  </property>
  <property fmtid="{D5CDD505-2E9C-101B-9397-08002B2CF9AE}" pid="6" name="TaxKeyword">
    <vt:lpwstr/>
  </property>
  <property fmtid="{D5CDD505-2E9C-101B-9397-08002B2CF9AE}" pid="7" name="Order">
    <vt:r8>3700</vt:r8>
  </property>
  <property fmtid="{D5CDD505-2E9C-101B-9397-08002B2CF9AE}" pid="8" name="_dlc_DocIdItemGuid">
    <vt:lpwstr>ac5bf752-e1b8-412c-b8d5-5a0e9faeebf5</vt:lpwstr>
  </property>
</Properties>
</file>