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0" r:id="rId2"/>
    <p:sldId id="270" r:id="rId3"/>
    <p:sldId id="271" r:id="rId4"/>
    <p:sldId id="272" r:id="rId5"/>
    <p:sldId id="273" r:id="rId6"/>
    <p:sldId id="274" r:id="rId7"/>
    <p:sldId id="275" r:id="rId8"/>
    <p:sldId id="279" r:id="rId9"/>
    <p:sldId id="282" r:id="rId10"/>
    <p:sldId id="304" r:id="rId11"/>
    <p:sldId id="303" r:id="rId12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66"/>
    <a:srgbClr val="CC66FF"/>
    <a:srgbClr val="CC00FF"/>
    <a:srgbClr val="CC00CC"/>
    <a:srgbClr val="385D8A"/>
    <a:srgbClr val="000000"/>
    <a:srgbClr val="6600FF"/>
    <a:srgbClr val="4F81BD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73179" autoAdjust="0"/>
  </p:normalViewPr>
  <p:slideViewPr>
    <p:cSldViewPr>
      <p:cViewPr>
        <p:scale>
          <a:sx n="70" d="100"/>
          <a:sy n="70" d="100"/>
        </p:scale>
        <p:origin x="-13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notesViewPr>
    <p:cSldViewPr>
      <p:cViewPr>
        <p:scale>
          <a:sx n="100" d="100"/>
          <a:sy n="100" d="100"/>
        </p:scale>
        <p:origin x="-1824" y="194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A9941-935C-471A-9DAD-6A01A1F597A8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93DFE-9B7D-4474-A4A3-C64238AF6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83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93DFE-9B7D-4474-A4A3-C64238AF64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03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55E6C94-3EB1-4B97-9692-374F5EE62A62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SLIDE MAIN MESSAGE Nr1: « De </a:t>
            </a:r>
            <a:r>
              <a:rPr lang="fr-BE" dirty="0" err="1" smtClean="0"/>
              <a:t>Defstaf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GEEN </a:t>
            </a:r>
            <a:r>
              <a:rPr lang="fr-BE" dirty="0" err="1" smtClean="0"/>
              <a:t>losstaand</a:t>
            </a:r>
            <a:r>
              <a:rPr lang="fr-BE" dirty="0" smtClean="0"/>
              <a:t> </a:t>
            </a:r>
            <a:r>
              <a:rPr lang="fr-BE" dirty="0" err="1" smtClean="0"/>
              <a:t>geheel</a:t>
            </a:r>
            <a:r>
              <a:rPr lang="fr-BE" dirty="0" smtClean="0"/>
              <a:t>,</a:t>
            </a:r>
            <a:r>
              <a:rPr lang="fr-BE" baseline="0" dirty="0" smtClean="0"/>
              <a:t> maar </a:t>
            </a:r>
            <a:r>
              <a:rPr lang="fr-BE" baseline="0" dirty="0" err="1" smtClean="0"/>
              <a:t>verweven</a:t>
            </a:r>
            <a:r>
              <a:rPr lang="fr-BE" baseline="0" dirty="0" smtClean="0"/>
              <a:t> met de </a:t>
            </a:r>
            <a:r>
              <a:rPr lang="fr-BE" baseline="0" dirty="0" err="1" smtClean="0"/>
              <a:t>werking</a:t>
            </a:r>
            <a:r>
              <a:rPr lang="fr-BE" baseline="0" dirty="0" smtClean="0"/>
              <a:t> en de </a:t>
            </a:r>
            <a:r>
              <a:rPr lang="fr-BE" baseline="0" dirty="0" err="1" smtClean="0"/>
              <a:t>evolutie</a:t>
            </a:r>
            <a:r>
              <a:rPr lang="fr-BE" baseline="0" dirty="0" smtClean="0"/>
              <a:t> van </a:t>
            </a:r>
            <a:r>
              <a:rPr lang="fr-BE" baseline="0" dirty="0" err="1" smtClean="0"/>
              <a:t>Defensie</a:t>
            </a:r>
            <a:r>
              <a:rPr lang="fr-BE" baseline="0" dirty="0" smtClean="0"/>
              <a:t> </a:t>
            </a:r>
            <a:r>
              <a:rPr lang="fr-BE" dirty="0" smtClean="0"/>
              <a:t>»</a:t>
            </a:r>
          </a:p>
          <a:p>
            <a:endParaRPr lang="fr-BE" dirty="0" smtClean="0"/>
          </a:p>
          <a:p>
            <a:r>
              <a:rPr lang="fr-BE" dirty="0" err="1" smtClean="0"/>
              <a:t>Regeerakkoord</a:t>
            </a:r>
            <a:r>
              <a:rPr lang="fr-BE" dirty="0" smtClean="0"/>
              <a:t> =&gt; </a:t>
            </a:r>
            <a:r>
              <a:rPr lang="fr-BE" dirty="0" err="1" smtClean="0"/>
              <a:t>Strategische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Langetermijnvisie</a:t>
            </a:r>
            <a:r>
              <a:rPr lang="fr-BE" baseline="0" dirty="0" smtClean="0"/>
              <a:t> =&gt;  </a:t>
            </a:r>
            <a:r>
              <a:rPr lang="fr-BE" dirty="0" smtClean="0"/>
              <a:t>{</a:t>
            </a:r>
            <a:r>
              <a:rPr lang="fr-BE" baseline="0" dirty="0" err="1" smtClean="0"/>
              <a:t>infrastructuur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bezettingsgraad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rekrutering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geografische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spreiding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rationalisering</a:t>
            </a:r>
            <a:r>
              <a:rPr lang="fr-BE" baseline="0" dirty="0" smtClean="0"/>
              <a:t> van de </a:t>
            </a:r>
            <a:r>
              <a:rPr lang="fr-BE" baseline="0" dirty="0" err="1" smtClean="0"/>
              <a:t>Generale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Staf</a:t>
            </a:r>
            <a:r>
              <a:rPr lang="fr-BE" baseline="0" dirty="0" smtClean="0"/>
              <a:t>, de </a:t>
            </a:r>
            <a:r>
              <a:rPr lang="fr-BE" baseline="0" dirty="0" err="1" smtClean="0"/>
              <a:t>logistiek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andere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ondersteunende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diensten</a:t>
            </a:r>
            <a:r>
              <a:rPr lang="fr-BE" baseline="0" dirty="0" smtClean="0"/>
              <a:t> van </a:t>
            </a:r>
            <a:r>
              <a:rPr lang="fr-BE" baseline="0" dirty="0" err="1" smtClean="0"/>
              <a:t>Defensie</a:t>
            </a:r>
            <a:r>
              <a:rPr lang="fr-BE" baseline="0" dirty="0" smtClean="0"/>
              <a:t>}</a:t>
            </a:r>
          </a:p>
          <a:p>
            <a:endParaRPr lang="fr-BE" baseline="0" dirty="0" smtClean="0"/>
          </a:p>
          <a:p>
            <a:pPr marL="0" indent="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28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SLIDE MAIN MESSAGE Nr2 : « </a:t>
            </a:r>
            <a:r>
              <a:rPr lang="fr-BE" dirty="0" err="1" smtClean="0"/>
              <a:t>Defensie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een</a:t>
            </a:r>
            <a:r>
              <a:rPr lang="fr-BE" dirty="0" smtClean="0"/>
              <a:t> </a:t>
            </a:r>
            <a:r>
              <a:rPr lang="fr-BE" dirty="0" err="1" smtClean="0"/>
              <a:t>zeer</a:t>
            </a:r>
            <a:r>
              <a:rPr lang="fr-BE" dirty="0" smtClean="0"/>
              <a:t> </a:t>
            </a:r>
            <a:r>
              <a:rPr lang="fr-BE" dirty="0" err="1" smtClean="0"/>
              <a:t>specifiek</a:t>
            </a:r>
            <a:r>
              <a:rPr lang="fr-BE" baseline="0" dirty="0" smtClean="0"/>
              <a:t> </a:t>
            </a:r>
            <a:r>
              <a:rPr lang="fr-BE" i="1" baseline="0" dirty="0" err="1" smtClean="0"/>
              <a:t>militair</a:t>
            </a:r>
            <a:r>
              <a:rPr lang="fr-BE" baseline="0" dirty="0" smtClean="0"/>
              <a:t>  </a:t>
            </a:r>
            <a:r>
              <a:rPr lang="fr-BE" baseline="0" dirty="0" err="1" smtClean="0"/>
              <a:t>bedrijf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bestaande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uit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bijna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hondertal-KMO’s</a:t>
            </a:r>
            <a:r>
              <a:rPr lang="fr-BE" dirty="0" smtClean="0"/>
              <a:t> »</a:t>
            </a:r>
          </a:p>
          <a:p>
            <a:r>
              <a:rPr lang="fr-BE" dirty="0" smtClean="0"/>
              <a:t>SLIDE MAIN MESSAGE Nr3:  « </a:t>
            </a:r>
            <a:r>
              <a:rPr lang="fr-BE" dirty="0" err="1" smtClean="0"/>
              <a:t>Evolutie</a:t>
            </a:r>
            <a:r>
              <a:rPr lang="fr-BE" dirty="0" smtClean="0"/>
              <a:t> van </a:t>
            </a:r>
            <a:r>
              <a:rPr lang="fr-BE" dirty="0" err="1" smtClean="0"/>
              <a:t>Defensiestaf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moet</a:t>
            </a:r>
            <a:r>
              <a:rPr lang="fr-BE" baseline="0" dirty="0" smtClean="0"/>
              <a:t> met </a:t>
            </a:r>
            <a:r>
              <a:rPr lang="fr-BE" baseline="0" dirty="0" err="1" smtClean="0"/>
              <a:t>deze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complexiteit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rekening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houden</a:t>
            </a:r>
            <a:r>
              <a:rPr lang="fr-BE" baseline="0" dirty="0" smtClean="0"/>
              <a:t> »</a:t>
            </a:r>
            <a:endParaRPr lang="fr-BE" dirty="0" smtClean="0"/>
          </a:p>
          <a:p>
            <a:endParaRPr lang="fr-BE" dirty="0" smtClean="0"/>
          </a:p>
          <a:p>
            <a:r>
              <a:rPr lang="fr-BE" baseline="0" dirty="0" smtClean="0"/>
              <a:t>DEFENSIE IS EEN MILITAIR BEDRIJF</a:t>
            </a:r>
          </a:p>
          <a:p>
            <a:r>
              <a:rPr lang="fr-BE" baseline="0" dirty="0" err="1" smtClean="0"/>
              <a:t>Defensie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geheel</a:t>
            </a:r>
            <a:r>
              <a:rPr lang="fr-BE" baseline="0" dirty="0" smtClean="0"/>
              <a:t> van </a:t>
            </a:r>
            <a:r>
              <a:rPr lang="fr-BE" baseline="0" dirty="0" err="1" smtClean="0"/>
              <a:t>bijna</a:t>
            </a:r>
            <a:r>
              <a:rPr lang="fr-BE" baseline="0" dirty="0" smtClean="0"/>
              <a:t> 100 </a:t>
            </a:r>
            <a:r>
              <a:rPr lang="fr-BE" baseline="0" dirty="0" err="1" smtClean="0"/>
              <a:t>KMO’s</a:t>
            </a:r>
            <a:r>
              <a:rPr lang="fr-BE" baseline="0" dirty="0" smtClean="0"/>
              <a:t> van 1500 à 150 Pers </a:t>
            </a:r>
            <a:r>
              <a:rPr lang="fr-BE" baseline="0" dirty="0" err="1" smtClean="0"/>
              <a:t>waarvan</a:t>
            </a:r>
            <a:r>
              <a:rPr lang="fr-BE" baseline="0" dirty="0" smtClean="0"/>
              <a:t> 2/3 </a:t>
            </a:r>
            <a:r>
              <a:rPr lang="fr-BE" baseline="0" dirty="0" err="1" smtClean="0"/>
              <a:t>éénig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zijn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een</a:t>
            </a:r>
            <a:r>
              <a:rPr lang="fr-BE" baseline="0" dirty="0" smtClean="0"/>
              <a:t> 60-tal </a:t>
            </a:r>
            <a:r>
              <a:rPr lang="fr-BE" baseline="0" dirty="0" err="1" smtClean="0"/>
              <a:t>verschillende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gespecialiseerde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soorten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vertegenwoordigen</a:t>
            </a:r>
            <a:r>
              <a:rPr lang="fr-BE" baseline="0" dirty="0" smtClean="0"/>
              <a:t>.</a:t>
            </a:r>
          </a:p>
          <a:p>
            <a:r>
              <a:rPr lang="fr-BE" baseline="0" dirty="0" smtClean="0"/>
              <a:t>De </a:t>
            </a:r>
            <a:r>
              <a:rPr lang="fr-BE" baseline="0" dirty="0" err="1" smtClean="0"/>
              <a:t>aansturing</a:t>
            </a:r>
            <a:r>
              <a:rPr lang="fr-BE" baseline="0" dirty="0" smtClean="0"/>
              <a:t> van dit </a:t>
            </a:r>
            <a:r>
              <a:rPr lang="fr-BE" baseline="0" dirty="0" err="1" smtClean="0"/>
              <a:t>geheel</a:t>
            </a:r>
            <a:r>
              <a:rPr lang="fr-BE" baseline="0" dirty="0" smtClean="0"/>
              <a:t> en dus </a:t>
            </a:r>
            <a:r>
              <a:rPr lang="fr-BE" baseline="0" dirty="0" err="1" smtClean="0"/>
              <a:t>ook</a:t>
            </a:r>
            <a:r>
              <a:rPr lang="fr-BE" baseline="0" dirty="0" smtClean="0"/>
              <a:t> de </a:t>
            </a:r>
            <a:r>
              <a:rPr lang="fr-BE" baseline="0" dirty="0" err="1" smtClean="0"/>
              <a:t>evolutie</a:t>
            </a:r>
            <a:r>
              <a:rPr lang="fr-BE" baseline="0" dirty="0" smtClean="0"/>
              <a:t> van de </a:t>
            </a:r>
            <a:r>
              <a:rPr lang="fr-BE" baseline="0" dirty="0" err="1" smtClean="0"/>
              <a:t>aansturing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hiervan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moet</a:t>
            </a:r>
            <a:r>
              <a:rPr lang="fr-BE" baseline="0" dirty="0" smtClean="0"/>
              <a:t> met </a:t>
            </a:r>
            <a:r>
              <a:rPr lang="fr-BE" baseline="0" dirty="0" err="1" smtClean="0"/>
              <a:t>deze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complexiteit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rekening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houden</a:t>
            </a:r>
            <a:r>
              <a:rPr lang="fr-BE" baseline="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28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SLIDE MAIN MESSAGE Nr4 : « </a:t>
            </a:r>
            <a:r>
              <a:rPr lang="fr-BE" dirty="0" err="1" smtClean="0"/>
              <a:t>E</a:t>
            </a:r>
            <a:r>
              <a:rPr lang="fr-BE" baseline="0" dirty="0" err="1" smtClean="0"/>
              <a:t>en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nog</a:t>
            </a:r>
            <a:r>
              <a:rPr lang="fr-BE" baseline="0" dirty="0" smtClean="0"/>
              <a:t> </a:t>
            </a:r>
            <a:r>
              <a:rPr lang="fr-BE" dirty="0" err="1" smtClean="0"/>
              <a:t>efficiëntere</a:t>
            </a:r>
            <a:r>
              <a:rPr lang="fr-BE" dirty="0" smtClean="0"/>
              <a:t> </a:t>
            </a:r>
            <a:r>
              <a:rPr lang="fr-BE" dirty="0" err="1" smtClean="0"/>
              <a:t>Defensie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een</a:t>
            </a:r>
            <a:r>
              <a:rPr lang="fr-BE" baseline="0" dirty="0" smtClean="0"/>
              <a:t> </a:t>
            </a:r>
            <a:r>
              <a:rPr lang="fr-BE" b="1" i="1" u="sng" baseline="0" dirty="0" err="1" smtClean="0">
                <a:solidFill>
                  <a:schemeClr val="tx1"/>
                </a:solidFill>
              </a:rPr>
              <a:t>coherent</a:t>
            </a:r>
            <a:r>
              <a:rPr lang="fr-BE" b="1" i="1" u="sng" baseline="0" dirty="0" smtClean="0">
                <a:solidFill>
                  <a:schemeClr val="tx1"/>
                </a:solidFill>
              </a:rPr>
              <a:t> </a:t>
            </a:r>
            <a:r>
              <a:rPr lang="fr-BE" b="1" i="1" u="sng" baseline="0" dirty="0" err="1" smtClean="0">
                <a:solidFill>
                  <a:schemeClr val="tx1"/>
                </a:solidFill>
              </a:rPr>
              <a:t>geheel</a:t>
            </a:r>
            <a:r>
              <a:rPr lang="fr-BE" b="1" i="1" u="sng" baseline="0" dirty="0" smtClean="0">
                <a:solidFill>
                  <a:schemeClr val="tx1"/>
                </a:solidFill>
              </a:rPr>
              <a:t> </a:t>
            </a:r>
            <a:r>
              <a:rPr lang="fr-BE" b="0" i="0" u="none" baseline="0" dirty="0" smtClean="0">
                <a:solidFill>
                  <a:schemeClr val="tx1"/>
                </a:solidFill>
              </a:rPr>
              <a:t> </a:t>
            </a:r>
            <a:r>
              <a:rPr lang="fr-BE" baseline="0" dirty="0" smtClean="0"/>
              <a:t>van </a:t>
            </a:r>
            <a:r>
              <a:rPr lang="fr-BE" baseline="0" dirty="0" err="1" smtClean="0"/>
              <a:t>sourcing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rationalisatie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governance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werving</a:t>
            </a:r>
            <a:r>
              <a:rPr lang="fr-BE" baseline="0" dirty="0" smtClean="0"/>
              <a:t>/</a:t>
            </a:r>
            <a:r>
              <a:rPr lang="fr-BE" baseline="0" dirty="0" err="1" smtClean="0"/>
              <a:t>verjonging</a:t>
            </a:r>
            <a:r>
              <a:rPr lang="fr-BE" baseline="0" dirty="0" smtClean="0"/>
              <a:t>-technico-</a:t>
            </a:r>
            <a:r>
              <a:rPr lang="fr-BE" baseline="0" dirty="0" err="1" smtClean="0"/>
              <a:t>operationele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specialisatie</a:t>
            </a:r>
            <a:r>
              <a:rPr lang="fr-BE" baseline="0" dirty="0" smtClean="0"/>
              <a:t> van </a:t>
            </a:r>
            <a:r>
              <a:rPr lang="fr-BE" baseline="0" dirty="0" err="1" smtClean="0"/>
              <a:t>het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personeel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conform</a:t>
            </a:r>
            <a:r>
              <a:rPr lang="fr-BE" baseline="0" dirty="0" smtClean="0"/>
              <a:t> de </a:t>
            </a:r>
            <a:r>
              <a:rPr lang="fr-BE" baseline="0" dirty="0" err="1" smtClean="0"/>
              <a:t>Strat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Visie</a:t>
            </a:r>
            <a:r>
              <a:rPr lang="fr-BE" dirty="0" smtClean="0"/>
              <a:t>  »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660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/>
              <a:t>SLIDE MAIN MESSAGE Nr5 : « De </a:t>
            </a:r>
            <a:r>
              <a:rPr lang="fr-BE" b="1" i="1" u="sng" dirty="0" err="1" smtClean="0"/>
              <a:t>evolutie</a:t>
            </a:r>
            <a:r>
              <a:rPr lang="fr-BE" b="1" i="1" u="sng" baseline="0" dirty="0" smtClean="0"/>
              <a:t> </a:t>
            </a:r>
            <a:r>
              <a:rPr lang="fr-BE" b="1" i="1" u="sng" baseline="0" dirty="0" err="1" smtClean="0"/>
              <a:t>naar</a:t>
            </a:r>
            <a:r>
              <a:rPr lang="fr-BE" b="1" i="1" u="sng" baseline="0" dirty="0" smtClean="0"/>
              <a:t> </a:t>
            </a:r>
            <a:r>
              <a:rPr lang="fr-BE" b="0" i="0" u="none" baseline="0" dirty="0" smtClean="0"/>
              <a:t> </a:t>
            </a:r>
            <a:r>
              <a:rPr lang="fr-BE" baseline="0" dirty="0" err="1" smtClean="0"/>
              <a:t>deze</a:t>
            </a:r>
            <a:r>
              <a:rPr lang="fr-BE" baseline="0" dirty="0" smtClean="0"/>
              <a:t> </a:t>
            </a:r>
            <a:r>
              <a:rPr lang="fr-BE" i="1" u="sng" baseline="0" dirty="0" err="1" smtClean="0"/>
              <a:t>nog</a:t>
            </a:r>
            <a:r>
              <a:rPr lang="fr-BE" i="1" u="sng" baseline="0" dirty="0" smtClean="0"/>
              <a:t> </a:t>
            </a:r>
            <a:r>
              <a:rPr lang="fr-BE" i="1" u="sng" dirty="0" err="1" smtClean="0"/>
              <a:t>efficiëntere</a:t>
            </a:r>
            <a:r>
              <a:rPr lang="fr-BE" dirty="0" smtClean="0"/>
              <a:t> </a:t>
            </a:r>
            <a:r>
              <a:rPr lang="fr-BE" dirty="0" err="1" smtClean="0"/>
              <a:t>Defensie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een</a:t>
            </a:r>
            <a:r>
              <a:rPr lang="fr-BE" baseline="0" dirty="0" smtClean="0"/>
              <a:t> </a:t>
            </a:r>
            <a:r>
              <a:rPr lang="fr-BE" b="1" i="1" u="sng" baseline="0" dirty="0" err="1" smtClean="0"/>
              <a:t>coherente</a:t>
            </a:r>
            <a:r>
              <a:rPr lang="fr-BE" b="1" i="1" u="sng" baseline="0" dirty="0" smtClean="0"/>
              <a:t> </a:t>
            </a:r>
            <a:r>
              <a:rPr lang="fr-BE" b="1" i="1" u="sng" baseline="0" dirty="0" err="1" smtClean="0"/>
              <a:t>transitie</a:t>
            </a:r>
            <a:r>
              <a:rPr lang="fr-BE" b="0" i="0" u="none" baseline="0" dirty="0" smtClean="0"/>
              <a:t>  </a:t>
            </a:r>
            <a:r>
              <a:rPr lang="fr-BE" baseline="0" dirty="0" smtClean="0"/>
              <a:t>van </a:t>
            </a:r>
            <a:r>
              <a:rPr lang="fr-BE" baseline="0" dirty="0" err="1" smtClean="0"/>
              <a:t>sourcing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rationalisatie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governance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werving</a:t>
            </a:r>
            <a:r>
              <a:rPr lang="fr-BE" baseline="0" dirty="0" smtClean="0"/>
              <a:t>/</a:t>
            </a:r>
            <a:r>
              <a:rPr lang="fr-BE" baseline="0" dirty="0" err="1" smtClean="0"/>
              <a:t>verjonging</a:t>
            </a:r>
            <a:r>
              <a:rPr lang="fr-BE" baseline="0" dirty="0" smtClean="0"/>
              <a:t>-technico-</a:t>
            </a:r>
            <a:r>
              <a:rPr lang="fr-BE" baseline="0" dirty="0" err="1" smtClean="0"/>
              <a:t>operationele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specialisatie</a:t>
            </a:r>
            <a:r>
              <a:rPr lang="fr-BE" dirty="0" smtClean="0"/>
              <a:t> van </a:t>
            </a:r>
            <a:r>
              <a:rPr lang="fr-BE" dirty="0" err="1" smtClean="0"/>
              <a:t>het</a:t>
            </a:r>
            <a:r>
              <a:rPr lang="fr-BE" dirty="0" smtClean="0"/>
              <a:t> </a:t>
            </a:r>
            <a:r>
              <a:rPr lang="fr-BE" dirty="0" err="1" smtClean="0"/>
              <a:t>personeel</a:t>
            </a:r>
            <a:r>
              <a:rPr lang="fr-BE" dirty="0" smtClean="0"/>
              <a:t> »</a:t>
            </a:r>
          </a:p>
          <a:p>
            <a:endParaRPr lang="fr-BE" dirty="0" smtClean="0"/>
          </a:p>
          <a:p>
            <a:endParaRPr lang="fr-BE" dirty="0" smtClean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[SLIDE WITH ANIMATION] 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/>
              <a:t>to </a:t>
            </a:r>
            <a:r>
              <a:rPr lang="fr-BE" dirty="0" err="1" smtClean="0"/>
              <a:t>see</a:t>
            </a:r>
            <a:r>
              <a:rPr lang="fr-BE" dirty="0" smtClean="0"/>
              <a:t> the rationalisation </a:t>
            </a:r>
            <a:r>
              <a:rPr lang="fr-BE" dirty="0" err="1" smtClean="0"/>
              <a:t>effect</a:t>
            </a:r>
            <a:r>
              <a:rPr lang="fr-BE" baseline="0" dirty="0" smtClean="0"/>
              <a:t> of all </a:t>
            </a:r>
            <a:r>
              <a:rPr lang="fr-BE" baseline="0" dirty="0" err="1" smtClean="0"/>
              <a:t>Strat</a:t>
            </a:r>
            <a:r>
              <a:rPr lang="fr-BE" baseline="0" dirty="0" smtClean="0"/>
              <a:t> Vision </a:t>
            </a:r>
            <a:r>
              <a:rPr lang="fr-BE" baseline="0" dirty="0" err="1" smtClean="0"/>
              <a:t>coherent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measures</a:t>
            </a:r>
            <a:r>
              <a:rPr lang="fr-BE" baseline="0" dirty="0" smtClean="0"/>
              <a:t> in time &amp; </a:t>
            </a:r>
            <a:r>
              <a:rPr lang="fr-BE" baseline="0" dirty="0" err="1" smtClean="0"/>
              <a:t>space</a:t>
            </a:r>
            <a:r>
              <a:rPr lang="fr-BE" baseline="0" dirty="0" smtClean="0"/>
              <a:t> (</a:t>
            </a:r>
            <a:r>
              <a:rPr lang="fr-BE" baseline="0" dirty="0" err="1" smtClean="0"/>
              <a:t>sourcing</a:t>
            </a:r>
            <a:r>
              <a:rPr lang="fr-BE" baseline="0" dirty="0" smtClean="0"/>
              <a:t>, rationalisation, </a:t>
            </a:r>
            <a:r>
              <a:rPr lang="fr-BE" baseline="0" dirty="0" err="1" smtClean="0"/>
              <a:t>governance</a:t>
            </a:r>
            <a:r>
              <a:rPr lang="fr-BE" baseline="0" dirty="0" smtClean="0"/>
              <a:t> and personnel) in </a:t>
            </a:r>
            <a:r>
              <a:rPr lang="fr-BE" baseline="0" dirty="0" err="1" smtClean="0"/>
              <a:t>order</a:t>
            </a:r>
            <a:r>
              <a:rPr lang="fr-BE" baseline="0" dirty="0" smtClean="0"/>
              <a:t> to </a:t>
            </a:r>
            <a:r>
              <a:rPr lang="fr-BE" baseline="0" dirty="0" err="1" smtClean="0"/>
              <a:t>increase</a:t>
            </a:r>
            <a:r>
              <a:rPr lang="fr-BE" baseline="0" dirty="0" smtClean="0"/>
              <a:t> Mil </a:t>
            </a:r>
            <a:r>
              <a:rPr lang="fr-BE" baseline="0" dirty="0" err="1" smtClean="0"/>
              <a:t>Core</a:t>
            </a:r>
            <a:r>
              <a:rPr lang="fr-BE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76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/>
              <a:t>SLIDE MAIN MESSAGE Nr6 : « </a:t>
            </a:r>
            <a:r>
              <a:rPr lang="fr-BE" dirty="0" err="1" smtClean="0"/>
              <a:t>Deze</a:t>
            </a:r>
            <a:r>
              <a:rPr lang="fr-BE" dirty="0" smtClean="0"/>
              <a:t> </a:t>
            </a:r>
            <a:r>
              <a:rPr lang="fr-BE" dirty="0" err="1" smtClean="0"/>
              <a:t>evolutie</a:t>
            </a:r>
            <a:r>
              <a:rPr lang="fr-BE" baseline="0" dirty="0" smtClean="0"/>
              <a:t> van </a:t>
            </a:r>
            <a:r>
              <a:rPr lang="fr-BE" dirty="0" err="1" smtClean="0"/>
              <a:t>Defensie</a:t>
            </a:r>
            <a:r>
              <a:rPr lang="fr-BE" dirty="0" smtClean="0"/>
              <a:t> </a:t>
            </a:r>
            <a:r>
              <a:rPr lang="fr-BE" dirty="0" err="1" smtClean="0"/>
              <a:t>leidt</a:t>
            </a:r>
            <a:r>
              <a:rPr lang="fr-BE" dirty="0" smtClean="0"/>
              <a:t> </a:t>
            </a:r>
            <a:r>
              <a:rPr lang="fr-BE" dirty="0" err="1" smtClean="0"/>
              <a:t>tot</a:t>
            </a:r>
            <a:r>
              <a:rPr lang="fr-BE" dirty="0" smtClean="0"/>
              <a:t> de </a:t>
            </a:r>
            <a:r>
              <a:rPr lang="fr-BE" dirty="0" err="1" smtClean="0"/>
              <a:t>gewenste</a:t>
            </a:r>
            <a:r>
              <a:rPr lang="fr-BE" dirty="0" smtClean="0"/>
              <a:t> </a:t>
            </a:r>
            <a:r>
              <a:rPr lang="fr-BE" dirty="0" err="1" smtClean="0"/>
              <a:t>rationalisatie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zoals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bepaald</a:t>
            </a:r>
            <a:r>
              <a:rPr lang="fr-BE" baseline="0" dirty="0" smtClean="0"/>
              <a:t> in </a:t>
            </a:r>
            <a:r>
              <a:rPr lang="fr-BE" baseline="0" dirty="0" err="1" smtClean="0"/>
              <a:t>Strat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Visie</a:t>
            </a:r>
            <a:r>
              <a:rPr lang="fr-BE" dirty="0" smtClean="0"/>
              <a:t> »</a:t>
            </a:r>
          </a:p>
          <a:p>
            <a:endParaRPr lang="fr-BE" dirty="0" smtClean="0"/>
          </a:p>
          <a:p>
            <a:endParaRPr lang="fr-BE" dirty="0" smtClean="0"/>
          </a:p>
          <a:p>
            <a:r>
              <a:rPr lang="fr-BE" dirty="0" err="1" smtClean="0"/>
              <a:t>Zie</a:t>
            </a:r>
            <a:r>
              <a:rPr lang="fr-BE" dirty="0" smtClean="0"/>
              <a:t> </a:t>
            </a:r>
            <a:r>
              <a:rPr lang="fr-BE" dirty="0" err="1" smtClean="0"/>
              <a:t>cijfers</a:t>
            </a:r>
            <a:r>
              <a:rPr lang="fr-BE" dirty="0" smtClean="0"/>
              <a:t> </a:t>
            </a:r>
            <a:r>
              <a:rPr lang="fr-BE" dirty="0" err="1" smtClean="0"/>
              <a:t>Tabel</a:t>
            </a:r>
            <a:r>
              <a:rPr lang="fr-B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963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/>
              <a:t>SLIDE MAIN MESSAGE Nr7 : « </a:t>
            </a:r>
            <a:r>
              <a:rPr lang="fr-BE" dirty="0" err="1" smtClean="0"/>
              <a:t>Deze</a:t>
            </a:r>
            <a:r>
              <a:rPr lang="fr-BE" dirty="0" smtClean="0"/>
              <a:t> </a:t>
            </a:r>
            <a:r>
              <a:rPr lang="fr-BE" dirty="0" err="1" smtClean="0"/>
              <a:t>evolutie</a:t>
            </a:r>
            <a:r>
              <a:rPr lang="fr-BE" baseline="0" dirty="0" smtClean="0"/>
              <a:t> van </a:t>
            </a:r>
            <a:r>
              <a:rPr lang="fr-BE" dirty="0" err="1" smtClean="0"/>
              <a:t>Defensie</a:t>
            </a:r>
            <a:r>
              <a:rPr lang="fr-BE" dirty="0" smtClean="0"/>
              <a:t> </a:t>
            </a:r>
            <a:r>
              <a:rPr lang="fr-BE" dirty="0" err="1" smtClean="0"/>
              <a:t>leidt</a:t>
            </a:r>
            <a:r>
              <a:rPr lang="fr-BE" dirty="0" smtClean="0"/>
              <a:t> </a:t>
            </a:r>
            <a:r>
              <a:rPr lang="fr-BE" dirty="0" err="1" smtClean="0"/>
              <a:t>tot</a:t>
            </a:r>
            <a:r>
              <a:rPr lang="fr-BE" dirty="0" smtClean="0"/>
              <a:t> de </a:t>
            </a:r>
            <a:r>
              <a:rPr lang="fr-BE" dirty="0" err="1" smtClean="0"/>
              <a:t>gewenste</a:t>
            </a:r>
            <a:r>
              <a:rPr lang="fr-BE" dirty="0" smtClean="0"/>
              <a:t> </a:t>
            </a:r>
            <a:r>
              <a:rPr lang="fr-BE" dirty="0" err="1" smtClean="0"/>
              <a:t>rationalisatie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zoals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bepaald</a:t>
            </a:r>
            <a:r>
              <a:rPr lang="fr-BE" baseline="0" dirty="0" smtClean="0"/>
              <a:t> in </a:t>
            </a:r>
            <a:r>
              <a:rPr lang="fr-BE" baseline="0" dirty="0" err="1" smtClean="0"/>
              <a:t>Strat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Visie</a:t>
            </a:r>
            <a:r>
              <a:rPr lang="fr-BE" baseline="0" dirty="0" smtClean="0"/>
              <a:t> … </a:t>
            </a:r>
            <a:r>
              <a:rPr lang="fr-BE" b="1" i="1" u="sng" baseline="0" dirty="0" err="1" smtClean="0"/>
              <a:t>waarin</a:t>
            </a:r>
            <a:r>
              <a:rPr lang="fr-BE" b="1" i="1" u="sng" baseline="0" dirty="0" smtClean="0"/>
              <a:t> de </a:t>
            </a:r>
            <a:r>
              <a:rPr lang="fr-BE" b="1" i="1" u="sng" baseline="0" dirty="0" err="1" smtClean="0"/>
              <a:t>rationalisatie</a:t>
            </a:r>
            <a:r>
              <a:rPr lang="fr-BE" b="1" i="1" u="sng" baseline="0" dirty="0" smtClean="0"/>
              <a:t> van de </a:t>
            </a:r>
            <a:r>
              <a:rPr lang="fr-BE" b="1" i="1" u="sng" baseline="0" dirty="0" err="1" smtClean="0"/>
              <a:t>Defensiestaf</a:t>
            </a:r>
            <a:r>
              <a:rPr lang="fr-BE" b="1" i="1" u="sng" baseline="0" dirty="0" smtClean="0"/>
              <a:t> </a:t>
            </a:r>
            <a:r>
              <a:rPr lang="fr-BE" b="1" i="1" u="sng" baseline="0" dirty="0" err="1" smtClean="0"/>
              <a:t>zich</a:t>
            </a:r>
            <a:r>
              <a:rPr lang="fr-BE" b="1" i="1" u="sng" baseline="0" dirty="0" smtClean="0"/>
              <a:t> </a:t>
            </a:r>
            <a:r>
              <a:rPr lang="fr-BE" b="1" i="1" u="sng" baseline="0" dirty="0" err="1" smtClean="0"/>
              <a:t>coherent</a:t>
            </a:r>
            <a:r>
              <a:rPr lang="fr-BE" b="1" i="1" u="sng" baseline="0" dirty="0" smtClean="0"/>
              <a:t> in </a:t>
            </a:r>
            <a:r>
              <a:rPr lang="fr-BE" b="1" i="1" u="sng" baseline="0" dirty="0" err="1" smtClean="0"/>
              <a:t>afspeelt</a:t>
            </a:r>
            <a:r>
              <a:rPr lang="fr-BE" baseline="0" dirty="0" smtClean="0"/>
              <a:t> in </a:t>
            </a:r>
            <a:r>
              <a:rPr lang="fr-BE" baseline="0" dirty="0" err="1" smtClean="0"/>
              <a:t>tijd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ruimte</a:t>
            </a:r>
            <a:r>
              <a:rPr lang="fr-BE" baseline="0" dirty="0" smtClean="0"/>
              <a:t>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i="0" u="none" baseline="0" dirty="0" smtClean="0"/>
              <a:t>			</a:t>
            </a:r>
            <a:r>
              <a:rPr lang="fr-BE" i="1" u="sng" baseline="0" dirty="0" smtClean="0"/>
              <a:t>EN</a:t>
            </a:r>
            <a:r>
              <a:rPr lang="fr-BE" baseline="0" dirty="0" smtClean="0"/>
              <a:t>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baseline="0" dirty="0" smtClean="0"/>
              <a:t>met de </a:t>
            </a:r>
            <a:r>
              <a:rPr lang="fr-BE" baseline="0" dirty="0" err="1" smtClean="0"/>
              <a:t>organisatorische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uitdaging</a:t>
            </a:r>
            <a:r>
              <a:rPr lang="fr-BE" baseline="0" dirty="0" smtClean="0"/>
              <a:t> van de </a:t>
            </a:r>
            <a:r>
              <a:rPr lang="fr-BE" baseline="0" dirty="0" err="1" smtClean="0"/>
              <a:t>noodzakelijke</a:t>
            </a:r>
            <a:r>
              <a:rPr lang="fr-BE" baseline="0" dirty="0" smtClean="0"/>
              <a:t> </a:t>
            </a:r>
            <a:r>
              <a:rPr lang="fr-BE" i="1" baseline="0" dirty="0" err="1" smtClean="0"/>
              <a:t>herkapitalisering</a:t>
            </a:r>
            <a:r>
              <a:rPr lang="fr-BE" baseline="0" dirty="0" smtClean="0"/>
              <a:t> in Mat en Pers </a:t>
            </a:r>
            <a:r>
              <a:rPr lang="fr-BE" dirty="0" smtClean="0"/>
              <a:t>»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168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1435" tIns="45717" rIns="91435" bIns="45717"/>
          <a:lstStyle/>
          <a:p>
            <a:r>
              <a:rPr lang="nl-BE" b="1" u="none" noProof="0" dirty="0" smtClean="0"/>
              <a:t>FILOSOFIE</a:t>
            </a:r>
          </a:p>
          <a:p>
            <a:r>
              <a:rPr lang="fr-BE" dirty="0" smtClean="0"/>
              <a:t>SLIDE MAIN MESSAGE Nr8 : </a:t>
            </a:r>
            <a:endParaRPr lang="nl-BE" u="none" noProof="0" dirty="0" smtClean="0"/>
          </a:p>
          <a:p>
            <a:r>
              <a:rPr lang="fr-BE" dirty="0" smtClean="0"/>
              <a:t>[1]</a:t>
            </a:r>
          </a:p>
          <a:p>
            <a:r>
              <a:rPr lang="fr-BE" dirty="0" smtClean="0"/>
              <a:t>« </a:t>
            </a:r>
            <a:r>
              <a:rPr lang="nl-BE" u="none" noProof="0" dirty="0" smtClean="0"/>
              <a:t>De Componenten, </a:t>
            </a:r>
            <a:r>
              <a:rPr lang="nl-BE" b="1" u="sng" noProof="0" dirty="0" smtClean="0"/>
              <a:t>de uitvoerders</a:t>
            </a:r>
            <a:r>
              <a:rPr lang="nl-BE" u="none" noProof="0" dirty="0" smtClean="0"/>
              <a:t>,</a:t>
            </a:r>
            <a:r>
              <a:rPr lang="nl-BE" u="none" baseline="0" noProof="0" dirty="0" smtClean="0"/>
              <a:t> zij die de </a:t>
            </a:r>
            <a:r>
              <a:rPr lang="nl-BE" b="1" u="sng" baseline="0" noProof="0" dirty="0" smtClean="0"/>
              <a:t>operationele output leveren</a:t>
            </a:r>
            <a:r>
              <a:rPr lang="nl-BE" u="none" baseline="0" noProof="0" dirty="0" smtClean="0"/>
              <a:t>, de </a:t>
            </a:r>
            <a:r>
              <a:rPr lang="nl-BE" b="1" u="sng" baseline="0" noProof="0" dirty="0" err="1" smtClean="0"/>
              <a:t>core</a:t>
            </a:r>
            <a:r>
              <a:rPr lang="nl-BE" b="1" u="sng" baseline="0" noProof="0" dirty="0" smtClean="0"/>
              <a:t> business van Defensie</a:t>
            </a:r>
            <a:r>
              <a:rPr lang="nl-BE" b="0" u="none" baseline="0" noProof="0" dirty="0" smtClean="0"/>
              <a:t> </a:t>
            </a:r>
            <a:r>
              <a:rPr lang="fr-BE" dirty="0" smtClean="0"/>
              <a:t>»</a:t>
            </a:r>
            <a:endParaRPr lang="nl-BE" u="none" baseline="0" noProof="0" dirty="0" smtClean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i="1" u="none" baseline="0" noProof="0" dirty="0" smtClean="0"/>
              <a:t>(uitvoerende kern in termen van </a:t>
            </a:r>
            <a:r>
              <a:rPr lang="nl-BE" i="1" u="none" baseline="0" noProof="0" dirty="0" err="1" smtClean="0"/>
              <a:t>Mintzberg</a:t>
            </a:r>
            <a:r>
              <a:rPr lang="nl-BE" i="1" u="none" baseline="0" noProof="0" dirty="0" smtClean="0"/>
              <a:t>)</a:t>
            </a:r>
            <a:endParaRPr lang="nl-BE" u="none" baseline="0" noProof="0" dirty="0" smtClean="0"/>
          </a:p>
          <a:p>
            <a:endParaRPr lang="nl-BE" u="none" baseline="0" noProof="0" dirty="0" smtClean="0"/>
          </a:p>
          <a:p>
            <a:r>
              <a:rPr lang="nl-BE" u="none" baseline="0" noProof="0" dirty="0" smtClean="0"/>
              <a:t>[2]</a:t>
            </a:r>
          </a:p>
          <a:p>
            <a:r>
              <a:rPr lang="fr-BE" dirty="0" smtClean="0"/>
              <a:t>« </a:t>
            </a:r>
            <a:r>
              <a:rPr lang="nl-BE" u="none" baseline="0" noProof="0" dirty="0" smtClean="0"/>
              <a:t>Op vlak van processen/werking , staan de Componenten (via hun componentstaven) op dezelfde hoogte als de Defensiestaf, zij die </a:t>
            </a:r>
            <a:r>
              <a:rPr lang="nl-BE" b="1" u="sng" baseline="0" noProof="0" dirty="0" smtClean="0"/>
              <a:t>het beheer</a:t>
            </a:r>
            <a:r>
              <a:rPr lang="nl-BE" b="0" u="none" baseline="0" noProof="0" dirty="0" smtClean="0"/>
              <a:t> </a:t>
            </a:r>
            <a:r>
              <a:rPr lang="nl-BE" u="none" baseline="0" noProof="0" dirty="0" smtClean="0"/>
              <a:t>uitvoeren, met de </a:t>
            </a:r>
            <a:r>
              <a:rPr lang="nl-BE" b="1" u="sng" baseline="0" noProof="0" dirty="0" err="1" smtClean="0"/>
              <a:t>enablers</a:t>
            </a:r>
            <a:r>
              <a:rPr lang="nl-BE" b="0" u="none" baseline="0" noProof="0" dirty="0" smtClean="0"/>
              <a:t> </a:t>
            </a:r>
            <a:r>
              <a:rPr lang="nl-BE" u="none" baseline="0" noProof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BE" u="none" baseline="0" noProof="0" dirty="0" smtClean="0"/>
              <a:t>Resource </a:t>
            </a:r>
            <a:r>
              <a:rPr lang="nl-BE" u="none" baseline="0" noProof="0" dirty="0" err="1" smtClean="0"/>
              <a:t>enablers</a:t>
            </a:r>
            <a:r>
              <a:rPr lang="nl-BE" u="none" baseline="0" noProof="0" dirty="0" smtClean="0"/>
              <a:t>: HR, MR en BF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BE" u="none" baseline="0" noProof="0" dirty="0" err="1" smtClean="0"/>
              <a:t>Ops</a:t>
            </a:r>
            <a:r>
              <a:rPr lang="nl-BE" u="none" baseline="0" noProof="0" dirty="0" smtClean="0"/>
              <a:t> </a:t>
            </a:r>
            <a:r>
              <a:rPr lang="nl-BE" u="none" baseline="0" noProof="0" dirty="0" err="1" smtClean="0"/>
              <a:t>enablers</a:t>
            </a:r>
            <a:r>
              <a:rPr lang="nl-BE" u="none" baseline="0" noProof="0" dirty="0" smtClean="0"/>
              <a:t>: Operaties &amp; Training en Inlichtingen &amp; Veiligheid. </a:t>
            </a:r>
            <a:r>
              <a:rPr lang="fr-BE" dirty="0" smtClean="0"/>
              <a:t>»</a:t>
            </a:r>
            <a:r>
              <a:rPr lang="nl-BE" i="1" u="none" baseline="0" noProof="0" dirty="0" smtClean="0"/>
              <a:t>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i="1" u="none" baseline="0" noProof="0" dirty="0" smtClean="0"/>
              <a:t>(</a:t>
            </a:r>
            <a:r>
              <a:rPr lang="nl-BE" i="1" u="none" baseline="0" noProof="0" dirty="0" err="1" smtClean="0"/>
              <a:t>technostructuur</a:t>
            </a:r>
            <a:r>
              <a:rPr lang="nl-BE" i="1" u="none" baseline="0" noProof="0" dirty="0" smtClean="0"/>
              <a:t> in termen van </a:t>
            </a:r>
            <a:r>
              <a:rPr lang="nl-BE" i="1" u="none" baseline="0" noProof="0" dirty="0" err="1" smtClean="0"/>
              <a:t>Mintzberg</a:t>
            </a:r>
            <a:r>
              <a:rPr lang="nl-BE" i="1" u="none" baseline="0" noProof="0" dirty="0" smtClean="0"/>
              <a:t>)</a:t>
            </a:r>
            <a:endParaRPr lang="nl-BE" u="none" baseline="0" noProof="0" dirty="0" smtClean="0"/>
          </a:p>
          <a:p>
            <a:endParaRPr lang="nl-BE" i="1" u="none" baseline="0" noProof="0" dirty="0" smtClean="0"/>
          </a:p>
          <a:p>
            <a:r>
              <a:rPr lang="nl-BE" i="0" u="none" baseline="0" noProof="0" dirty="0" smtClean="0"/>
              <a:t>[3]</a:t>
            </a:r>
          </a:p>
          <a:p>
            <a:r>
              <a:rPr lang="fr-BE" dirty="0" smtClean="0"/>
              <a:t>« </a:t>
            </a:r>
            <a:r>
              <a:rPr lang="nl-BE" u="none" baseline="0" noProof="0" dirty="0" smtClean="0"/>
              <a:t>Daarnaast kan de CHOD, de </a:t>
            </a:r>
            <a:r>
              <a:rPr lang="nl-BE" u="none" baseline="0" noProof="0" dirty="0" err="1" smtClean="0"/>
              <a:t>DefStaf</a:t>
            </a:r>
            <a:r>
              <a:rPr lang="nl-BE" u="none" baseline="0" noProof="0" dirty="0" smtClean="0"/>
              <a:t> en de Componenten rekenen op ondersteuning door </a:t>
            </a:r>
            <a:r>
              <a:rPr lang="nl-BE" b="1" u="sng" baseline="0" noProof="0" dirty="0" smtClean="0"/>
              <a:t>adviseurs in heel specifieke domeinen</a:t>
            </a:r>
            <a:r>
              <a:rPr lang="nl-BE" u="none" baseline="0" noProof="0" dirty="0" smtClean="0"/>
              <a:t>, zoals </a:t>
            </a:r>
            <a:r>
              <a:rPr lang="nl-BE" u="none" baseline="0" noProof="0" dirty="0" err="1" smtClean="0"/>
              <a:t>Jur</a:t>
            </a:r>
            <a:r>
              <a:rPr lang="nl-BE" u="none" baseline="0" noProof="0" dirty="0" smtClean="0"/>
              <a:t> </a:t>
            </a:r>
            <a:r>
              <a:rPr lang="nl-BE" u="none" baseline="0" noProof="0" dirty="0" err="1" smtClean="0"/>
              <a:t>Sp</a:t>
            </a:r>
            <a:r>
              <a:rPr lang="nl-BE" u="none" baseline="0" noProof="0" dirty="0" smtClean="0"/>
              <a:t>, gezondheid en welzijn en </a:t>
            </a:r>
            <a:r>
              <a:rPr lang="nl-BE" u="none" baseline="0" noProof="0" dirty="0" err="1" smtClean="0"/>
              <a:t>StratCom</a:t>
            </a:r>
            <a:r>
              <a:rPr lang="nl-BE" u="none" baseline="0" noProof="0" dirty="0" smtClean="0"/>
              <a:t> </a:t>
            </a:r>
            <a:r>
              <a:rPr lang="fr-BE" dirty="0" smtClean="0"/>
              <a:t>»</a:t>
            </a:r>
            <a:r>
              <a:rPr lang="nl-BE" i="1" u="none" baseline="0" noProof="0" dirty="0" smtClean="0"/>
              <a:t> </a:t>
            </a:r>
            <a:r>
              <a:rPr lang="nl-BE" u="none" baseline="0" noProof="0" dirty="0" smtClean="0"/>
              <a:t> </a:t>
            </a:r>
            <a:endParaRPr lang="nl-BE" i="1" u="none" baseline="0" noProof="0" dirty="0" smtClean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i="1" u="none" baseline="0" noProof="0" dirty="0" smtClean="0"/>
              <a:t>(ondersteunende staf in termen van </a:t>
            </a:r>
            <a:r>
              <a:rPr lang="nl-BE" i="1" u="none" baseline="0" noProof="0" dirty="0" err="1" smtClean="0"/>
              <a:t>Mintzberg</a:t>
            </a:r>
            <a:r>
              <a:rPr lang="nl-BE" i="1" u="none" baseline="0" noProof="0" dirty="0" smtClean="0"/>
              <a:t>)</a:t>
            </a:r>
            <a:endParaRPr lang="nl-BE" u="none" baseline="0" noProof="0" dirty="0" smtClean="0"/>
          </a:p>
          <a:p>
            <a:endParaRPr lang="nl-BE" u="none" baseline="0" noProof="0" dirty="0" smtClean="0"/>
          </a:p>
          <a:p>
            <a:r>
              <a:rPr lang="nl-BE" u="none" baseline="0" noProof="0" dirty="0" smtClean="0"/>
              <a:t>[4]</a:t>
            </a:r>
          </a:p>
          <a:p>
            <a:r>
              <a:rPr lang="fr-BE" dirty="0" smtClean="0"/>
              <a:t>« </a:t>
            </a:r>
            <a:r>
              <a:rPr lang="nl-BE" u="none" baseline="0" noProof="0" dirty="0" smtClean="0"/>
              <a:t>Het </a:t>
            </a:r>
            <a:r>
              <a:rPr lang="nl-BE" b="1" u="sng" baseline="0" noProof="0" dirty="0" smtClean="0"/>
              <a:t>beleid </a:t>
            </a:r>
            <a:r>
              <a:rPr lang="nl-BE" u="none" baseline="0" noProof="0" dirty="0" smtClean="0"/>
              <a:t>wordt centraal aangestuurd en </a:t>
            </a:r>
            <a:r>
              <a:rPr lang="nl-BE" b="1" u="sng" baseline="0" noProof="0" dirty="0" smtClean="0"/>
              <a:t>doelgericht geïntegreerd </a:t>
            </a:r>
            <a:r>
              <a:rPr lang="nl-BE" u="none" baseline="0" noProof="0" dirty="0" smtClean="0"/>
              <a:t>vanuit een </a:t>
            </a:r>
            <a:r>
              <a:rPr lang="nl-BE" u="none" baseline="0" noProof="0" dirty="0" err="1" smtClean="0"/>
              <a:t>beleidscel</a:t>
            </a:r>
            <a:r>
              <a:rPr lang="nl-BE" u="none" baseline="0" noProof="0" dirty="0" smtClean="0"/>
              <a:t> onder de VCHOD bijgestaan door een </a:t>
            </a:r>
            <a:r>
              <a:rPr lang="nl-BE" u="none" baseline="0" noProof="0" dirty="0" err="1" smtClean="0"/>
              <a:t>flagofficer</a:t>
            </a:r>
            <a:r>
              <a:rPr lang="nl-BE" u="none" baseline="0" noProof="0" dirty="0" smtClean="0"/>
              <a:t>. Deze beleidsstaf behelst Plans &amp; Policy, geïntegreerd </a:t>
            </a:r>
            <a:r>
              <a:rPr lang="nl-BE" u="none" baseline="0" noProof="0" dirty="0" err="1" smtClean="0"/>
              <a:t>capacitair</a:t>
            </a:r>
            <a:r>
              <a:rPr lang="nl-BE" u="none" baseline="0" noProof="0" dirty="0" smtClean="0"/>
              <a:t> beheer (</a:t>
            </a:r>
            <a:r>
              <a:rPr lang="nl-BE" u="none" baseline="0" noProof="0" dirty="0" err="1" smtClean="0"/>
              <a:t>Integrated</a:t>
            </a:r>
            <a:r>
              <a:rPr lang="nl-BE" u="none" baseline="0" noProof="0" dirty="0" smtClean="0"/>
              <a:t> </a:t>
            </a:r>
            <a:r>
              <a:rPr lang="nl-BE" u="none" baseline="0" noProof="0" dirty="0" err="1" smtClean="0"/>
              <a:t>Capability</a:t>
            </a:r>
            <a:r>
              <a:rPr lang="nl-BE" u="none" baseline="0" noProof="0" dirty="0" smtClean="0"/>
              <a:t> Management) en externe relaties en strategische zaken alsook </a:t>
            </a:r>
            <a:r>
              <a:rPr lang="nl-BE" u="none" baseline="0" noProof="0" dirty="0" err="1" smtClean="0"/>
              <a:t>Governance</a:t>
            </a:r>
            <a:r>
              <a:rPr lang="nl-BE" u="none" baseline="0" noProof="0" dirty="0" smtClean="0"/>
              <a:t> Support.          </a:t>
            </a:r>
          </a:p>
          <a:p>
            <a:r>
              <a:rPr lang="nl-BE" i="1" u="none" baseline="0" noProof="0" dirty="0" smtClean="0"/>
              <a:t>(MOD, CHOD, VCHOD en de </a:t>
            </a:r>
            <a:r>
              <a:rPr lang="nl-BE" i="1" u="none" baseline="0" noProof="0" dirty="0" err="1" smtClean="0"/>
              <a:t>beleidscel</a:t>
            </a:r>
            <a:r>
              <a:rPr lang="nl-BE" i="1" u="none" baseline="0" noProof="0" dirty="0" smtClean="0"/>
              <a:t> maken samen met de </a:t>
            </a:r>
            <a:r>
              <a:rPr lang="nl-BE" i="1" u="none" baseline="0" noProof="0" dirty="0" err="1" smtClean="0"/>
              <a:t>InspGen</a:t>
            </a:r>
            <a:r>
              <a:rPr lang="nl-BE" i="1" u="none" baseline="0" noProof="0" dirty="0" smtClean="0"/>
              <a:t> de Strategische top in termen van </a:t>
            </a:r>
            <a:r>
              <a:rPr lang="nl-BE" i="1" u="none" baseline="0" noProof="0" dirty="0" err="1" smtClean="0"/>
              <a:t>Mintzberg</a:t>
            </a:r>
            <a:r>
              <a:rPr lang="nl-BE" i="1" u="none" baseline="0" noProof="0" dirty="0" smtClean="0"/>
              <a:t>).</a:t>
            </a:r>
            <a:r>
              <a:rPr lang="nl-BE" u="none" baseline="0" noProof="0" dirty="0" smtClean="0"/>
              <a:t> </a:t>
            </a:r>
            <a:r>
              <a:rPr lang="fr-BE" dirty="0" smtClean="0"/>
              <a:t>»</a:t>
            </a:r>
            <a:r>
              <a:rPr lang="nl-BE" i="1" u="none" baseline="0" noProof="0" dirty="0" smtClean="0"/>
              <a:t>  </a:t>
            </a:r>
          </a:p>
          <a:p>
            <a:endParaRPr lang="nl-BE" i="1" u="none" baseline="0" noProof="0" dirty="0" smtClean="0"/>
          </a:p>
          <a:p>
            <a:r>
              <a:rPr lang="nl-BE" i="0" u="none" baseline="0" noProof="0" dirty="0" smtClean="0"/>
              <a:t>Teneinde beter deze organisatie te duiden in termen van beleid, beheer en uitvoering, zal ik nu een licht aangepaste voorstellingswijze gebruiken.</a:t>
            </a:r>
          </a:p>
        </p:txBody>
      </p:sp>
    </p:spTree>
    <p:extLst>
      <p:ext uri="{BB962C8B-B14F-4D97-AF65-F5344CB8AC3E}">
        <p14:creationId xmlns:p14="http://schemas.microsoft.com/office/powerpoint/2010/main" val="2932566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1435" tIns="45717" rIns="91435" bIns="45717"/>
          <a:lstStyle/>
          <a:p>
            <a:r>
              <a:rPr lang="fr-BE" b="1" u="none" dirty="0" smtClean="0"/>
              <a:t>STRUCTUUR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/>
              <a:t>SLIDE MAIN MESSAGE Nr9 : « </a:t>
            </a:r>
            <a:r>
              <a:rPr lang="fr-BE" dirty="0" err="1" smtClean="0"/>
              <a:t>Nieuw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de </a:t>
            </a:r>
            <a:r>
              <a:rPr lang="fr-BE" dirty="0" err="1" smtClean="0"/>
              <a:t>beleidscluster</a:t>
            </a:r>
            <a:r>
              <a:rPr lang="fr-BE" dirty="0" smtClean="0"/>
              <a:t> die </a:t>
            </a:r>
            <a:r>
              <a:rPr lang="fr-BE" b="1" u="sng" dirty="0" err="1" smtClean="0"/>
              <a:t>beleid</a:t>
            </a:r>
            <a:r>
              <a:rPr lang="fr-BE" dirty="0" smtClean="0"/>
              <a:t> </a:t>
            </a:r>
            <a:r>
              <a:rPr lang="nl-BE" u="none" baseline="0" noProof="0" dirty="0" smtClean="0"/>
              <a:t>centraal aanstuurt en </a:t>
            </a:r>
            <a:r>
              <a:rPr lang="nl-BE" b="1" u="sng" baseline="0" noProof="0" dirty="0" smtClean="0"/>
              <a:t>doelgericht integreert</a:t>
            </a:r>
            <a:r>
              <a:rPr lang="nl-BE" b="0" u="none" baseline="0" noProof="0" dirty="0" smtClean="0"/>
              <a:t> </a:t>
            </a:r>
            <a:r>
              <a:rPr lang="nl-BE" u="none" baseline="0" noProof="0" dirty="0" smtClean="0"/>
              <a:t>vanuit een </a:t>
            </a:r>
            <a:r>
              <a:rPr lang="nl-BE" u="none" baseline="0" noProof="0" dirty="0" err="1" smtClean="0"/>
              <a:t>beleidscel</a:t>
            </a:r>
            <a:r>
              <a:rPr lang="nl-BE" u="none" baseline="0" noProof="0" dirty="0" smtClean="0"/>
              <a:t> onder de VCHOD </a:t>
            </a:r>
            <a:r>
              <a:rPr lang="fr-BE" dirty="0" smtClean="0"/>
              <a:t> »</a:t>
            </a:r>
            <a:endParaRPr lang="nl-BE" u="none" noProof="0" dirty="0" smtClean="0"/>
          </a:p>
          <a:p>
            <a:endParaRPr lang="fr-BE" b="1" u="none" dirty="0" smtClean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i="0" u="none" baseline="0" noProof="0" dirty="0" smtClean="0"/>
              <a:t>(Teneinde beter deze organisatie te duiden in termen van beleid, beheer en uitvoering, zal ik nu een andere voorstellingswijze gebruiken.)</a:t>
            </a:r>
          </a:p>
          <a:p>
            <a:r>
              <a:rPr lang="nl-BE" u="none" baseline="0" noProof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BE" u="none" baseline="0" noProof="0" dirty="0" smtClean="0"/>
              <a:t>Plans &amp; Policy: </a:t>
            </a:r>
            <a:r>
              <a:rPr lang="nl-BE" i="1" u="none" baseline="0" noProof="0" dirty="0" smtClean="0"/>
              <a:t>doelgerichte integratie van het beleid</a:t>
            </a:r>
            <a:r>
              <a:rPr lang="nl-BE" u="none" baseline="0" noProof="0" dirty="0" smtClean="0"/>
              <a:t> (CHOD-MISSION, CHOD-GUIDANCE , CHOD-POLICY, CHOD-PLAN)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- </a:t>
            </a:r>
            <a:r>
              <a:rPr lang="nl-BE" u="none" baseline="0" noProof="0" dirty="0" err="1" smtClean="0"/>
              <a:t>Vision</a:t>
            </a:r>
            <a:r>
              <a:rPr lang="nl-BE" u="none" baseline="0" noProof="0" dirty="0" smtClean="0"/>
              <a:t> </a:t>
            </a:r>
            <a:r>
              <a:rPr lang="nl-BE" u="none" baseline="0" noProof="0" dirty="0" err="1" smtClean="0"/>
              <a:t>Strat</a:t>
            </a:r>
            <a:r>
              <a:rPr lang="nl-BE" u="none" baseline="0" noProof="0" dirty="0" smtClean="0"/>
              <a:t>: SPOC Cab MOD/EM </a:t>
            </a:r>
            <a:r>
              <a:rPr lang="nl-BE" u="none" baseline="0" noProof="0" dirty="0" err="1" smtClean="0"/>
              <a:t>Def</a:t>
            </a:r>
            <a:r>
              <a:rPr lang="nl-BE" u="none" baseline="0" noProof="0" dirty="0" smtClean="0"/>
              <a:t> voor opstel/support &amp; follow up implementatie Strategische Visie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- Militair Bedrijfsplan / Plan </a:t>
            </a:r>
            <a:r>
              <a:rPr lang="nl-BE" u="none" baseline="0" noProof="0" dirty="0" err="1" smtClean="0"/>
              <a:t>d’Entreprise</a:t>
            </a:r>
            <a:r>
              <a:rPr lang="nl-BE" u="none" baseline="0" noProof="0" dirty="0" smtClean="0"/>
              <a:t> Militaire (CHOD-PLAN):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  Doelgerichte integratie van plannen op korte en middellange termijn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  Follow up Doelstelling 2020                                                                   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- ‘Battle </a:t>
            </a:r>
            <a:r>
              <a:rPr lang="nl-BE" u="none" baseline="0" noProof="0" dirty="0" err="1" smtClean="0"/>
              <a:t>Rhythm</a:t>
            </a:r>
            <a:r>
              <a:rPr lang="nl-BE" u="none" baseline="0" noProof="0" dirty="0" smtClean="0"/>
              <a:t>’ Defensiestaf: Planning &amp; </a:t>
            </a:r>
            <a:r>
              <a:rPr lang="nl-BE" u="none" baseline="0" noProof="0" dirty="0" err="1" smtClean="0"/>
              <a:t>Supporting</a:t>
            </a:r>
            <a:r>
              <a:rPr lang="nl-BE" u="none" baseline="0" noProof="0" dirty="0" smtClean="0"/>
              <a:t> </a:t>
            </a:r>
            <a:r>
              <a:rPr lang="nl-BE" u="none" baseline="0" noProof="0" dirty="0" err="1" smtClean="0"/>
              <a:t>Decision</a:t>
            </a:r>
            <a:r>
              <a:rPr lang="nl-BE" u="none" baseline="0" noProof="0" dirty="0" smtClean="0"/>
              <a:t> Board(s)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l-BE" u="none" baseline="0" noProof="0" dirty="0" smtClean="0"/>
          </a:p>
          <a:p>
            <a:pPr marL="171450" marR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BE" u="none" baseline="0" noProof="0" dirty="0" smtClean="0"/>
              <a:t>Divisie geïntegreerd </a:t>
            </a:r>
            <a:r>
              <a:rPr lang="nl-BE" u="none" baseline="0" noProof="0" dirty="0" err="1" smtClean="0"/>
              <a:t>capacitair</a:t>
            </a:r>
            <a:r>
              <a:rPr lang="nl-BE" u="none" baseline="0" noProof="0" dirty="0" smtClean="0"/>
              <a:t> beheer (</a:t>
            </a:r>
            <a:r>
              <a:rPr lang="nl-BE" u="none" baseline="0" noProof="0" dirty="0" err="1" smtClean="0"/>
              <a:t>Integrated</a:t>
            </a:r>
            <a:r>
              <a:rPr lang="nl-BE" u="none" baseline="0" noProof="0" dirty="0" smtClean="0"/>
              <a:t> </a:t>
            </a:r>
            <a:r>
              <a:rPr lang="nl-BE" u="none" baseline="0" noProof="0" dirty="0" err="1" smtClean="0"/>
              <a:t>Capability</a:t>
            </a:r>
            <a:r>
              <a:rPr lang="nl-BE" u="none" baseline="0" noProof="0" dirty="0" smtClean="0"/>
              <a:t> Management) van de militaire capaciteiten: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u="none" baseline="0" noProof="0" dirty="0" smtClean="0"/>
              <a:t>    - Geïntegreerde DOTMLPFI management voor </a:t>
            </a:r>
            <a:r>
              <a:rPr lang="nl-BE" i="1" u="none" baseline="0" noProof="0" dirty="0" smtClean="0"/>
              <a:t>alle</a:t>
            </a:r>
            <a:r>
              <a:rPr lang="nl-BE" u="none" baseline="0" noProof="0" dirty="0" smtClean="0"/>
              <a:t> capaciteiten op KT, MLT en LT (gedurende de gehele life-</a:t>
            </a:r>
            <a:r>
              <a:rPr lang="nl-BE" u="none" baseline="0" noProof="0" dirty="0" err="1" smtClean="0"/>
              <a:t>cycle</a:t>
            </a:r>
            <a:r>
              <a:rPr lang="nl-BE" u="none" baseline="0" noProof="0" dirty="0" smtClean="0"/>
              <a:t>) 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u="none" baseline="0" noProof="0" dirty="0" smtClean="0"/>
              <a:t>      door ICM-</a:t>
            </a:r>
            <a:r>
              <a:rPr lang="nl-BE" u="none" baseline="0" noProof="0" dirty="0" err="1" smtClean="0"/>
              <a:t>processownership</a:t>
            </a:r>
            <a:r>
              <a:rPr lang="nl-BE" u="none" baseline="0" noProof="0" dirty="0" smtClean="0"/>
              <a:t>/regie met </a:t>
            </a:r>
            <a:r>
              <a:rPr lang="nl-BE" i="1" u="none" baseline="0" noProof="0" dirty="0" smtClean="0"/>
              <a:t>structurele</a:t>
            </a:r>
            <a:r>
              <a:rPr lang="nl-BE" u="none" baseline="0" noProof="0" dirty="0" smtClean="0"/>
              <a:t> samenwerking van: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b="1" i="1" u="none" baseline="0" noProof="0" dirty="0" smtClean="0"/>
              <a:t>       </a:t>
            </a:r>
            <a:r>
              <a:rPr lang="nl-BE" b="1" i="1" u="none" baseline="0" noProof="0" dirty="0" err="1" smtClean="0"/>
              <a:t>Core</a:t>
            </a:r>
            <a:r>
              <a:rPr lang="nl-BE" b="1" i="1" u="none" baseline="0" noProof="0" dirty="0" smtClean="0"/>
              <a:t> Performance  </a:t>
            </a:r>
            <a:r>
              <a:rPr lang="nl-BE" b="0" i="0" u="none" baseline="0" noProof="0" dirty="0" smtClean="0"/>
              <a:t>(lead </a:t>
            </a:r>
            <a:r>
              <a:rPr lang="nl-BE" b="0" i="0" u="none" baseline="0" noProof="0" dirty="0" err="1" smtClean="0"/>
              <a:t>by</a:t>
            </a:r>
            <a:r>
              <a:rPr lang="nl-BE" b="0" i="0" u="none" baseline="0" noProof="0" dirty="0" smtClean="0"/>
              <a:t> Mil </a:t>
            </a:r>
            <a:r>
              <a:rPr lang="nl-BE" b="0" i="0" u="none" baseline="0" noProof="0" dirty="0" err="1" smtClean="0"/>
              <a:t>Capability</a:t>
            </a:r>
            <a:r>
              <a:rPr lang="nl-BE" b="0" i="0" u="none" baseline="0" noProof="0" dirty="0" smtClean="0"/>
              <a:t> </a:t>
            </a:r>
            <a:r>
              <a:rPr lang="nl-BE" b="0" i="0" u="none" baseline="0" noProof="0" dirty="0" err="1" smtClean="0"/>
              <a:t>owner</a:t>
            </a:r>
            <a:r>
              <a:rPr lang="nl-BE" b="0" i="0" u="none" baseline="0" noProof="0" dirty="0" smtClean="0"/>
              <a:t> ≡ Component)</a:t>
            </a:r>
            <a:endParaRPr lang="nl-BE" b="1" i="1" u="none" baseline="0" noProof="0" dirty="0" smtClean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b="1" i="1" u="none" baseline="0" noProof="0" dirty="0" smtClean="0"/>
              <a:t>       </a:t>
            </a:r>
            <a:r>
              <a:rPr lang="nl-BE" b="1" i="1" u="none" baseline="0" noProof="0" dirty="0" err="1" smtClean="0"/>
              <a:t>Supporting</a:t>
            </a:r>
            <a:r>
              <a:rPr lang="nl-BE" b="1" i="1" u="none" baseline="0" noProof="0" dirty="0" smtClean="0"/>
              <a:t> </a:t>
            </a:r>
            <a:r>
              <a:rPr lang="nl-BE" b="1" i="1" u="none" baseline="0" noProof="0" dirty="0" err="1" smtClean="0"/>
              <a:t>Enablers</a:t>
            </a:r>
            <a:r>
              <a:rPr lang="nl-BE" b="1" i="1" u="none" baseline="0" noProof="0" dirty="0" smtClean="0"/>
              <a:t> </a:t>
            </a:r>
            <a:r>
              <a:rPr lang="nl-BE" b="0" i="0" u="none" baseline="0" noProof="0" dirty="0" smtClean="0"/>
              <a:t>(verantwoordelijk voor hun respectievelijk </a:t>
            </a:r>
            <a:r>
              <a:rPr lang="nl-BE" b="0" i="0" u="none" baseline="0" noProof="0" dirty="0" err="1" smtClean="0"/>
              <a:t>beheersdomein</a:t>
            </a:r>
            <a:r>
              <a:rPr lang="nl-BE" b="0" i="0" u="none" baseline="0" noProof="0" dirty="0" smtClean="0"/>
              <a:t>)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u="none" baseline="0" noProof="0" dirty="0" smtClean="0"/>
              <a:t>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BE" u="none" baseline="0" noProof="0" dirty="0" smtClean="0"/>
              <a:t>Divisie externe relaties en strategische zaken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BE" u="none" baseline="0" noProof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nl-BE" u="none" baseline="0" noProof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nl-BE" u="none" baseline="0" noProof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BE" u="none" baseline="0" noProof="0" dirty="0" err="1" smtClean="0"/>
              <a:t>Governance</a:t>
            </a:r>
            <a:r>
              <a:rPr lang="nl-BE" u="none" baseline="0" noProof="0" dirty="0" smtClean="0"/>
              <a:t> Support: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- Interne Beheersing/</a:t>
            </a:r>
            <a:r>
              <a:rPr lang="nl-BE" u="none" baseline="0" noProof="0" dirty="0" err="1" smtClean="0"/>
              <a:t>Maîtrise</a:t>
            </a:r>
            <a:r>
              <a:rPr lang="nl-BE" u="none" baseline="0" noProof="0" dirty="0" smtClean="0"/>
              <a:t> Interne (</a:t>
            </a:r>
            <a:r>
              <a:rPr lang="nl-BE" u="none" baseline="0" noProof="0" dirty="0" err="1" smtClean="0"/>
              <a:t>Internal</a:t>
            </a:r>
            <a:r>
              <a:rPr lang="nl-BE" u="none" baseline="0" noProof="0" dirty="0" smtClean="0"/>
              <a:t> Control – ICS)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- Information Management: </a:t>
            </a:r>
            <a:r>
              <a:rPr lang="nl-BE" i="1" u="none" baseline="0" noProof="0" dirty="0" smtClean="0"/>
              <a:t>digitalisering werking defensiestaf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 - Change Management Support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BE" u="none" baseline="0" noProof="0" dirty="0" smtClean="0"/>
              <a:t>   </a:t>
            </a:r>
            <a:endParaRPr lang="fr-BE" u="none" dirty="0" smtClean="0"/>
          </a:p>
          <a:p>
            <a:endParaRPr lang="fr-BE" u="none" dirty="0" smtClean="0"/>
          </a:p>
        </p:txBody>
      </p:sp>
    </p:spTree>
    <p:extLst>
      <p:ext uri="{BB962C8B-B14F-4D97-AF65-F5344CB8AC3E}">
        <p14:creationId xmlns:p14="http://schemas.microsoft.com/office/powerpoint/2010/main" val="293256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6249-C764-48B9-B408-A82E8A9AF969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7B004-C34A-4E36-B6F6-28D8EF130AE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60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A582C-C146-46BB-ACF0-1A70B593BBBA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4CE27-7122-4467-B0CD-0AEA268F4C7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745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F644-434F-491B-A9A5-C7F63E1826C9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7366-2BB7-4C5E-9349-1296F9050E7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1151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7437-9742-47A7-8924-EE28E216A623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91981-31BD-4DA3-A335-F2EF326D039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5733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E2232-450C-4C89-91E7-B00E867AFCCC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2B16A-F837-4A08-B101-37BBDA2B5BA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165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464D-473D-4299-B2CD-DEAD02217BCF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1F5E3-3902-444B-BA61-2B74E758FD1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832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9D96C-D4B8-474D-A2A9-538049D87307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16686-738E-4FF3-A48C-7BA3C2DFCA7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286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8A993-15A7-4BA7-B1B2-2408F216202F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8FC3-1DA7-493C-8070-C8AF4234300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595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B9FC0-19A5-4372-B154-FCE852F9D60F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1D37-6203-4C42-A56C-F393F4BF4C1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2075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8C4E0-8D1A-44FD-87D7-55751C1C6A98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5CECE-5829-4672-BA45-D97C4102A7A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5849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EED4D-7421-46C9-ADF5-3A7C654EE44C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45B1-651E-4124-854F-5E41C489EEF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3885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nl-B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nl-B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0C4ABB-D588-402F-AE41-94F8E79ADAB2}" type="datetimeFigureOut">
              <a:rPr lang="nl-BE"/>
              <a:pPr>
                <a:defRPr/>
              </a:pPr>
              <a:t>22/06/2017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4AE3F6-44A1-464D-9F9B-D5ECA4841E2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3200" b="1" dirty="0" smtClean="0">
                <a:latin typeface="+mn-lt"/>
                <a:cs typeface="Courier New" pitchFamily="49" charset="0"/>
              </a:rPr>
              <a:t>Organisation </a:t>
            </a:r>
            <a:r>
              <a:rPr lang="en-GB" altLang="en-US" sz="3200" b="1" dirty="0" err="1" smtClean="0">
                <a:latin typeface="+mn-lt"/>
                <a:cs typeface="Courier New" pitchFamily="49" charset="0"/>
              </a:rPr>
              <a:t>Etat</a:t>
            </a:r>
            <a:r>
              <a:rPr lang="en-GB" altLang="en-US" sz="3200" b="1" dirty="0" smtClean="0">
                <a:latin typeface="+mn-lt"/>
                <a:cs typeface="Courier New" pitchFamily="49" charset="0"/>
              </a:rPr>
              <a:t>-major </a:t>
            </a:r>
            <a:r>
              <a:rPr lang="en-GB" altLang="en-US" sz="3200" b="1" dirty="0" err="1" smtClean="0">
                <a:latin typeface="+mn-lt"/>
                <a:cs typeface="Courier New" pitchFamily="49" charset="0"/>
              </a:rPr>
              <a:t>Defense</a:t>
            </a:r>
            <a:endParaRPr lang="en-GB" altLang="en-US" sz="3200" b="1" dirty="0" smtClean="0">
              <a:latin typeface="+mn-lt"/>
              <a:cs typeface="Courier New" pitchFamily="49" charset="0"/>
            </a:endParaRPr>
          </a:p>
          <a:p>
            <a:pPr algn="ctr" eaLnBrk="1" hangingPunct="1"/>
            <a:r>
              <a:rPr lang="en-GB" altLang="en-US" sz="3200" b="1" dirty="0" err="1" smtClean="0">
                <a:latin typeface="+mn-lt"/>
                <a:cs typeface="Courier New" pitchFamily="49" charset="0"/>
              </a:rPr>
              <a:t>Organisatie</a:t>
            </a:r>
            <a:r>
              <a:rPr lang="en-GB" altLang="en-US" sz="3200" b="1" dirty="0" smtClean="0">
                <a:latin typeface="+mn-lt"/>
                <a:cs typeface="Courier New" pitchFamily="49" charset="0"/>
              </a:rPr>
              <a:t> </a:t>
            </a:r>
            <a:r>
              <a:rPr lang="en-GB" altLang="en-US" sz="3200" b="1" dirty="0" err="1" smtClean="0">
                <a:latin typeface="+mn-lt"/>
                <a:cs typeface="Courier New" pitchFamily="49" charset="0"/>
              </a:rPr>
              <a:t>Defensiestaf</a:t>
            </a:r>
            <a:endParaRPr lang="en-GB" altLang="en-US" sz="3200" b="1" dirty="0">
              <a:latin typeface="+mn-lt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fr-BE" altLang="en-US" sz="2000" dirty="0" smtClean="0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fr-BE" altLang="en-US" sz="2000" dirty="0" smtClean="0"/>
              <a:t>Briefing d’information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fr-BE" altLang="en-US" sz="2000" dirty="0" err="1" smtClean="0"/>
              <a:t>Informatiebriefing</a:t>
            </a:r>
            <a:endParaRPr lang="fr-BE" altLang="en-US" sz="2000" dirty="0" smtClean="0"/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151370" y="3481388"/>
            <a:ext cx="4149418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GPS – 23/06/2017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4" name="Text Box 4"/>
          <p:cNvSpPr txBox="1">
            <a:spLocks noChangeArrowheads="1"/>
          </p:cNvSpPr>
          <p:nvPr/>
        </p:nvSpPr>
        <p:spPr bwMode="auto">
          <a:xfrm>
            <a:off x="6372225" y="25971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229" y="2592341"/>
            <a:ext cx="889853" cy="119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Questions</a:t>
            </a:r>
            <a:r>
              <a:rPr lang="nl-BE" dirty="0" smtClean="0"/>
              <a:t> ? Vragen ?</a:t>
            </a:r>
            <a:endParaRPr lang="en-US" dirty="0"/>
          </a:p>
        </p:txBody>
      </p:sp>
      <p:pic>
        <p:nvPicPr>
          <p:cNvPr id="1028" name="Picture 4" descr="C:\Users\borremans.f\AppData\Local\Microsoft\Windows\Temporary Internet Files\Content.IE5\UNQ5NH49\quest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4824"/>
            <a:ext cx="4394200" cy="439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66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30"/>
          <p:cNvSpPr>
            <a:spLocks noChangeShapeType="1"/>
          </p:cNvSpPr>
          <p:nvPr/>
        </p:nvSpPr>
        <p:spPr bwMode="auto">
          <a:xfrm flipV="1">
            <a:off x="1907703" y="1798637"/>
            <a:ext cx="125935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>
            <a:off x="5759449" y="1772816"/>
            <a:ext cx="49360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4" name="Slide Number Placeholder 4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7E5A7AA-1A92-44BB-9AAF-66FA36A56E31}" type="slidenum">
              <a:rPr lang="en-US" sz="1600">
                <a:latin typeface="+mn-lt"/>
              </a:rPr>
              <a:pPr algn="r">
                <a:defRPr/>
              </a:pPr>
              <a:t>11</a:t>
            </a:fld>
            <a:endParaRPr lang="en-US" sz="1600">
              <a:latin typeface="+mn-lt"/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139950" y="3357563"/>
            <a:ext cx="19050" cy="2592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1727200" y="515778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933574" y="4224338"/>
            <a:ext cx="2063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451350" y="1798638"/>
            <a:ext cx="20638" cy="43672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44464" y="4005263"/>
            <a:ext cx="1789111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>
              <a:lnSpc>
                <a:spcPct val="80000"/>
              </a:lnSpc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ACOS </a:t>
            </a:r>
            <a:r>
              <a:rPr lang="en-GB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Strat</a:t>
            </a: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Strategy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51163" y="2276475"/>
            <a:ext cx="3000375" cy="3857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Chief of Defence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(CHOD)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44463" y="4724400"/>
            <a:ext cx="1789111" cy="7921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nl-BE"/>
            </a:defPPr>
            <a:lvl1pPr algn="ctr">
              <a:lnSpc>
                <a:spcPct val="80000"/>
              </a:lnSpc>
              <a:spcBef>
                <a:spcPct val="50000"/>
              </a:spcBef>
              <a:tabLst>
                <a:tab pos="2286000" algn="l"/>
              </a:tabLs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 u="sng" dirty="0" smtClean="0"/>
              <a:t>ACOS IS</a:t>
            </a:r>
            <a:endParaRPr lang="en-GB" b="1" u="sng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Intelligence and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Security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2951163" y="3644900"/>
            <a:ext cx="3000374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ACOS Ops &amp; </a:t>
            </a:r>
            <a:r>
              <a:rPr lang="en-GB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Trg</a:t>
            </a:r>
            <a:endParaRPr lang="en-GB" sz="16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tabLst>
                <a:tab pos="2286000" algn="l"/>
              </a:tabLst>
              <a:defRPr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Operations and Training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951162" y="1485602"/>
            <a:ext cx="3000375" cy="50323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Minister of Defence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(MOD)</a:t>
            </a: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>
            <a:off x="2159000" y="3357563"/>
            <a:ext cx="4392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2590800" y="4797425"/>
            <a:ext cx="1368425" cy="5842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Land Component</a:t>
            </a:r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V="1">
            <a:off x="1943100" y="594995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4894263" y="4797425"/>
            <a:ext cx="1368425" cy="584200"/>
          </a:xfrm>
          <a:prstGeom prst="rect">
            <a:avLst/>
          </a:prstGeom>
          <a:solidFill>
            <a:srgbClr val="0000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Component</a:t>
            </a:r>
          </a:p>
        </p:txBody>
      </p:sp>
      <p:sp>
        <p:nvSpPr>
          <p:cNvPr id="22" name="Text Box 27"/>
          <p:cNvSpPr txBox="1">
            <a:spLocks noChangeArrowheads="1"/>
          </p:cNvSpPr>
          <p:nvPr/>
        </p:nvSpPr>
        <p:spPr bwMode="auto">
          <a:xfrm>
            <a:off x="2590800" y="5851525"/>
            <a:ext cx="1368425" cy="584200"/>
          </a:xfrm>
          <a:prstGeom prst="rect">
            <a:avLst/>
          </a:prstGeom>
          <a:solidFill>
            <a:srgbClr val="00206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Maritime Component</a:t>
            </a:r>
          </a:p>
        </p:txBody>
      </p:sp>
      <p:sp>
        <p:nvSpPr>
          <p:cNvPr id="23" name="Text Box 28"/>
          <p:cNvSpPr txBox="1">
            <a:spLocks noChangeArrowheads="1"/>
          </p:cNvSpPr>
          <p:nvPr/>
        </p:nvSpPr>
        <p:spPr bwMode="auto">
          <a:xfrm>
            <a:off x="4894263" y="5851525"/>
            <a:ext cx="1368425" cy="584200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Medical Component</a:t>
            </a:r>
          </a:p>
        </p:txBody>
      </p:sp>
      <p:sp>
        <p:nvSpPr>
          <p:cNvPr id="24" name="Line 29"/>
          <p:cNvSpPr>
            <a:spLocks noChangeShapeType="1"/>
          </p:cNvSpPr>
          <p:nvPr/>
        </p:nvSpPr>
        <p:spPr bwMode="auto">
          <a:xfrm>
            <a:off x="6551613" y="3357562"/>
            <a:ext cx="0" cy="3095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25" name="Line 30"/>
          <p:cNvSpPr>
            <a:spLocks noChangeShapeType="1"/>
          </p:cNvSpPr>
          <p:nvPr/>
        </p:nvSpPr>
        <p:spPr bwMode="auto">
          <a:xfrm>
            <a:off x="6551613" y="3500438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26" name="Line 31"/>
          <p:cNvSpPr>
            <a:spLocks noChangeShapeType="1"/>
          </p:cNvSpPr>
          <p:nvPr/>
        </p:nvSpPr>
        <p:spPr bwMode="auto">
          <a:xfrm>
            <a:off x="6551613" y="41497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27" name="Line 32"/>
          <p:cNvSpPr>
            <a:spLocks noChangeShapeType="1"/>
          </p:cNvSpPr>
          <p:nvPr/>
        </p:nvSpPr>
        <p:spPr bwMode="auto">
          <a:xfrm>
            <a:off x="6551613" y="4724400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>
            <a:off x="6551613" y="5300663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29" name="Line 34"/>
          <p:cNvSpPr>
            <a:spLocks noChangeShapeType="1"/>
          </p:cNvSpPr>
          <p:nvPr/>
        </p:nvSpPr>
        <p:spPr bwMode="auto">
          <a:xfrm>
            <a:off x="6551613" y="58769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30" name="Line 35"/>
          <p:cNvSpPr>
            <a:spLocks noChangeShapeType="1"/>
          </p:cNvSpPr>
          <p:nvPr/>
        </p:nvSpPr>
        <p:spPr bwMode="auto">
          <a:xfrm>
            <a:off x="6551613" y="6453336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31" name="Line 36"/>
          <p:cNvSpPr>
            <a:spLocks noChangeShapeType="1"/>
          </p:cNvSpPr>
          <p:nvPr/>
        </p:nvSpPr>
        <p:spPr bwMode="auto">
          <a:xfrm>
            <a:off x="3959225" y="616585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32" name="Line 37"/>
          <p:cNvSpPr>
            <a:spLocks noChangeShapeType="1"/>
          </p:cNvSpPr>
          <p:nvPr/>
        </p:nvSpPr>
        <p:spPr bwMode="auto">
          <a:xfrm>
            <a:off x="3959225" y="5084763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6884988" y="4508500"/>
            <a:ext cx="2080313" cy="44291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DG Com</a:t>
            </a:r>
          </a:p>
          <a:p>
            <a:pPr algn="ctr">
              <a:lnSpc>
                <a:spcPct val="80000"/>
              </a:lnSpc>
              <a:defRPr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6884988" y="6237288"/>
            <a:ext cx="2080313" cy="423862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DG FMN </a:t>
            </a:r>
          </a:p>
          <a:p>
            <a:pPr algn="ctr">
              <a:defRPr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6884988" y="3213100"/>
            <a:ext cx="2105466" cy="5032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DG HR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Human  Resources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6884988" y="3860800"/>
            <a:ext cx="2080313" cy="5048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defPPr>
              <a:defRPr lang="nl-BE"/>
            </a:defPPr>
            <a:lvl1pPr algn="ctr">
              <a:lnSpc>
                <a:spcPct val="80000"/>
              </a:lnSpc>
              <a:defRPr sz="1600" b="1" u="sng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DG MR</a:t>
            </a:r>
          </a:p>
          <a:p>
            <a:r>
              <a:rPr lang="en-GB" sz="1400" dirty="0"/>
              <a:t> </a:t>
            </a:r>
            <a:r>
              <a:rPr lang="en-GB" sz="1400" b="0" u="none" dirty="0"/>
              <a:t>Material Resources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6884988" y="5614988"/>
            <a:ext cx="2080313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tabLst>
                <a:tab pos="2286000" algn="l"/>
              </a:tabLst>
              <a:defRPr/>
            </a:pP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DG JM  </a:t>
            </a:r>
            <a:b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Juridical &amp;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Legal support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6884988" y="5013325"/>
            <a:ext cx="2080313" cy="5032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tabLst>
                <a:tab pos="2286000" algn="l"/>
              </a:tabLst>
              <a:defRPr/>
            </a:pP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DG BF </a:t>
            </a:r>
          </a:p>
          <a:p>
            <a:pPr algn="ctr">
              <a:tabLst>
                <a:tab pos="2286000" algn="l"/>
              </a:tabLst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Budget &amp; Finances</a:t>
            </a: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144463" y="5589588"/>
            <a:ext cx="1798637" cy="6556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>
              <a:lnSpc>
                <a:spcPct val="80000"/>
              </a:lnSpc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ACOS WB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Health, Environment,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Well Being</a:t>
            </a:r>
          </a:p>
        </p:txBody>
      </p:sp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1014889" y="117093"/>
            <a:ext cx="7561262" cy="100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4000" b="1" dirty="0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 </a:t>
            </a:r>
            <a:r>
              <a:rPr lang="nl-BE" sz="4000" b="1" dirty="0" err="1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Defense</a:t>
            </a:r>
            <a:r>
              <a:rPr lang="nl-BE" sz="4000" b="1" dirty="0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- Defensiestaf</a:t>
            </a:r>
            <a:endParaRPr lang="nl-BE" sz="4000" b="1" dirty="0">
              <a:solidFill>
                <a:srgbClr val="0000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nl-BE" sz="2400" b="1" dirty="0" err="1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Organisation</a:t>
            </a:r>
            <a:r>
              <a:rPr lang="nl-BE" sz="2400" b="1" dirty="0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nl-BE" sz="2400" b="1" dirty="0" err="1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actuelle</a:t>
            </a:r>
            <a:r>
              <a:rPr lang="nl-BE" sz="2400" b="1" dirty="0" smtClean="0">
                <a:solidFill>
                  <a:srgbClr val="0000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– huidige organisatie</a:t>
            </a:r>
            <a:endParaRPr lang="en-GB" sz="2400" b="1" dirty="0">
              <a:solidFill>
                <a:srgbClr val="0000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144462" y="1485602"/>
            <a:ext cx="1798638" cy="50323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AIG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Inspector General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6253059" y="1485602"/>
            <a:ext cx="2712242" cy="50323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Inspector Labour &amp; Environment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144462" y="2217737"/>
            <a:ext cx="1798638" cy="50323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tabLst>
                <a:tab pos="2286000" algn="l"/>
              </a:tabLst>
              <a:defRPr/>
            </a:pPr>
            <a:r>
              <a:rPr lang="en-GB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IAD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Internal Audit Defence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Line 30"/>
          <p:cNvSpPr>
            <a:spLocks noChangeShapeType="1"/>
          </p:cNvSpPr>
          <p:nvPr/>
        </p:nvSpPr>
        <p:spPr bwMode="auto">
          <a:xfrm>
            <a:off x="1943100" y="2469354"/>
            <a:ext cx="1008063" cy="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 sz="16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8061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Context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Regeerakkoord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– Accord gouvernemental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7584" y="2204864"/>
            <a:ext cx="7128791" cy="288032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864365" y="5243813"/>
            <a:ext cx="7105658" cy="15013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70023" y="1722004"/>
            <a:ext cx="994465" cy="46166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BE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Par. 9.3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200" dirty="0" err="1"/>
              <a:t>b</a:t>
            </a:r>
            <a:r>
              <a:rPr lang="fr-BE" sz="1200" dirty="0" err="1" smtClean="0"/>
              <a:t>lz</a:t>
            </a:r>
            <a:r>
              <a:rPr lang="fr-BE" sz="1200" dirty="0" smtClean="0"/>
              <a:t>/</a:t>
            </a:r>
            <a:r>
              <a:rPr lang="fr-BE" sz="1200" dirty="0" err="1" smtClean="0"/>
              <a:t>pg</a:t>
            </a:r>
            <a:r>
              <a:rPr lang="fr-BE" sz="1200" dirty="0" smtClean="0"/>
              <a:t> 209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92151" y="2866584"/>
            <a:ext cx="2195467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/>
          <p:cNvCxnSpPr/>
          <p:nvPr/>
        </p:nvCxnSpPr>
        <p:spPr>
          <a:xfrm>
            <a:off x="6166642" y="2650560"/>
            <a:ext cx="1649486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/>
          <p:cNvCxnSpPr/>
          <p:nvPr/>
        </p:nvCxnSpPr>
        <p:spPr>
          <a:xfrm>
            <a:off x="4499992" y="2866584"/>
            <a:ext cx="394874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Rectangle 10"/>
          <p:cNvSpPr/>
          <p:nvPr/>
        </p:nvSpPr>
        <p:spPr>
          <a:xfrm>
            <a:off x="864365" y="4005064"/>
            <a:ext cx="3527614" cy="1080120"/>
          </a:xfrm>
          <a:prstGeom prst="rect">
            <a:avLst/>
          </a:prstGeom>
          <a:noFill/>
          <a:ln w="3175" cap="flat">
            <a:solidFill>
              <a:srgbClr val="FF0000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1465" y="3560540"/>
            <a:ext cx="3527614" cy="1080120"/>
          </a:xfrm>
          <a:prstGeom prst="rect">
            <a:avLst/>
          </a:prstGeom>
          <a:noFill/>
          <a:ln w="3175" cap="flat">
            <a:solidFill>
              <a:srgbClr val="FF0000"/>
            </a:solidFill>
            <a:prstDash val="dash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087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Context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Strategische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Visie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– Vision Stratégique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70023" y="1745088"/>
            <a:ext cx="994465" cy="4154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050" dirty="0" err="1" smtClean="0"/>
              <a:t>Hoofd</a:t>
            </a:r>
            <a:r>
              <a:rPr lang="fr-BE" sz="1050" dirty="0" smtClean="0"/>
              <a:t> 6 /</a:t>
            </a:r>
            <a:r>
              <a:rPr lang="fr-BE" sz="1050" dirty="0" err="1" smtClean="0"/>
              <a:t>Chap</a:t>
            </a:r>
            <a:r>
              <a:rPr lang="fr-BE" sz="1050" dirty="0" smtClean="0"/>
              <a:t> 6</a:t>
            </a:r>
            <a:endParaRPr kumimoji="0" lang="fr-BE" sz="105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050" dirty="0" err="1" smtClean="0"/>
              <a:t>Blz</a:t>
            </a:r>
            <a:r>
              <a:rPr lang="fr-BE" sz="1050" dirty="0" smtClean="0"/>
              <a:t> 117 /</a:t>
            </a:r>
            <a:r>
              <a:rPr lang="fr-BE" sz="1050" dirty="0" err="1" smtClean="0"/>
              <a:t>pg</a:t>
            </a:r>
            <a:r>
              <a:rPr lang="fr-BE" sz="1050" dirty="0" smtClean="0"/>
              <a:t> 117</a:t>
            </a:r>
            <a:endParaRPr kumimoji="0" lang="en-US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92896"/>
            <a:ext cx="6972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707" y="4840696"/>
            <a:ext cx="6972300" cy="16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51141"/>
            <a:ext cx="2726233" cy="27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15960"/>
            <a:ext cx="2667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4139952" y="2415960"/>
            <a:ext cx="610905" cy="266700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070222" y="4573996"/>
            <a:ext cx="610905" cy="266700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60032" y="2364645"/>
            <a:ext cx="3299892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BE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MILITAIR </a:t>
            </a:r>
            <a:r>
              <a:rPr kumimoji="0" lang="fr-BE" sz="1800" b="1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BEDRIJF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30342" y="4477223"/>
            <a:ext cx="3299892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BE" sz="1800" b="1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ENTREPRISE</a:t>
            </a:r>
            <a:r>
              <a:rPr kumimoji="0" lang="fr-BE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MILITAIRE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828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17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168856" y="1441930"/>
            <a:ext cx="5181600" cy="4984110"/>
            <a:chOff x="2168856" y="1441930"/>
            <a:chExt cx="5181600" cy="4984110"/>
          </a:xfrm>
        </p:grpSpPr>
        <p:sp>
          <p:nvSpPr>
            <p:cNvPr id="3" name="Oval 2"/>
            <p:cNvSpPr/>
            <p:nvPr/>
          </p:nvSpPr>
          <p:spPr>
            <a:xfrm>
              <a:off x="2168856" y="1473040"/>
              <a:ext cx="5181600" cy="4953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2418416" y="1706214"/>
              <a:ext cx="4704928" cy="4521082"/>
            </a:xfrm>
            <a:prstGeom prst="ellipse">
              <a:avLst/>
            </a:prstGeom>
            <a:pattFill prst="dkUpDiag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2862668" y="2154280"/>
              <a:ext cx="3816424" cy="3672408"/>
            </a:xfrm>
            <a:prstGeom prst="ellipse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308619" y="2591546"/>
              <a:ext cx="2924522" cy="275041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54624" y="3771900"/>
              <a:ext cx="9144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MIL CORE</a:t>
              </a:r>
              <a:endParaRPr lang="en-US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52874" y="2239612"/>
              <a:ext cx="1619250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CC 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Sp</a:t>
              </a:r>
              <a:r>
                <a:rPr lang="nl-BE" sz="1200" b="1" dirty="0" smtClean="0">
                  <a:solidFill>
                    <a:schemeClr val="tx1"/>
                  </a:solidFill>
                </a:rPr>
                <a:t> 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TechLog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989069" y="5351980"/>
              <a:ext cx="1619250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CC 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Sp</a:t>
              </a:r>
              <a:r>
                <a:rPr lang="nl-BE" sz="1200" b="1" dirty="0" smtClean="0">
                  <a:solidFill>
                    <a:schemeClr val="tx1"/>
                  </a:solidFill>
                </a:rPr>
                <a:t> HR/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Vmg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83111" y="5836704"/>
              <a:ext cx="2257425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Aansturing</a:t>
              </a:r>
            </a:p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(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DefStaf</a:t>
              </a:r>
              <a:r>
                <a:rPr lang="nl-BE" sz="1200" b="1" dirty="0" smtClean="0">
                  <a:solidFill>
                    <a:schemeClr val="tx1"/>
                  </a:solidFill>
                </a:rPr>
                <a:t>)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633786" y="1441930"/>
              <a:ext cx="2257425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000" b="1" dirty="0" smtClean="0">
                  <a:solidFill>
                    <a:schemeClr val="tx1"/>
                  </a:solidFill>
                </a:rPr>
                <a:t>TSS</a:t>
              </a:r>
            </a:p>
          </p:txBody>
        </p:sp>
      </p:grpSp>
      <p:cxnSp>
        <p:nvCxnSpPr>
          <p:cNvPr id="23" name="Straight Arrow Connector 22"/>
          <p:cNvCxnSpPr>
            <a:endCxn id="24" idx="1"/>
          </p:cNvCxnSpPr>
          <p:nvPr/>
        </p:nvCxnSpPr>
        <p:spPr>
          <a:xfrm flipV="1">
            <a:off x="5004048" y="1564131"/>
            <a:ext cx="1781176" cy="62777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785224" y="1355446"/>
            <a:ext cx="1567548" cy="417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err="1" smtClean="0"/>
              <a:t>Sourcing</a:t>
            </a:r>
            <a:endParaRPr lang="en-US" sz="16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508104" y="2591546"/>
            <a:ext cx="1971675" cy="1408954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364088" y="4191000"/>
            <a:ext cx="2115691" cy="134195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479780" y="3810000"/>
            <a:ext cx="1600199" cy="576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Rationalisatie/</a:t>
            </a:r>
          </a:p>
          <a:p>
            <a:pPr algn="ctr"/>
            <a:r>
              <a:rPr lang="nl-BE" sz="1600" b="1" dirty="0" err="1" smtClean="0"/>
              <a:t>Sourcing</a:t>
            </a:r>
            <a:endParaRPr lang="en-US" sz="1600" b="1" dirty="0"/>
          </a:p>
        </p:txBody>
      </p:sp>
      <p:sp>
        <p:nvSpPr>
          <p:cNvPr id="30" name="Rectangle 29"/>
          <p:cNvSpPr/>
          <p:nvPr/>
        </p:nvSpPr>
        <p:spPr>
          <a:xfrm>
            <a:off x="6828330" y="6017679"/>
            <a:ext cx="1600199" cy="576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Rationalisatie/</a:t>
            </a:r>
          </a:p>
          <a:p>
            <a:pPr algn="ctr"/>
            <a:r>
              <a:rPr lang="nl-BE" sz="1600" b="1" dirty="0" err="1" smtClean="0"/>
              <a:t>Governance</a:t>
            </a:r>
            <a:endParaRPr lang="en-US" sz="1600" b="1" dirty="0"/>
          </a:p>
        </p:txBody>
      </p:sp>
      <p:cxnSp>
        <p:nvCxnSpPr>
          <p:cNvPr id="31" name="Straight Arrow Connector 30"/>
          <p:cNvCxnSpPr>
            <a:endCxn id="30" idx="1"/>
          </p:cNvCxnSpPr>
          <p:nvPr/>
        </p:nvCxnSpPr>
        <p:spPr>
          <a:xfrm>
            <a:off x="5361479" y="6029802"/>
            <a:ext cx="1466851" cy="27622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33" idx="3"/>
          </p:cNvCxnSpPr>
          <p:nvPr/>
        </p:nvCxnSpPr>
        <p:spPr>
          <a:xfrm flipH="1">
            <a:off x="1905000" y="4000500"/>
            <a:ext cx="2419470" cy="165821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37452" y="5373830"/>
            <a:ext cx="1567548" cy="56977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Werving Verjonging </a:t>
            </a:r>
            <a:endParaRPr lang="en-US" sz="1600" b="1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1905000" y="2591546"/>
            <a:ext cx="2085976" cy="2238061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19166" y="4618756"/>
            <a:ext cx="1567548" cy="56977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Werving </a:t>
            </a:r>
          </a:p>
          <a:p>
            <a:pPr algn="ctr"/>
            <a:r>
              <a:rPr lang="nl-BE" sz="1600" b="1" dirty="0" smtClean="0"/>
              <a:t>Tech-</a:t>
            </a:r>
            <a:r>
              <a:rPr lang="nl-BE" sz="1600" b="1" dirty="0" err="1" smtClean="0"/>
              <a:t>OpsSp</a:t>
            </a:r>
            <a:r>
              <a:rPr lang="nl-BE" sz="1600" b="1" dirty="0" smtClean="0"/>
              <a:t> </a:t>
            </a:r>
            <a:endParaRPr lang="en-US" sz="1600" b="1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1905000" y="3990484"/>
            <a:ext cx="2419470" cy="962516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2"/>
          <p:cNvSpPr txBox="1">
            <a:spLocks/>
          </p:cNvSpPr>
          <p:nvPr/>
        </p:nvSpPr>
        <p:spPr>
          <a:xfrm>
            <a:off x="457200" y="116632"/>
            <a:ext cx="8229600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Strategische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Visie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– Vision Stratégique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1" y="2798762"/>
            <a:ext cx="1907117" cy="1430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8" y="1706214"/>
            <a:ext cx="1917336" cy="14380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itle 1"/>
          <p:cNvSpPr txBox="1">
            <a:spLocks/>
          </p:cNvSpPr>
          <p:nvPr/>
        </p:nvSpPr>
        <p:spPr>
          <a:xfrm>
            <a:off x="457200" y="260648"/>
            <a:ext cx="8229600" cy="1143001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fr-BE" dirty="0" smtClean="0"/>
              <a:t/>
            </a:r>
            <a:br>
              <a:rPr lang="fr-BE" dirty="0" smtClean="0"/>
            </a:br>
            <a:endParaRPr lang="en-US" dirty="0"/>
          </a:p>
        </p:txBody>
      </p:sp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84" y="706510"/>
            <a:ext cx="2667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8" y="6553431"/>
            <a:ext cx="3678904" cy="30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77" y="651918"/>
            <a:ext cx="2572603" cy="26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14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30" grpId="0" animBg="1"/>
      <p:bldP spid="33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168856" y="1441930"/>
            <a:ext cx="5181600" cy="4984110"/>
            <a:chOff x="2168856" y="1441930"/>
            <a:chExt cx="5181600" cy="4984110"/>
          </a:xfrm>
        </p:grpSpPr>
        <p:sp>
          <p:nvSpPr>
            <p:cNvPr id="3" name="Oval 2"/>
            <p:cNvSpPr/>
            <p:nvPr/>
          </p:nvSpPr>
          <p:spPr>
            <a:xfrm>
              <a:off x="2168856" y="1473040"/>
              <a:ext cx="5181600" cy="4953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2418416" y="1706214"/>
              <a:ext cx="4704928" cy="4521082"/>
            </a:xfrm>
            <a:prstGeom prst="ellipse">
              <a:avLst/>
            </a:prstGeom>
            <a:pattFill prst="dkUpDiag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2862668" y="2154280"/>
              <a:ext cx="3816424" cy="3672408"/>
            </a:xfrm>
            <a:prstGeom prst="ellipse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308619" y="2591546"/>
              <a:ext cx="2924522" cy="275041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54624" y="3771900"/>
              <a:ext cx="9144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MIL CORE</a:t>
              </a:r>
              <a:endParaRPr lang="en-US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52874" y="2239612"/>
              <a:ext cx="1619250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CC 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Sp</a:t>
              </a:r>
              <a:r>
                <a:rPr lang="nl-BE" sz="1200" b="1" dirty="0" smtClean="0">
                  <a:solidFill>
                    <a:schemeClr val="tx1"/>
                  </a:solidFill>
                </a:rPr>
                <a:t> 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TechLog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989069" y="5351980"/>
              <a:ext cx="1619250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CC 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Sp</a:t>
              </a:r>
              <a:r>
                <a:rPr lang="nl-BE" sz="1200" b="1" dirty="0" smtClean="0">
                  <a:solidFill>
                    <a:schemeClr val="tx1"/>
                  </a:solidFill>
                </a:rPr>
                <a:t> HR/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Vmg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83111" y="5836704"/>
              <a:ext cx="2257425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Aansturing</a:t>
              </a:r>
            </a:p>
            <a:p>
              <a:pPr algn="ctr"/>
              <a:r>
                <a:rPr lang="nl-BE" sz="1200" b="1" dirty="0" smtClean="0">
                  <a:solidFill>
                    <a:schemeClr val="tx1"/>
                  </a:solidFill>
                </a:rPr>
                <a:t>(</a:t>
              </a:r>
              <a:r>
                <a:rPr lang="nl-BE" sz="1200" b="1" dirty="0" err="1" smtClean="0">
                  <a:solidFill>
                    <a:schemeClr val="tx1"/>
                  </a:solidFill>
                </a:rPr>
                <a:t>DefStaf</a:t>
              </a:r>
              <a:r>
                <a:rPr lang="nl-BE" sz="1200" b="1" dirty="0" smtClean="0">
                  <a:solidFill>
                    <a:schemeClr val="tx1"/>
                  </a:solidFill>
                </a:rPr>
                <a:t>)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633786" y="1441930"/>
              <a:ext cx="2257425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000" b="1" dirty="0" smtClean="0">
                  <a:solidFill>
                    <a:schemeClr val="tx1"/>
                  </a:solidFill>
                </a:rPr>
                <a:t>TSS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6785224" y="1355446"/>
            <a:ext cx="1567548" cy="417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err="1" smtClean="0"/>
              <a:t>Sourcing</a:t>
            </a:r>
            <a:endParaRPr lang="en-US" sz="1600" b="1" dirty="0"/>
          </a:p>
        </p:txBody>
      </p:sp>
      <p:sp>
        <p:nvSpPr>
          <p:cNvPr id="27" name="Rectangle 26"/>
          <p:cNvSpPr/>
          <p:nvPr/>
        </p:nvSpPr>
        <p:spPr>
          <a:xfrm>
            <a:off x="7479780" y="3810000"/>
            <a:ext cx="1600199" cy="576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Rationalisatie/</a:t>
            </a:r>
          </a:p>
          <a:p>
            <a:pPr algn="ctr"/>
            <a:r>
              <a:rPr lang="nl-BE" sz="1600" b="1" dirty="0" err="1" smtClean="0"/>
              <a:t>Sourcing</a:t>
            </a:r>
            <a:endParaRPr lang="en-US" sz="1600" b="1" dirty="0"/>
          </a:p>
        </p:txBody>
      </p:sp>
      <p:sp>
        <p:nvSpPr>
          <p:cNvPr id="30" name="Rectangle 29"/>
          <p:cNvSpPr/>
          <p:nvPr/>
        </p:nvSpPr>
        <p:spPr>
          <a:xfrm>
            <a:off x="6828330" y="6017679"/>
            <a:ext cx="1600199" cy="576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Rationalisatie/</a:t>
            </a:r>
          </a:p>
          <a:p>
            <a:pPr algn="ctr"/>
            <a:r>
              <a:rPr lang="nl-BE" sz="1600" b="1" dirty="0" err="1" smtClean="0"/>
              <a:t>Governance</a:t>
            </a:r>
            <a:endParaRPr lang="en-US" sz="1600" b="1" dirty="0"/>
          </a:p>
        </p:txBody>
      </p:sp>
      <p:sp>
        <p:nvSpPr>
          <p:cNvPr id="33" name="Rectangle 32"/>
          <p:cNvSpPr/>
          <p:nvPr/>
        </p:nvSpPr>
        <p:spPr>
          <a:xfrm>
            <a:off x="337452" y="5373830"/>
            <a:ext cx="1567548" cy="56977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Werving Verjonging </a:t>
            </a:r>
            <a:endParaRPr lang="en-US" sz="1600" b="1" dirty="0"/>
          </a:p>
        </p:txBody>
      </p:sp>
      <p:sp>
        <p:nvSpPr>
          <p:cNvPr id="35" name="Rectangle 34"/>
          <p:cNvSpPr/>
          <p:nvPr/>
        </p:nvSpPr>
        <p:spPr>
          <a:xfrm>
            <a:off x="319166" y="4618756"/>
            <a:ext cx="1567548" cy="56977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600" b="1" dirty="0" smtClean="0"/>
              <a:t>Werving </a:t>
            </a:r>
          </a:p>
          <a:p>
            <a:pPr algn="ctr"/>
            <a:r>
              <a:rPr lang="nl-BE" sz="1600" b="1" dirty="0" smtClean="0"/>
              <a:t>Tech-</a:t>
            </a:r>
            <a:r>
              <a:rPr lang="nl-BE" sz="1600" b="1" dirty="0" err="1" smtClean="0"/>
              <a:t>OpsSp</a:t>
            </a:r>
            <a:endParaRPr lang="en-US" sz="1600" b="1" dirty="0"/>
          </a:p>
        </p:txBody>
      </p:sp>
      <p:grpSp>
        <p:nvGrpSpPr>
          <p:cNvPr id="41" name="Group 40"/>
          <p:cNvGrpSpPr/>
          <p:nvPr/>
        </p:nvGrpSpPr>
        <p:grpSpPr>
          <a:xfrm>
            <a:off x="2616696" y="1821160"/>
            <a:ext cx="4187552" cy="4200128"/>
            <a:chOff x="2483768" y="1484784"/>
            <a:chExt cx="4187552" cy="4200128"/>
          </a:xfrm>
        </p:grpSpPr>
        <p:grpSp>
          <p:nvGrpSpPr>
            <p:cNvPr id="42" name="Group 41"/>
            <p:cNvGrpSpPr/>
            <p:nvPr/>
          </p:nvGrpSpPr>
          <p:grpSpPr>
            <a:xfrm>
              <a:off x="2483768" y="1628800"/>
              <a:ext cx="4187552" cy="4056112"/>
              <a:chOff x="2209800" y="1524000"/>
              <a:chExt cx="5181600" cy="4953000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2209800" y="1524000"/>
                <a:ext cx="5181600" cy="4953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353816" y="1620558"/>
                <a:ext cx="4954488" cy="4760770"/>
              </a:xfrm>
              <a:prstGeom prst="ellipse">
                <a:avLst/>
              </a:prstGeom>
              <a:pattFill prst="dkUpDiag">
                <a:fgClr>
                  <a:schemeClr val="accent3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627784" y="1844824"/>
                <a:ext cx="4464496" cy="4320480"/>
              </a:xfrm>
              <a:prstGeom prst="ellipse">
                <a:avLst/>
              </a:prstGeom>
              <a:pattFill prst="ltUp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007001" y="2115181"/>
                <a:ext cx="3742717" cy="3779766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4144960" y="3428256"/>
              <a:ext cx="1075111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2400" b="1" dirty="0" smtClean="0">
                  <a:solidFill>
                    <a:schemeClr val="accent3">
                      <a:lumMod val="50000"/>
                    </a:schemeClr>
                  </a:solidFill>
                </a:rPr>
                <a:t>MIL CORE</a:t>
              </a:r>
              <a:endParaRPr lang="en-US" sz="24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466703" y="1484784"/>
              <a:ext cx="2257425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500" b="1" dirty="0" smtClean="0">
                  <a:solidFill>
                    <a:schemeClr val="tx1"/>
                  </a:solidFill>
                </a:rPr>
                <a:t>TSS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792536" y="1846734"/>
              <a:ext cx="1619250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1000" b="1" dirty="0" smtClean="0">
                  <a:solidFill>
                    <a:schemeClr val="tx1"/>
                  </a:solidFill>
                </a:rPr>
                <a:t>CC </a:t>
              </a:r>
              <a:r>
                <a:rPr lang="nl-BE" sz="1000" b="1" dirty="0" err="1" smtClean="0">
                  <a:solidFill>
                    <a:schemeClr val="tx1"/>
                  </a:solidFill>
                </a:rPr>
                <a:t>Sp</a:t>
              </a:r>
              <a:r>
                <a:rPr lang="nl-BE" sz="1000" b="1" dirty="0" smtClean="0">
                  <a:solidFill>
                    <a:schemeClr val="tx1"/>
                  </a:solidFill>
                </a:rPr>
                <a:t> </a:t>
              </a:r>
              <a:r>
                <a:rPr lang="nl-BE" sz="1000" b="1" dirty="0" err="1" smtClean="0">
                  <a:solidFill>
                    <a:schemeClr val="tx1"/>
                  </a:solidFill>
                </a:rPr>
                <a:t>TechLog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767919" y="5127986"/>
              <a:ext cx="1619250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900" b="1" dirty="0" smtClean="0">
                  <a:solidFill>
                    <a:schemeClr val="tx1"/>
                  </a:solidFill>
                </a:rPr>
                <a:t>CC </a:t>
              </a:r>
              <a:r>
                <a:rPr lang="nl-BE" sz="900" b="1" dirty="0" err="1" smtClean="0">
                  <a:solidFill>
                    <a:schemeClr val="tx1"/>
                  </a:solidFill>
                </a:rPr>
                <a:t>Sp</a:t>
              </a:r>
              <a:r>
                <a:rPr lang="nl-BE" sz="900" b="1" dirty="0" smtClean="0">
                  <a:solidFill>
                    <a:schemeClr val="tx1"/>
                  </a:solidFill>
                </a:rPr>
                <a:t> HR/</a:t>
              </a:r>
              <a:r>
                <a:rPr lang="nl-BE" sz="900" b="1" dirty="0" err="1" smtClean="0">
                  <a:solidFill>
                    <a:schemeClr val="tx1"/>
                  </a:solidFill>
                </a:rPr>
                <a:t>Vmg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448831" y="5322962"/>
              <a:ext cx="2257425" cy="3619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sz="700" b="1" dirty="0" smtClean="0">
                  <a:solidFill>
                    <a:schemeClr val="tx1"/>
                  </a:solidFill>
                </a:rPr>
                <a:t>Aansturing   (</a:t>
              </a:r>
              <a:r>
                <a:rPr lang="nl-BE" sz="700" b="1" dirty="0" err="1" smtClean="0">
                  <a:solidFill>
                    <a:schemeClr val="tx1"/>
                  </a:solidFill>
                </a:rPr>
                <a:t>DefStaf</a:t>
              </a:r>
              <a:r>
                <a:rPr lang="nl-BE" sz="700" b="1" dirty="0" smtClean="0">
                  <a:solidFill>
                    <a:schemeClr val="tx1"/>
                  </a:solidFill>
                </a:rPr>
                <a:t>)</a:t>
              </a:r>
              <a:endParaRPr lang="en-US" sz="7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70" name="Straight Arrow Connector 69"/>
          <p:cNvCxnSpPr>
            <a:endCxn id="24" idx="1"/>
          </p:cNvCxnSpPr>
          <p:nvPr/>
        </p:nvCxnSpPr>
        <p:spPr>
          <a:xfrm flipV="1">
            <a:off x="5004048" y="1564131"/>
            <a:ext cx="1781176" cy="58776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508104" y="2591546"/>
            <a:ext cx="1971675" cy="1408954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5364088" y="4191000"/>
            <a:ext cx="2115691" cy="134195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361479" y="6029802"/>
            <a:ext cx="1466851" cy="27622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1905000" y="4000500"/>
            <a:ext cx="2419470" cy="165821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1905000" y="2591546"/>
            <a:ext cx="2085976" cy="2238061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1905000" y="3990484"/>
            <a:ext cx="2419470" cy="962516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5004048" y="1626908"/>
            <a:ext cx="1781175" cy="338268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5508104" y="2545060"/>
            <a:ext cx="1971675" cy="1455440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5364088" y="4191000"/>
            <a:ext cx="2115691" cy="134195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5352999" y="5826312"/>
            <a:ext cx="1475331" cy="479715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1905000" y="4000500"/>
            <a:ext cx="2419470" cy="1658215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1905000" y="3990484"/>
            <a:ext cx="2419470" cy="962516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1905000" y="2545060"/>
            <a:ext cx="2085976" cy="2284547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Placeholder 2"/>
          <p:cNvSpPr txBox="1">
            <a:spLocks/>
          </p:cNvSpPr>
          <p:nvPr/>
        </p:nvSpPr>
        <p:spPr>
          <a:xfrm>
            <a:off x="457200" y="116632"/>
            <a:ext cx="8229600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Strategische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Visie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– Vision Stratégique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8" y="6553431"/>
            <a:ext cx="3678904" cy="30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84" y="706510"/>
            <a:ext cx="2667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77" y="651918"/>
            <a:ext cx="2572603" cy="26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1" y="2798762"/>
            <a:ext cx="1907117" cy="1430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8" y="1706214"/>
            <a:ext cx="1917336" cy="14380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38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/>
          <a:stretch>
            <a:fillRect/>
          </a:stretch>
        </p:blipFill>
        <p:spPr>
          <a:xfrm>
            <a:off x="136180" y="1772816"/>
            <a:ext cx="5580112" cy="4032447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628" y="4437112"/>
            <a:ext cx="2174142" cy="2174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975" y="1498509"/>
            <a:ext cx="2657449" cy="255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 Placeholder 2"/>
          <p:cNvSpPr txBox="1">
            <a:spLocks/>
          </p:cNvSpPr>
          <p:nvPr/>
        </p:nvSpPr>
        <p:spPr>
          <a:xfrm>
            <a:off x="457200" y="188640"/>
            <a:ext cx="8229600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Strategische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1">
                    <a:lumMod val="75000"/>
                  </a:schemeClr>
                </a:solidFill>
              </a:rPr>
              <a:t>Visie</a:t>
            </a:r>
            <a:r>
              <a:rPr lang="fr-BE" dirty="0" smtClean="0">
                <a:solidFill>
                  <a:schemeClr val="accent1">
                    <a:lumMod val="75000"/>
                  </a:schemeClr>
                </a:solidFill>
              </a:rPr>
              <a:t> – Vision Stratégique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1520" y="5798962"/>
            <a:ext cx="994465" cy="4154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050" dirty="0" err="1" smtClean="0"/>
              <a:t>Hoofd</a:t>
            </a:r>
            <a:r>
              <a:rPr lang="fr-BE" sz="1050" dirty="0" smtClean="0"/>
              <a:t> 5 /</a:t>
            </a:r>
            <a:r>
              <a:rPr lang="fr-BE" sz="1050" dirty="0" err="1" smtClean="0"/>
              <a:t>Chap</a:t>
            </a:r>
            <a:r>
              <a:rPr lang="fr-BE" sz="1050" dirty="0" smtClean="0"/>
              <a:t> 5</a:t>
            </a:r>
            <a:endParaRPr kumimoji="0" lang="fr-BE" sz="105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050" dirty="0" err="1" smtClean="0"/>
              <a:t>Blz</a:t>
            </a:r>
            <a:r>
              <a:rPr lang="fr-BE" sz="1050" dirty="0" smtClean="0"/>
              <a:t> 117 /</a:t>
            </a:r>
            <a:r>
              <a:rPr lang="fr-BE" sz="1050" dirty="0" err="1" smtClean="0"/>
              <a:t>pg</a:t>
            </a:r>
            <a:r>
              <a:rPr lang="fr-BE" sz="1050" dirty="0" smtClean="0"/>
              <a:t> 117</a:t>
            </a:r>
            <a:endParaRPr kumimoji="0" lang="en-US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50958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84" y="706510"/>
            <a:ext cx="2667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77" y="651918"/>
            <a:ext cx="2572603" cy="26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Down Arrow 44"/>
          <p:cNvSpPr/>
          <p:nvPr/>
        </p:nvSpPr>
        <p:spPr>
          <a:xfrm>
            <a:off x="6989780" y="4149080"/>
            <a:ext cx="174508" cy="216024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582" y="1192861"/>
            <a:ext cx="3678904" cy="30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92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51520" y="5798962"/>
            <a:ext cx="994465" cy="4154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050" dirty="0" err="1" smtClean="0"/>
              <a:t>Hoofd</a:t>
            </a:r>
            <a:r>
              <a:rPr lang="fr-BE" sz="1050" dirty="0" smtClean="0"/>
              <a:t> 5 /</a:t>
            </a:r>
            <a:r>
              <a:rPr lang="fr-BE" sz="1050" dirty="0" err="1" smtClean="0"/>
              <a:t>Chap</a:t>
            </a:r>
            <a:r>
              <a:rPr lang="fr-BE" sz="1050" dirty="0" smtClean="0"/>
              <a:t> 5</a:t>
            </a:r>
            <a:endParaRPr kumimoji="0" lang="fr-BE" sz="105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BE" sz="1050" dirty="0" err="1" smtClean="0"/>
              <a:t>Blz</a:t>
            </a:r>
            <a:r>
              <a:rPr lang="fr-BE" sz="1050" dirty="0" smtClean="0"/>
              <a:t> 117 /</a:t>
            </a:r>
            <a:r>
              <a:rPr lang="fr-BE" sz="1050" dirty="0" err="1" smtClean="0"/>
              <a:t>pg</a:t>
            </a:r>
            <a:r>
              <a:rPr lang="fr-BE" sz="1050" dirty="0" smtClean="0"/>
              <a:t> 117</a:t>
            </a:r>
            <a:endParaRPr kumimoji="0" lang="en-US" sz="105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fr-BE" dirty="0" err="1" smtClean="0"/>
              <a:t>DefStaf</a:t>
            </a:r>
            <a:r>
              <a:rPr lang="fr-BE" dirty="0" smtClean="0"/>
              <a:t>-EM </a:t>
            </a:r>
            <a:r>
              <a:rPr lang="fr-BE" dirty="0" err="1" smtClean="0"/>
              <a:t>Déf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3" y="3717032"/>
            <a:ext cx="912411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44910"/>
            <a:ext cx="3413537" cy="2560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2" y="2420888"/>
            <a:ext cx="2157632" cy="304098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6944" y="2724986"/>
            <a:ext cx="936104" cy="1424094"/>
          </a:xfrm>
          <a:prstGeom prst="straightConnector1">
            <a:avLst/>
          </a:prstGeom>
          <a:noFill/>
          <a:ln w="3175" cap="flat">
            <a:solidFill>
              <a:srgbClr val="FF0000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1392158" cy="11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905" y="5141176"/>
            <a:ext cx="3725923" cy="157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339021" y="4941168"/>
            <a:ext cx="360040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BE" sz="18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3866" y="5417503"/>
            <a:ext cx="360040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BE" sz="18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2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473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/>
        </p:nvSpPr>
        <p:spPr>
          <a:xfrm>
            <a:off x="10243866" y="-111218"/>
            <a:ext cx="3" cy="288956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351" name="Group 246"/>
          <p:cNvGrpSpPr/>
          <p:nvPr/>
        </p:nvGrpSpPr>
        <p:grpSpPr>
          <a:xfrm>
            <a:off x="971600" y="1988840"/>
            <a:ext cx="1339449" cy="852930"/>
            <a:chOff x="-1" y="-1"/>
            <a:chExt cx="720082" cy="504058"/>
          </a:xfrm>
        </p:grpSpPr>
        <p:sp>
          <p:nvSpPr>
            <p:cNvPr id="361" name="Shape 244"/>
            <p:cNvSpPr/>
            <p:nvPr/>
          </p:nvSpPr>
          <p:spPr>
            <a:xfrm>
              <a:off x="-1" y="-1"/>
              <a:ext cx="720082" cy="504058"/>
            </a:xfrm>
            <a:prstGeom prst="ellipse">
              <a:avLst/>
            </a:prstGeom>
            <a:solidFill>
              <a:srgbClr val="808080"/>
            </a:solidFill>
            <a:ln w="25400" cap="flat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000"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2" name="Shape 245"/>
            <p:cNvSpPr/>
            <p:nvPr/>
          </p:nvSpPr>
          <p:spPr>
            <a:xfrm>
              <a:off x="105452" y="122713"/>
              <a:ext cx="509176" cy="258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000" b="1">
                  <a:solidFill>
                    <a:srgbClr val="FFFFFF"/>
                  </a:solidFill>
                </a:defRPr>
              </a:lvl1pPr>
            </a:lstStyle>
            <a:p>
              <a:r>
                <a:rPr sz="1800" dirty="0"/>
                <a:t>CHOD</a:t>
              </a:r>
              <a:endParaRPr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85785" y="5434220"/>
            <a:ext cx="7192461" cy="1163132"/>
            <a:chOff x="1685785" y="5434220"/>
            <a:chExt cx="7192461" cy="1163132"/>
          </a:xfrm>
        </p:grpSpPr>
        <p:cxnSp>
          <p:nvCxnSpPr>
            <p:cNvPr id="23" name="Straight Connector 22"/>
            <p:cNvCxnSpPr>
              <a:endCxn id="212" idx="0"/>
            </p:cNvCxnSpPr>
            <p:nvPr/>
          </p:nvCxnSpPr>
          <p:spPr>
            <a:xfrm flipV="1">
              <a:off x="1685785" y="5452778"/>
              <a:ext cx="6938657" cy="10"/>
            </a:xfrm>
            <a:prstGeom prst="line">
              <a:avLst/>
            </a:prstGeom>
            <a:noFill/>
            <a:ln w="25400" cap="flat">
              <a:solidFill>
                <a:schemeClr val="bg2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4" name="Group 3"/>
            <p:cNvGrpSpPr/>
            <p:nvPr/>
          </p:nvGrpSpPr>
          <p:grpSpPr>
            <a:xfrm>
              <a:off x="3256475" y="5434220"/>
              <a:ext cx="5621771" cy="1163132"/>
              <a:chOff x="3256475" y="4642132"/>
              <a:chExt cx="5621771" cy="116313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7602806" y="4660690"/>
                <a:ext cx="392092" cy="1144574"/>
                <a:chOff x="7581102" y="4455666"/>
                <a:chExt cx="392092" cy="1144574"/>
              </a:xfrm>
            </p:grpSpPr>
            <p:sp>
              <p:nvSpPr>
                <p:cNvPr id="154" name="Shape 154"/>
                <p:cNvSpPr/>
                <p:nvPr/>
              </p:nvSpPr>
              <p:spPr>
                <a:xfrm>
                  <a:off x="7581102" y="5200130"/>
                  <a:ext cx="392092" cy="400110"/>
                </a:xfrm>
                <a:prstGeom prst="rect">
                  <a:avLst/>
                </a:prstGeom>
                <a:solidFill>
                  <a:srgbClr val="558ED5"/>
                </a:solidFill>
                <a:ln>
                  <a:solidFill>
                    <a:srgbClr val="000000"/>
                  </a:solidFill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45719" rIns="45719">
                  <a:spAutoFit/>
                </a:bodyPr>
                <a:lstStyle>
                  <a:lvl1pPr>
                    <a:defRPr sz="800" b="1">
                      <a:solidFill>
                        <a:srgbClr val="FFFFFF"/>
                      </a:solidFill>
                    </a:defRPr>
                  </a:lvl1pPr>
                </a:lstStyle>
                <a:p>
                  <a:pPr algn="ctr"/>
                  <a:r>
                    <a:rPr sz="2000" b="0" dirty="0" smtClean="0"/>
                    <a:t>HR</a:t>
                  </a:r>
                  <a:endParaRPr sz="2000" b="0" dirty="0"/>
                </a:p>
              </p:txBody>
            </p:sp>
            <p:sp>
              <p:nvSpPr>
                <p:cNvPr id="211" name="Shape 211"/>
                <p:cNvSpPr/>
                <p:nvPr/>
              </p:nvSpPr>
              <p:spPr>
                <a:xfrm>
                  <a:off x="7740352" y="4455666"/>
                  <a:ext cx="0" cy="744464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 lIns="45719" rIns="45719"/>
                <a:lstStyle/>
                <a:p>
                  <a:endParaRPr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8426840" y="4660689"/>
                <a:ext cx="451406" cy="1144574"/>
                <a:chOff x="8438157" y="3447570"/>
                <a:chExt cx="225168" cy="787846"/>
              </a:xfrm>
            </p:grpSpPr>
            <p:sp>
              <p:nvSpPr>
                <p:cNvPr id="212" name="Shape 212"/>
                <p:cNvSpPr/>
                <p:nvPr/>
              </p:nvSpPr>
              <p:spPr>
                <a:xfrm flipH="1">
                  <a:off x="8536724" y="3447570"/>
                  <a:ext cx="0" cy="512438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 lIns="45719" rIns="45719"/>
                <a:lstStyle/>
                <a:p>
                  <a:endParaRPr/>
                </a:p>
              </p:txBody>
            </p:sp>
            <p:sp>
              <p:nvSpPr>
                <p:cNvPr id="226" name="Shape 226"/>
                <p:cNvSpPr/>
                <p:nvPr/>
              </p:nvSpPr>
              <p:spPr>
                <a:xfrm>
                  <a:off x="8438157" y="3960008"/>
                  <a:ext cx="225168" cy="275408"/>
                </a:xfrm>
                <a:prstGeom prst="rect">
                  <a:avLst/>
                </a:prstGeom>
                <a:solidFill>
                  <a:srgbClr val="558ED5"/>
                </a:solidFill>
                <a:ln>
                  <a:solidFill>
                    <a:srgbClr val="000000"/>
                  </a:solidFill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45719" rIns="45719">
                  <a:spAutoFit/>
                </a:bodyPr>
                <a:lstStyle>
                  <a:lvl1pPr>
                    <a:defRPr sz="800" b="1">
                      <a:solidFill>
                        <a:srgbClr val="FFFFFF"/>
                      </a:solidFill>
                    </a:defRPr>
                  </a:lvl1pPr>
                </a:lstStyle>
                <a:p>
                  <a:pPr algn="ctr"/>
                  <a:r>
                    <a:rPr sz="2000" b="0" dirty="0" smtClean="0"/>
                    <a:t>MR</a:t>
                  </a:r>
                  <a:endParaRPr sz="2000" b="0" dirty="0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5278064" y="4660689"/>
                <a:ext cx="808873" cy="1089965"/>
                <a:chOff x="5278064" y="4660689"/>
                <a:chExt cx="808873" cy="1089965"/>
              </a:xfrm>
            </p:grpSpPr>
            <p:sp>
              <p:nvSpPr>
                <p:cNvPr id="288" name="Shape 235"/>
                <p:cNvSpPr/>
                <p:nvPr/>
              </p:nvSpPr>
              <p:spPr>
                <a:xfrm>
                  <a:off x="5687185" y="4660689"/>
                  <a:ext cx="0" cy="781075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 lIns="45719" rIns="45719"/>
                <a:lstStyle/>
                <a:p>
                  <a:endParaRPr/>
                </a:p>
              </p:txBody>
            </p:sp>
            <p:sp>
              <p:nvSpPr>
                <p:cNvPr id="289" name="Shape 243"/>
                <p:cNvSpPr/>
                <p:nvPr/>
              </p:nvSpPr>
              <p:spPr>
                <a:xfrm>
                  <a:off x="5278064" y="5381323"/>
                  <a:ext cx="808873" cy="369331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45719" rIns="45719">
                  <a:spAutoFit/>
                </a:bodyPr>
                <a:lstStyle>
                  <a:lvl1pPr>
                    <a:defRPr sz="1000">
                      <a:solidFill>
                        <a:srgbClr val="FFFFFF"/>
                      </a:solidFill>
                    </a:defRPr>
                  </a:lvl1pPr>
                </a:lstStyle>
                <a:p>
                  <a:pPr algn="ctr"/>
                  <a:r>
                    <a:rPr sz="1800" dirty="0" smtClean="0"/>
                    <a:t>IS-SGRS</a:t>
                  </a:r>
                  <a:endParaRPr dirty="0"/>
                </a:p>
              </p:txBody>
            </p:sp>
          </p:grpSp>
          <p:grpSp>
            <p:nvGrpSpPr>
              <p:cNvPr id="165" name="Group 164"/>
              <p:cNvGrpSpPr/>
              <p:nvPr/>
            </p:nvGrpSpPr>
            <p:grpSpPr>
              <a:xfrm>
                <a:off x="3256475" y="4642132"/>
                <a:ext cx="1700143" cy="1089955"/>
                <a:chOff x="4855236" y="3447570"/>
                <a:chExt cx="1265643" cy="759126"/>
              </a:xfrm>
            </p:grpSpPr>
            <p:sp>
              <p:nvSpPr>
                <p:cNvPr id="166" name="Shape 235"/>
                <p:cNvSpPr/>
                <p:nvPr/>
              </p:nvSpPr>
              <p:spPr>
                <a:xfrm>
                  <a:off x="5488056" y="3447570"/>
                  <a:ext cx="3489" cy="543992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 lIns="45719" rIns="45719"/>
                <a:lstStyle/>
                <a:p>
                  <a:endParaRPr/>
                </a:p>
              </p:txBody>
            </p:sp>
            <p:sp>
              <p:nvSpPr>
                <p:cNvPr id="167" name="Shape 243"/>
                <p:cNvSpPr/>
                <p:nvPr/>
              </p:nvSpPr>
              <p:spPr>
                <a:xfrm>
                  <a:off x="4855236" y="3949466"/>
                  <a:ext cx="1265643" cy="257230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rgbClr val="000000"/>
                  </a:solidFill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45719" rIns="45719">
                  <a:spAutoFit/>
                </a:bodyPr>
                <a:lstStyle>
                  <a:lvl1pPr>
                    <a:defRPr sz="1000">
                      <a:solidFill>
                        <a:srgbClr val="FFFFFF"/>
                      </a:solidFill>
                    </a:defRPr>
                  </a:lvl1pPr>
                </a:lstStyle>
                <a:p>
                  <a:pPr algn="ctr"/>
                  <a:r>
                    <a:rPr lang="fr-BE" sz="1800" dirty="0" smtClean="0"/>
                    <a:t>O&amp;T/</a:t>
                  </a:r>
                  <a:r>
                    <a:rPr lang="fr-BE" sz="1800" dirty="0" err="1" smtClean="0"/>
                    <a:t>Comd</a:t>
                  </a:r>
                  <a:r>
                    <a:rPr lang="fr-BE" sz="1800" dirty="0" smtClean="0"/>
                    <a:t> PJHQ</a:t>
                  </a:r>
                  <a:endParaRPr dirty="0"/>
                </a:p>
              </p:txBody>
            </p:sp>
          </p:grpSp>
          <p:grpSp>
            <p:nvGrpSpPr>
              <p:cNvPr id="179" name="Group 178"/>
              <p:cNvGrpSpPr/>
              <p:nvPr/>
            </p:nvGrpSpPr>
            <p:grpSpPr>
              <a:xfrm>
                <a:off x="6685956" y="4642136"/>
                <a:ext cx="350415" cy="1144574"/>
                <a:chOff x="7601940" y="4455666"/>
                <a:chExt cx="350415" cy="1144574"/>
              </a:xfrm>
            </p:grpSpPr>
            <p:sp>
              <p:nvSpPr>
                <p:cNvPr id="180" name="Shape 154"/>
                <p:cNvSpPr/>
                <p:nvPr/>
              </p:nvSpPr>
              <p:spPr>
                <a:xfrm>
                  <a:off x="7601940" y="5200130"/>
                  <a:ext cx="350415" cy="400110"/>
                </a:xfrm>
                <a:prstGeom prst="rect">
                  <a:avLst/>
                </a:prstGeom>
                <a:solidFill>
                  <a:srgbClr val="558ED5"/>
                </a:solidFill>
                <a:ln>
                  <a:solidFill>
                    <a:srgbClr val="000000"/>
                  </a:solidFill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none" lIns="45719" rIns="45719">
                  <a:spAutoFit/>
                </a:bodyPr>
                <a:lstStyle>
                  <a:lvl1pPr>
                    <a:defRPr sz="800" b="1">
                      <a:solidFill>
                        <a:srgbClr val="FFFFFF"/>
                      </a:solidFill>
                    </a:defRPr>
                  </a:lvl1pPr>
                </a:lstStyle>
                <a:p>
                  <a:pPr algn="ctr"/>
                  <a:r>
                    <a:rPr lang="fr-BE" sz="2000" b="0" dirty="0" smtClean="0"/>
                    <a:t>BF</a:t>
                  </a:r>
                  <a:endParaRPr sz="2000" b="0" dirty="0"/>
                </a:p>
              </p:txBody>
            </p:sp>
            <p:sp>
              <p:nvSpPr>
                <p:cNvPr id="181" name="Shape 211"/>
                <p:cNvSpPr/>
                <p:nvPr/>
              </p:nvSpPr>
              <p:spPr>
                <a:xfrm>
                  <a:off x="7740352" y="4455666"/>
                  <a:ext cx="0" cy="744464"/>
                </a:xfrm>
                <a:prstGeom prst="line">
                  <a:avLst/>
                </a:prstGeom>
                <a:ln w="28575">
                  <a:solidFill>
                    <a:srgbClr val="000000"/>
                  </a:solidFill>
                </a:ln>
              </p:spPr>
              <p:txBody>
                <a:bodyPr lIns="45719" rIns="45719"/>
                <a:lstStyle/>
                <a:p>
                  <a:endParaRPr/>
                </a:p>
              </p:txBody>
            </p:sp>
          </p:grpSp>
        </p:grpSp>
      </p:grpSp>
      <p:grpSp>
        <p:nvGrpSpPr>
          <p:cNvPr id="12" name="Group 11"/>
          <p:cNvGrpSpPr/>
          <p:nvPr/>
        </p:nvGrpSpPr>
        <p:grpSpPr>
          <a:xfrm>
            <a:off x="251520" y="2841770"/>
            <a:ext cx="2835342" cy="3744582"/>
            <a:chOff x="251520" y="2841770"/>
            <a:chExt cx="2835342" cy="3744582"/>
          </a:xfrm>
        </p:grpSpPr>
        <p:sp>
          <p:nvSpPr>
            <p:cNvPr id="305" name="Shape 176"/>
            <p:cNvSpPr/>
            <p:nvPr/>
          </p:nvSpPr>
          <p:spPr>
            <a:xfrm>
              <a:off x="582310" y="5724472"/>
              <a:ext cx="2173761" cy="12104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grpSp>
          <p:nvGrpSpPr>
            <p:cNvPr id="306" name="Group 179"/>
            <p:cNvGrpSpPr/>
            <p:nvPr/>
          </p:nvGrpSpPr>
          <p:grpSpPr>
            <a:xfrm>
              <a:off x="2425280" y="6127858"/>
              <a:ext cx="661582" cy="458494"/>
              <a:chOff x="0" y="0"/>
              <a:chExt cx="504057" cy="268141"/>
            </a:xfrm>
          </p:grpSpPr>
          <p:sp>
            <p:nvSpPr>
              <p:cNvPr id="338" name="Shape 177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solidFill>
                <a:srgbClr val="77933C"/>
              </a:solidFill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9" name="Shape 178"/>
              <p:cNvSpPr/>
              <p:nvPr/>
            </p:nvSpPr>
            <p:spPr>
              <a:xfrm>
                <a:off x="13089" y="17073"/>
                <a:ext cx="477878" cy="2339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2000" b="0" dirty="0"/>
                  <a:t>MCC</a:t>
                </a:r>
                <a:endParaRPr b="0" dirty="0"/>
              </a:p>
            </p:txBody>
          </p:sp>
        </p:grpSp>
        <p:grpSp>
          <p:nvGrpSpPr>
            <p:cNvPr id="308" name="Group 185"/>
            <p:cNvGrpSpPr/>
            <p:nvPr/>
          </p:nvGrpSpPr>
          <p:grpSpPr>
            <a:xfrm>
              <a:off x="971600" y="6127858"/>
              <a:ext cx="661582" cy="458494"/>
              <a:chOff x="0" y="0"/>
              <a:chExt cx="504057" cy="268141"/>
            </a:xfrm>
          </p:grpSpPr>
          <p:sp>
            <p:nvSpPr>
              <p:cNvPr id="334" name="Shape 183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5" name="Shape 184"/>
              <p:cNvSpPr/>
              <p:nvPr/>
            </p:nvSpPr>
            <p:spPr>
              <a:xfrm>
                <a:off x="13089" y="17073"/>
                <a:ext cx="477878" cy="2339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2000" b="0" dirty="0"/>
                  <a:t>ACC</a:t>
                </a:r>
              </a:p>
            </p:txBody>
          </p:sp>
        </p:grpSp>
        <p:grpSp>
          <p:nvGrpSpPr>
            <p:cNvPr id="309" name="Group 188"/>
            <p:cNvGrpSpPr/>
            <p:nvPr/>
          </p:nvGrpSpPr>
          <p:grpSpPr>
            <a:xfrm>
              <a:off x="251520" y="6127858"/>
              <a:ext cx="661582" cy="458492"/>
              <a:chOff x="0" y="0"/>
              <a:chExt cx="504057" cy="268141"/>
            </a:xfrm>
          </p:grpSpPr>
          <p:sp>
            <p:nvSpPr>
              <p:cNvPr id="332" name="Shape 186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solidFill>
                <a:srgbClr val="00B050"/>
              </a:solidFill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3" name="Shape 187"/>
              <p:cNvSpPr/>
              <p:nvPr/>
            </p:nvSpPr>
            <p:spPr>
              <a:xfrm>
                <a:off x="13089" y="17072"/>
                <a:ext cx="477878" cy="2339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2000" b="0" dirty="0"/>
                  <a:t>LCC</a:t>
                </a:r>
                <a:endParaRPr b="0" dirty="0"/>
              </a:p>
            </p:txBody>
          </p:sp>
        </p:grpSp>
        <p:sp>
          <p:nvSpPr>
            <p:cNvPr id="310" name="Shape 189"/>
            <p:cNvSpPr/>
            <p:nvPr/>
          </p:nvSpPr>
          <p:spPr>
            <a:xfrm>
              <a:off x="600279" y="5724470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11" name="Shape 190"/>
            <p:cNvSpPr/>
            <p:nvPr/>
          </p:nvSpPr>
          <p:spPr>
            <a:xfrm>
              <a:off x="1382416" y="5719130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12" name="Shape 191"/>
            <p:cNvSpPr/>
            <p:nvPr/>
          </p:nvSpPr>
          <p:spPr>
            <a:xfrm>
              <a:off x="2745449" y="5719130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13" name="Shape 192"/>
            <p:cNvSpPr/>
            <p:nvPr/>
          </p:nvSpPr>
          <p:spPr>
            <a:xfrm>
              <a:off x="2049321" y="5724470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grpSp>
          <p:nvGrpSpPr>
            <p:cNvPr id="168" name="Group 185"/>
            <p:cNvGrpSpPr/>
            <p:nvPr/>
          </p:nvGrpSpPr>
          <p:grpSpPr>
            <a:xfrm>
              <a:off x="1691680" y="6127854"/>
              <a:ext cx="661582" cy="458494"/>
              <a:chOff x="0" y="0"/>
              <a:chExt cx="504057" cy="268141"/>
            </a:xfrm>
            <a:solidFill>
              <a:srgbClr val="003366"/>
            </a:solidFill>
          </p:grpSpPr>
          <p:sp>
            <p:nvSpPr>
              <p:cNvPr id="169" name="Shape 183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grpFill/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0" name="Shape 184"/>
              <p:cNvSpPr/>
              <p:nvPr/>
            </p:nvSpPr>
            <p:spPr>
              <a:xfrm>
                <a:off x="13089" y="17073"/>
                <a:ext cx="477878" cy="23399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fr-BE" sz="2000" b="0" dirty="0" smtClean="0"/>
                  <a:t>N</a:t>
                </a:r>
                <a:r>
                  <a:rPr sz="2000" b="0" dirty="0" smtClean="0"/>
                  <a:t>CC</a:t>
                </a:r>
                <a:endParaRPr sz="2000" b="0" dirty="0"/>
              </a:p>
            </p:txBody>
          </p:sp>
        </p:grpSp>
        <p:cxnSp>
          <p:nvCxnSpPr>
            <p:cNvPr id="237" name="Straight Connector 236"/>
            <p:cNvCxnSpPr>
              <a:stCxn id="361" idx="4"/>
            </p:cNvCxnSpPr>
            <p:nvPr/>
          </p:nvCxnSpPr>
          <p:spPr>
            <a:xfrm>
              <a:off x="1641325" y="2841770"/>
              <a:ext cx="22756" cy="2877360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0" name="Group 9"/>
          <p:cNvGrpSpPr/>
          <p:nvPr/>
        </p:nvGrpSpPr>
        <p:grpSpPr>
          <a:xfrm>
            <a:off x="827584" y="980728"/>
            <a:ext cx="1589239" cy="1117649"/>
            <a:chOff x="827584" y="980728"/>
            <a:chExt cx="1589239" cy="1117649"/>
          </a:xfrm>
        </p:grpSpPr>
        <p:grpSp>
          <p:nvGrpSpPr>
            <p:cNvPr id="153" name="Group 153"/>
            <p:cNvGrpSpPr/>
            <p:nvPr/>
          </p:nvGrpSpPr>
          <p:grpSpPr>
            <a:xfrm>
              <a:off x="827584" y="980728"/>
              <a:ext cx="1589239" cy="829928"/>
              <a:chOff x="0" y="6401"/>
              <a:chExt cx="953218" cy="345339"/>
            </a:xfrm>
          </p:grpSpPr>
          <p:sp>
            <p:nvSpPr>
              <p:cNvPr id="151" name="Shape 151"/>
              <p:cNvSpPr/>
              <p:nvPr/>
            </p:nvSpPr>
            <p:spPr>
              <a:xfrm>
                <a:off x="0" y="6401"/>
                <a:ext cx="953218" cy="345339"/>
              </a:xfrm>
              <a:prstGeom prst="roundRect">
                <a:avLst>
                  <a:gd name="adj" fmla="val 16667"/>
                </a:avLst>
              </a:prstGeom>
              <a:solidFill>
                <a:srgbClr val="808080"/>
              </a:solidFill>
              <a:ln w="25400" cap="flat">
                <a:solidFill>
                  <a:srgbClr val="EEECE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2" name="Shape 152"/>
              <p:cNvSpPr/>
              <p:nvPr/>
            </p:nvSpPr>
            <p:spPr>
              <a:xfrm>
                <a:off x="16857" y="77019"/>
                <a:ext cx="919503" cy="2041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solidFill>
                      <a:srgbClr val="FFFFFF"/>
                    </a:solidFill>
                  </a:defRPr>
                </a:lvl1pPr>
              </a:lstStyle>
              <a:p>
                <a:r>
                  <a:rPr b="1" dirty="0"/>
                  <a:t>MOD</a:t>
                </a:r>
              </a:p>
            </p:txBody>
          </p:sp>
        </p:grpSp>
        <p:cxnSp>
          <p:nvCxnSpPr>
            <p:cNvPr id="246" name="Straight Connector 245"/>
            <p:cNvCxnSpPr/>
            <p:nvPr/>
          </p:nvCxnSpPr>
          <p:spPr>
            <a:xfrm>
              <a:off x="1652703" y="1678471"/>
              <a:ext cx="0" cy="419906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9" name="Group 8"/>
          <p:cNvGrpSpPr/>
          <p:nvPr/>
        </p:nvGrpSpPr>
        <p:grpSpPr>
          <a:xfrm>
            <a:off x="395536" y="1753071"/>
            <a:ext cx="1268545" cy="307777"/>
            <a:chOff x="395536" y="1753071"/>
            <a:chExt cx="1268545" cy="307777"/>
          </a:xfrm>
        </p:grpSpPr>
        <p:sp>
          <p:nvSpPr>
            <p:cNvPr id="213" name="Shape 213"/>
            <p:cNvSpPr/>
            <p:nvPr/>
          </p:nvSpPr>
          <p:spPr>
            <a:xfrm>
              <a:off x="395536" y="1753071"/>
              <a:ext cx="364841" cy="307777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>
                  <a:solidFill>
                    <a:srgbClr val="FFFFFF"/>
                  </a:solidFill>
                </a:defRPr>
              </a:lvl1pPr>
            </a:lstStyle>
            <a:p>
              <a:pPr algn="ctr"/>
              <a:r>
                <a:rPr lang="nl-BE" sz="1400" b="0" dirty="0" smtClean="0">
                  <a:solidFill>
                    <a:schemeClr val="bg1"/>
                  </a:solidFill>
                </a:rPr>
                <a:t>ILE</a:t>
              </a:r>
              <a:endParaRPr sz="14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9" name="Straight Connector 248"/>
            <p:cNvCxnSpPr>
              <a:stCxn id="213" idx="3"/>
            </p:cNvCxnSpPr>
            <p:nvPr/>
          </p:nvCxnSpPr>
          <p:spPr>
            <a:xfrm flipV="1">
              <a:off x="760377" y="1906959"/>
              <a:ext cx="903704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25" name="Group 224"/>
          <p:cNvGrpSpPr/>
          <p:nvPr/>
        </p:nvGrpSpPr>
        <p:grpSpPr>
          <a:xfrm>
            <a:off x="611560" y="2802414"/>
            <a:ext cx="1057630" cy="338554"/>
            <a:chOff x="611560" y="2121852"/>
            <a:chExt cx="1077588" cy="338554"/>
          </a:xfrm>
        </p:grpSpPr>
        <p:sp>
          <p:nvSpPr>
            <p:cNvPr id="199" name="Shape 199"/>
            <p:cNvSpPr/>
            <p:nvPr/>
          </p:nvSpPr>
          <p:spPr>
            <a:xfrm>
              <a:off x="611560" y="2121852"/>
              <a:ext cx="364842" cy="338554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900" dirty="0"/>
                <a:t>   </a:t>
              </a:r>
              <a:r>
                <a:rPr lang="nl-BE" sz="1600" b="0" dirty="0" smtClean="0"/>
                <a:t>IG</a:t>
              </a:r>
              <a:r>
                <a:rPr sz="900" dirty="0" smtClean="0"/>
                <a:t>    </a:t>
              </a:r>
              <a:endParaRPr sz="900" dirty="0"/>
            </a:p>
          </p:txBody>
        </p:sp>
        <p:cxnSp>
          <p:nvCxnSpPr>
            <p:cNvPr id="224" name="Straight Connector 223"/>
            <p:cNvCxnSpPr>
              <a:stCxn id="199" idx="3"/>
            </p:cNvCxnSpPr>
            <p:nvPr/>
          </p:nvCxnSpPr>
          <p:spPr>
            <a:xfrm>
              <a:off x="976402" y="2291129"/>
              <a:ext cx="712746" cy="0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" name="Group 4"/>
          <p:cNvGrpSpPr/>
          <p:nvPr/>
        </p:nvGrpSpPr>
        <p:grpSpPr>
          <a:xfrm>
            <a:off x="451962" y="3212976"/>
            <a:ext cx="1212120" cy="2160240"/>
            <a:chOff x="451962" y="3212976"/>
            <a:chExt cx="1212120" cy="2160240"/>
          </a:xfrm>
        </p:grpSpPr>
        <p:sp>
          <p:nvSpPr>
            <p:cNvPr id="121" name="Shape 121"/>
            <p:cNvSpPr/>
            <p:nvPr/>
          </p:nvSpPr>
          <p:spPr>
            <a:xfrm>
              <a:off x="451962" y="4118744"/>
              <a:ext cx="968623" cy="307777"/>
            </a:xfrm>
            <a:prstGeom prst="rect">
              <a:avLst/>
            </a:prstGeom>
            <a:solidFill>
              <a:srgbClr val="953735"/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>
                  <a:solidFill>
                    <a:srgbClr val="FFFFFF"/>
                  </a:solidFill>
                </a:defRPr>
              </a:lvl1pPr>
            </a:lstStyle>
            <a:p>
              <a:pPr algn="ctr"/>
              <a:r>
                <a:rPr sz="1400" b="0" dirty="0"/>
                <a:t>BELEU</a:t>
              </a:r>
              <a:r>
                <a:rPr dirty="0"/>
                <a:t>   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67544" y="5034662"/>
              <a:ext cx="1196537" cy="338554"/>
              <a:chOff x="395536" y="4005064"/>
              <a:chExt cx="1268545" cy="338554"/>
            </a:xfrm>
          </p:grpSpPr>
          <p:sp>
            <p:nvSpPr>
              <p:cNvPr id="205" name="Shape 201"/>
              <p:cNvSpPr/>
              <p:nvPr/>
            </p:nvSpPr>
            <p:spPr>
              <a:xfrm>
                <a:off x="395536" y="4005064"/>
                <a:ext cx="958767" cy="33855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rgbClr val="000000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 sz="8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nl-BE" sz="1600" b="0" dirty="0" smtClean="0"/>
                  <a:t>H&amp;W</a:t>
                </a:r>
                <a:endParaRPr sz="1600" b="0" dirty="0"/>
              </a:p>
            </p:txBody>
          </p:sp>
          <p:sp>
            <p:nvSpPr>
              <p:cNvPr id="210" name="Shape 210"/>
              <p:cNvSpPr/>
              <p:nvPr/>
            </p:nvSpPr>
            <p:spPr>
              <a:xfrm>
                <a:off x="1368222" y="4149656"/>
                <a:ext cx="295859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467544" y="4563092"/>
              <a:ext cx="1173780" cy="338554"/>
              <a:chOff x="395536" y="4005064"/>
              <a:chExt cx="1268545" cy="338554"/>
            </a:xfrm>
          </p:grpSpPr>
          <p:sp>
            <p:nvSpPr>
              <p:cNvPr id="184" name="Shape 201"/>
              <p:cNvSpPr/>
              <p:nvPr/>
            </p:nvSpPr>
            <p:spPr>
              <a:xfrm>
                <a:off x="395536" y="4005064"/>
                <a:ext cx="958767" cy="33855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rgbClr val="000000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 sz="8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fr-BE" sz="1600" b="0" dirty="0" smtClean="0"/>
                  <a:t>JUR</a:t>
                </a:r>
                <a:endParaRPr sz="1600" b="0" dirty="0"/>
              </a:p>
            </p:txBody>
          </p:sp>
          <p:sp>
            <p:nvSpPr>
              <p:cNvPr id="185" name="Shape 210"/>
              <p:cNvSpPr/>
              <p:nvPr/>
            </p:nvSpPr>
            <p:spPr>
              <a:xfrm>
                <a:off x="1368222" y="4149656"/>
                <a:ext cx="295859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</p:grpSp>
        <p:grpSp>
          <p:nvGrpSpPr>
            <p:cNvPr id="189" name="Group 188"/>
            <p:cNvGrpSpPr/>
            <p:nvPr/>
          </p:nvGrpSpPr>
          <p:grpSpPr>
            <a:xfrm>
              <a:off x="451963" y="3717032"/>
              <a:ext cx="1212119" cy="307777"/>
              <a:chOff x="191298" y="4005064"/>
              <a:chExt cx="1472783" cy="307777"/>
            </a:xfrm>
          </p:grpSpPr>
          <p:sp>
            <p:nvSpPr>
              <p:cNvPr id="190" name="Shape 201"/>
              <p:cNvSpPr/>
              <p:nvPr/>
            </p:nvSpPr>
            <p:spPr>
              <a:xfrm>
                <a:off x="191298" y="4005064"/>
                <a:ext cx="1163006" cy="30777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rgbClr val="000000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 sz="8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fr-BE" sz="1400" b="0" dirty="0" smtClean="0"/>
                  <a:t>BEMILREP</a:t>
                </a:r>
                <a:endParaRPr sz="1400" b="0" dirty="0"/>
              </a:p>
            </p:txBody>
          </p:sp>
          <p:sp>
            <p:nvSpPr>
              <p:cNvPr id="191" name="Shape 210"/>
              <p:cNvSpPr/>
              <p:nvPr/>
            </p:nvSpPr>
            <p:spPr>
              <a:xfrm>
                <a:off x="1368222" y="4149656"/>
                <a:ext cx="295859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</p:grpSp>
        <p:grpSp>
          <p:nvGrpSpPr>
            <p:cNvPr id="198" name="Group 197"/>
            <p:cNvGrpSpPr/>
            <p:nvPr/>
          </p:nvGrpSpPr>
          <p:grpSpPr>
            <a:xfrm>
              <a:off x="457415" y="3212976"/>
              <a:ext cx="1196538" cy="307777"/>
              <a:chOff x="191298" y="4005064"/>
              <a:chExt cx="1472783" cy="307777"/>
            </a:xfrm>
          </p:grpSpPr>
          <p:sp>
            <p:nvSpPr>
              <p:cNvPr id="200" name="Shape 201"/>
              <p:cNvSpPr/>
              <p:nvPr/>
            </p:nvSpPr>
            <p:spPr>
              <a:xfrm>
                <a:off x="191298" y="4005064"/>
                <a:ext cx="1163006" cy="30777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rgbClr val="000000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 sz="8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fr-BE" sz="1400" b="0" dirty="0" smtClean="0"/>
                  <a:t>STRATCOM</a:t>
                </a:r>
                <a:endParaRPr sz="1400" b="0" dirty="0"/>
              </a:p>
            </p:txBody>
          </p:sp>
          <p:sp>
            <p:nvSpPr>
              <p:cNvPr id="206" name="Shape 210"/>
              <p:cNvSpPr/>
              <p:nvPr/>
            </p:nvSpPr>
            <p:spPr>
              <a:xfrm>
                <a:off x="1368222" y="4149656"/>
                <a:ext cx="295859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</p:grpSp>
        <p:cxnSp>
          <p:nvCxnSpPr>
            <p:cNvPr id="274" name="Straight Connector 273"/>
            <p:cNvCxnSpPr>
              <a:stCxn id="190" idx="2"/>
              <a:endCxn id="121" idx="0"/>
            </p:cNvCxnSpPr>
            <p:nvPr/>
          </p:nvCxnSpPr>
          <p:spPr>
            <a:xfrm>
              <a:off x="930548" y="4024809"/>
              <a:ext cx="5726" cy="93935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6" name="Group 15"/>
          <p:cNvGrpSpPr/>
          <p:nvPr/>
        </p:nvGrpSpPr>
        <p:grpSpPr>
          <a:xfrm>
            <a:off x="1633182" y="2647752"/>
            <a:ext cx="2309699" cy="1538014"/>
            <a:chOff x="1633182" y="2647752"/>
            <a:chExt cx="2309699" cy="1538014"/>
          </a:xfrm>
        </p:grpSpPr>
        <p:grpSp>
          <p:nvGrpSpPr>
            <p:cNvPr id="218" name="Group 246"/>
            <p:cNvGrpSpPr/>
            <p:nvPr/>
          </p:nvGrpSpPr>
          <p:grpSpPr>
            <a:xfrm>
              <a:off x="2143488" y="2647752"/>
              <a:ext cx="1067113" cy="615583"/>
              <a:chOff x="-1" y="-1"/>
              <a:chExt cx="720082" cy="504058"/>
            </a:xfrm>
            <a:solidFill>
              <a:schemeClr val="bg1">
                <a:lumMod val="65000"/>
              </a:schemeClr>
            </a:solidFill>
          </p:grpSpPr>
          <p:sp>
            <p:nvSpPr>
              <p:cNvPr id="220" name="Shape 244"/>
              <p:cNvSpPr/>
              <p:nvPr/>
            </p:nvSpPr>
            <p:spPr>
              <a:xfrm>
                <a:off x="-1" y="-1"/>
                <a:ext cx="720082" cy="504058"/>
              </a:xfrm>
              <a:prstGeom prst="ellipse">
                <a:avLst/>
              </a:prstGeom>
              <a:grpFill/>
              <a:ln w="25400" cap="flat">
                <a:solidFill>
                  <a:srgbClr val="D9D9D9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Shape 245"/>
              <p:cNvSpPr/>
              <p:nvPr/>
            </p:nvSpPr>
            <p:spPr>
              <a:xfrm>
                <a:off x="105452" y="113421"/>
                <a:ext cx="509176" cy="277217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fr-BE" sz="1600" dirty="0" smtClean="0">
                    <a:solidFill>
                      <a:schemeClr val="bg1"/>
                    </a:solidFill>
                  </a:rPr>
                  <a:t>V</a:t>
                </a:r>
                <a:r>
                  <a:rPr sz="1600" dirty="0" smtClean="0">
                    <a:solidFill>
                      <a:schemeClr val="bg1"/>
                    </a:solidFill>
                  </a:rPr>
                  <a:t>CHOD</a:t>
                </a:r>
                <a:endParaRPr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54" name="Shape 210"/>
            <p:cNvSpPr/>
            <p:nvPr/>
          </p:nvSpPr>
          <p:spPr>
            <a:xfrm flipV="1">
              <a:off x="2677044" y="3436852"/>
              <a:ext cx="248723" cy="68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txBody>
            <a:bodyPr lIns="45719" rIns="45719"/>
            <a:lstStyle/>
            <a:p>
              <a:endParaRPr sz="1200"/>
            </a:p>
          </p:txBody>
        </p:sp>
        <p:sp>
          <p:nvSpPr>
            <p:cNvPr id="356" name="Shape 146"/>
            <p:cNvSpPr/>
            <p:nvPr/>
          </p:nvSpPr>
          <p:spPr>
            <a:xfrm>
              <a:off x="2863568" y="3284984"/>
              <a:ext cx="1069883" cy="26161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/>
              </a:lvl1pPr>
            </a:lstStyle>
            <a:p>
              <a:pPr algn="ctr"/>
              <a:r>
                <a:rPr lang="fr-BE" sz="1000" b="0" dirty="0" err="1" smtClean="0">
                  <a:solidFill>
                    <a:schemeClr val="bg1"/>
                  </a:solidFill>
                </a:rPr>
                <a:t>Governance</a:t>
              </a:r>
              <a:r>
                <a:rPr lang="fr-BE" sz="1050" b="0" dirty="0" smtClean="0"/>
                <a:t> </a:t>
              </a:r>
              <a:r>
                <a:rPr lang="fr-BE" sz="1050" b="0" dirty="0" err="1" smtClean="0">
                  <a:solidFill>
                    <a:schemeClr val="bg1"/>
                  </a:solidFill>
                </a:rPr>
                <a:t>Sp</a:t>
              </a:r>
              <a:endParaRPr sz="1050" b="0" dirty="0">
                <a:solidFill>
                  <a:schemeClr val="bg1"/>
                </a:solidFill>
              </a:endParaRPr>
            </a:p>
          </p:txBody>
        </p:sp>
        <p:grpSp>
          <p:nvGrpSpPr>
            <p:cNvPr id="251" name="Group 250"/>
            <p:cNvGrpSpPr/>
            <p:nvPr/>
          </p:nvGrpSpPr>
          <p:grpSpPr>
            <a:xfrm>
              <a:off x="2282102" y="3717032"/>
              <a:ext cx="1660779" cy="468734"/>
              <a:chOff x="4089527" y="3021643"/>
              <a:chExt cx="2557709" cy="1372025"/>
            </a:xfrm>
            <a:solidFill>
              <a:schemeClr val="bg1">
                <a:lumMod val="65000"/>
              </a:schemeClr>
            </a:solidFill>
          </p:grpSpPr>
          <p:sp>
            <p:nvSpPr>
              <p:cNvPr id="348" name="Shape 147"/>
              <p:cNvSpPr/>
              <p:nvPr/>
            </p:nvSpPr>
            <p:spPr>
              <a:xfrm>
                <a:off x="4926297" y="3302415"/>
                <a:ext cx="808079" cy="1081067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45719" rIns="45719">
                <a:spAutoFit/>
              </a:bodyPr>
              <a:lstStyle>
                <a:lvl1pPr algn="ctr">
                  <a:defRPr sz="800" b="1"/>
                </a:lvl1pPr>
              </a:lstStyle>
              <a:p>
                <a:r>
                  <a:rPr lang="fr-BE" sz="900" b="0" dirty="0" smtClean="0">
                    <a:solidFill>
                      <a:schemeClr val="bg1"/>
                    </a:solidFill>
                  </a:rPr>
                  <a:t>Ext Rel &amp; </a:t>
                </a:r>
                <a:r>
                  <a:rPr lang="fr-BE" sz="900" b="0" dirty="0" err="1" smtClean="0">
                    <a:solidFill>
                      <a:schemeClr val="bg1"/>
                    </a:solidFill>
                  </a:rPr>
                  <a:t>Strat</a:t>
                </a:r>
                <a:r>
                  <a:rPr lang="fr-BE" sz="9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BE" sz="900" b="0" dirty="0" err="1" smtClean="0">
                    <a:solidFill>
                      <a:schemeClr val="bg1"/>
                    </a:solidFill>
                  </a:rPr>
                  <a:t>Aff</a:t>
                </a:r>
                <a:endParaRPr sz="900" b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9" name="Shape 144"/>
              <p:cNvSpPr/>
              <p:nvPr/>
            </p:nvSpPr>
            <p:spPr>
              <a:xfrm>
                <a:off x="5882003" y="3297044"/>
                <a:ext cx="765233" cy="1036022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 algn="ctr">
                  <a:defRPr sz="800" b="1"/>
                </a:lvl1pPr>
              </a:lstStyle>
              <a:p>
                <a:r>
                  <a:rPr sz="1400" b="0" dirty="0" smtClean="0">
                    <a:solidFill>
                      <a:schemeClr val="bg1"/>
                    </a:solidFill>
                  </a:rPr>
                  <a:t>ICM</a:t>
                </a:r>
                <a:endParaRPr lang="fr-BE" sz="1400" b="0" dirty="0" smtClean="0">
                  <a:solidFill>
                    <a:schemeClr val="bg1"/>
                  </a:solidFill>
                </a:endParaRPr>
              </a:p>
              <a:p>
                <a:endParaRPr sz="300" dirty="0"/>
              </a:p>
            </p:txBody>
          </p:sp>
          <p:sp>
            <p:nvSpPr>
              <p:cNvPr id="350" name="Shape 218"/>
              <p:cNvSpPr/>
              <p:nvPr/>
            </p:nvSpPr>
            <p:spPr>
              <a:xfrm flipV="1">
                <a:off x="4314366" y="3021643"/>
                <a:ext cx="192715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 sz="1050"/>
              </a:p>
            </p:txBody>
          </p:sp>
          <p:sp>
            <p:nvSpPr>
              <p:cNvPr id="355" name="Shape 236"/>
              <p:cNvSpPr/>
              <p:nvPr/>
            </p:nvSpPr>
            <p:spPr>
              <a:xfrm>
                <a:off x="4089527" y="3312601"/>
                <a:ext cx="680466" cy="1081067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 sz="800" b="1"/>
                </a:lvl1pPr>
              </a:lstStyle>
              <a:p>
                <a:pPr algn="ctr"/>
                <a:r>
                  <a:rPr lang="fr-BE" sz="900" b="0" dirty="0" smtClean="0">
                    <a:solidFill>
                      <a:schemeClr val="bg1"/>
                    </a:solidFill>
                  </a:rPr>
                  <a:t>Plans &amp; Policy</a:t>
                </a:r>
                <a:endParaRPr sz="900" b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7" name="Shape 150"/>
              <p:cNvSpPr/>
              <p:nvPr/>
            </p:nvSpPr>
            <p:spPr>
              <a:xfrm flipH="1">
                <a:off x="4314363" y="3021643"/>
                <a:ext cx="1" cy="27540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 sz="1050"/>
              </a:p>
            </p:txBody>
          </p:sp>
          <p:sp>
            <p:nvSpPr>
              <p:cNvPr id="358" name="Shape 150"/>
              <p:cNvSpPr/>
              <p:nvPr/>
            </p:nvSpPr>
            <p:spPr>
              <a:xfrm flipH="1">
                <a:off x="5328655" y="3021643"/>
                <a:ext cx="1" cy="27540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 sz="1050"/>
              </a:p>
            </p:txBody>
          </p:sp>
          <p:sp>
            <p:nvSpPr>
              <p:cNvPr id="359" name="Shape 150"/>
              <p:cNvSpPr/>
              <p:nvPr/>
            </p:nvSpPr>
            <p:spPr>
              <a:xfrm flipH="1">
                <a:off x="6241518" y="3021643"/>
                <a:ext cx="1" cy="27540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 sz="1050"/>
              </a:p>
            </p:txBody>
          </p:sp>
        </p:grpSp>
        <p:cxnSp>
          <p:nvCxnSpPr>
            <p:cNvPr id="258" name="Straight Connector 257"/>
            <p:cNvCxnSpPr>
              <a:stCxn id="220" idx="4"/>
            </p:cNvCxnSpPr>
            <p:nvPr/>
          </p:nvCxnSpPr>
          <p:spPr>
            <a:xfrm flipH="1">
              <a:off x="2677044" y="3263335"/>
              <a:ext cx="1" cy="453697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1633182" y="2955545"/>
              <a:ext cx="502804" cy="0"/>
            </a:xfrm>
            <a:prstGeom prst="line">
              <a:avLst/>
            </a:prstGeom>
            <a:noFill/>
            <a:ln w="6350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03" name="Group 102"/>
          <p:cNvGrpSpPr/>
          <p:nvPr/>
        </p:nvGrpSpPr>
        <p:grpSpPr>
          <a:xfrm>
            <a:off x="5195822" y="1395690"/>
            <a:ext cx="3354882" cy="3030463"/>
            <a:chOff x="2081213" y="1190625"/>
            <a:chExt cx="4981575" cy="4476750"/>
          </a:xfrm>
        </p:grpSpPr>
        <p:pic>
          <p:nvPicPr>
            <p:cNvPr id="10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213" y="1190625"/>
              <a:ext cx="4981575" cy="447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Rectangle 104"/>
            <p:cNvSpPr/>
            <p:nvPr/>
          </p:nvSpPr>
          <p:spPr>
            <a:xfrm>
              <a:off x="5094270" y="3216875"/>
              <a:ext cx="1008112" cy="212125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246670" y="3369275"/>
              <a:ext cx="765490" cy="212125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047857" y="3203737"/>
              <a:ext cx="765490" cy="212125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pic>
          <p:nvPicPr>
            <p:cNvPr id="10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7857" y="3253361"/>
              <a:ext cx="1038225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" name="Rectangle 108"/>
            <p:cNvSpPr/>
            <p:nvPr/>
          </p:nvSpPr>
          <p:spPr>
            <a:xfrm>
              <a:off x="2987824" y="3263212"/>
              <a:ext cx="1099132" cy="212125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pic>
          <p:nvPicPr>
            <p:cNvPr id="11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0156" y="3227687"/>
              <a:ext cx="1066800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8468" y="3410651"/>
              <a:ext cx="33337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" name="Oval 111"/>
          <p:cNvSpPr/>
          <p:nvPr/>
        </p:nvSpPr>
        <p:spPr>
          <a:xfrm rot="20184121">
            <a:off x="7163652" y="2076873"/>
            <a:ext cx="727416" cy="1554954"/>
          </a:xfrm>
          <a:prstGeom prst="ellipse">
            <a:avLst/>
          </a:prstGeom>
          <a:noFill/>
          <a:ln w="762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3" name="Oval 112"/>
          <p:cNvSpPr/>
          <p:nvPr/>
        </p:nvSpPr>
        <p:spPr>
          <a:xfrm rot="1521384">
            <a:off x="5819253" y="2108756"/>
            <a:ext cx="727416" cy="1554954"/>
          </a:xfrm>
          <a:prstGeom prst="ellipse">
            <a:avLst/>
          </a:prstGeom>
          <a:noFill/>
          <a:ln w="762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612409" y="3713162"/>
            <a:ext cx="562582" cy="465120"/>
          </a:xfrm>
          <a:prstGeom prst="rect">
            <a:avLst/>
          </a:prstGeom>
          <a:noFill/>
          <a:ln w="76200" cap="flat">
            <a:solidFill>
              <a:srgbClr val="92D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6274689" y="3713162"/>
            <a:ext cx="562582" cy="465120"/>
          </a:xfrm>
          <a:prstGeom prst="rect">
            <a:avLst/>
          </a:prstGeom>
          <a:noFill/>
          <a:ln w="76200" cap="flat">
            <a:solidFill>
              <a:schemeClr val="accent1">
                <a:lumMod val="60000"/>
                <a:lumOff val="40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6921757" y="3712181"/>
            <a:ext cx="562582" cy="465120"/>
          </a:xfrm>
          <a:prstGeom prst="rect">
            <a:avLst/>
          </a:prstGeom>
          <a:noFill/>
          <a:ln w="76200" cap="flat">
            <a:solidFill>
              <a:schemeClr val="accent1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7565623" y="3712180"/>
            <a:ext cx="562582" cy="465120"/>
          </a:xfrm>
          <a:prstGeom prst="rect">
            <a:avLst/>
          </a:prstGeom>
          <a:noFill/>
          <a:ln w="76200" cap="flat">
            <a:solidFill>
              <a:schemeClr val="accent3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6542723" y="1832485"/>
            <a:ext cx="625553" cy="286046"/>
          </a:xfrm>
          <a:prstGeom prst="rect">
            <a:avLst/>
          </a:prstGeom>
          <a:noFill/>
          <a:ln w="76200" cap="flat">
            <a:solidFill>
              <a:schemeClr val="bg1">
                <a:lumMod val="50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Filosofie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7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47471" y="679604"/>
            <a:ext cx="1268545" cy="432998"/>
            <a:chOff x="395536" y="873291"/>
            <a:chExt cx="1268545" cy="432998"/>
          </a:xfrm>
        </p:grpSpPr>
        <p:cxnSp>
          <p:nvCxnSpPr>
            <p:cNvPr id="246" name="Straight Connector 245"/>
            <p:cNvCxnSpPr/>
            <p:nvPr/>
          </p:nvCxnSpPr>
          <p:spPr>
            <a:xfrm flipH="1">
              <a:off x="1652703" y="873291"/>
              <a:ext cx="11378" cy="432998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13" name="Shape 213"/>
            <p:cNvSpPr/>
            <p:nvPr/>
          </p:nvSpPr>
          <p:spPr>
            <a:xfrm>
              <a:off x="395536" y="960983"/>
              <a:ext cx="364841" cy="307777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>
                  <a:solidFill>
                    <a:srgbClr val="FFFFFF"/>
                  </a:solidFill>
                </a:defRPr>
              </a:lvl1pPr>
            </a:lstStyle>
            <a:p>
              <a:pPr algn="ctr"/>
              <a:r>
                <a:rPr lang="nl-BE" sz="1400" b="0" dirty="0" smtClean="0">
                  <a:solidFill>
                    <a:schemeClr val="bg1"/>
                  </a:solidFill>
                </a:rPr>
                <a:t>ILE</a:t>
              </a:r>
              <a:endParaRPr sz="14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9" name="Straight Connector 248"/>
            <p:cNvCxnSpPr>
              <a:stCxn id="213" idx="3"/>
            </p:cNvCxnSpPr>
            <p:nvPr/>
          </p:nvCxnSpPr>
          <p:spPr>
            <a:xfrm flipV="1">
              <a:off x="760377" y="1114871"/>
              <a:ext cx="903704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21" name="Shape 121"/>
          <p:cNvSpPr/>
          <p:nvPr/>
        </p:nvSpPr>
        <p:spPr>
          <a:xfrm>
            <a:off x="806520" y="4561383"/>
            <a:ext cx="957168" cy="307777"/>
          </a:xfrm>
          <a:prstGeom prst="rect">
            <a:avLst/>
          </a:prstGeom>
          <a:solidFill>
            <a:srgbClr val="953735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sz="1400" b="0" dirty="0"/>
              <a:t>BELEU</a:t>
            </a:r>
            <a:r>
              <a:rPr dirty="0"/>
              <a:t>   </a:t>
            </a:r>
          </a:p>
        </p:txBody>
      </p:sp>
      <p:grpSp>
        <p:nvGrpSpPr>
          <p:cNvPr id="153" name="Group 153"/>
          <p:cNvGrpSpPr/>
          <p:nvPr/>
        </p:nvGrpSpPr>
        <p:grpSpPr>
          <a:xfrm>
            <a:off x="3851920" y="58346"/>
            <a:ext cx="1589239" cy="780958"/>
            <a:chOff x="0" y="6401"/>
            <a:chExt cx="953218" cy="345339"/>
          </a:xfrm>
        </p:grpSpPr>
        <p:sp>
          <p:nvSpPr>
            <p:cNvPr id="151" name="Shape 151"/>
            <p:cNvSpPr/>
            <p:nvPr/>
          </p:nvSpPr>
          <p:spPr>
            <a:xfrm>
              <a:off x="0" y="6401"/>
              <a:ext cx="953218" cy="34533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25400" cap="flat">
              <a:solidFill>
                <a:srgbClr val="EEECE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16857" y="77019"/>
              <a:ext cx="919503" cy="2041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b="1" dirty="0"/>
                <a:t>MOD</a:t>
              </a:r>
            </a:p>
          </p:txBody>
        </p:sp>
      </p:grpSp>
      <p:sp>
        <p:nvSpPr>
          <p:cNvPr id="219" name="Shape 219"/>
          <p:cNvSpPr/>
          <p:nvPr/>
        </p:nvSpPr>
        <p:spPr>
          <a:xfrm>
            <a:off x="10243866" y="-111218"/>
            <a:ext cx="3" cy="288956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" name="Shape 201"/>
          <p:cNvSpPr/>
          <p:nvPr/>
        </p:nvSpPr>
        <p:spPr>
          <a:xfrm>
            <a:off x="2051720" y="4149080"/>
            <a:ext cx="64807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nl-BE" sz="1400" b="0" dirty="0" smtClean="0"/>
              <a:t>H&amp;W</a:t>
            </a:r>
            <a:endParaRPr sz="1600" b="0" dirty="0"/>
          </a:p>
        </p:txBody>
      </p:sp>
      <p:grpSp>
        <p:nvGrpSpPr>
          <p:cNvPr id="351" name="Group 246"/>
          <p:cNvGrpSpPr/>
          <p:nvPr/>
        </p:nvGrpSpPr>
        <p:grpSpPr>
          <a:xfrm>
            <a:off x="4073604" y="1108043"/>
            <a:ext cx="1339449" cy="852930"/>
            <a:chOff x="-1" y="-1"/>
            <a:chExt cx="720082" cy="504058"/>
          </a:xfrm>
        </p:grpSpPr>
        <p:sp>
          <p:nvSpPr>
            <p:cNvPr id="361" name="Shape 244"/>
            <p:cNvSpPr/>
            <p:nvPr/>
          </p:nvSpPr>
          <p:spPr>
            <a:xfrm>
              <a:off x="-1" y="-1"/>
              <a:ext cx="720082" cy="504058"/>
            </a:xfrm>
            <a:prstGeom prst="ellipse">
              <a:avLst/>
            </a:prstGeom>
            <a:solidFill>
              <a:srgbClr val="808080"/>
            </a:solidFill>
            <a:ln w="25400" cap="flat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000"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2" name="Shape 245"/>
            <p:cNvSpPr/>
            <p:nvPr/>
          </p:nvSpPr>
          <p:spPr>
            <a:xfrm>
              <a:off x="105452" y="122713"/>
              <a:ext cx="509176" cy="258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000" b="1">
                  <a:solidFill>
                    <a:srgbClr val="FFFFFF"/>
                  </a:solidFill>
                </a:defRPr>
              </a:lvl1pPr>
            </a:lstStyle>
            <a:p>
              <a:r>
                <a:rPr sz="1800" dirty="0"/>
                <a:t>CHOD</a:t>
              </a:r>
              <a:endParaRPr dirty="0"/>
            </a:p>
          </p:txBody>
        </p:sp>
      </p:grpSp>
      <p:cxnSp>
        <p:nvCxnSpPr>
          <p:cNvPr id="23" name="Straight Connector 22"/>
          <p:cNvCxnSpPr>
            <a:stCxn id="97" idx="0"/>
          </p:cNvCxnSpPr>
          <p:nvPr/>
        </p:nvCxnSpPr>
        <p:spPr>
          <a:xfrm flipV="1">
            <a:off x="1261200" y="3789030"/>
            <a:ext cx="7590546" cy="9242"/>
          </a:xfrm>
          <a:prstGeom prst="line">
            <a:avLst/>
          </a:prstGeom>
          <a:noFill/>
          <a:ln w="25400" cap="flat">
            <a:solidFill>
              <a:schemeClr val="bg2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4" name="Shape 201"/>
          <p:cNvSpPr/>
          <p:nvPr/>
        </p:nvSpPr>
        <p:spPr>
          <a:xfrm>
            <a:off x="2895692" y="4124783"/>
            <a:ext cx="452172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fr-BE" sz="1400" b="0" dirty="0" smtClean="0"/>
              <a:t>JUR</a:t>
            </a:r>
            <a:endParaRPr sz="1400" b="0" dirty="0"/>
          </a:p>
        </p:txBody>
      </p:sp>
      <p:sp>
        <p:nvSpPr>
          <p:cNvPr id="190" name="Shape 201"/>
          <p:cNvSpPr/>
          <p:nvPr/>
        </p:nvSpPr>
        <p:spPr>
          <a:xfrm>
            <a:off x="806519" y="4129335"/>
            <a:ext cx="957169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fr-BE" sz="1400" b="0" dirty="0" smtClean="0"/>
              <a:t>BEMILREP</a:t>
            </a:r>
            <a:endParaRPr sz="1400" b="0" dirty="0"/>
          </a:p>
        </p:txBody>
      </p:sp>
      <p:grpSp>
        <p:nvGrpSpPr>
          <p:cNvPr id="225" name="Group 224"/>
          <p:cNvGrpSpPr/>
          <p:nvPr/>
        </p:nvGrpSpPr>
        <p:grpSpPr>
          <a:xfrm>
            <a:off x="3674873" y="1844824"/>
            <a:ext cx="1041143" cy="338554"/>
            <a:chOff x="611560" y="2121852"/>
            <a:chExt cx="1077588" cy="338554"/>
          </a:xfrm>
        </p:grpSpPr>
        <p:sp>
          <p:nvSpPr>
            <p:cNvPr id="199" name="Shape 199"/>
            <p:cNvSpPr/>
            <p:nvPr/>
          </p:nvSpPr>
          <p:spPr>
            <a:xfrm>
              <a:off x="611560" y="2121852"/>
              <a:ext cx="364842" cy="338554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900" dirty="0"/>
                <a:t>   </a:t>
              </a:r>
              <a:r>
                <a:rPr lang="nl-BE" sz="1600" b="0" dirty="0" smtClean="0"/>
                <a:t>IG</a:t>
              </a:r>
              <a:r>
                <a:rPr sz="900" dirty="0" smtClean="0"/>
                <a:t>    </a:t>
              </a:r>
              <a:endParaRPr sz="900" dirty="0"/>
            </a:p>
          </p:txBody>
        </p:sp>
        <p:cxnSp>
          <p:nvCxnSpPr>
            <p:cNvPr id="224" name="Straight Connector 223"/>
            <p:cNvCxnSpPr>
              <a:stCxn id="199" idx="3"/>
            </p:cNvCxnSpPr>
            <p:nvPr/>
          </p:nvCxnSpPr>
          <p:spPr>
            <a:xfrm>
              <a:off x="976402" y="2291129"/>
              <a:ext cx="712746" cy="0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200" name="Shape 201"/>
          <p:cNvSpPr/>
          <p:nvPr/>
        </p:nvSpPr>
        <p:spPr>
          <a:xfrm>
            <a:off x="3486854" y="4141915"/>
            <a:ext cx="944865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fr-BE" sz="1400" b="0" dirty="0" smtClean="0"/>
              <a:t>STRATCOM</a:t>
            </a:r>
            <a:endParaRPr sz="1400" b="0" dirty="0"/>
          </a:p>
        </p:txBody>
      </p:sp>
      <p:grpSp>
        <p:nvGrpSpPr>
          <p:cNvPr id="5" name="Group 4"/>
          <p:cNvGrpSpPr/>
          <p:nvPr/>
        </p:nvGrpSpPr>
        <p:grpSpPr>
          <a:xfrm>
            <a:off x="3275856" y="5157192"/>
            <a:ext cx="2880320" cy="867222"/>
            <a:chOff x="3347864" y="5157192"/>
            <a:chExt cx="2880320" cy="867222"/>
          </a:xfrm>
        </p:grpSpPr>
        <p:sp>
          <p:nvSpPr>
            <p:cNvPr id="305" name="Shape 176"/>
            <p:cNvSpPr/>
            <p:nvPr/>
          </p:nvSpPr>
          <p:spPr>
            <a:xfrm flipV="1">
              <a:off x="3667826" y="5157192"/>
              <a:ext cx="2279579" cy="3126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grpSp>
          <p:nvGrpSpPr>
            <p:cNvPr id="306" name="Group 179"/>
            <p:cNvGrpSpPr/>
            <p:nvPr/>
          </p:nvGrpSpPr>
          <p:grpSpPr>
            <a:xfrm>
              <a:off x="5566602" y="5565920"/>
              <a:ext cx="661582" cy="458494"/>
              <a:chOff x="0" y="0"/>
              <a:chExt cx="504057" cy="268141"/>
            </a:xfrm>
          </p:grpSpPr>
          <p:sp>
            <p:nvSpPr>
              <p:cNvPr id="338" name="Shape 177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solidFill>
                <a:srgbClr val="77933C"/>
              </a:solidFill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9" name="Shape 178"/>
              <p:cNvSpPr/>
              <p:nvPr/>
            </p:nvSpPr>
            <p:spPr>
              <a:xfrm>
                <a:off x="13089" y="17073"/>
                <a:ext cx="477878" cy="2339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2000" b="0" dirty="0"/>
                  <a:t>MCC</a:t>
                </a:r>
                <a:endParaRPr b="0" dirty="0"/>
              </a:p>
            </p:txBody>
          </p:sp>
        </p:grpSp>
        <p:grpSp>
          <p:nvGrpSpPr>
            <p:cNvPr id="308" name="Group 185"/>
            <p:cNvGrpSpPr/>
            <p:nvPr/>
          </p:nvGrpSpPr>
          <p:grpSpPr>
            <a:xfrm>
              <a:off x="4067944" y="5565920"/>
              <a:ext cx="661582" cy="458494"/>
              <a:chOff x="0" y="0"/>
              <a:chExt cx="504057" cy="268141"/>
            </a:xfrm>
          </p:grpSpPr>
          <p:sp>
            <p:nvSpPr>
              <p:cNvPr id="334" name="Shape 183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5" name="Shape 184"/>
              <p:cNvSpPr/>
              <p:nvPr/>
            </p:nvSpPr>
            <p:spPr>
              <a:xfrm>
                <a:off x="13089" y="17073"/>
                <a:ext cx="477878" cy="2339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2000" b="0" dirty="0"/>
                  <a:t>ACC</a:t>
                </a:r>
              </a:p>
            </p:txBody>
          </p:sp>
        </p:grpSp>
        <p:grpSp>
          <p:nvGrpSpPr>
            <p:cNvPr id="309" name="Group 188"/>
            <p:cNvGrpSpPr/>
            <p:nvPr/>
          </p:nvGrpSpPr>
          <p:grpSpPr>
            <a:xfrm>
              <a:off x="3347864" y="5565920"/>
              <a:ext cx="661582" cy="458492"/>
              <a:chOff x="0" y="0"/>
              <a:chExt cx="504057" cy="268141"/>
            </a:xfrm>
          </p:grpSpPr>
          <p:sp>
            <p:nvSpPr>
              <p:cNvPr id="332" name="Shape 186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solidFill>
                <a:srgbClr val="00B050"/>
              </a:solidFill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3" name="Shape 187"/>
              <p:cNvSpPr/>
              <p:nvPr/>
            </p:nvSpPr>
            <p:spPr>
              <a:xfrm>
                <a:off x="13089" y="17072"/>
                <a:ext cx="477878" cy="2339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2000" b="0" dirty="0"/>
                  <a:t>LCC</a:t>
                </a:r>
                <a:endParaRPr b="0" dirty="0"/>
              </a:p>
            </p:txBody>
          </p:sp>
        </p:grpSp>
        <p:sp>
          <p:nvSpPr>
            <p:cNvPr id="310" name="Shape 189"/>
            <p:cNvSpPr/>
            <p:nvPr/>
          </p:nvSpPr>
          <p:spPr>
            <a:xfrm>
              <a:off x="3707904" y="5162532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11" name="Shape 190"/>
            <p:cNvSpPr/>
            <p:nvPr/>
          </p:nvSpPr>
          <p:spPr>
            <a:xfrm>
              <a:off x="4427984" y="5157192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12" name="Shape 191"/>
            <p:cNvSpPr/>
            <p:nvPr/>
          </p:nvSpPr>
          <p:spPr>
            <a:xfrm>
              <a:off x="5940151" y="5157192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13" name="Shape 192"/>
            <p:cNvSpPr/>
            <p:nvPr/>
          </p:nvSpPr>
          <p:spPr>
            <a:xfrm>
              <a:off x="5156946" y="5162532"/>
              <a:ext cx="1" cy="403390"/>
            </a:xfrm>
            <a:prstGeom prst="line">
              <a:avLst/>
            </a:prstGeom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grpSp>
          <p:nvGrpSpPr>
            <p:cNvPr id="168" name="Group 185"/>
            <p:cNvGrpSpPr/>
            <p:nvPr/>
          </p:nvGrpSpPr>
          <p:grpSpPr>
            <a:xfrm>
              <a:off x="4788024" y="5565916"/>
              <a:ext cx="661582" cy="458494"/>
              <a:chOff x="0" y="0"/>
              <a:chExt cx="504057" cy="268141"/>
            </a:xfrm>
            <a:solidFill>
              <a:srgbClr val="003366"/>
            </a:solidFill>
          </p:grpSpPr>
          <p:sp>
            <p:nvSpPr>
              <p:cNvPr id="169" name="Shape 183"/>
              <p:cNvSpPr/>
              <p:nvPr/>
            </p:nvSpPr>
            <p:spPr>
              <a:xfrm>
                <a:off x="0" y="0"/>
                <a:ext cx="504057" cy="268141"/>
              </a:xfrm>
              <a:prstGeom prst="roundRect">
                <a:avLst>
                  <a:gd name="adj" fmla="val 16667"/>
                </a:avLst>
              </a:prstGeom>
              <a:grpFill/>
              <a:ln w="25400" cap="flat">
                <a:solidFill>
                  <a:srgbClr val="F2F2F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0" name="Shape 184"/>
              <p:cNvSpPr/>
              <p:nvPr/>
            </p:nvSpPr>
            <p:spPr>
              <a:xfrm>
                <a:off x="13089" y="17073"/>
                <a:ext cx="477878" cy="23399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fr-BE" sz="2000" b="0" dirty="0" smtClean="0"/>
                  <a:t>N</a:t>
                </a:r>
                <a:r>
                  <a:rPr sz="2000" b="0" dirty="0" smtClean="0"/>
                  <a:t>CC</a:t>
                </a:r>
                <a:endParaRPr sz="2000" b="0" dirty="0"/>
              </a:p>
            </p:txBody>
          </p:sp>
        </p:grpSp>
      </p:grpSp>
      <p:cxnSp>
        <p:nvCxnSpPr>
          <p:cNvPr id="237" name="Straight Connector 236"/>
          <p:cNvCxnSpPr>
            <a:stCxn id="361" idx="4"/>
          </p:cNvCxnSpPr>
          <p:nvPr/>
        </p:nvCxnSpPr>
        <p:spPr>
          <a:xfrm>
            <a:off x="4743329" y="1960973"/>
            <a:ext cx="22756" cy="3176392"/>
          </a:xfrm>
          <a:prstGeom prst="line">
            <a:avLst/>
          </a:prstGeom>
          <a:noFill/>
          <a:ln w="57150" cap="flat">
            <a:solidFill>
              <a:schemeClr val="tx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4" name="Straight Connector 273"/>
          <p:cNvCxnSpPr>
            <a:stCxn id="190" idx="2"/>
            <a:endCxn id="121" idx="0"/>
          </p:cNvCxnSpPr>
          <p:nvPr/>
        </p:nvCxnSpPr>
        <p:spPr>
          <a:xfrm>
            <a:off x="1285104" y="4437112"/>
            <a:ext cx="0" cy="124271"/>
          </a:xfrm>
          <a:prstGeom prst="line">
            <a:avLst/>
          </a:prstGeom>
          <a:noFill/>
          <a:ln w="9525" cap="flat">
            <a:solidFill>
              <a:schemeClr val="tx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2" name="Shape 154"/>
          <p:cNvSpPr/>
          <p:nvPr/>
        </p:nvSpPr>
        <p:spPr>
          <a:xfrm>
            <a:off x="8042351" y="4225603"/>
            <a:ext cx="302325" cy="307777"/>
          </a:xfrm>
          <a:prstGeom prst="rect">
            <a:avLst/>
          </a:prstGeom>
          <a:solidFill>
            <a:srgbClr val="558ED5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sz="1400" b="0" dirty="0" smtClean="0"/>
              <a:t>HR</a:t>
            </a:r>
            <a:endParaRPr sz="1400" b="0" dirty="0"/>
          </a:p>
        </p:txBody>
      </p:sp>
      <p:sp>
        <p:nvSpPr>
          <p:cNvPr id="93" name="Shape 211"/>
          <p:cNvSpPr/>
          <p:nvPr/>
        </p:nvSpPr>
        <p:spPr>
          <a:xfrm>
            <a:off x="8164177" y="3771003"/>
            <a:ext cx="0" cy="454599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0" name="Shape 212"/>
          <p:cNvSpPr/>
          <p:nvPr/>
        </p:nvSpPr>
        <p:spPr>
          <a:xfrm flipH="1">
            <a:off x="8851745" y="3789030"/>
            <a:ext cx="0" cy="436574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" name="Shape 226"/>
          <p:cNvSpPr/>
          <p:nvPr/>
        </p:nvSpPr>
        <p:spPr>
          <a:xfrm>
            <a:off x="8702148" y="4225604"/>
            <a:ext cx="344003" cy="307777"/>
          </a:xfrm>
          <a:prstGeom prst="rect">
            <a:avLst/>
          </a:prstGeom>
          <a:solidFill>
            <a:srgbClr val="558ED5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sz="1400" b="0" dirty="0" smtClean="0"/>
              <a:t>MR</a:t>
            </a:r>
            <a:endParaRPr sz="1400" b="0" dirty="0"/>
          </a:p>
        </p:txBody>
      </p:sp>
      <p:sp>
        <p:nvSpPr>
          <p:cNvPr id="88" name="Shape 235"/>
          <p:cNvSpPr/>
          <p:nvPr/>
        </p:nvSpPr>
        <p:spPr>
          <a:xfrm>
            <a:off x="6537696" y="3798271"/>
            <a:ext cx="1" cy="383327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" name="Shape 243"/>
          <p:cNvSpPr/>
          <p:nvPr/>
        </p:nvSpPr>
        <p:spPr>
          <a:xfrm>
            <a:off x="6181918" y="4194996"/>
            <a:ext cx="648573" cy="307777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 algn="ctr"/>
            <a:r>
              <a:rPr sz="1400" dirty="0" smtClean="0"/>
              <a:t>IS-SGRS</a:t>
            </a:r>
            <a:endParaRPr sz="1400" dirty="0"/>
          </a:p>
        </p:txBody>
      </p:sp>
      <p:sp>
        <p:nvSpPr>
          <p:cNvPr id="86" name="Shape 235"/>
          <p:cNvSpPr/>
          <p:nvPr/>
        </p:nvSpPr>
        <p:spPr>
          <a:xfrm>
            <a:off x="5476276" y="3789030"/>
            <a:ext cx="3737" cy="344981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7" name="Shape 243"/>
          <p:cNvSpPr/>
          <p:nvPr/>
        </p:nvSpPr>
        <p:spPr>
          <a:xfrm>
            <a:off x="5004515" y="4149080"/>
            <a:ext cx="943525" cy="52322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 algn="ctr"/>
            <a:r>
              <a:rPr lang="fr-BE" sz="1400" dirty="0" smtClean="0"/>
              <a:t>O&amp;T</a:t>
            </a:r>
          </a:p>
          <a:p>
            <a:pPr algn="ctr"/>
            <a:r>
              <a:rPr lang="fr-BE" sz="1400" dirty="0" err="1" smtClean="0"/>
              <a:t>Comd</a:t>
            </a:r>
            <a:r>
              <a:rPr lang="fr-BE" sz="1400" dirty="0" smtClean="0"/>
              <a:t> PJHQ</a:t>
            </a:r>
            <a:endParaRPr sz="1400" dirty="0"/>
          </a:p>
        </p:txBody>
      </p:sp>
      <p:sp>
        <p:nvSpPr>
          <p:cNvPr id="84" name="Shape 154"/>
          <p:cNvSpPr/>
          <p:nvPr/>
        </p:nvSpPr>
        <p:spPr>
          <a:xfrm>
            <a:off x="7309987" y="4211417"/>
            <a:ext cx="271867" cy="307777"/>
          </a:xfrm>
          <a:prstGeom prst="rect">
            <a:avLst/>
          </a:prstGeom>
          <a:solidFill>
            <a:srgbClr val="558ED5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fr-BE" sz="1400" b="0" dirty="0" smtClean="0"/>
              <a:t>BF</a:t>
            </a:r>
            <a:endParaRPr sz="1400" b="0" dirty="0"/>
          </a:p>
        </p:txBody>
      </p:sp>
      <p:sp>
        <p:nvSpPr>
          <p:cNvPr id="85" name="Shape 211"/>
          <p:cNvSpPr/>
          <p:nvPr/>
        </p:nvSpPr>
        <p:spPr>
          <a:xfrm>
            <a:off x="7416584" y="3798272"/>
            <a:ext cx="0" cy="413145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" name="Shape 235"/>
          <p:cNvSpPr/>
          <p:nvPr/>
        </p:nvSpPr>
        <p:spPr>
          <a:xfrm>
            <a:off x="3955550" y="3789030"/>
            <a:ext cx="0" cy="36005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5" name="Shape 235"/>
          <p:cNvSpPr/>
          <p:nvPr/>
        </p:nvSpPr>
        <p:spPr>
          <a:xfrm>
            <a:off x="3111810" y="3789030"/>
            <a:ext cx="3737" cy="344981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" name="Shape 235"/>
          <p:cNvSpPr/>
          <p:nvPr/>
        </p:nvSpPr>
        <p:spPr>
          <a:xfrm>
            <a:off x="2411760" y="3789030"/>
            <a:ext cx="0" cy="344981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" name="Shape 235"/>
          <p:cNvSpPr/>
          <p:nvPr/>
        </p:nvSpPr>
        <p:spPr>
          <a:xfrm>
            <a:off x="1261200" y="3798272"/>
            <a:ext cx="0" cy="344981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" name="Shape 176"/>
          <p:cNvSpPr/>
          <p:nvPr/>
        </p:nvSpPr>
        <p:spPr>
          <a:xfrm>
            <a:off x="3622375" y="5157194"/>
            <a:ext cx="2173761" cy="12104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" name="Shape 189"/>
          <p:cNvSpPr/>
          <p:nvPr/>
        </p:nvSpPr>
        <p:spPr>
          <a:xfrm>
            <a:off x="3640344" y="5157192"/>
            <a:ext cx="1" cy="40339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0" name="Shape 192"/>
          <p:cNvSpPr/>
          <p:nvPr/>
        </p:nvSpPr>
        <p:spPr>
          <a:xfrm>
            <a:off x="5089386" y="5157192"/>
            <a:ext cx="1" cy="40339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4724124" y="1688903"/>
            <a:ext cx="3088236" cy="1956121"/>
            <a:chOff x="4724124" y="1688903"/>
            <a:chExt cx="3088236" cy="1956121"/>
          </a:xfrm>
        </p:grpSpPr>
        <p:sp>
          <p:nvSpPr>
            <p:cNvPr id="354" name="Shape 210"/>
            <p:cNvSpPr/>
            <p:nvPr/>
          </p:nvSpPr>
          <p:spPr>
            <a:xfrm flipV="1">
              <a:off x="5903046" y="2560853"/>
              <a:ext cx="383049" cy="20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356" name="Shape 146"/>
            <p:cNvSpPr/>
            <p:nvPr/>
          </p:nvSpPr>
          <p:spPr>
            <a:xfrm>
              <a:off x="6194234" y="2408983"/>
              <a:ext cx="1259065" cy="30777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800" b="1"/>
              </a:lvl1pPr>
            </a:lstStyle>
            <a:p>
              <a:pPr algn="ctr"/>
              <a:r>
                <a:rPr lang="fr-BE" sz="1200" b="0" dirty="0" err="1" smtClean="0">
                  <a:solidFill>
                    <a:schemeClr val="bg1"/>
                  </a:solidFill>
                </a:rPr>
                <a:t>Governance</a:t>
              </a:r>
              <a:r>
                <a:rPr lang="fr-BE" sz="1400" b="0" dirty="0" smtClean="0"/>
                <a:t> </a:t>
              </a:r>
              <a:r>
                <a:rPr lang="fr-BE" sz="1400" b="0" dirty="0" err="1" smtClean="0">
                  <a:solidFill>
                    <a:schemeClr val="bg1"/>
                  </a:solidFill>
                </a:rPr>
                <a:t>Sp</a:t>
              </a:r>
              <a:endParaRPr sz="1400" b="0" dirty="0">
                <a:solidFill>
                  <a:schemeClr val="bg1"/>
                </a:solidFill>
              </a:endParaRPr>
            </a:p>
          </p:txBody>
        </p:sp>
        <p:grpSp>
          <p:nvGrpSpPr>
            <p:cNvPr id="251" name="Group 250"/>
            <p:cNvGrpSpPr/>
            <p:nvPr/>
          </p:nvGrpSpPr>
          <p:grpSpPr>
            <a:xfrm>
              <a:off x="5254651" y="2841031"/>
              <a:ext cx="2557709" cy="803993"/>
              <a:chOff x="4089527" y="3021643"/>
              <a:chExt cx="2557709" cy="803993"/>
            </a:xfrm>
            <a:solidFill>
              <a:schemeClr val="bg1">
                <a:lumMod val="65000"/>
              </a:schemeClr>
            </a:solidFill>
          </p:grpSpPr>
          <p:sp>
            <p:nvSpPr>
              <p:cNvPr id="348" name="Shape 147"/>
              <p:cNvSpPr/>
              <p:nvPr/>
            </p:nvSpPr>
            <p:spPr>
              <a:xfrm>
                <a:off x="4926297" y="3302416"/>
                <a:ext cx="808077" cy="52322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45719" rIns="45719">
                <a:spAutoFit/>
              </a:bodyPr>
              <a:lstStyle>
                <a:lvl1pPr algn="ctr">
                  <a:defRPr sz="800" b="1"/>
                </a:lvl1pPr>
              </a:lstStyle>
              <a:p>
                <a:r>
                  <a:rPr lang="fr-BE" sz="1400" b="0" dirty="0" smtClean="0">
                    <a:solidFill>
                      <a:schemeClr val="bg1"/>
                    </a:solidFill>
                  </a:rPr>
                  <a:t>Ext </a:t>
                </a:r>
                <a:r>
                  <a:rPr lang="fr-BE" sz="1200" b="0" dirty="0" smtClean="0">
                    <a:solidFill>
                      <a:schemeClr val="bg1"/>
                    </a:solidFill>
                  </a:rPr>
                  <a:t>Rel</a:t>
                </a:r>
                <a:r>
                  <a:rPr lang="fr-BE" sz="1400" b="0" dirty="0" smtClean="0">
                    <a:solidFill>
                      <a:schemeClr val="bg1"/>
                    </a:solidFill>
                  </a:rPr>
                  <a:t> &amp; </a:t>
                </a:r>
                <a:r>
                  <a:rPr lang="fr-BE" sz="1200" b="0" dirty="0" err="1" smtClean="0">
                    <a:solidFill>
                      <a:schemeClr val="bg1"/>
                    </a:solidFill>
                  </a:rPr>
                  <a:t>Strat</a:t>
                </a:r>
                <a:r>
                  <a:rPr lang="fr-BE" sz="14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BE" sz="1400" b="0" dirty="0" err="1" smtClean="0">
                    <a:solidFill>
                      <a:schemeClr val="bg1"/>
                    </a:solidFill>
                  </a:rPr>
                  <a:t>Aff</a:t>
                </a:r>
                <a:endParaRPr sz="1400" b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9" name="Shape 144"/>
              <p:cNvSpPr/>
              <p:nvPr/>
            </p:nvSpPr>
            <p:spPr>
              <a:xfrm>
                <a:off x="5882003" y="3297043"/>
                <a:ext cx="765233" cy="46166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 algn="ctr">
                  <a:defRPr sz="800" b="1"/>
                </a:lvl1pPr>
              </a:lstStyle>
              <a:p>
                <a:r>
                  <a:rPr sz="1600" b="0" dirty="0" smtClean="0">
                    <a:solidFill>
                      <a:schemeClr val="bg1"/>
                    </a:solidFill>
                  </a:rPr>
                  <a:t>ICM</a:t>
                </a:r>
                <a:endParaRPr lang="fr-BE" sz="1600" b="0" dirty="0" smtClean="0">
                  <a:solidFill>
                    <a:schemeClr val="bg1"/>
                  </a:solidFill>
                </a:endParaRPr>
              </a:p>
              <a:p>
                <a:endParaRPr dirty="0"/>
              </a:p>
            </p:txBody>
          </p:sp>
          <p:sp>
            <p:nvSpPr>
              <p:cNvPr id="350" name="Shape 218"/>
              <p:cNvSpPr/>
              <p:nvPr/>
            </p:nvSpPr>
            <p:spPr>
              <a:xfrm flipV="1">
                <a:off x="4314366" y="3021643"/>
                <a:ext cx="1927154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  <p:sp>
            <p:nvSpPr>
              <p:cNvPr id="355" name="Shape 236"/>
              <p:cNvSpPr/>
              <p:nvPr/>
            </p:nvSpPr>
            <p:spPr>
              <a:xfrm>
                <a:off x="4089527" y="3312602"/>
                <a:ext cx="680466" cy="492443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 sz="800" b="1"/>
                </a:lvl1pPr>
              </a:lstStyle>
              <a:p>
                <a:pPr algn="ctr"/>
                <a:r>
                  <a:rPr lang="fr-BE" sz="1200" b="0" dirty="0" smtClean="0">
                    <a:solidFill>
                      <a:schemeClr val="bg1"/>
                    </a:solidFill>
                  </a:rPr>
                  <a:t>Plans</a:t>
                </a:r>
                <a:r>
                  <a:rPr lang="fr-BE" sz="1400" b="0" dirty="0" smtClean="0">
                    <a:solidFill>
                      <a:schemeClr val="bg1"/>
                    </a:solidFill>
                  </a:rPr>
                  <a:t> &amp; </a:t>
                </a:r>
                <a:r>
                  <a:rPr lang="fr-BE" sz="1200" b="0" dirty="0" smtClean="0">
                    <a:solidFill>
                      <a:schemeClr val="bg1"/>
                    </a:solidFill>
                  </a:rPr>
                  <a:t>Policy</a:t>
                </a:r>
                <a:endParaRPr sz="1200" b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7" name="Shape 150"/>
              <p:cNvSpPr/>
              <p:nvPr/>
            </p:nvSpPr>
            <p:spPr>
              <a:xfrm flipH="1">
                <a:off x="4314363" y="3021643"/>
                <a:ext cx="1" cy="27540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  <p:sp>
            <p:nvSpPr>
              <p:cNvPr id="358" name="Shape 150"/>
              <p:cNvSpPr/>
              <p:nvPr/>
            </p:nvSpPr>
            <p:spPr>
              <a:xfrm flipH="1">
                <a:off x="5328655" y="3021643"/>
                <a:ext cx="1" cy="27540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  <p:sp>
            <p:nvSpPr>
              <p:cNvPr id="359" name="Shape 150"/>
              <p:cNvSpPr/>
              <p:nvPr/>
            </p:nvSpPr>
            <p:spPr>
              <a:xfrm flipH="1">
                <a:off x="6241518" y="3021643"/>
                <a:ext cx="1" cy="27540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txBody>
              <a:bodyPr lIns="45719" rIns="45719"/>
              <a:lstStyle/>
              <a:p>
                <a:endParaRPr/>
              </a:p>
            </p:txBody>
          </p:sp>
        </p:grpSp>
        <p:cxnSp>
          <p:nvCxnSpPr>
            <p:cNvPr id="258" name="Straight Connector 257"/>
            <p:cNvCxnSpPr>
              <a:stCxn id="220" idx="4"/>
            </p:cNvCxnSpPr>
            <p:nvPr/>
          </p:nvCxnSpPr>
          <p:spPr>
            <a:xfrm flipH="1">
              <a:off x="5903046" y="2304486"/>
              <a:ext cx="1" cy="536545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" name="Straight Connector 2"/>
            <p:cNvCxnSpPr/>
            <p:nvPr/>
          </p:nvCxnSpPr>
          <p:spPr>
            <a:xfrm flipH="1" flipV="1">
              <a:off x="4724124" y="1996694"/>
              <a:ext cx="71197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218" name="Group 246"/>
            <p:cNvGrpSpPr/>
            <p:nvPr/>
          </p:nvGrpSpPr>
          <p:grpSpPr>
            <a:xfrm>
              <a:off x="5369490" y="1688903"/>
              <a:ext cx="1067113" cy="615583"/>
              <a:chOff x="-1" y="-1"/>
              <a:chExt cx="720082" cy="504058"/>
            </a:xfrm>
            <a:solidFill>
              <a:schemeClr val="bg1">
                <a:lumMod val="65000"/>
              </a:schemeClr>
            </a:solidFill>
          </p:grpSpPr>
          <p:sp>
            <p:nvSpPr>
              <p:cNvPr id="220" name="Shape 244"/>
              <p:cNvSpPr/>
              <p:nvPr/>
            </p:nvSpPr>
            <p:spPr>
              <a:xfrm>
                <a:off x="-1" y="-1"/>
                <a:ext cx="720082" cy="504058"/>
              </a:xfrm>
              <a:prstGeom prst="ellipse">
                <a:avLst/>
              </a:prstGeom>
              <a:grpFill/>
              <a:ln w="25400" cap="flat">
                <a:solidFill>
                  <a:srgbClr val="D9D9D9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000" b="1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Shape 245"/>
              <p:cNvSpPr/>
              <p:nvPr/>
            </p:nvSpPr>
            <p:spPr>
              <a:xfrm>
                <a:off x="105452" y="113421"/>
                <a:ext cx="509176" cy="277217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1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fr-BE" sz="1600" dirty="0" smtClean="0">
                    <a:solidFill>
                      <a:schemeClr val="bg1"/>
                    </a:solidFill>
                  </a:rPr>
                  <a:t>V</a:t>
                </a:r>
                <a:r>
                  <a:rPr sz="1600" dirty="0" smtClean="0">
                    <a:solidFill>
                      <a:schemeClr val="bg1"/>
                    </a:solidFill>
                  </a:rPr>
                  <a:t>CHOD</a:t>
                </a:r>
                <a:endParaRPr sz="16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5" name="Rounded Rectangle 74"/>
          <p:cNvSpPr>
            <a:spLocks noChangeAspect="1"/>
          </p:cNvSpPr>
          <p:nvPr/>
        </p:nvSpPr>
        <p:spPr>
          <a:xfrm>
            <a:off x="1285104" y="33260"/>
            <a:ext cx="6908409" cy="3611764"/>
          </a:xfrm>
          <a:prstGeom prst="roundRect">
            <a:avLst/>
          </a:prstGeom>
          <a:noFill/>
          <a:ln w="25400" cap="flat">
            <a:solidFill>
              <a:schemeClr val="tx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BE" sz="16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6" name="Rounded Rectangle 75"/>
          <p:cNvSpPr>
            <a:spLocks noChangeAspect="1"/>
          </p:cNvSpPr>
          <p:nvPr/>
        </p:nvSpPr>
        <p:spPr>
          <a:xfrm>
            <a:off x="4860032" y="3771002"/>
            <a:ext cx="4211960" cy="1261957"/>
          </a:xfrm>
          <a:prstGeom prst="roundRect">
            <a:avLst/>
          </a:prstGeom>
          <a:noFill/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b">
            <a:no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8" name="Rounded Rectangle 77"/>
          <p:cNvSpPr>
            <a:spLocks noChangeAspect="1"/>
          </p:cNvSpPr>
          <p:nvPr/>
        </p:nvSpPr>
        <p:spPr>
          <a:xfrm>
            <a:off x="220668" y="3798271"/>
            <a:ext cx="4419669" cy="1214905"/>
          </a:xfrm>
          <a:prstGeom prst="roundRect">
            <a:avLst/>
          </a:prstGeom>
          <a:noFill/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b">
            <a:no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1" name="Rounded Rectangle 80"/>
          <p:cNvSpPr>
            <a:spLocks noChangeAspect="1"/>
          </p:cNvSpPr>
          <p:nvPr/>
        </p:nvSpPr>
        <p:spPr>
          <a:xfrm>
            <a:off x="3111810" y="5111087"/>
            <a:ext cx="3180777" cy="1270241"/>
          </a:xfrm>
          <a:prstGeom prst="roundRect">
            <a:avLst/>
          </a:prstGeom>
          <a:noFill/>
          <a:ln w="25400" cap="flat">
            <a:solidFill>
              <a:schemeClr val="accent6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b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71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8" grpId="0" animBg="1"/>
      <p:bldP spid="81" grpId="0" animBg="1"/>
    </p:bldLst>
  </p:timing>
</p:sld>
</file>

<file path=ppt/theme/theme1.xml><?xml version="1.0" encoding="utf-8"?>
<a:theme xmlns:a="http://schemas.openxmlformats.org/drawingml/2006/main" name="P1. Template powerpoint presentatie Acos Stra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10216</TotalTime>
  <Words>337</Words>
  <Application>Microsoft Office PowerPoint</Application>
  <PresentationFormat>On-screen Show (4:3)</PresentationFormat>
  <Paragraphs>210</Paragraphs>
  <Slides>11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P1. Template powerpoint presentatie Acos Strat</vt:lpstr>
      <vt:lpstr>PowerPoint Presentation</vt:lpstr>
      <vt:lpstr>Context</vt:lpstr>
      <vt:lpstr>Context</vt:lpstr>
      <vt:lpstr>PowerPoint Presentation</vt:lpstr>
      <vt:lpstr>PowerPoint Presentation</vt:lpstr>
      <vt:lpstr>PowerPoint Presentation</vt:lpstr>
      <vt:lpstr>PowerPoint Presentation</vt:lpstr>
      <vt:lpstr>Filosofie</vt:lpstr>
      <vt:lpstr>PowerPoint Presentation</vt:lpstr>
      <vt:lpstr>Questions ? Vragen ?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Smolders François</dc:creator>
  <cp:lastModifiedBy>Borremans Filip</cp:lastModifiedBy>
  <cp:revision>438</cp:revision>
  <cp:lastPrinted>2017-05-24T05:12:37Z</cp:lastPrinted>
  <dcterms:created xsi:type="dcterms:W3CDTF">2014-07-18T06:37:03Z</dcterms:created>
  <dcterms:modified xsi:type="dcterms:W3CDTF">2017-06-22T14:35:17Z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Picture</vt:lpwstr>
  </property>
  <property fmtid="{D5CDD505-2E9C-101B-9397-08002B2CF9AE}" pid="4" name="Beschrijving">
    <vt:lpwstr>Power Point Presentation (voorbeeld)</vt:lpwstr>
  </property>
  <property fmtid="{D5CDD505-2E9C-101B-9397-08002B2CF9AE}" pid="5" name="ImageCreateDate">
    <vt:lpwstr/>
  </property>
  <property fmtid="{D5CDD505-2E9C-101B-9397-08002B2CF9AE}" pid="6" name="Description">
    <vt:lpwstr/>
  </property>
</Properties>
</file>