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3" r:id="rId5"/>
    <p:sldMasterId id="2147483811" r:id="rId6"/>
  </p:sldMasterIdLst>
  <p:notesMasterIdLst>
    <p:notesMasterId r:id="rId40"/>
  </p:notesMasterIdLst>
  <p:handoutMasterIdLst>
    <p:handoutMasterId r:id="rId41"/>
  </p:handoutMasterIdLst>
  <p:sldIdLst>
    <p:sldId id="258" r:id="rId7"/>
    <p:sldId id="634" r:id="rId8"/>
    <p:sldId id="681" r:id="rId9"/>
    <p:sldId id="738" r:id="rId10"/>
    <p:sldId id="650" r:id="rId11"/>
    <p:sldId id="651" r:id="rId12"/>
    <p:sldId id="652" r:id="rId13"/>
    <p:sldId id="653" r:id="rId14"/>
    <p:sldId id="654" r:id="rId15"/>
    <p:sldId id="745" r:id="rId16"/>
    <p:sldId id="656" r:id="rId17"/>
    <p:sldId id="668" r:id="rId18"/>
    <p:sldId id="648" r:id="rId19"/>
    <p:sldId id="677" r:id="rId20"/>
    <p:sldId id="621" r:id="rId21"/>
    <p:sldId id="623" r:id="rId22"/>
    <p:sldId id="624" r:id="rId23"/>
    <p:sldId id="691" r:id="rId24"/>
    <p:sldId id="616" r:id="rId25"/>
    <p:sldId id="628" r:id="rId26"/>
    <p:sldId id="684" r:id="rId27"/>
    <p:sldId id="685" r:id="rId28"/>
    <p:sldId id="686" r:id="rId29"/>
    <p:sldId id="687" r:id="rId30"/>
    <p:sldId id="688" r:id="rId31"/>
    <p:sldId id="740" r:id="rId32"/>
    <p:sldId id="667" r:id="rId33"/>
    <p:sldId id="669" r:id="rId34"/>
    <p:sldId id="734" r:id="rId35"/>
    <p:sldId id="739" r:id="rId36"/>
    <p:sldId id="735" r:id="rId37"/>
    <p:sldId id="736" r:id="rId38"/>
    <p:sldId id="613" r:id="rId39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08AB17B-0A47-4EF6-BEC6-133944D1B15D}">
          <p14:sldIdLst>
            <p14:sldId id="258"/>
            <p14:sldId id="634"/>
            <p14:sldId id="681"/>
            <p14:sldId id="738"/>
            <p14:sldId id="650"/>
            <p14:sldId id="651"/>
            <p14:sldId id="652"/>
            <p14:sldId id="653"/>
            <p14:sldId id="654"/>
            <p14:sldId id="745"/>
            <p14:sldId id="656"/>
            <p14:sldId id="668"/>
            <p14:sldId id="648"/>
            <p14:sldId id="677"/>
            <p14:sldId id="621"/>
            <p14:sldId id="623"/>
            <p14:sldId id="624"/>
            <p14:sldId id="691"/>
            <p14:sldId id="616"/>
            <p14:sldId id="628"/>
            <p14:sldId id="684"/>
            <p14:sldId id="685"/>
            <p14:sldId id="686"/>
            <p14:sldId id="687"/>
            <p14:sldId id="688"/>
            <p14:sldId id="740"/>
            <p14:sldId id="667"/>
            <p14:sldId id="669"/>
            <p14:sldId id="734"/>
            <p14:sldId id="739"/>
            <p14:sldId id="735"/>
            <p14:sldId id="736"/>
            <p14:sldId id="613"/>
          </p14:sldIdLst>
        </p14:section>
        <p14:section name="originele slides te behouden volgorde" id="{0C992032-DA37-44A4-9B4E-0CFC28D90183}">
          <p14:sldIdLst/>
        </p14:section>
        <p14:section name="bewerkbare slides" id="{0595573F-915B-4520-BEB6-86FB9451CA8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D4CDD"/>
    <a:srgbClr val="DAE0E0"/>
    <a:srgbClr val="FB6BF1"/>
    <a:srgbClr val="F2F2F2"/>
    <a:srgbClr val="333399"/>
    <a:srgbClr val="0000CC"/>
    <a:srgbClr val="0066CC"/>
    <a:srgbClr val="CCFFFF"/>
    <a:srgbClr val="B6FD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525" autoAdjust="0"/>
    <p:restoredTop sz="96395" autoAdjust="0"/>
  </p:normalViewPr>
  <p:slideViewPr>
    <p:cSldViewPr>
      <p:cViewPr varScale="1">
        <p:scale>
          <a:sx n="69" d="100"/>
          <a:sy n="69" d="100"/>
        </p:scale>
        <p:origin x="145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90" d="100"/>
          <a:sy n="90" d="100"/>
        </p:scale>
        <p:origin x="1902" y="-1122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275" cy="4966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5" y="3"/>
            <a:ext cx="2946275" cy="4966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33C6EF-73A0-45D6-ADF1-EEDF5219370E}" type="datetimeFigureOut">
              <a:rPr lang="nl-BE"/>
              <a:pPr>
                <a:defRPr/>
              </a:pPr>
              <a:t>23/04/2020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9970"/>
            <a:ext cx="2946275" cy="4966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5" y="9429970"/>
            <a:ext cx="2946275" cy="4966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5EBDCE8-9293-4C91-BB26-57874F01BAC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2946275" cy="49667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5" y="3"/>
            <a:ext cx="2946275" cy="49667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155A58D1-06A0-4BB7-9B02-1CD98D976A44}" type="datetimeFigureOut">
              <a:rPr lang="en-GB"/>
              <a:pPr>
                <a:defRPr/>
              </a:pPr>
              <a:t>23/04/2020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5" y="4715834"/>
            <a:ext cx="5436909" cy="4466649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275"/>
            <a:ext cx="2946275" cy="49667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5" y="9428275"/>
            <a:ext cx="2946275" cy="49667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19DAD6B8-B7E4-43AA-85CA-6AEE37D756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nl-BE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8EB766D-83F9-4E30-85BD-040234BAAAAA}" type="slidenum">
              <a:rPr lang="en-US" altLang="nl-BE" smtClean="0">
                <a:solidFill>
                  <a:srgbClr val="000000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nl-BE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defRPr/>
            </a:lvl1pPr>
            <a:lvl2pPr marL="895350" indent="-438150">
              <a:defRPr/>
            </a:lvl2pPr>
            <a:lvl3pPr>
              <a:defRPr/>
            </a:lvl3pPr>
            <a:lvl4pPr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172450" y="6597650"/>
            <a:ext cx="971550" cy="28257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b="1"/>
            </a:lvl1pPr>
          </a:lstStyle>
          <a:p>
            <a:pPr>
              <a:defRPr/>
            </a:pPr>
            <a:fld id="{DFBCE4ED-F9B6-426C-90ED-A5AAEB4D88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393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42988" y="1557338"/>
            <a:ext cx="3889375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763" y="1557338"/>
            <a:ext cx="3889375" cy="4525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37BC17D-F85A-4FD0-B5EE-F74813AD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70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373B820-3B50-4A36-8F65-AACD1C136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0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950" y="6453188"/>
            <a:ext cx="2133600" cy="365125"/>
          </a:xfrm>
        </p:spPr>
        <p:txBody>
          <a:bodyPr/>
          <a:lstStyle>
            <a:lvl1pPr algn="l">
              <a:defRPr>
                <a:solidFill>
                  <a:srgbClr val="EAEAEA"/>
                </a:solidFill>
              </a:defRPr>
            </a:lvl1pPr>
          </a:lstStyle>
          <a:p>
            <a:pPr>
              <a:defRPr/>
            </a:pPr>
            <a:fld id="{648AF62C-5ECD-4D96-B554-B04BAD383BC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46357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nulmans.j\Desktop\HR logo Klein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188913"/>
            <a:ext cx="977900" cy="9159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7950" y="6453188"/>
            <a:ext cx="2133600" cy="365125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2A7356C-9DC0-47F5-BB5A-9F5DF36C2B7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63661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1694D-474A-4AB1-88AE-42A2906BE89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18040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3C1E0-A5C0-4EA4-A5C7-81AB335DC10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2708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6902D-6799-4A3C-A426-66DA2131712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279448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CDA37-484C-454B-9BB7-2C838218556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23333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2C291-F6C7-4359-9E23-D91219F3FCE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5165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55471-A9EA-46DF-84FD-CCF5350DE8D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67345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3084EF7-23AF-4048-BB5E-9AEF2BE84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374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1439B-A9BC-426E-9C09-1DD4205D614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63837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C55F3-2D62-4AC9-9E91-0FE2FEB029F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99141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427DB-4C8A-4CCE-8B1A-15466A4B8C2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285493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F959A-BFA9-4D5B-8D60-5BB61E25CF5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01747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950" y="6453194"/>
            <a:ext cx="2133600" cy="365125"/>
          </a:xfrm>
        </p:spPr>
        <p:txBody>
          <a:bodyPr/>
          <a:lstStyle>
            <a:lvl1pPr algn="l">
              <a:defRPr>
                <a:solidFill>
                  <a:srgbClr val="EAEAEA"/>
                </a:solidFill>
              </a:defRPr>
            </a:lvl1pPr>
          </a:lstStyle>
          <a:p>
            <a:pPr>
              <a:defRPr/>
            </a:pPr>
            <a:fld id="{648AF62C-5ECD-4D96-B554-B04BAD383BC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59099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nulmans.j\Desktop\HR logo Klein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9" y="188919"/>
            <a:ext cx="977900" cy="9159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7950" y="6453194"/>
            <a:ext cx="2133600" cy="365125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2A7356C-9DC0-47F5-BB5A-9F5DF36C2B7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82905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1694D-474A-4AB1-88AE-42A2906BE89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146060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3C1E0-A5C0-4EA4-A5C7-81AB335DC10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40682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6902D-6799-4A3C-A426-66DA2131712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765169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CDA37-484C-454B-9BB7-2C838218556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9372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2988" y="1557338"/>
            <a:ext cx="388937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4763" y="1557338"/>
            <a:ext cx="388937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4291208-49EF-46AB-9CDA-F1F11B950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120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2C291-F6C7-4359-9E23-D91219F3FCE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8477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55471-A9EA-46DF-84FD-CCF5350DE8D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585420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1439B-A9BC-426E-9C09-1DD4205D614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909694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C55F3-2D62-4AC9-9E91-0FE2FEB029F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763443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427DB-4C8A-4CCE-8B1A-15466A4B8C2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7701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76FD0F3-2B46-4CE1-A95B-85A5CD433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311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53737E2-D951-4E75-B123-2E4A4A4E9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23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EFEB858-734E-4801-BBEC-3668CE93F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07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2ABA0B9-2D53-4BAD-92E1-0647D1A1B5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38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FC06340-F35F-4C5B-902C-10AA5E61B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36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74638"/>
            <a:ext cx="2128838" cy="58086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235700" cy="58086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138DA76-3E1C-4A89-82FF-27112DA5D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92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557338"/>
            <a:ext cx="793115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text styles</a:t>
            </a:r>
          </a:p>
          <a:p>
            <a:pPr lvl="1"/>
            <a:r>
              <a:rPr lang="en-US" altLang="nl-BE" smtClean="0"/>
              <a:t>Second level</a:t>
            </a:r>
          </a:p>
          <a:p>
            <a:pPr lvl="2"/>
            <a:r>
              <a:rPr lang="en-US" altLang="nl-BE" smtClean="0"/>
              <a:t>(1) Third level</a:t>
            </a:r>
          </a:p>
          <a:p>
            <a:pPr lvl="3"/>
            <a:r>
              <a:rPr lang="en-US" altLang="nl-BE" smtClean="0"/>
              <a:t>(a) Fourth level</a:t>
            </a:r>
          </a:p>
          <a:p>
            <a:pPr lvl="4"/>
            <a:r>
              <a:rPr lang="en-US" altLang="nl-BE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27763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790BAA90-E3B1-436E-AB2B-97DD47AF06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AutoShape 4" descr="Home"/>
          <p:cNvSpPr>
            <a:spLocks noChangeAspect="1" noChangeArrowheads="1"/>
          </p:cNvSpPr>
          <p:nvPr userDrawn="1"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GB" altLang="nl-BE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450850" indent="-450850" algn="l" rtl="0" eaLnBrk="0" fontAlgn="base" hangingPunct="0">
        <a:spcBef>
          <a:spcPct val="20000"/>
        </a:spcBef>
        <a:spcAft>
          <a:spcPct val="0"/>
        </a:spcAft>
        <a:buAutoNum type="arabicPeriod"/>
        <a:defRPr sz="3200" u="sng">
          <a:solidFill>
            <a:schemeClr val="tx1"/>
          </a:solidFill>
          <a:latin typeface="+mn-lt"/>
          <a:ea typeface="+mn-ea"/>
          <a:cs typeface="+mn-cs"/>
        </a:defRPr>
      </a:lvl1pPr>
      <a:lvl2pPr marL="900113" indent="-442913" algn="l" rtl="0" eaLnBrk="0" fontAlgn="base" hangingPunct="0">
        <a:spcBef>
          <a:spcPct val="20000"/>
        </a:spcBef>
        <a:spcAft>
          <a:spcPct val="0"/>
        </a:spcAft>
        <a:buAutoNum type="alphaLcPeriod"/>
        <a:defRPr sz="2800" u="sng">
          <a:solidFill>
            <a:schemeClr val="tx1"/>
          </a:solidFill>
          <a:latin typeface="+mn-lt"/>
        </a:defRPr>
      </a:lvl2pPr>
      <a:lvl3pPr marL="1409700" indent="-4953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</a:defRPr>
      </a:lvl3pPr>
      <a:lvl4pPr marL="1784350" indent="-41275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4pPr>
      <a:lvl5pPr marL="2060575" indent="-231775" algn="l" rtl="0" eaLnBrk="0" fontAlgn="base" hangingPunct="0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5pPr>
      <a:lvl6pPr marL="2698750" indent="-412750" algn="l" rtl="0" fontAlgn="base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6pPr>
      <a:lvl7pPr marL="3155950" indent="-412750" algn="l" rtl="0" fontAlgn="base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7pPr>
      <a:lvl8pPr marL="3613150" indent="-412750" algn="l" rtl="0" fontAlgn="base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8pPr>
      <a:lvl9pPr marL="4070350" indent="-412750" algn="l" rtl="0" fontAlgn="base">
        <a:spcBef>
          <a:spcPct val="20000"/>
        </a:spcBef>
        <a:spcAft>
          <a:spcPct val="0"/>
        </a:spcAft>
        <a:buAutoNum type="romanLcPeriod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nl-BE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nl-BE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AACCC1-D8F9-4144-9F6E-D2028D8863C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81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nl-BE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nl-BE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AACCC1-D8F9-4144-9F6E-D2028D8863C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92545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6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microsoft.com/office/2007/relationships/hdphoto" Target="../media/hdphoto2.wdp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Box 6"/>
          <p:cNvSpPr txBox="1">
            <a:spLocks noChangeArrowheads="1"/>
          </p:cNvSpPr>
          <p:nvPr/>
        </p:nvSpPr>
        <p:spPr bwMode="auto">
          <a:xfrm>
            <a:off x="1979712" y="3476625"/>
            <a:ext cx="12961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BE" altLang="nl-BE" sz="1400" dirty="0" smtClean="0">
                <a:solidFill>
                  <a:srgbClr val="000000"/>
                </a:solidFill>
                <a:cs typeface="Arial" panose="020B0604020202020204" pitchFamily="34" charset="0"/>
              </a:rPr>
              <a:t>24 </a:t>
            </a:r>
            <a:r>
              <a:rPr lang="fr-BE" altLang="nl-BE" sz="14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Avr</a:t>
            </a:r>
            <a:r>
              <a:rPr lang="fr-BE" altLang="nl-BE" sz="1400" dirty="0" smtClean="0">
                <a:solidFill>
                  <a:srgbClr val="000000"/>
                </a:solidFill>
                <a:cs typeface="Arial" panose="020B0604020202020204" pitchFamily="34" charset="0"/>
              </a:rPr>
              <a:t> 20</a:t>
            </a:r>
            <a:endParaRPr lang="fr-BE" altLang="nl-BE" sz="14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09800" y="1773238"/>
            <a:ext cx="5534025" cy="565150"/>
          </a:xfrm>
        </p:spPr>
        <p:txBody>
          <a:bodyPr/>
          <a:lstStyle/>
          <a:p>
            <a:pPr algn="ctr">
              <a:defRPr/>
            </a:pPr>
            <a:r>
              <a:rPr lang="nl-BE" sz="2400" dirty="0" smtClean="0"/>
              <a:t>Plan </a:t>
            </a:r>
            <a:r>
              <a:rPr lang="nl-BE" sz="2400" dirty="0" err="1" smtClean="0"/>
              <a:t>d’action</a:t>
            </a:r>
            <a:r>
              <a:rPr lang="nl-BE" sz="2400" dirty="0" smtClean="0"/>
              <a:t/>
            </a:r>
            <a:br>
              <a:rPr lang="nl-BE" sz="2400" dirty="0" smtClean="0"/>
            </a:br>
            <a:r>
              <a:rPr lang="nl-BE" sz="2400" dirty="0" smtClean="0"/>
              <a:t>Dossiers DG HR </a:t>
            </a:r>
            <a:endParaRPr lang="nl-BE" sz="2400" dirty="0"/>
          </a:p>
        </p:txBody>
      </p:sp>
      <p:sp>
        <p:nvSpPr>
          <p:cNvPr id="31749" name="TextBox 5"/>
          <p:cNvSpPr txBox="1">
            <a:spLocks noChangeArrowheads="1"/>
          </p:cNvSpPr>
          <p:nvPr/>
        </p:nvSpPr>
        <p:spPr bwMode="auto">
          <a:xfrm>
            <a:off x="6732588" y="2830513"/>
            <a:ext cx="7921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BE" altLang="nl-BE"/>
              <a:t>Logo Dept</a:t>
            </a:r>
          </a:p>
        </p:txBody>
      </p:sp>
      <p:pic>
        <p:nvPicPr>
          <p:cNvPr id="31750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581275"/>
            <a:ext cx="1225550" cy="1144588"/>
          </a:xfrm>
          <a:prstGeom prst="rect">
            <a:avLst/>
          </a:prstGeom>
          <a:noFill/>
          <a:ln w="63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03BC44-F672-4F11-8847-D622D2FA8841}" type="slidenum">
              <a:rPr lang="en-US" altLang="nl-B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nl-BE" smtClean="0">
              <a:solidFill>
                <a:srgbClr val="000000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2209800" y="2753519"/>
            <a:ext cx="4017963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nl-BE" sz="2000" kern="0" dirty="0" smtClean="0">
                <a:solidFill>
                  <a:schemeClr val="bg1">
                    <a:lumMod val="65000"/>
                  </a:schemeClr>
                </a:solidFill>
              </a:rPr>
              <a:t>DG HR</a:t>
            </a:r>
            <a:endParaRPr lang="nl-BE" sz="2000" kern="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3645160" y="3476625"/>
            <a:ext cx="26633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BE" altLang="nl-BE" sz="1400" dirty="0" smtClean="0">
                <a:solidFill>
                  <a:srgbClr val="000000"/>
                </a:solidFill>
                <a:cs typeface="Arial" panose="020B0604020202020204" pitchFamily="34" charset="0"/>
              </a:rPr>
              <a:t>LtGen d’</a:t>
            </a:r>
            <a:r>
              <a:rPr lang="fr-BE" altLang="nl-BE" sz="14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Avi</a:t>
            </a:r>
            <a:r>
              <a:rPr lang="fr-BE" altLang="nl-BE" sz="1400" dirty="0" smtClean="0">
                <a:solidFill>
                  <a:srgbClr val="000000"/>
                </a:solidFill>
                <a:cs typeface="Arial" panose="020B0604020202020204" pitchFamily="34" charset="0"/>
              </a:rPr>
              <a:t> HENNES J., </a:t>
            </a:r>
            <a:r>
              <a:rPr lang="fr-BE" altLang="nl-BE" sz="1400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ir</a:t>
            </a:r>
            <a:endParaRPr lang="fr-BE" altLang="nl-BE" sz="14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A7356C-9DC0-47F5-BB5A-9F5DF36C2B77}" type="slidenum">
              <a:rPr lang="nl-BE" smtClean="0"/>
              <a:pPr>
                <a:defRPr/>
              </a:pPr>
              <a:t>10</a:t>
            </a:fld>
            <a:endParaRPr lang="nl-B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0385"/>
            <a:ext cx="9217951" cy="5840474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2972010" y="116632"/>
            <a:ext cx="3199981" cy="50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sz="3200" dirty="0" smtClean="0">
                <a:solidFill>
                  <a:schemeClr val="accent5">
                    <a:lumMod val="50000"/>
                  </a:schemeClr>
                </a:solidFill>
              </a:rPr>
              <a:t>Ligne de temps</a:t>
            </a:r>
            <a:endParaRPr lang="nl-BE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129087" y="702187"/>
            <a:ext cx="885825" cy="114300"/>
            <a:chOff x="4102933" y="1082452"/>
            <a:chExt cx="885825" cy="1143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45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715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Ligne de temps: DA chèques repas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07950" y="6154639"/>
            <a:ext cx="21336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7356C-9DC0-47F5-BB5A-9F5DF36C2B77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672065" y="1648641"/>
            <a:ext cx="0" cy="2218469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06386" y="3653183"/>
            <a:ext cx="1314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 algn="r">
              <a:defRPr sz="16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Notification</a:t>
            </a:r>
            <a:endParaRPr kumimoji="0" lang="nl-BE" sz="16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4255588"/>
            <a:ext cx="11340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 algn="r">
              <a:defRPr sz="16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Avis CMR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(liste)</a:t>
            </a:r>
            <a:endParaRPr kumimoji="0" lang="fr-BE" sz="16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10196" y="3726812"/>
            <a:ext cx="11079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 algn="r">
              <a:defRPr sz="16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DAP @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Cab MOD</a:t>
            </a:r>
            <a:endParaRPr kumimoji="0" lang="nl-BE" sz="16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004638" y="1692533"/>
            <a:ext cx="25560" cy="1595355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74054" y="3103888"/>
            <a:ext cx="811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 algn="r">
              <a:defRPr sz="16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DA @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MRMP</a:t>
            </a:r>
            <a:endParaRPr kumimoji="0" lang="nl-BE" sz="16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1494798" y="1772816"/>
            <a:ext cx="1474684" cy="3657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97659" y="2087763"/>
            <a:ext cx="14975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Prospection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Tech </a:t>
            </a:r>
            <a:r>
              <a:rPr kumimoji="0" lang="fr-BE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Specs</a:t>
            </a:r>
            <a:endParaRPr kumimoji="0" lang="fr-BE" sz="1400" b="1" i="0" u="none" strike="noStrike" kern="1200" cap="none" spc="0" normalizeH="0" baseline="0" noProof="0" dirty="0" smtClean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Réservation </a:t>
            </a:r>
            <a:r>
              <a:rPr kumimoji="0" lang="fr-BE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Bg</a:t>
            </a:r>
            <a:endParaRPr kumimoji="0" lang="fr-BE" sz="1400" b="1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63888" y="4840363"/>
            <a:ext cx="1632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 algn="r">
              <a:defRPr sz="16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Envoi du devis</a:t>
            </a:r>
            <a:endParaRPr kumimoji="0" lang="fr-BE" sz="16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652120" y="1645002"/>
            <a:ext cx="0" cy="111287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652120" y="2757875"/>
            <a:ext cx="355562" cy="0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52120" y="2332665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 algn="r">
              <a:defRPr sz="16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BACC6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Éval</a:t>
            </a:r>
            <a:endParaRPr kumimoji="0" lang="nl-BE" sz="1400" b="1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349848" y="1692533"/>
            <a:ext cx="0" cy="170602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148064" y="3057721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 algn="r">
              <a:defRPr sz="1600"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Attribution</a:t>
            </a:r>
            <a:endParaRPr kumimoji="0" lang="fr-BE" sz="1600" b="1" i="0" u="none" strike="noStrike" kern="1200" cap="none" spc="0" normalizeH="0" baseline="0" noProof="0" dirty="0">
              <a:ln>
                <a:noFill/>
              </a:ln>
              <a:solidFill>
                <a:srgbClr val="C0504D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3528" y="5400423"/>
            <a:ext cx="640135" cy="542591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179512" y="6016570"/>
            <a:ext cx="2479200" cy="724797"/>
            <a:chOff x="101348" y="2316212"/>
            <a:chExt cx="4646104" cy="724797"/>
          </a:xfrm>
        </p:grpSpPr>
        <p:sp>
          <p:nvSpPr>
            <p:cNvPr id="27" name="Rounded Rectangle 26"/>
            <p:cNvSpPr/>
            <p:nvPr/>
          </p:nvSpPr>
          <p:spPr>
            <a:xfrm>
              <a:off x="101348" y="2316212"/>
              <a:ext cx="4450043" cy="72479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31859C">
                  <a:alpha val="25098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9385" y="2460228"/>
              <a:ext cx="46080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200" b="0" i="0" u="sng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Estimation</a:t>
              </a:r>
              <a:endParaRPr kumimoji="0" lang="fr-BE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300 </a:t>
              </a:r>
              <a:r>
                <a:rPr kumimoji="0" lang="fr-B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KEuro</a:t>
              </a:r>
              <a:r>
                <a:rPr kumimoji="0" lang="fr-BE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</a:t>
              </a:r>
              <a:r>
                <a:rPr kumimoji="0" lang="fr-B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(</a:t>
              </a:r>
              <a:r>
                <a:rPr kumimoji="0" lang="fr-BE" sz="16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excl</a:t>
              </a:r>
              <a:r>
                <a:rPr kumimoji="0" lang="fr-BE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TVA)</a:t>
              </a:r>
            </a:p>
          </p:txBody>
        </p:sp>
      </p:grpSp>
      <p:sp>
        <p:nvSpPr>
          <p:cNvPr id="33" name="5-Point Star 32"/>
          <p:cNvSpPr/>
          <p:nvPr/>
        </p:nvSpPr>
        <p:spPr>
          <a:xfrm>
            <a:off x="6715922" y="6169348"/>
            <a:ext cx="205467" cy="253523"/>
          </a:xfrm>
          <a:prstGeom prst="star5">
            <a:avLst>
              <a:gd name="adj" fmla="val 25030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CCB2F0-6EBB-4C16-86FD-CDAEC29F6C1D}"/>
              </a:ext>
            </a:extLst>
          </p:cNvPr>
          <p:cNvSpPr txBox="1"/>
          <p:nvPr/>
        </p:nvSpPr>
        <p:spPr>
          <a:xfrm>
            <a:off x="6921389" y="6165304"/>
            <a:ext cx="959943" cy="2616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100" b="0" i="0" u="none" strike="noStrike" kern="0" cap="none" spc="-3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Date Limite !!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5117040" y="1633431"/>
            <a:ext cx="0" cy="3351728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546906" y="1680835"/>
            <a:ext cx="0" cy="2836562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710032" y="1708051"/>
            <a:ext cx="0" cy="2218469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118" y="1416842"/>
            <a:ext cx="6689926" cy="285867"/>
          </a:xfrm>
          <a:prstGeom prst="rect">
            <a:avLst/>
          </a:prstGeom>
        </p:spPr>
      </p:pic>
      <p:sp>
        <p:nvSpPr>
          <p:cNvPr id="32" name="5-Point Star 31"/>
          <p:cNvSpPr/>
          <p:nvPr/>
        </p:nvSpPr>
        <p:spPr>
          <a:xfrm>
            <a:off x="3421484" y="1423596"/>
            <a:ext cx="205467" cy="253523"/>
          </a:xfrm>
          <a:prstGeom prst="star5">
            <a:avLst>
              <a:gd name="adj" fmla="val 25030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129088" y="938702"/>
            <a:ext cx="885825" cy="114300"/>
            <a:chOff x="4102933" y="1082452"/>
            <a:chExt cx="885825" cy="11430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508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838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Timeline </a:t>
            </a:r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espéré</a:t>
            </a:r>
            <a:endParaRPr lang="nl-BE" sz="3200" kern="1200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pPr algn="l"/>
            <a:fld id="{A3084EF7-23AF-4048-BB5E-9AEF2BE84824}" type="slidenum">
              <a:rPr lang="en-US" sz="1200" b="0">
                <a:solidFill>
                  <a:prstClr val="black"/>
                </a:solidFill>
                <a:latin typeface="Calibri"/>
              </a:rPr>
              <a:pPr algn="l"/>
              <a:t>12</a:t>
            </a:fld>
            <a:endParaRPr lang="en-US" sz="1200" b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67544" y="1942452"/>
            <a:ext cx="8280920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778" y="2531481"/>
            <a:ext cx="1426929" cy="1169551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BE" sz="1400" dirty="0" smtClean="0"/>
              <a:t>Briefing</a:t>
            </a:r>
          </a:p>
          <a:p>
            <a:pPr algn="ctr"/>
            <a:r>
              <a:rPr lang="fr-BE" sz="1400" dirty="0" smtClean="0"/>
              <a:t>HR Vision 2030</a:t>
            </a:r>
          </a:p>
          <a:p>
            <a:pPr algn="ctr"/>
            <a:endParaRPr lang="fr-BE" sz="1400" dirty="0" smtClean="0"/>
          </a:p>
          <a:p>
            <a:pPr algn="ctr"/>
            <a:r>
              <a:rPr lang="fr-BE" sz="1400" dirty="0" smtClean="0"/>
              <a:t>MOD</a:t>
            </a:r>
          </a:p>
          <a:p>
            <a:pPr algn="ctr"/>
            <a:r>
              <a:rPr lang="fr-BE" sz="1400" dirty="0" smtClean="0"/>
              <a:t>Syndicats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86864" y="3731613"/>
            <a:ext cx="1308370" cy="738664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/>
              <a:t>Etude </a:t>
            </a:r>
          </a:p>
          <a:p>
            <a:pPr algn="ctr"/>
            <a:r>
              <a:rPr lang="fr-BE" sz="1400" dirty="0" smtClean="0"/>
              <a:t>augmentation</a:t>
            </a:r>
          </a:p>
          <a:p>
            <a:pPr algn="ctr"/>
            <a:r>
              <a:rPr lang="fr-BE" sz="1400" dirty="0" smtClean="0"/>
              <a:t>traitement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58061" y="2133289"/>
            <a:ext cx="2125903" cy="738664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BE" sz="1400" dirty="0" smtClean="0"/>
              <a:t>Chèque repas</a:t>
            </a:r>
          </a:p>
          <a:p>
            <a:pPr algn="ctr"/>
            <a:r>
              <a:rPr lang="fr-BE" sz="1400" dirty="0" smtClean="0"/>
              <a:t>Allocation WE</a:t>
            </a:r>
          </a:p>
          <a:p>
            <a:pPr algn="ctr"/>
            <a:r>
              <a:rPr lang="fr-BE" sz="1400" dirty="0" smtClean="0"/>
              <a:t>Allocation d’éloignement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18450" y="3021816"/>
            <a:ext cx="1199366" cy="52322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BE" sz="1400" dirty="0" smtClean="0"/>
              <a:t>Concertation</a:t>
            </a:r>
          </a:p>
          <a:p>
            <a:pPr algn="ctr"/>
            <a:r>
              <a:rPr lang="fr-BE" sz="1400" dirty="0" smtClean="0"/>
              <a:t>syndicats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36096" y="3015563"/>
            <a:ext cx="1340432" cy="52322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BE" sz="1400" dirty="0" smtClean="0"/>
              <a:t>Décision MOD</a:t>
            </a:r>
          </a:p>
          <a:p>
            <a:pPr algn="ctr"/>
            <a:r>
              <a:rPr lang="fr-BE" sz="1400" dirty="0" smtClean="0"/>
              <a:t>Way ahead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62288" y="2473141"/>
            <a:ext cx="1617752" cy="52322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BE" sz="1400" dirty="0" smtClean="0"/>
              <a:t>Réalisation</a:t>
            </a:r>
          </a:p>
          <a:p>
            <a:pPr algn="ctr"/>
            <a:r>
              <a:rPr lang="fr-BE" sz="1400" dirty="0" smtClean="0"/>
              <a:t>Premiers dossiers</a:t>
            </a:r>
          </a:p>
        </p:txBody>
      </p:sp>
      <p:sp>
        <p:nvSpPr>
          <p:cNvPr id="16" name="Right Brace 15"/>
          <p:cNvSpPr/>
          <p:nvPr/>
        </p:nvSpPr>
        <p:spPr>
          <a:xfrm>
            <a:off x="3863719" y="2060848"/>
            <a:ext cx="204225" cy="2409429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cxnSp>
        <p:nvCxnSpPr>
          <p:cNvPr id="18" name="Straight Arrow Connector 17"/>
          <p:cNvCxnSpPr>
            <a:stCxn id="8" idx="0"/>
          </p:cNvCxnSpPr>
          <p:nvPr/>
        </p:nvCxnSpPr>
        <p:spPr>
          <a:xfrm flipH="1" flipV="1">
            <a:off x="756242" y="1942452"/>
            <a:ext cx="1" cy="58902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5406" y="1573706"/>
            <a:ext cx="721672" cy="307777"/>
          </a:xfrm>
          <a:prstGeom prst="rect">
            <a:avLst/>
          </a:prstGeom>
          <a:solidFill>
            <a:srgbClr val="B6FDA5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BE" sz="1400" dirty="0" smtClean="0"/>
              <a:t>Jan 20</a:t>
            </a:r>
            <a:endParaRPr lang="fr-BE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173054" y="1562667"/>
            <a:ext cx="1047018" cy="307777"/>
          </a:xfrm>
          <a:prstGeom prst="rect">
            <a:avLst/>
          </a:prstGeom>
          <a:solidFill>
            <a:srgbClr val="B6FDA5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BE" sz="1400" dirty="0" err="1" smtClean="0"/>
              <a:t>Avr</a:t>
            </a:r>
            <a:r>
              <a:rPr lang="fr-BE" sz="1400" dirty="0" smtClean="0"/>
              <a:t>-Mai 20</a:t>
            </a:r>
            <a:endParaRPr lang="fr-BE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335464" y="1556792"/>
            <a:ext cx="752129" cy="307777"/>
          </a:xfrm>
          <a:prstGeom prst="rect">
            <a:avLst/>
          </a:prstGeom>
          <a:solidFill>
            <a:srgbClr val="B6FDA5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BE" sz="1400" dirty="0" smtClean="0"/>
              <a:t>Déc 20</a:t>
            </a:r>
            <a:endParaRPr lang="fr-BE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162288" y="3608790"/>
            <a:ext cx="1981712" cy="52322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/>
              <a:t>Actions</a:t>
            </a:r>
          </a:p>
          <a:p>
            <a:pPr algn="ctr"/>
            <a:r>
              <a:rPr lang="fr-BE" sz="1400" dirty="0" smtClean="0"/>
              <a:t>Plus long terme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064328" y="3049215"/>
            <a:ext cx="1316182" cy="307777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/>
              <a:t>Plan cafétaria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118450" y="933604"/>
            <a:ext cx="885825" cy="114300"/>
            <a:chOff x="4102933" y="1082452"/>
            <a:chExt cx="885825" cy="11430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866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376126"/>
            <a:ext cx="3150414" cy="2362811"/>
          </a:xfrm>
          <a:prstGeom prst="rect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9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Pouvoir</a:t>
            </a: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</a:t>
            </a:r>
            <a:r>
              <a:rPr lang="nl-BE" sz="3200" kern="1200" dirty="0" err="1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d’achat</a:t>
            </a:r>
            <a:r>
              <a:rPr lang="nl-BE" sz="1800" kern="12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(1</a:t>
            </a:r>
            <a:r>
              <a:rPr lang="nl-BE" sz="18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90811" y="1241770"/>
            <a:ext cx="6562378" cy="2979318"/>
          </a:xfrm>
          <a:ln w="28575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endParaRPr lang="nl-BE" sz="1600" u="none" dirty="0" smtClean="0"/>
          </a:p>
          <a:p>
            <a:pPr marL="0" indent="0" algn="ctr">
              <a:buNone/>
            </a:pPr>
            <a:r>
              <a:rPr lang="nl-BE" u="none" dirty="0" err="1" smtClean="0"/>
              <a:t>Augmentation</a:t>
            </a:r>
            <a:r>
              <a:rPr lang="nl-BE" u="none" dirty="0" smtClean="0"/>
              <a:t> du </a:t>
            </a:r>
            <a:r>
              <a:rPr lang="nl-BE" u="none" dirty="0" err="1" smtClean="0"/>
              <a:t>traitement</a:t>
            </a:r>
            <a:r>
              <a:rPr lang="nl-BE" u="none" dirty="0" smtClean="0"/>
              <a:t> </a:t>
            </a:r>
          </a:p>
          <a:p>
            <a:pPr marL="0" indent="0" algn="ctr">
              <a:buNone/>
            </a:pPr>
            <a:r>
              <a:rPr lang="nl-BE" u="none" dirty="0" err="1" smtClean="0"/>
              <a:t>vs</a:t>
            </a:r>
            <a:endParaRPr lang="nl-BE" u="none" dirty="0" smtClean="0"/>
          </a:p>
          <a:p>
            <a:pPr marL="0" indent="0" algn="ctr">
              <a:buNone/>
            </a:pPr>
            <a:r>
              <a:rPr lang="nl-BE" u="none" dirty="0" smtClean="0"/>
              <a:t>Plan cafétaria</a:t>
            </a:r>
          </a:p>
          <a:p>
            <a:pPr marL="0" indent="0" algn="ctr">
              <a:buNone/>
            </a:pPr>
            <a:r>
              <a:rPr lang="nl-BE" u="none" dirty="0" smtClean="0"/>
              <a:t>?</a:t>
            </a:r>
            <a:endParaRPr lang="nl-BE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084EF7-23AF-4048-BB5E-9AEF2BE8482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129088" y="933604"/>
            <a:ext cx="885825" cy="114300"/>
            <a:chOff x="4102933" y="1082452"/>
            <a:chExt cx="885825" cy="11430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088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BE" sz="2400" dirty="0" smtClean="0"/>
              <a:t>Base du raisonnement</a:t>
            </a:r>
          </a:p>
          <a:p>
            <a:pPr marL="0" indent="0" algn="ctr">
              <a:buNone/>
            </a:pPr>
            <a:endParaRPr lang="nl-BE" sz="2400" dirty="0" smtClean="0"/>
          </a:p>
          <a:p>
            <a:pPr marL="0" indent="0" algn="ctr">
              <a:buNone/>
            </a:pPr>
            <a:endParaRPr lang="nl-BE" sz="2400" dirty="0" smtClean="0"/>
          </a:p>
          <a:p>
            <a:pPr marL="0" indent="0" algn="ctr">
              <a:buNone/>
            </a:pPr>
            <a:r>
              <a:rPr lang="nl-BE" sz="2400" dirty="0" smtClean="0"/>
              <a:t>4% </a:t>
            </a:r>
            <a:r>
              <a:rPr lang="nl-BE" sz="2400" dirty="0" err="1" smtClean="0"/>
              <a:t>augmentation</a:t>
            </a:r>
            <a:r>
              <a:rPr lang="nl-BE" sz="2400" dirty="0" smtClean="0"/>
              <a:t> de </a:t>
            </a:r>
            <a:r>
              <a:rPr lang="nl-BE" sz="2400" dirty="0" err="1" smtClean="0"/>
              <a:t>traitement</a:t>
            </a:r>
            <a:r>
              <a:rPr lang="nl-BE" sz="2400" dirty="0" smtClean="0"/>
              <a:t> pour </a:t>
            </a:r>
            <a:r>
              <a:rPr lang="nl-BE" sz="2400" dirty="0" err="1" smtClean="0"/>
              <a:t>tout</a:t>
            </a:r>
            <a:r>
              <a:rPr lang="nl-BE" sz="2400" dirty="0" smtClean="0"/>
              <a:t> le monde</a:t>
            </a:r>
          </a:p>
          <a:p>
            <a:pPr marL="0" indent="0" algn="ctr">
              <a:buNone/>
            </a:pPr>
            <a:endParaRPr lang="nl-BE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717032"/>
            <a:ext cx="8349217" cy="135378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5875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228184" y="2636912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Pécule vacances</a:t>
            </a:r>
            <a:endParaRPr lang="fr-BE" dirty="0"/>
          </a:p>
        </p:txBody>
      </p:sp>
      <p:sp>
        <p:nvSpPr>
          <p:cNvPr id="10" name="Rectangle 9"/>
          <p:cNvSpPr/>
          <p:nvPr/>
        </p:nvSpPr>
        <p:spPr>
          <a:xfrm>
            <a:off x="6228184" y="2005222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1/1618</a:t>
            </a:r>
            <a:endParaRPr lang="fr-BE" dirty="0"/>
          </a:p>
        </p:txBody>
      </p:sp>
      <p:sp>
        <p:nvSpPr>
          <p:cNvPr id="4" name="Rectangle 3"/>
          <p:cNvSpPr/>
          <p:nvPr/>
        </p:nvSpPr>
        <p:spPr>
          <a:xfrm>
            <a:off x="1360418" y="188640"/>
            <a:ext cx="1872208" cy="5040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>
                <a:solidFill>
                  <a:srgbClr val="3A5C84"/>
                </a:solidFill>
              </a:rPr>
              <a:t>Attractivité</a:t>
            </a:r>
            <a:endParaRPr lang="fr-BE" dirty="0">
              <a:solidFill>
                <a:srgbClr val="3A5C84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1880" y="1052736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Vision HR2030</a:t>
            </a:r>
          </a:p>
          <a:p>
            <a:pPr algn="ctr"/>
            <a:r>
              <a:rPr lang="fr-BE" dirty="0" smtClean="0"/>
              <a:t>Fiche 10</a:t>
            </a:r>
            <a:endParaRPr lang="fr-BE" dirty="0"/>
          </a:p>
        </p:txBody>
      </p:sp>
      <p:sp>
        <p:nvSpPr>
          <p:cNvPr id="6" name="Rectangle 5"/>
          <p:cNvSpPr/>
          <p:nvPr/>
        </p:nvSpPr>
        <p:spPr>
          <a:xfrm>
            <a:off x="1979712" y="2348640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Pouvoir d’achat</a:t>
            </a:r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1979712" y="3316855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Plan </a:t>
            </a:r>
          </a:p>
          <a:p>
            <a:pPr algn="ctr"/>
            <a:r>
              <a:rPr lang="fr-BE" dirty="0" err="1" smtClean="0"/>
              <a:t>cafetaria</a:t>
            </a:r>
            <a:endParaRPr lang="fr-BE" dirty="0"/>
          </a:p>
        </p:txBody>
      </p:sp>
      <p:sp>
        <p:nvSpPr>
          <p:cNvPr id="8" name="Rectangle 7"/>
          <p:cNvSpPr/>
          <p:nvPr/>
        </p:nvSpPr>
        <p:spPr>
          <a:xfrm>
            <a:off x="4520208" y="2365262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traitement</a:t>
            </a:r>
            <a:endParaRPr lang="fr-BE" dirty="0"/>
          </a:p>
        </p:txBody>
      </p:sp>
      <p:sp>
        <p:nvSpPr>
          <p:cNvPr id="13" name="Rectangle 12"/>
          <p:cNvSpPr/>
          <p:nvPr/>
        </p:nvSpPr>
        <p:spPr>
          <a:xfrm>
            <a:off x="3635896" y="6165304"/>
            <a:ext cx="18722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Domaines transversaux</a:t>
            </a:r>
            <a:endParaRPr lang="fr-BE" dirty="0"/>
          </a:p>
        </p:txBody>
      </p:sp>
      <p:sp>
        <p:nvSpPr>
          <p:cNvPr id="14" name="Rectangle 13"/>
          <p:cNvSpPr/>
          <p:nvPr/>
        </p:nvSpPr>
        <p:spPr>
          <a:xfrm>
            <a:off x="1351856" y="5301208"/>
            <a:ext cx="18722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Benefits OCASC</a:t>
            </a:r>
            <a:endParaRPr lang="fr-BE" dirty="0"/>
          </a:p>
        </p:txBody>
      </p:sp>
      <p:sp>
        <p:nvSpPr>
          <p:cNvPr id="15" name="Rectangle 14"/>
          <p:cNvSpPr/>
          <p:nvPr/>
        </p:nvSpPr>
        <p:spPr>
          <a:xfrm>
            <a:off x="3635896" y="5301208"/>
            <a:ext cx="18722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Assurances</a:t>
            </a:r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6553200" y="5301208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Soins médicaux</a:t>
            </a:r>
            <a:endParaRPr lang="fr-BE" dirty="0"/>
          </a:p>
        </p:txBody>
      </p:sp>
      <p:sp>
        <p:nvSpPr>
          <p:cNvPr id="17" name="Oval 16"/>
          <p:cNvSpPr/>
          <p:nvPr/>
        </p:nvSpPr>
        <p:spPr>
          <a:xfrm>
            <a:off x="6300192" y="260648"/>
            <a:ext cx="2386608" cy="109650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800" dirty="0" smtClean="0">
                <a:solidFill>
                  <a:srgbClr val="FF0000"/>
                </a:solidFill>
              </a:rPr>
              <a:t>50 </a:t>
            </a:r>
            <a:r>
              <a:rPr lang="fr-BE" sz="2800" dirty="0" err="1" smtClean="0">
                <a:solidFill>
                  <a:srgbClr val="FF0000"/>
                </a:solidFill>
              </a:rPr>
              <a:t>Meuro</a:t>
            </a:r>
            <a:endParaRPr lang="fr-BE" sz="2800" dirty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6522" y1="57010" x2="36522" y2="57010"/>
                        <a14:foregroundMark x1="36848" y1="53071" x2="36848" y2="53071"/>
                        <a14:foregroundMark x1="35543" y1="56431" x2="35543" y2="56431"/>
                        <a14:foregroundMark x1="34565" y1="59560" x2="34565" y2="59560"/>
                        <a14:foregroundMark x1="41413" y1="62341" x2="41413" y2="62341"/>
                        <a14:foregroundMark x1="40217" y1="62688" x2="40217" y2="62688"/>
                        <a14:foregroundMark x1="39348" y1="62688" x2="39348" y2="62688"/>
                        <a14:foregroundMark x1="29783" y1="93511" x2="29783" y2="93511"/>
                        <a14:foregroundMark x1="28478" y1="93627" x2="28478" y2="93627"/>
                        <a14:foregroundMark x1="34891" y1="57706" x2="34891" y2="57706"/>
                        <a14:foregroundMark x1="41087" y1="61761" x2="43696" y2="62688"/>
                        <a14:foregroundMark x1="42283" y1="62688" x2="42283" y2="62688"/>
                        <a14:foregroundMark x1="40652" y1="62688" x2="40652" y2="62688"/>
                        <a14:foregroundMark x1="40978" y1="60834" x2="40978" y2="60834"/>
                        <a14:foregroundMark x1="41957" y1="60487" x2="41957" y2="60487"/>
                        <a14:foregroundMark x1="42609" y1="62341" x2="42609" y2="62341"/>
                        <a14:backgroundMark x1="39783" y1="81576" x2="39783" y2="815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87450" y="3184073"/>
            <a:ext cx="2096718" cy="1966815"/>
          </a:xfrm>
          <a:prstGeom prst="rect">
            <a:avLst/>
          </a:prstGeom>
        </p:spPr>
      </p:pic>
      <p:cxnSp>
        <p:nvCxnSpPr>
          <p:cNvPr id="19" name="Straight Arrow Connector 18"/>
          <p:cNvCxnSpPr>
            <a:stCxn id="5" idx="2"/>
            <a:endCxn id="6" idx="0"/>
          </p:cNvCxnSpPr>
          <p:nvPr/>
        </p:nvCxnSpPr>
        <p:spPr>
          <a:xfrm flipH="1">
            <a:off x="2915816" y="1556792"/>
            <a:ext cx="1512168" cy="791848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2"/>
            <a:endCxn id="8" idx="0"/>
          </p:cNvCxnSpPr>
          <p:nvPr/>
        </p:nvCxnSpPr>
        <p:spPr>
          <a:xfrm>
            <a:off x="4427984" y="1556792"/>
            <a:ext cx="1028328" cy="80847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7" idx="0"/>
          </p:cNvCxnSpPr>
          <p:nvPr/>
        </p:nvCxnSpPr>
        <p:spPr>
          <a:xfrm>
            <a:off x="2913010" y="2869318"/>
            <a:ext cx="2806" cy="447537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3" idx="0"/>
            <a:endCxn id="14" idx="2"/>
          </p:cNvCxnSpPr>
          <p:nvPr/>
        </p:nvCxnSpPr>
        <p:spPr>
          <a:xfrm flipH="1" flipV="1">
            <a:off x="2287960" y="5805264"/>
            <a:ext cx="2284040" cy="36004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3" idx="0"/>
            <a:endCxn id="15" idx="2"/>
          </p:cNvCxnSpPr>
          <p:nvPr/>
        </p:nvCxnSpPr>
        <p:spPr>
          <a:xfrm flipV="1">
            <a:off x="4572000" y="5805264"/>
            <a:ext cx="0" cy="36004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3" idx="0"/>
            <a:endCxn id="16" idx="2"/>
          </p:cNvCxnSpPr>
          <p:nvPr/>
        </p:nvCxnSpPr>
        <p:spPr>
          <a:xfrm flipV="1">
            <a:off x="4572000" y="5805264"/>
            <a:ext cx="2917304" cy="36004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228184" y="3284984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pension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9105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6228184" y="2636912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Pécule vacances</a:t>
            </a:r>
            <a:endParaRPr lang="fr-BE" dirty="0"/>
          </a:p>
        </p:txBody>
      </p:sp>
      <p:sp>
        <p:nvSpPr>
          <p:cNvPr id="25" name="Rectangle 24"/>
          <p:cNvSpPr/>
          <p:nvPr/>
        </p:nvSpPr>
        <p:spPr>
          <a:xfrm>
            <a:off x="6228184" y="3284984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pension</a:t>
            </a:r>
            <a:endParaRPr lang="fr-BE" dirty="0"/>
          </a:p>
        </p:txBody>
      </p:sp>
      <p:sp>
        <p:nvSpPr>
          <p:cNvPr id="10" name="Rectangle 9"/>
          <p:cNvSpPr/>
          <p:nvPr/>
        </p:nvSpPr>
        <p:spPr>
          <a:xfrm>
            <a:off x="6218375" y="2032676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1/1618</a:t>
            </a:r>
            <a:endParaRPr lang="fr-BE" dirty="0"/>
          </a:p>
        </p:txBody>
      </p:sp>
      <p:sp>
        <p:nvSpPr>
          <p:cNvPr id="4" name="Rectangle 3"/>
          <p:cNvSpPr/>
          <p:nvPr/>
        </p:nvSpPr>
        <p:spPr>
          <a:xfrm>
            <a:off x="1360418" y="188640"/>
            <a:ext cx="1872208" cy="5040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>
                <a:solidFill>
                  <a:srgbClr val="3A5C84"/>
                </a:solidFill>
              </a:rPr>
              <a:t>Attractivité</a:t>
            </a:r>
            <a:endParaRPr lang="fr-BE" dirty="0">
              <a:solidFill>
                <a:srgbClr val="3A5C84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1880" y="1052736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Vision HR2030</a:t>
            </a:r>
          </a:p>
          <a:p>
            <a:pPr algn="ctr"/>
            <a:r>
              <a:rPr lang="fr-BE" dirty="0" smtClean="0"/>
              <a:t>Fiche 10</a:t>
            </a:r>
            <a:endParaRPr lang="fr-BE" dirty="0"/>
          </a:p>
        </p:txBody>
      </p:sp>
      <p:sp>
        <p:nvSpPr>
          <p:cNvPr id="6" name="Rectangle 5"/>
          <p:cNvSpPr/>
          <p:nvPr/>
        </p:nvSpPr>
        <p:spPr>
          <a:xfrm>
            <a:off x="1979712" y="2348640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Pouvoir d’achat</a:t>
            </a:r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1979712" y="3316855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Plan </a:t>
            </a:r>
          </a:p>
          <a:p>
            <a:pPr algn="ctr"/>
            <a:r>
              <a:rPr lang="fr-BE" dirty="0" smtClean="0"/>
              <a:t>cafétaria</a:t>
            </a:r>
            <a:endParaRPr lang="fr-BE" dirty="0"/>
          </a:p>
        </p:txBody>
      </p:sp>
      <p:sp>
        <p:nvSpPr>
          <p:cNvPr id="8" name="Rectangle 7"/>
          <p:cNvSpPr/>
          <p:nvPr/>
        </p:nvSpPr>
        <p:spPr>
          <a:xfrm>
            <a:off x="4520208" y="2365262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traitement</a:t>
            </a:r>
            <a:endParaRPr lang="fr-BE" dirty="0"/>
          </a:p>
        </p:txBody>
      </p:sp>
      <p:sp>
        <p:nvSpPr>
          <p:cNvPr id="13" name="Rectangle 12"/>
          <p:cNvSpPr/>
          <p:nvPr/>
        </p:nvSpPr>
        <p:spPr>
          <a:xfrm>
            <a:off x="3635896" y="6165304"/>
            <a:ext cx="18722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Domaines transversaux</a:t>
            </a:r>
            <a:endParaRPr lang="fr-BE" dirty="0"/>
          </a:p>
        </p:txBody>
      </p:sp>
      <p:sp>
        <p:nvSpPr>
          <p:cNvPr id="14" name="Rectangle 13"/>
          <p:cNvSpPr/>
          <p:nvPr/>
        </p:nvSpPr>
        <p:spPr>
          <a:xfrm>
            <a:off x="1351856" y="5301208"/>
            <a:ext cx="18722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Benefits OCASC</a:t>
            </a:r>
            <a:endParaRPr lang="fr-BE" dirty="0"/>
          </a:p>
        </p:txBody>
      </p:sp>
      <p:sp>
        <p:nvSpPr>
          <p:cNvPr id="15" name="Rectangle 14"/>
          <p:cNvSpPr/>
          <p:nvPr/>
        </p:nvSpPr>
        <p:spPr>
          <a:xfrm>
            <a:off x="3635896" y="5301208"/>
            <a:ext cx="187220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Assurances</a:t>
            </a:r>
            <a:endParaRPr lang="fr-BE" dirty="0"/>
          </a:p>
        </p:txBody>
      </p:sp>
      <p:sp>
        <p:nvSpPr>
          <p:cNvPr id="16" name="Rectangle 15"/>
          <p:cNvSpPr/>
          <p:nvPr/>
        </p:nvSpPr>
        <p:spPr>
          <a:xfrm>
            <a:off x="6553200" y="5301208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Soins médicaux</a:t>
            </a:r>
            <a:endParaRPr lang="fr-BE" dirty="0"/>
          </a:p>
        </p:txBody>
      </p:sp>
      <p:sp>
        <p:nvSpPr>
          <p:cNvPr id="17" name="Oval 16"/>
          <p:cNvSpPr/>
          <p:nvPr/>
        </p:nvSpPr>
        <p:spPr>
          <a:xfrm>
            <a:off x="6300192" y="260648"/>
            <a:ext cx="2386608" cy="109650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800" dirty="0" smtClean="0">
                <a:solidFill>
                  <a:srgbClr val="FF0000"/>
                </a:solidFill>
              </a:rPr>
              <a:t>50 </a:t>
            </a:r>
            <a:r>
              <a:rPr lang="fr-BE" sz="2800" dirty="0" err="1" smtClean="0">
                <a:solidFill>
                  <a:srgbClr val="FF0000"/>
                </a:solidFill>
              </a:rPr>
              <a:t>Meuro</a:t>
            </a:r>
            <a:endParaRPr lang="fr-BE" sz="28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stCxn id="5" idx="2"/>
            <a:endCxn id="6" idx="0"/>
          </p:cNvCxnSpPr>
          <p:nvPr/>
        </p:nvCxnSpPr>
        <p:spPr>
          <a:xfrm flipH="1">
            <a:off x="2915816" y="1556792"/>
            <a:ext cx="1512168" cy="791848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2"/>
            <a:endCxn id="8" idx="0"/>
          </p:cNvCxnSpPr>
          <p:nvPr/>
        </p:nvCxnSpPr>
        <p:spPr>
          <a:xfrm>
            <a:off x="4427984" y="1556792"/>
            <a:ext cx="1028328" cy="80847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7" idx="0"/>
          </p:cNvCxnSpPr>
          <p:nvPr/>
        </p:nvCxnSpPr>
        <p:spPr>
          <a:xfrm>
            <a:off x="2913010" y="2869318"/>
            <a:ext cx="2806" cy="447537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3" idx="0"/>
            <a:endCxn id="14" idx="2"/>
          </p:cNvCxnSpPr>
          <p:nvPr/>
        </p:nvCxnSpPr>
        <p:spPr>
          <a:xfrm flipH="1" flipV="1">
            <a:off x="2287960" y="5805264"/>
            <a:ext cx="2284040" cy="36004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3" idx="0"/>
            <a:endCxn id="15" idx="2"/>
          </p:cNvCxnSpPr>
          <p:nvPr/>
        </p:nvCxnSpPr>
        <p:spPr>
          <a:xfrm flipV="1">
            <a:off x="4572000" y="5805264"/>
            <a:ext cx="0" cy="36004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3" idx="0"/>
            <a:endCxn id="16" idx="2"/>
          </p:cNvCxnSpPr>
          <p:nvPr/>
        </p:nvCxnSpPr>
        <p:spPr>
          <a:xfrm flipV="1">
            <a:off x="4572000" y="5805264"/>
            <a:ext cx="2917304" cy="36004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275878" y="5033945"/>
            <a:ext cx="1479892" cy="369332"/>
          </a:xfrm>
          <a:prstGeom prst="rect">
            <a:avLst/>
          </a:prstGeom>
          <a:solidFill>
            <a:srgbClr val="FFC000"/>
          </a:solidFill>
          <a:ln>
            <a:solidFill>
              <a:srgbClr val="3A5C84"/>
            </a:solidFill>
          </a:ln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rgbClr val="FF0000"/>
                </a:solidFill>
              </a:rPr>
              <a:t>1,5 </a:t>
            </a:r>
            <a:r>
              <a:rPr lang="fr-BE" b="1" dirty="0" err="1" smtClean="0">
                <a:solidFill>
                  <a:srgbClr val="FF0000"/>
                </a:solidFill>
              </a:rPr>
              <a:t>Mio</a:t>
            </a:r>
            <a:r>
              <a:rPr lang="fr-BE" b="1" dirty="0" smtClean="0">
                <a:solidFill>
                  <a:srgbClr val="FF0000"/>
                </a:solidFill>
              </a:rPr>
              <a:t> Max</a:t>
            </a:r>
            <a:endParaRPr lang="fr-BE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60446" y="5017182"/>
            <a:ext cx="1287532" cy="369332"/>
          </a:xfrm>
          <a:prstGeom prst="rect">
            <a:avLst/>
          </a:prstGeom>
          <a:solidFill>
            <a:srgbClr val="FFC000"/>
          </a:solidFill>
          <a:ln>
            <a:solidFill>
              <a:srgbClr val="3A5C84"/>
            </a:solidFill>
          </a:ln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rgbClr val="FF0000"/>
                </a:solidFill>
              </a:rPr>
              <a:t>6 </a:t>
            </a:r>
            <a:r>
              <a:rPr lang="fr-BE" b="1" dirty="0" err="1" smtClean="0">
                <a:solidFill>
                  <a:srgbClr val="FF0000"/>
                </a:solidFill>
              </a:rPr>
              <a:t>Mio</a:t>
            </a:r>
            <a:r>
              <a:rPr lang="fr-BE" b="1" dirty="0" smtClean="0">
                <a:solidFill>
                  <a:srgbClr val="FF0000"/>
                </a:solidFill>
              </a:rPr>
              <a:t> Max</a:t>
            </a:r>
            <a:endParaRPr lang="fr-BE" b="1" dirty="0">
              <a:solidFill>
                <a:srgbClr val="FF0000"/>
              </a:solidFill>
            </a:endParaRPr>
          </a:p>
        </p:txBody>
      </p:sp>
      <p:sp>
        <p:nvSpPr>
          <p:cNvPr id="11" name="Up Arrow 10"/>
          <p:cNvSpPr/>
          <p:nvPr/>
        </p:nvSpPr>
        <p:spPr>
          <a:xfrm>
            <a:off x="2073339" y="3484625"/>
            <a:ext cx="429242" cy="1806710"/>
          </a:xfrm>
          <a:prstGeom prst="upArrow">
            <a:avLst/>
          </a:prstGeom>
          <a:solidFill>
            <a:srgbClr val="FFC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4714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545390" y="3993846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Pécule vacances</a:t>
            </a:r>
            <a:endParaRPr lang="fr-BE" dirty="0"/>
          </a:p>
        </p:txBody>
      </p:sp>
      <p:sp>
        <p:nvSpPr>
          <p:cNvPr id="7" name="Rectangle 6"/>
          <p:cNvSpPr/>
          <p:nvPr/>
        </p:nvSpPr>
        <p:spPr>
          <a:xfrm>
            <a:off x="1811225" y="5445224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Plan </a:t>
            </a:r>
          </a:p>
          <a:p>
            <a:pPr algn="ctr"/>
            <a:r>
              <a:rPr lang="fr-BE" dirty="0" smtClean="0"/>
              <a:t>cafétaria</a:t>
            </a:r>
            <a:endParaRPr lang="fr-BE" dirty="0"/>
          </a:p>
        </p:txBody>
      </p:sp>
      <p:sp>
        <p:nvSpPr>
          <p:cNvPr id="17" name="Oval 16"/>
          <p:cNvSpPr/>
          <p:nvPr/>
        </p:nvSpPr>
        <p:spPr>
          <a:xfrm>
            <a:off x="5308555" y="1268760"/>
            <a:ext cx="3079869" cy="109650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b="1" dirty="0" smtClean="0">
                <a:solidFill>
                  <a:srgbClr val="FF0000"/>
                </a:solidFill>
              </a:rPr>
              <a:t>Exemple SOffr </a:t>
            </a:r>
          </a:p>
          <a:p>
            <a:pPr algn="ctr"/>
            <a:r>
              <a:rPr lang="fr-BE" sz="2000" b="1" dirty="0" smtClean="0">
                <a:solidFill>
                  <a:srgbClr val="FF0000"/>
                </a:solidFill>
              </a:rPr>
              <a:t>1668 euro</a:t>
            </a:r>
            <a:endParaRPr lang="fr-BE" sz="2000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>
            <a:stCxn id="25" idx="4"/>
            <a:endCxn id="7" idx="0"/>
          </p:cNvCxnSpPr>
          <p:nvPr/>
        </p:nvCxnSpPr>
        <p:spPr>
          <a:xfrm>
            <a:off x="2735796" y="2365262"/>
            <a:ext cx="11533" cy="307996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436347" y="2253192"/>
            <a:ext cx="2071757" cy="1696246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187624" y="1268760"/>
            <a:ext cx="3096344" cy="109650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b="1" dirty="0" smtClean="0">
                <a:solidFill>
                  <a:srgbClr val="FF0000"/>
                </a:solidFill>
              </a:rPr>
              <a:t>   + 4% </a:t>
            </a:r>
          </a:p>
          <a:p>
            <a:pPr algn="ctr"/>
            <a:r>
              <a:rPr lang="fr-BE" sz="2000" b="1" dirty="0" smtClean="0">
                <a:solidFill>
                  <a:srgbClr val="FF0000"/>
                </a:solidFill>
              </a:rPr>
              <a:t>du traitement </a:t>
            </a:r>
            <a:endParaRPr lang="fr-BE" sz="2000" b="1" dirty="0">
              <a:solidFill>
                <a:srgbClr val="FF0000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606627" y="4493631"/>
            <a:ext cx="2281404" cy="66080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b="1" dirty="0" smtClean="0">
                <a:solidFill>
                  <a:srgbClr val="FF0000"/>
                </a:solidFill>
              </a:rPr>
              <a:t> -20%</a:t>
            </a:r>
          </a:p>
          <a:p>
            <a:pPr algn="ctr"/>
            <a:r>
              <a:rPr lang="fr-BE" sz="2000" b="1" dirty="0" smtClean="0">
                <a:solidFill>
                  <a:srgbClr val="FF0000"/>
                </a:solidFill>
              </a:rPr>
              <a:t>=&gt; 1334 euro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930343" y="4270366"/>
            <a:ext cx="1872208" cy="50405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pension</a:t>
            </a:r>
            <a:endParaRPr lang="fr-BE" dirty="0"/>
          </a:p>
        </p:txBody>
      </p:sp>
      <p:sp>
        <p:nvSpPr>
          <p:cNvPr id="37" name="Rectangle 36"/>
          <p:cNvSpPr/>
          <p:nvPr/>
        </p:nvSpPr>
        <p:spPr>
          <a:xfrm>
            <a:off x="5930343" y="3645024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1/1618</a:t>
            </a:r>
            <a:endParaRPr lang="fr-BE" dirty="0"/>
          </a:p>
        </p:txBody>
      </p:sp>
      <p:sp>
        <p:nvSpPr>
          <p:cNvPr id="38" name="Rectangle 37"/>
          <p:cNvSpPr/>
          <p:nvPr/>
        </p:nvSpPr>
        <p:spPr>
          <a:xfrm>
            <a:off x="4232176" y="3977610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traitement</a:t>
            </a:r>
            <a:endParaRPr lang="fr-BE" dirty="0"/>
          </a:p>
        </p:txBody>
      </p:sp>
      <p:sp>
        <p:nvSpPr>
          <p:cNvPr id="39" name="Oval 38"/>
          <p:cNvSpPr/>
          <p:nvPr/>
        </p:nvSpPr>
        <p:spPr>
          <a:xfrm>
            <a:off x="4668848" y="3349272"/>
            <a:ext cx="2207408" cy="66080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b="1" dirty="0" smtClean="0">
                <a:solidFill>
                  <a:srgbClr val="FF0000"/>
                </a:solidFill>
              </a:rPr>
              <a:t>=&gt; 772 euro</a:t>
            </a:r>
          </a:p>
        </p:txBody>
      </p:sp>
      <p:sp>
        <p:nvSpPr>
          <p:cNvPr id="40" name="Oval 39"/>
          <p:cNvSpPr/>
          <p:nvPr/>
        </p:nvSpPr>
        <p:spPr>
          <a:xfrm>
            <a:off x="6574564" y="4696025"/>
            <a:ext cx="1813860" cy="66080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2000" b="1" dirty="0" smtClean="0">
                <a:solidFill>
                  <a:srgbClr val="FF0000"/>
                </a:solidFill>
              </a:rPr>
              <a:t>525 euro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30343" y="6110511"/>
            <a:ext cx="1601721" cy="4001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BE" sz="2000" b="1" dirty="0" smtClean="0"/>
              <a:t>Base = 1 an</a:t>
            </a:r>
            <a:endParaRPr lang="fr-BE" sz="2000" b="1" dirty="0"/>
          </a:p>
        </p:txBody>
      </p:sp>
      <p:sp>
        <p:nvSpPr>
          <p:cNvPr id="6" name="Rectangle 5"/>
          <p:cNvSpPr/>
          <p:nvPr/>
        </p:nvSpPr>
        <p:spPr>
          <a:xfrm>
            <a:off x="1799692" y="2746300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Augmentation</a:t>
            </a:r>
          </a:p>
          <a:p>
            <a:pPr algn="ctr"/>
            <a:r>
              <a:rPr lang="fr-BE" dirty="0" smtClean="0"/>
              <a:t>Pouvoir d’achat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409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91" y="2258732"/>
            <a:ext cx="7798303" cy="317877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22746"/>
            <a:ext cx="82296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BE" sz="32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Plan Cafétaria &gt;&lt; </a:t>
            </a:r>
            <a:r>
              <a:rPr lang="fr-BE" sz="3200" dirty="0" err="1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traitement+pension</a:t>
            </a:r>
            <a:endParaRPr lang="fr-BE" sz="3200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10" name="Down Arrow Callout 9"/>
          <p:cNvSpPr/>
          <p:nvPr/>
        </p:nvSpPr>
        <p:spPr>
          <a:xfrm>
            <a:off x="6610163" y="1426561"/>
            <a:ext cx="1301914" cy="788155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Age début</a:t>
            </a:r>
          </a:p>
          <a:p>
            <a:pPr algn="ctr"/>
            <a:r>
              <a:rPr lang="fr-BE" dirty="0" smtClean="0"/>
              <a:t>carrière</a:t>
            </a:r>
            <a:endParaRPr lang="fr-BE" dirty="0"/>
          </a:p>
        </p:txBody>
      </p:sp>
      <p:sp>
        <p:nvSpPr>
          <p:cNvPr id="11" name="Up Arrow Callout 10"/>
          <p:cNvSpPr/>
          <p:nvPr/>
        </p:nvSpPr>
        <p:spPr>
          <a:xfrm>
            <a:off x="2123728" y="4293097"/>
            <a:ext cx="4320480" cy="2428378"/>
          </a:xfrm>
          <a:prstGeom prst="upArrowCallout">
            <a:avLst>
              <a:gd name="adj1" fmla="val 19256"/>
              <a:gd name="adj2" fmla="val 14086"/>
              <a:gd name="adj3" fmla="val 25000"/>
              <a:gd name="adj4" fmla="val 35106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>
                <a:solidFill>
                  <a:srgbClr val="002060"/>
                </a:solidFill>
              </a:rPr>
              <a:t>Delta</a:t>
            </a:r>
            <a:r>
              <a:rPr lang="fr-BE" dirty="0" smtClean="0"/>
              <a:t> </a:t>
            </a:r>
          </a:p>
          <a:p>
            <a:pPr algn="ctr"/>
            <a:r>
              <a:rPr lang="fr-BE" b="1" dirty="0" smtClean="0">
                <a:solidFill>
                  <a:schemeClr val="tx1"/>
                </a:solidFill>
              </a:rPr>
              <a:t>Plan Cafétaria</a:t>
            </a:r>
            <a:r>
              <a:rPr lang="fr-BE" dirty="0" smtClean="0"/>
              <a:t> </a:t>
            </a:r>
            <a:r>
              <a:rPr lang="fr-BE" dirty="0" smtClean="0">
                <a:solidFill>
                  <a:srgbClr val="002060"/>
                </a:solidFill>
              </a:rPr>
              <a:t>– </a:t>
            </a:r>
            <a:r>
              <a:rPr lang="fr-BE" b="1" dirty="0" smtClean="0">
                <a:solidFill>
                  <a:srgbClr val="F7570F"/>
                </a:solidFill>
              </a:rPr>
              <a:t>Traitement + pension</a:t>
            </a:r>
            <a:endParaRPr lang="fr-BE" b="1" dirty="0">
              <a:solidFill>
                <a:srgbClr val="F7570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 rot="19914782">
            <a:off x="-6786" y="1146991"/>
            <a:ext cx="71287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Les </a:t>
            </a:r>
            <a:r>
              <a:rPr lang="en-U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deux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systèmes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</a:p>
          <a:p>
            <a:pPr algn="ctr"/>
            <a:r>
              <a:rPr lang="en-U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sont</a:t>
            </a:r>
            <a:r>
              <a:rPr lang="en-U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nécessaires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2" name="Down Arrow Callout 11"/>
          <p:cNvSpPr/>
          <p:nvPr/>
        </p:nvSpPr>
        <p:spPr>
          <a:xfrm>
            <a:off x="683568" y="1409135"/>
            <a:ext cx="1301914" cy="788155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dirty="0" smtClean="0"/>
              <a:t>Age</a:t>
            </a:r>
          </a:p>
          <a:p>
            <a:pPr algn="ctr"/>
            <a:r>
              <a:rPr lang="fr-BE" dirty="0" smtClean="0"/>
              <a:t>décès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45518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5640490" y="6345042"/>
            <a:ext cx="187220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Pécule</a:t>
            </a:r>
            <a:r>
              <a:rPr lang="nl-BE" dirty="0" smtClean="0"/>
              <a:t> </a:t>
            </a:r>
            <a:r>
              <a:rPr lang="nl-BE" dirty="0" err="1" smtClean="0"/>
              <a:t>vacances</a:t>
            </a:r>
            <a:endParaRPr lang="nl-BE" dirty="0"/>
          </a:p>
        </p:txBody>
      </p:sp>
      <p:sp>
        <p:nvSpPr>
          <p:cNvPr id="47" name="Rectangle 46"/>
          <p:cNvSpPr/>
          <p:nvPr/>
        </p:nvSpPr>
        <p:spPr>
          <a:xfrm>
            <a:off x="4961126" y="2251050"/>
            <a:ext cx="187220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Pécule</a:t>
            </a:r>
            <a:r>
              <a:rPr lang="nl-BE" dirty="0" smtClean="0"/>
              <a:t> </a:t>
            </a:r>
            <a:r>
              <a:rPr lang="nl-BE" dirty="0" err="1" smtClean="0"/>
              <a:t>vacances</a:t>
            </a:r>
            <a:endParaRPr lang="nl-BE" dirty="0"/>
          </a:p>
        </p:txBody>
      </p:sp>
      <p:sp>
        <p:nvSpPr>
          <p:cNvPr id="46" name="Rectangle 45"/>
          <p:cNvSpPr/>
          <p:nvPr/>
        </p:nvSpPr>
        <p:spPr>
          <a:xfrm>
            <a:off x="4943133" y="3442567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Pécule</a:t>
            </a:r>
            <a:r>
              <a:rPr lang="nl-BE" dirty="0" smtClean="0"/>
              <a:t> </a:t>
            </a:r>
            <a:r>
              <a:rPr lang="nl-BE" dirty="0" err="1" smtClean="0"/>
              <a:t>vacances</a:t>
            </a:r>
            <a:endParaRPr lang="nl-BE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143737" y="3059703"/>
            <a:ext cx="3020550" cy="8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704386" y="1995719"/>
            <a:ext cx="1872208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Augmentation</a:t>
            </a:r>
            <a:endParaRPr lang="nl-BE" dirty="0" smtClean="0"/>
          </a:p>
          <a:p>
            <a:pPr algn="ctr"/>
            <a:r>
              <a:rPr lang="nl-BE" dirty="0" smtClean="0"/>
              <a:t>1/1618</a:t>
            </a:r>
            <a:endParaRPr lang="nl-BE" dirty="0"/>
          </a:p>
        </p:txBody>
      </p:sp>
      <p:sp>
        <p:nvSpPr>
          <p:cNvPr id="23" name="Rectangle 22"/>
          <p:cNvSpPr/>
          <p:nvPr/>
        </p:nvSpPr>
        <p:spPr>
          <a:xfrm>
            <a:off x="4693235" y="3190539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Augmentation</a:t>
            </a:r>
            <a:endParaRPr lang="nl-BE" dirty="0" smtClean="0"/>
          </a:p>
          <a:p>
            <a:pPr algn="ctr"/>
            <a:r>
              <a:rPr lang="nl-BE" dirty="0" smtClean="0"/>
              <a:t>1/1618</a:t>
            </a:r>
            <a:endParaRPr lang="nl-BE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4130215" y="2034941"/>
            <a:ext cx="3020550" cy="8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Proposition</a:t>
            </a:r>
            <a:r>
              <a:rPr lang="nl-BE" sz="3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/>
            </a:r>
            <a:br>
              <a:rPr lang="nl-BE" sz="3200" dirty="0">
                <a:solidFill>
                  <a:srgbClr val="4BACC6">
                    <a:lumMod val="50000"/>
                  </a:srgbClr>
                </a:solidFill>
                <a:latin typeface="Calibri"/>
              </a:rPr>
            </a:br>
            <a:r>
              <a:rPr lang="nl-BE" sz="3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Libre </a:t>
            </a:r>
            <a:r>
              <a:rPr lang="nl-BE" sz="3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choix</a:t>
            </a:r>
            <a:r>
              <a:rPr lang="nl-BE" sz="3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à </a:t>
            </a:r>
            <a:r>
              <a:rPr lang="nl-BE" sz="3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l’individu</a:t>
            </a:r>
            <a:endParaRPr lang="nl-BE" sz="3200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92960" y="1818314"/>
            <a:ext cx="241128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Allocation</a:t>
            </a:r>
            <a:r>
              <a:rPr lang="nl-BE" dirty="0" smtClean="0"/>
              <a:t> </a:t>
            </a:r>
            <a:r>
              <a:rPr lang="nl-BE" dirty="0" err="1" smtClean="0"/>
              <a:t>qui</a:t>
            </a:r>
            <a:r>
              <a:rPr lang="nl-BE" dirty="0" smtClean="0"/>
              <a:t> </a:t>
            </a:r>
            <a:r>
              <a:rPr lang="nl-BE" dirty="0" err="1" smtClean="0"/>
              <a:t>compte</a:t>
            </a:r>
            <a:r>
              <a:rPr lang="nl-BE" dirty="0" smtClean="0"/>
              <a:t> pour pension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115076" y="3446160"/>
            <a:ext cx="1872208" cy="83391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Je </a:t>
            </a:r>
            <a:r>
              <a:rPr lang="nl-BE" dirty="0" err="1" smtClean="0"/>
              <a:t>veux</a:t>
            </a:r>
            <a:r>
              <a:rPr lang="nl-BE" dirty="0" smtClean="0"/>
              <a:t> </a:t>
            </a:r>
            <a:r>
              <a:rPr lang="nl-BE" dirty="0" err="1" smtClean="0"/>
              <a:t>une</a:t>
            </a:r>
            <a:r>
              <a:rPr lang="nl-BE" dirty="0" smtClean="0"/>
              <a:t> </a:t>
            </a:r>
            <a:r>
              <a:rPr lang="nl-BE" dirty="0" err="1" smtClean="0"/>
              <a:t>augmentation</a:t>
            </a:r>
            <a:r>
              <a:rPr lang="nl-BE" dirty="0" smtClean="0"/>
              <a:t> de la pension ?</a:t>
            </a:r>
            <a:endParaRPr lang="nl-BE" dirty="0"/>
          </a:p>
        </p:txBody>
      </p:sp>
      <p:sp>
        <p:nvSpPr>
          <p:cNvPr id="7" name="Rectangle 6"/>
          <p:cNvSpPr/>
          <p:nvPr/>
        </p:nvSpPr>
        <p:spPr>
          <a:xfrm>
            <a:off x="2271530" y="2333190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Augmentation</a:t>
            </a:r>
            <a:endParaRPr lang="nl-BE" dirty="0" smtClean="0"/>
          </a:p>
          <a:p>
            <a:pPr algn="ctr"/>
            <a:r>
              <a:rPr lang="nl-BE" dirty="0" err="1" smtClean="0"/>
              <a:t>traitement</a:t>
            </a:r>
            <a:endParaRPr lang="nl-BE" dirty="0"/>
          </a:p>
        </p:txBody>
      </p:sp>
      <p:sp>
        <p:nvSpPr>
          <p:cNvPr id="8" name="Rectangle 7"/>
          <p:cNvSpPr/>
          <p:nvPr/>
        </p:nvSpPr>
        <p:spPr>
          <a:xfrm>
            <a:off x="2271530" y="4949720"/>
            <a:ext cx="1872208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Plan </a:t>
            </a:r>
          </a:p>
          <a:p>
            <a:pPr algn="ctr"/>
            <a:r>
              <a:rPr lang="nl-BE" dirty="0" smtClean="0"/>
              <a:t>cafetaria</a:t>
            </a:r>
            <a:endParaRPr lang="nl-BE" dirty="0"/>
          </a:p>
        </p:txBody>
      </p:sp>
      <p:sp>
        <p:nvSpPr>
          <p:cNvPr id="24" name="Rectangle 23"/>
          <p:cNvSpPr/>
          <p:nvPr/>
        </p:nvSpPr>
        <p:spPr>
          <a:xfrm>
            <a:off x="5220072" y="4274925"/>
            <a:ext cx="1080120" cy="27948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Contenu</a:t>
            </a:r>
            <a:endParaRPr lang="nl-BE" dirty="0"/>
          </a:p>
        </p:txBody>
      </p:sp>
      <p:sp>
        <p:nvSpPr>
          <p:cNvPr id="25" name="Left Brace 24"/>
          <p:cNvSpPr/>
          <p:nvPr/>
        </p:nvSpPr>
        <p:spPr>
          <a:xfrm>
            <a:off x="4264376" y="4498432"/>
            <a:ext cx="379632" cy="1738879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6" name="Rounded Rectangle 25"/>
          <p:cNvSpPr/>
          <p:nvPr/>
        </p:nvSpPr>
        <p:spPr>
          <a:xfrm>
            <a:off x="5015873" y="4759211"/>
            <a:ext cx="1806186" cy="71152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Inputs</a:t>
            </a:r>
            <a:r>
              <a:rPr lang="nl-BE" dirty="0"/>
              <a:t> </a:t>
            </a:r>
            <a:r>
              <a:rPr lang="nl-BE" dirty="0" err="1" smtClean="0"/>
              <a:t>Gp</a:t>
            </a:r>
            <a:r>
              <a:rPr lang="nl-BE" dirty="0" smtClean="0"/>
              <a:t> de </a:t>
            </a:r>
            <a:r>
              <a:rPr lang="nl-BE" dirty="0" err="1" smtClean="0"/>
              <a:t>Tvl</a:t>
            </a:r>
            <a:r>
              <a:rPr lang="nl-BE" dirty="0" smtClean="0"/>
              <a:t> </a:t>
            </a:r>
          </a:p>
          <a:p>
            <a:pPr algn="ctr"/>
            <a:r>
              <a:rPr lang="nl-BE" dirty="0" smtClean="0"/>
              <a:t>Benefits</a:t>
            </a:r>
            <a:endParaRPr lang="nl-BE" dirty="0"/>
          </a:p>
        </p:txBody>
      </p:sp>
      <p:sp>
        <p:nvSpPr>
          <p:cNvPr id="27" name="Rounded Rectangle 26"/>
          <p:cNvSpPr/>
          <p:nvPr/>
        </p:nvSpPr>
        <p:spPr>
          <a:xfrm>
            <a:off x="5033086" y="5723638"/>
            <a:ext cx="1806186" cy="3764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>
                <a:solidFill>
                  <a:srgbClr val="002060"/>
                </a:solidFill>
              </a:rPr>
              <a:t>Argent</a:t>
            </a:r>
            <a:endParaRPr lang="nl-BE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4008" y="4617622"/>
            <a:ext cx="4154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b="1" dirty="0" smtClean="0"/>
              <a:t>-</a:t>
            </a:r>
          </a:p>
          <a:p>
            <a:r>
              <a:rPr lang="nl-BE" b="1" dirty="0" smtClean="0"/>
              <a:t>…</a:t>
            </a:r>
          </a:p>
          <a:p>
            <a:r>
              <a:rPr lang="nl-BE" b="1" dirty="0" smtClean="0"/>
              <a:t>-</a:t>
            </a:r>
          </a:p>
          <a:p>
            <a:endParaRPr lang="nl-BE" b="1" dirty="0"/>
          </a:p>
          <a:p>
            <a:r>
              <a:rPr lang="nl-BE" b="1" dirty="0" smtClean="0"/>
              <a:t>-</a:t>
            </a:r>
            <a:endParaRPr lang="nl-BE" b="1" dirty="0"/>
          </a:p>
        </p:txBody>
      </p:sp>
      <p:sp>
        <p:nvSpPr>
          <p:cNvPr id="30" name="Rounded Rectangle 29"/>
          <p:cNvSpPr/>
          <p:nvPr/>
        </p:nvSpPr>
        <p:spPr>
          <a:xfrm>
            <a:off x="2720083" y="2882777"/>
            <a:ext cx="975101" cy="3764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dirty="0" smtClean="0">
                <a:solidFill>
                  <a:srgbClr val="002060"/>
                </a:solidFill>
              </a:rPr>
              <a:t>772 euro</a:t>
            </a:r>
            <a:endParaRPr lang="nl-BE" sz="1400" dirty="0">
              <a:solidFill>
                <a:srgbClr val="002060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713211" y="5509592"/>
            <a:ext cx="975101" cy="376466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dirty="0" smtClean="0">
                <a:solidFill>
                  <a:srgbClr val="002060"/>
                </a:solidFill>
              </a:rPr>
              <a:t>1334 euro</a:t>
            </a:r>
            <a:endParaRPr lang="nl-BE" sz="1400" dirty="0">
              <a:solidFill>
                <a:srgbClr val="00206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164288" y="1639994"/>
            <a:ext cx="1896585" cy="18887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>
                <a:solidFill>
                  <a:schemeClr val="tx1"/>
                </a:solidFill>
              </a:rPr>
              <a:t>Négociation</a:t>
            </a:r>
            <a:endParaRPr lang="nl-BE" dirty="0">
              <a:solidFill>
                <a:schemeClr val="tx1"/>
              </a:solidFill>
            </a:endParaRPr>
          </a:p>
          <a:p>
            <a:pPr algn="ctr"/>
            <a:r>
              <a:rPr lang="nl-BE" dirty="0" smtClean="0">
                <a:solidFill>
                  <a:schemeClr val="tx1"/>
                </a:solidFill>
              </a:rPr>
              <a:t>nécessaire</a:t>
            </a:r>
          </a:p>
          <a:p>
            <a:pPr algn="ctr"/>
            <a:r>
              <a:rPr lang="nl-BE" dirty="0" err="1" smtClean="0">
                <a:solidFill>
                  <a:schemeClr val="tx1"/>
                </a:solidFill>
              </a:rPr>
              <a:t>avec</a:t>
            </a:r>
            <a:r>
              <a:rPr lang="nl-BE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nl-BE" dirty="0" smtClean="0">
                <a:solidFill>
                  <a:schemeClr val="tx1"/>
                </a:solidFill>
              </a:rPr>
              <a:t>SPF Pensions</a:t>
            </a:r>
          </a:p>
          <a:p>
            <a:pPr algn="ctr"/>
            <a:r>
              <a:rPr lang="nl-BE" dirty="0" smtClean="0">
                <a:solidFill>
                  <a:schemeClr val="tx1"/>
                </a:solidFill>
              </a:rPr>
              <a:t>=&gt; RISQUES</a:t>
            </a:r>
          </a:p>
        </p:txBody>
      </p:sp>
      <p:cxnSp>
        <p:nvCxnSpPr>
          <p:cNvPr id="34" name="Straight Arrow Connector 33"/>
          <p:cNvCxnSpPr>
            <a:stCxn id="6" idx="0"/>
            <a:endCxn id="7" idx="1"/>
          </p:cNvCxnSpPr>
          <p:nvPr/>
        </p:nvCxnSpPr>
        <p:spPr>
          <a:xfrm flipV="1">
            <a:off x="1051180" y="2585218"/>
            <a:ext cx="1220350" cy="8609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6" idx="2"/>
            <a:endCxn id="8" idx="1"/>
          </p:cNvCxnSpPr>
          <p:nvPr/>
        </p:nvCxnSpPr>
        <p:spPr>
          <a:xfrm>
            <a:off x="1051180" y="4280079"/>
            <a:ext cx="1220350" cy="92166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852668" y="2612241"/>
            <a:ext cx="839012" cy="31270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rgbClr val="002060"/>
                </a:solidFill>
              </a:rPr>
              <a:t>Yes</a:t>
            </a:r>
            <a:endParaRPr lang="nl-BE" dirty="0">
              <a:solidFill>
                <a:srgbClr val="002060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852668" y="4835423"/>
            <a:ext cx="839012" cy="31270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rgbClr val="002060"/>
                </a:solidFill>
              </a:rPr>
              <a:t>No</a:t>
            </a:r>
            <a:endParaRPr lang="nl-BE" dirty="0">
              <a:solidFill>
                <a:srgbClr val="002060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2750230" y="4474782"/>
            <a:ext cx="944953" cy="28443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rgbClr val="002060"/>
                </a:solidFill>
              </a:rPr>
              <a:t>2022</a:t>
            </a:r>
            <a:endParaRPr lang="nl-BE" dirty="0">
              <a:solidFill>
                <a:srgbClr val="002060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6691811" y="3449118"/>
            <a:ext cx="944953" cy="28443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>
                <a:solidFill>
                  <a:srgbClr val="002060"/>
                </a:solidFill>
              </a:rPr>
              <a:t>???</a:t>
            </a:r>
            <a:endParaRPr lang="nl-BE" dirty="0">
              <a:solidFill>
                <a:srgbClr val="00206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62553" y="2848279"/>
            <a:ext cx="1243049" cy="50405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Traitement</a:t>
            </a:r>
            <a:endParaRPr lang="nl-BE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4824028" y="6346397"/>
            <a:ext cx="1872208" cy="504056"/>
            <a:chOff x="4824028" y="6346397"/>
            <a:chExt cx="1872208" cy="504056"/>
          </a:xfrm>
        </p:grpSpPr>
        <p:sp>
          <p:nvSpPr>
            <p:cNvPr id="36" name="Rectangle 35"/>
            <p:cNvSpPr/>
            <p:nvPr/>
          </p:nvSpPr>
          <p:spPr>
            <a:xfrm>
              <a:off x="4824028" y="6346397"/>
              <a:ext cx="1872208" cy="5040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BE" dirty="0" err="1" smtClean="0"/>
                <a:t>Augmentation</a:t>
              </a:r>
              <a:endParaRPr lang="nl-BE" dirty="0" smtClean="0"/>
            </a:p>
            <a:p>
              <a:pPr algn="ctr"/>
              <a:r>
                <a:rPr lang="nl-BE" dirty="0" smtClean="0"/>
                <a:t>1/1618</a:t>
              </a:r>
              <a:endParaRPr lang="nl-BE" dirty="0"/>
            </a:p>
          </p:txBody>
        </p:sp>
        <p:sp>
          <p:nvSpPr>
            <p:cNvPr id="3" name="Multiply 2"/>
            <p:cNvSpPr/>
            <p:nvPr/>
          </p:nvSpPr>
          <p:spPr>
            <a:xfrm>
              <a:off x="5448841" y="6353003"/>
              <a:ext cx="599323" cy="497450"/>
            </a:xfrm>
            <a:prstGeom prst="mathMultiply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</p:grpSp>
      <p:sp>
        <p:nvSpPr>
          <p:cNvPr id="41" name="Oval 40"/>
          <p:cNvSpPr/>
          <p:nvPr/>
        </p:nvSpPr>
        <p:spPr>
          <a:xfrm>
            <a:off x="115076" y="1213622"/>
            <a:ext cx="2368692" cy="96052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000" b="1" dirty="0" err="1" smtClean="0">
                <a:solidFill>
                  <a:srgbClr val="FF0000"/>
                </a:solidFill>
              </a:rPr>
              <a:t>Exemple</a:t>
            </a:r>
            <a:r>
              <a:rPr lang="nl-BE" sz="2000" b="1" dirty="0" smtClean="0">
                <a:solidFill>
                  <a:srgbClr val="FF0000"/>
                </a:solidFill>
              </a:rPr>
              <a:t> </a:t>
            </a:r>
            <a:r>
              <a:rPr lang="nl-BE" sz="2000" b="1" dirty="0" err="1" smtClean="0">
                <a:solidFill>
                  <a:srgbClr val="FF0000"/>
                </a:solidFill>
              </a:rPr>
              <a:t>SOffr</a:t>
            </a:r>
            <a:r>
              <a:rPr lang="nl-BE" sz="20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nl-BE" sz="2000" b="1" dirty="0" smtClean="0">
                <a:solidFill>
                  <a:srgbClr val="FF0000"/>
                </a:solidFill>
              </a:rPr>
              <a:t>1668 euro</a:t>
            </a:r>
            <a:endParaRPr lang="nl-BE" sz="2000" b="1" dirty="0">
              <a:solidFill>
                <a:srgbClr val="FF0000"/>
              </a:solidFill>
            </a:endParaRPr>
          </a:p>
        </p:txBody>
      </p:sp>
      <p:sp>
        <p:nvSpPr>
          <p:cNvPr id="48" name="Multiply 47"/>
          <p:cNvSpPr/>
          <p:nvPr/>
        </p:nvSpPr>
        <p:spPr>
          <a:xfrm>
            <a:off x="5580112" y="2276872"/>
            <a:ext cx="599323" cy="497450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9358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1719831"/>
            <a:ext cx="8516938" cy="1367606"/>
          </a:xfrm>
          <a:solidFill>
            <a:schemeClr val="bg1">
              <a:lumMod val="95000"/>
            </a:schemeClr>
          </a:solidFill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 algn="ctr">
              <a:buNone/>
            </a:pPr>
            <a:r>
              <a:rPr lang="fr-BE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But de la réunion : </a:t>
            </a:r>
          </a:p>
          <a:p>
            <a:pPr marL="0" indent="0" algn="ctr">
              <a:buNone/>
            </a:pPr>
            <a:r>
              <a:rPr lang="fr-BE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Créer une image globale pour tous les acteurs</a:t>
            </a:r>
          </a:p>
          <a:p>
            <a:pPr marL="0" indent="0" algn="ctr">
              <a:buNone/>
            </a:pPr>
            <a:endParaRPr lang="fr-BE" u="none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084EF7-23AF-4048-BB5E-9AEF2BE8482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333578" y="4864251"/>
            <a:ext cx="8516938" cy="1229045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AutoNum type="arabicPeriod"/>
              <a:defRPr sz="3200" u="sng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5350" indent="-438150" algn="l" rtl="0" eaLnBrk="0" fontAlgn="base" hangingPunct="0">
              <a:spcBef>
                <a:spcPct val="20000"/>
              </a:spcBef>
              <a:spcAft>
                <a:spcPct val="0"/>
              </a:spcAft>
              <a:buAutoNum type="alphaLcPeriod"/>
              <a:defRPr sz="2800" u="sng">
                <a:solidFill>
                  <a:schemeClr val="tx1"/>
                </a:solidFill>
                <a:latin typeface="+mn-lt"/>
              </a:defRPr>
            </a:lvl2pPr>
            <a:lvl3pPr marL="1409700" indent="-4953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784350" indent="-41275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698750" indent="-412750" algn="l" rtl="0" fontAlgn="base">
              <a:spcBef>
                <a:spcPct val="20000"/>
              </a:spcBef>
              <a:spcAft>
                <a:spcPct val="0"/>
              </a:spcAft>
              <a:buAutoNum type="romanLcPeriod"/>
              <a:defRPr sz="2000">
                <a:solidFill>
                  <a:schemeClr val="tx1"/>
                </a:solidFill>
                <a:latin typeface="+mn-lt"/>
              </a:defRPr>
            </a:lvl6pPr>
            <a:lvl7pPr marL="3155950" indent="-412750" algn="l" rtl="0" fontAlgn="base">
              <a:spcBef>
                <a:spcPct val="20000"/>
              </a:spcBef>
              <a:spcAft>
                <a:spcPct val="0"/>
              </a:spcAft>
              <a:buAutoNum type="romanLcPeriod"/>
              <a:defRPr sz="2000">
                <a:solidFill>
                  <a:schemeClr val="tx1"/>
                </a:solidFill>
                <a:latin typeface="+mn-lt"/>
              </a:defRPr>
            </a:lvl7pPr>
            <a:lvl8pPr marL="3613150" indent="-412750" algn="l" rtl="0" fontAlgn="base">
              <a:spcBef>
                <a:spcPct val="20000"/>
              </a:spcBef>
              <a:spcAft>
                <a:spcPct val="0"/>
              </a:spcAft>
              <a:buAutoNum type="romanLcPeriod"/>
              <a:defRPr sz="2000">
                <a:solidFill>
                  <a:schemeClr val="tx1"/>
                </a:solidFill>
                <a:latin typeface="+mn-lt"/>
              </a:defRPr>
            </a:lvl8pPr>
            <a:lvl9pPr marL="4070350" indent="-412750" algn="l" rtl="0" fontAlgn="base">
              <a:spcBef>
                <a:spcPct val="20000"/>
              </a:spcBef>
              <a:spcAft>
                <a:spcPct val="0"/>
              </a:spcAft>
              <a:buAutoNum type="romanLcPeriod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fr-BE" sz="24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Préparer tous les dossiers ( avec les avis de tout le monde ) pour permettre au MOD de prendre ASAP une décision quant au plan d’action pour certains dossiers.</a:t>
            </a:r>
          </a:p>
          <a:p>
            <a:pPr marL="0" indent="0" algn="ctr">
              <a:buFontTx/>
              <a:buNone/>
            </a:pPr>
            <a:endParaRPr lang="fr-BE" sz="2400" u="none" kern="0" dirty="0">
              <a:solidFill>
                <a:srgbClr val="002060"/>
              </a:solidFill>
            </a:endParaRPr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323528" y="3356992"/>
            <a:ext cx="8516938" cy="123770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AutoNum type="arabicPeriod"/>
              <a:defRPr sz="3200" u="sng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95350" indent="-438150" algn="l" rtl="0" eaLnBrk="0" fontAlgn="base" hangingPunct="0">
              <a:spcBef>
                <a:spcPct val="20000"/>
              </a:spcBef>
              <a:spcAft>
                <a:spcPct val="0"/>
              </a:spcAft>
              <a:buAutoNum type="alphaLcPeriod"/>
              <a:defRPr sz="2800" u="sng">
                <a:solidFill>
                  <a:schemeClr val="tx1"/>
                </a:solidFill>
                <a:latin typeface="+mn-lt"/>
              </a:defRPr>
            </a:lvl2pPr>
            <a:lvl3pPr marL="1409700" indent="-495300" algn="l" rtl="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+mn-lt"/>
              </a:defRPr>
            </a:lvl3pPr>
            <a:lvl4pPr marL="1784350" indent="-41275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698750" indent="-412750" algn="l" rtl="0" fontAlgn="base">
              <a:spcBef>
                <a:spcPct val="20000"/>
              </a:spcBef>
              <a:spcAft>
                <a:spcPct val="0"/>
              </a:spcAft>
              <a:buAutoNum type="romanLcPeriod"/>
              <a:defRPr sz="2000">
                <a:solidFill>
                  <a:schemeClr val="tx1"/>
                </a:solidFill>
                <a:latin typeface="+mn-lt"/>
              </a:defRPr>
            </a:lvl6pPr>
            <a:lvl7pPr marL="3155950" indent="-412750" algn="l" rtl="0" fontAlgn="base">
              <a:spcBef>
                <a:spcPct val="20000"/>
              </a:spcBef>
              <a:spcAft>
                <a:spcPct val="0"/>
              </a:spcAft>
              <a:buAutoNum type="romanLcPeriod"/>
              <a:defRPr sz="2000">
                <a:solidFill>
                  <a:schemeClr val="tx1"/>
                </a:solidFill>
                <a:latin typeface="+mn-lt"/>
              </a:defRPr>
            </a:lvl7pPr>
            <a:lvl8pPr marL="3613150" indent="-412750" algn="l" rtl="0" fontAlgn="base">
              <a:spcBef>
                <a:spcPct val="20000"/>
              </a:spcBef>
              <a:spcAft>
                <a:spcPct val="0"/>
              </a:spcAft>
              <a:buAutoNum type="romanLcPeriod"/>
              <a:defRPr sz="2000">
                <a:solidFill>
                  <a:schemeClr val="tx1"/>
                </a:solidFill>
                <a:latin typeface="+mn-lt"/>
              </a:defRPr>
            </a:lvl8pPr>
            <a:lvl9pPr marL="4070350" indent="-412750" algn="l" rtl="0" fontAlgn="base">
              <a:spcBef>
                <a:spcPct val="20000"/>
              </a:spcBef>
              <a:spcAft>
                <a:spcPct val="0"/>
              </a:spcAft>
              <a:buAutoNum type="romanLcPeriod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fr-BE" sz="24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Reprendre le dialogue entre autorité et organisations syndicales sur différents sujets</a:t>
            </a:r>
          </a:p>
          <a:p>
            <a:pPr marL="0" indent="0" algn="ctr">
              <a:buNone/>
            </a:pPr>
            <a:r>
              <a:rPr lang="fr-BE" sz="24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Concerter - Informer</a:t>
            </a:r>
          </a:p>
          <a:p>
            <a:pPr marL="0" indent="0" algn="ctr">
              <a:buFontTx/>
              <a:buNone/>
            </a:pPr>
            <a:endParaRPr lang="fr-BE" sz="2400" u="none" kern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8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Plan cafétaria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638" y="1483696"/>
            <a:ext cx="8229600" cy="5141168"/>
          </a:xfr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457200" lvl="1" indent="0">
              <a:buNone/>
            </a:pPr>
            <a:r>
              <a:rPr lang="nl-BE" sz="2400" dirty="0" smtClean="0"/>
              <a:t>Groupe de </a:t>
            </a:r>
            <a:r>
              <a:rPr lang="nl-BE" sz="2400" dirty="0" err="1" smtClean="0"/>
              <a:t>travail</a:t>
            </a:r>
            <a:r>
              <a:rPr lang="nl-BE" sz="2400" dirty="0" smtClean="0"/>
              <a:t> Benefits =&gt; </a:t>
            </a:r>
            <a:r>
              <a:rPr lang="nl-BE" sz="2400" dirty="0" err="1" smtClean="0"/>
              <a:t>domaines</a:t>
            </a:r>
            <a:r>
              <a:rPr lang="nl-BE" sz="2400" dirty="0" smtClean="0"/>
              <a:t> </a:t>
            </a:r>
            <a:r>
              <a:rPr lang="nl-BE" sz="2400" dirty="0" err="1" smtClean="0"/>
              <a:t>susceptibles</a:t>
            </a:r>
            <a:r>
              <a:rPr lang="nl-BE" sz="2400" dirty="0" smtClean="0"/>
              <a:t> pour </a:t>
            </a:r>
            <a:r>
              <a:rPr lang="nl-BE" sz="2400" dirty="0" err="1" smtClean="0"/>
              <a:t>incorporation</a:t>
            </a:r>
            <a:r>
              <a:rPr lang="nl-BE" sz="2400" dirty="0" smtClean="0"/>
              <a:t> dans </a:t>
            </a:r>
            <a:r>
              <a:rPr lang="nl-BE" sz="2400" dirty="0" err="1" smtClean="0"/>
              <a:t>un</a:t>
            </a:r>
            <a:r>
              <a:rPr lang="nl-BE" sz="2400" dirty="0" smtClean="0"/>
              <a:t> plan cafétaria =&gt; </a:t>
            </a:r>
            <a:r>
              <a:rPr lang="nl-BE" sz="2400" dirty="0" err="1" smtClean="0"/>
              <a:t>soumis</a:t>
            </a:r>
            <a:r>
              <a:rPr lang="nl-BE" sz="2400" dirty="0" smtClean="0"/>
              <a:t> à KPMG</a:t>
            </a:r>
          </a:p>
          <a:p>
            <a:pPr lvl="1"/>
            <a:endParaRPr lang="nl-BE" sz="1200" dirty="0" smtClean="0"/>
          </a:p>
          <a:p>
            <a:pPr lvl="1"/>
            <a:r>
              <a:rPr lang="nl-BE" sz="1200" dirty="0" smtClean="0"/>
              <a:t>Huurtoelage</a:t>
            </a:r>
            <a:r>
              <a:rPr lang="nl-BE" sz="1200" dirty="0"/>
              <a:t>: meer dan waarschijnlijk geen optimalisatie mogelijk, dus niet zinvol in een cafetariaplan, maar de vraag wordt gesteld aan RSZ/Fiscus (context: mobiliteit Mil is hoger dan gemiddeld).</a:t>
            </a:r>
          </a:p>
          <a:p>
            <a:pPr lvl="1"/>
            <a:r>
              <a:rPr lang="nl-BE" sz="1200" dirty="0"/>
              <a:t>Een recent vonnis heeft ertoe geleid dat extra kinderbijslag niet meer leidt tot optimalisatie.  Ze gingen de vraag stellen voor specifieke tussenkomsten voor kinderopvang, naschoolse opvang en vakantiekampen.</a:t>
            </a:r>
          </a:p>
          <a:p>
            <a:pPr lvl="1"/>
            <a:r>
              <a:rPr lang="nl-BE" sz="1200" dirty="0"/>
              <a:t>Klusjesdiensten en/of dienstencheques: wellicht geen optimalisatie mogelijk, maar de vraag wordt gesteld aan RSZ/Fiscus.</a:t>
            </a:r>
          </a:p>
          <a:p>
            <a:pPr lvl="1"/>
            <a:r>
              <a:rPr lang="nl-BE" sz="1200" dirty="0"/>
              <a:t>Hospitalisatieverzekering, ambulante zorgen en tandverzekering: wordt meegenomen in de studie.</a:t>
            </a:r>
          </a:p>
          <a:p>
            <a:pPr lvl="1"/>
            <a:r>
              <a:rPr lang="nl-BE" sz="1200" dirty="0"/>
              <a:t>Kortingsbonnen/museumpas/abonnementen fitness/</a:t>
            </a:r>
            <a:r>
              <a:rPr lang="nl-BE" sz="1200" dirty="0" err="1"/>
              <a:t>enz</a:t>
            </a:r>
            <a:r>
              <a:rPr lang="nl-BE" sz="1200" dirty="0"/>
              <a:t>…: geen optimalisatie mogelijk.</a:t>
            </a:r>
          </a:p>
          <a:p>
            <a:pPr lvl="1"/>
            <a:r>
              <a:rPr lang="nl-BE" sz="1200" dirty="0"/>
              <a:t>Parkingkosten station en klasverhoging abonnement: wordt meegenomen in de studie.</a:t>
            </a:r>
          </a:p>
          <a:p>
            <a:pPr lvl="1"/>
            <a:r>
              <a:rPr lang="nl-BE" sz="1200" dirty="0"/>
              <a:t>Een jaarabonnement Lijn of NMBS leidt tot problemen omdat die uitgave niet of onvoldoende kunnen gelinkt worden aan woon/werkverplaatsingen, wat voor tussenkomsten voor openbaar vervoer vereist is.</a:t>
            </a:r>
          </a:p>
          <a:p>
            <a:pPr lvl="1"/>
            <a:r>
              <a:rPr lang="nl-BE" sz="1200" dirty="0"/>
              <a:t>Fietslease wordt meegenomen in de studie.</a:t>
            </a:r>
          </a:p>
          <a:p>
            <a:pPr lvl="1"/>
            <a:r>
              <a:rPr lang="nl-BE" sz="1200" dirty="0"/>
              <a:t>Tussenkomst internetabonnement wordt meegenomen in de studie.</a:t>
            </a:r>
          </a:p>
          <a:p>
            <a:pPr lvl="1"/>
            <a:r>
              <a:rPr lang="nl-BE" sz="1200" dirty="0"/>
              <a:t>Lease tablet of computer wordt meegenomen in de studie.</a:t>
            </a:r>
          </a:p>
          <a:p>
            <a:pPr lvl="1"/>
            <a:r>
              <a:rPr lang="nl-BE" sz="1200" dirty="0"/>
              <a:t>Een budget bij een ‘opleidingsplatform’ (een website waar je een heel gala aan vormingen kan bestellen, </a:t>
            </a:r>
            <a:r>
              <a:rPr lang="nl-BE" sz="1200" dirty="0" err="1"/>
              <a:t>bvb</a:t>
            </a:r>
            <a:r>
              <a:rPr lang="nl-BE" sz="1200" dirty="0"/>
              <a:t>. DONUS) wordt meegenomen in de studie.</a:t>
            </a:r>
          </a:p>
          <a:p>
            <a:pPr lvl="1"/>
            <a:r>
              <a:rPr lang="nl-BE" sz="1200" dirty="0"/>
              <a:t>Outplacement: wellicht geen optimalisatie mogelijk, maar wordt meegenomen in de studie.</a:t>
            </a:r>
          </a:p>
          <a:p>
            <a:pPr lvl="1"/>
            <a:r>
              <a:rPr lang="nl-BE" sz="1200" dirty="0"/>
              <a:t>Tussenkomst voor woon/werkverkeer met persoonlijk </a:t>
            </a:r>
            <a:r>
              <a:rPr lang="nl-BE" sz="1200" dirty="0" err="1"/>
              <a:t>Vtg</a:t>
            </a:r>
            <a:r>
              <a:rPr lang="nl-BE" sz="1200" dirty="0"/>
              <a:t> wordt meegenomen in de studie.</a:t>
            </a:r>
          </a:p>
          <a:p>
            <a:pPr lvl="1"/>
            <a:r>
              <a:rPr lang="nl-BE" sz="1200" dirty="0"/>
              <a:t>Terugbetaling individueel pensioensparen wordt meegenomen in de studie.</a:t>
            </a:r>
          </a:p>
          <a:p>
            <a:endParaRPr lang="nl-B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A7356C-9DC0-47F5-BB5A-9F5DF36C2B77}" type="slidenum">
              <a:rPr lang="nl-BE" smtClean="0"/>
              <a:pPr>
                <a:defRPr/>
              </a:pPr>
              <a:t>20</a:t>
            </a:fld>
            <a:endParaRPr lang="nl-BE"/>
          </a:p>
        </p:txBody>
      </p:sp>
      <p:grpSp>
        <p:nvGrpSpPr>
          <p:cNvPr id="5" name="Group 4"/>
          <p:cNvGrpSpPr/>
          <p:nvPr/>
        </p:nvGrpSpPr>
        <p:grpSpPr>
          <a:xfrm>
            <a:off x="4129088" y="933604"/>
            <a:ext cx="885825" cy="114300"/>
            <a:chOff x="4102933" y="1082452"/>
            <a:chExt cx="885825" cy="1143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212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44624"/>
            <a:ext cx="5063585" cy="206404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616" y="2379578"/>
            <a:ext cx="5063585" cy="206404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46870"/>
          </a:xfrm>
        </p:spPr>
        <p:txBody>
          <a:bodyPr/>
          <a:lstStyle/>
          <a:p>
            <a:pPr>
              <a:defRPr/>
            </a:pPr>
            <a:fld id="{A2CCDA37-484C-454B-9BB7-2C838218556C}" type="slidenum">
              <a:rPr lang="nl-BE" smtClean="0"/>
              <a:pPr>
                <a:defRPr/>
              </a:pPr>
              <a:t>21</a:t>
            </a:fld>
            <a:endParaRPr lang="nl-B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4638619"/>
            <a:ext cx="5064964" cy="2064603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145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CDA37-484C-454B-9BB7-2C838218556C}" type="slidenum">
              <a:rPr lang="nl-BE" smtClean="0"/>
              <a:pPr>
                <a:defRPr/>
              </a:pPr>
              <a:t>22</a:t>
            </a:fld>
            <a:endParaRPr lang="nl-B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637467"/>
            <a:ext cx="5112568" cy="208400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0"/>
            <a:ext cx="5112920" cy="208415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9616" y="2379578"/>
            <a:ext cx="5063585" cy="206404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383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CDA37-484C-454B-9BB7-2C838218556C}" type="slidenum">
              <a:rPr lang="nl-BE" smtClean="0"/>
              <a:pPr>
                <a:defRPr/>
              </a:pPr>
              <a:t>23</a:t>
            </a:fld>
            <a:endParaRPr lang="nl-B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5" y="18533"/>
            <a:ext cx="5152214" cy="20901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9616" y="2377418"/>
            <a:ext cx="5068883" cy="206620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595" y="4655361"/>
            <a:ext cx="5056881" cy="206130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861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CDA37-484C-454B-9BB7-2C838218556C}" type="slidenum">
              <a:rPr lang="nl-BE" smtClean="0"/>
              <a:pPr>
                <a:defRPr/>
              </a:pPr>
              <a:t>24</a:t>
            </a:fld>
            <a:endParaRPr lang="nl-B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95" y="4655361"/>
            <a:ext cx="5056881" cy="206130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5" y="30498"/>
            <a:ext cx="5152214" cy="210016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9616" y="2377418"/>
            <a:ext cx="5068883" cy="206620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767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CCDA37-484C-454B-9BB7-2C838218556C}" type="slidenum">
              <a:rPr lang="nl-BE" smtClean="0"/>
              <a:pPr>
                <a:defRPr/>
              </a:pPr>
              <a:t>25</a:t>
            </a:fld>
            <a:endParaRPr lang="nl-B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616" y="2377418"/>
            <a:ext cx="5068883" cy="206620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7" y="36884"/>
            <a:ext cx="5168692" cy="2106885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595" y="4643656"/>
            <a:ext cx="5056881" cy="2061308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220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Pouvoir</a:t>
            </a:r>
            <a:r>
              <a:rPr lang="nl-BE" sz="3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</a:t>
            </a:r>
            <a:r>
              <a:rPr lang="nl-BE" sz="3200" dirty="0" err="1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d’achat</a:t>
            </a:r>
            <a:r>
              <a:rPr lang="nl-BE" sz="20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(2</a:t>
            </a:r>
            <a:r>
              <a:rPr lang="nl-BE" sz="20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80797" y="1706870"/>
            <a:ext cx="6239582" cy="1866146"/>
          </a:xfrm>
          <a:ln>
            <a:solidFill>
              <a:schemeClr val="accent5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nl-BE" u="none" dirty="0" err="1" smtClean="0"/>
              <a:t>Motiver</a:t>
            </a:r>
            <a:r>
              <a:rPr lang="nl-BE" u="none" dirty="0" smtClean="0"/>
              <a:t> le </a:t>
            </a:r>
            <a:r>
              <a:rPr lang="nl-BE" u="none" dirty="0" err="1" smtClean="0"/>
              <a:t>personnel</a:t>
            </a:r>
            <a:r>
              <a:rPr lang="nl-BE" u="none" dirty="0" smtClean="0"/>
              <a:t> </a:t>
            </a:r>
          </a:p>
          <a:p>
            <a:pPr marL="0" indent="0" algn="ctr">
              <a:buNone/>
            </a:pPr>
            <a:r>
              <a:rPr lang="nl-BE" u="none" dirty="0" smtClean="0"/>
              <a:t>à </a:t>
            </a:r>
            <a:r>
              <a:rPr lang="nl-BE" u="none" dirty="0" err="1" smtClean="0"/>
              <a:t>travailler</a:t>
            </a:r>
            <a:r>
              <a:rPr lang="nl-BE" u="none" dirty="0" smtClean="0"/>
              <a:t> </a:t>
            </a:r>
          </a:p>
          <a:p>
            <a:pPr marL="0" indent="0" algn="ctr">
              <a:buNone/>
            </a:pPr>
            <a:r>
              <a:rPr lang="nl-BE" u="none" dirty="0" err="1" smtClean="0"/>
              <a:t>après</a:t>
            </a:r>
            <a:r>
              <a:rPr lang="nl-BE" u="none" dirty="0" smtClean="0"/>
              <a:t> la date de la pension</a:t>
            </a:r>
            <a:endParaRPr lang="nl-BE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465600"/>
            <a:ext cx="2133600" cy="365125"/>
          </a:xfrm>
        </p:spPr>
        <p:txBody>
          <a:bodyPr/>
          <a:lstStyle/>
          <a:p>
            <a:pPr algn="l">
              <a:defRPr/>
            </a:pPr>
            <a:fld id="{A3084EF7-23AF-4048-BB5E-9AEF2BE84824}" type="slidenum">
              <a:rPr lang="en-US" smtClean="0">
                <a:solidFill>
                  <a:srgbClr val="002060"/>
                </a:solidFill>
              </a:rPr>
              <a:pPr algn="l">
                <a:defRPr/>
              </a:pPr>
              <a:t>26</a:t>
            </a:fld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435543"/>
            <a:ext cx="2646359" cy="1984770"/>
          </a:xfrm>
          <a:prstGeom prst="rect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4435543"/>
            <a:ext cx="2646359" cy="1984770"/>
          </a:xfrm>
          <a:prstGeom prst="rect">
            <a:avLst/>
          </a:prstGeom>
          <a:ln w="12700"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7" name="Group 6"/>
          <p:cNvGrpSpPr/>
          <p:nvPr/>
        </p:nvGrpSpPr>
        <p:grpSpPr>
          <a:xfrm>
            <a:off x="4129088" y="933604"/>
            <a:ext cx="885825" cy="114300"/>
            <a:chOff x="4102933" y="1082452"/>
            <a:chExt cx="885825" cy="1143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721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478" y="1844824"/>
            <a:ext cx="8229600" cy="3960440"/>
          </a:xfrm>
        </p:spPr>
        <p:txBody>
          <a:bodyPr/>
          <a:lstStyle/>
          <a:p>
            <a:pPr marL="0" indent="0" algn="ctr">
              <a:buNone/>
            </a:pPr>
            <a:endParaRPr lang="fr-BE" sz="1600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fr-BE" sz="1600" dirty="0" smtClean="0"/>
              <a:t>Augmenter l’attractivité de la PVE</a:t>
            </a:r>
          </a:p>
          <a:p>
            <a:pPr marL="228600" indent="-228600">
              <a:buFont typeface="+mj-lt"/>
              <a:buAutoNum type="arabicPeriod" startAt="2"/>
            </a:pPr>
            <a:endParaRPr lang="fr-BE" sz="1200" dirty="0" smtClean="0"/>
          </a:p>
          <a:p>
            <a:pPr marL="228600" indent="-228600">
              <a:buFont typeface="+mj-lt"/>
              <a:buAutoNum type="arabicPeriod" startAt="2"/>
            </a:pPr>
            <a:endParaRPr lang="fr-BE" sz="1200" dirty="0" smtClean="0"/>
          </a:p>
          <a:p>
            <a:pPr marL="228600" indent="-228600">
              <a:buFont typeface="+mj-lt"/>
              <a:buAutoNum type="arabicPeriod" startAt="2"/>
            </a:pPr>
            <a:endParaRPr lang="fr-BE" sz="1200" dirty="0" smtClean="0"/>
          </a:p>
          <a:p>
            <a:pPr marL="228600" indent="-228600">
              <a:buFont typeface="+mj-lt"/>
              <a:buAutoNum type="arabicPeriod" startAt="2"/>
            </a:pPr>
            <a:endParaRPr lang="fr-BE" sz="1200" dirty="0" smtClean="0"/>
          </a:p>
          <a:p>
            <a:pPr marL="228600" indent="-228600">
              <a:buFont typeface="+mj-lt"/>
              <a:buAutoNum type="arabicPeriod" startAt="2"/>
            </a:pPr>
            <a:endParaRPr lang="fr-BE" sz="1200" dirty="0" smtClean="0"/>
          </a:p>
          <a:p>
            <a:pPr marL="228600" indent="-228600">
              <a:buFont typeface="+mj-lt"/>
              <a:buAutoNum type="arabicPeriod" startAt="2"/>
            </a:pPr>
            <a:endParaRPr lang="fr-BE" sz="1200" dirty="0" smtClean="0"/>
          </a:p>
          <a:p>
            <a:pPr marL="228600" indent="-228600">
              <a:buFont typeface="+mj-lt"/>
              <a:buAutoNum type="arabicPeriod" startAt="2"/>
            </a:pPr>
            <a:endParaRPr lang="fr-BE" sz="1200" dirty="0" smtClean="0"/>
          </a:p>
          <a:p>
            <a:pPr marL="228600" indent="-228600">
              <a:buFont typeface="+mj-lt"/>
              <a:buAutoNum type="arabicPeriod" startAt="2"/>
            </a:pPr>
            <a:endParaRPr lang="fr-BE" sz="1200" dirty="0" smtClean="0"/>
          </a:p>
          <a:p>
            <a:pPr marL="0" indent="0">
              <a:buNone/>
            </a:pPr>
            <a:endParaRPr lang="fr-BE" sz="1200" dirty="0"/>
          </a:p>
        </p:txBody>
      </p:sp>
      <p:grpSp>
        <p:nvGrpSpPr>
          <p:cNvPr id="4" name="Group 3"/>
          <p:cNvGrpSpPr/>
          <p:nvPr/>
        </p:nvGrpSpPr>
        <p:grpSpPr>
          <a:xfrm>
            <a:off x="4273103" y="1187137"/>
            <a:ext cx="885825" cy="114300"/>
            <a:chOff x="4102933" y="1082452"/>
            <a:chExt cx="885825" cy="11430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 bwMode="auto">
          <a:xfrm>
            <a:off x="1691680" y="116632"/>
            <a:ext cx="6048672" cy="110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Way ahead: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Proposition</a:t>
            </a:r>
            <a:endParaRPr kumimoji="0" lang="fr-BE" sz="1100" b="0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571021"/>
              </p:ext>
            </p:extLst>
          </p:nvPr>
        </p:nvGraphicFramePr>
        <p:xfrm>
          <a:off x="827584" y="2888613"/>
          <a:ext cx="504056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2403919588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356594804"/>
                    </a:ext>
                  </a:extLst>
                </a:gridCol>
              </a:tblGrid>
              <a:tr h="280031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Initiative</a:t>
                      </a:r>
                      <a:r>
                        <a:rPr lang="fr-BE" sz="1400" baseline="0" noProof="0" dirty="0" smtClean="0"/>
                        <a:t> HR</a:t>
                      </a:r>
                      <a:endParaRPr lang="fr-BE" sz="14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Action</a:t>
                      </a:r>
                      <a:r>
                        <a:rPr lang="fr-BE" sz="1400" baseline="0" noProof="0" dirty="0" smtClean="0"/>
                        <a:t> à prendre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289835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Traitement des réservistes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CONEGO ( réalisé</a:t>
                      </a:r>
                      <a:r>
                        <a:rPr lang="fr-BE" sz="1400" baseline="0" noProof="0" dirty="0" smtClean="0"/>
                        <a:t> )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048105"/>
                  </a:ext>
                </a:extLst>
              </a:tr>
              <a:tr h="292968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Allocations/indemnités</a:t>
                      </a:r>
                      <a:r>
                        <a:rPr lang="fr-BE" sz="1400" baseline="0" noProof="0" dirty="0" smtClean="0"/>
                        <a:t> des réservistes</a:t>
                      </a:r>
                      <a:endParaRPr lang="fr-BE" sz="14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aseline="0" noProof="0" dirty="0" smtClean="0"/>
                        <a:t>CONEGO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13435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386075"/>
              </p:ext>
            </p:extLst>
          </p:nvPr>
        </p:nvGraphicFramePr>
        <p:xfrm>
          <a:off x="2086005" y="4358432"/>
          <a:ext cx="460279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2403919588"/>
                    </a:ext>
                  </a:extLst>
                </a:gridCol>
                <a:gridCol w="1578459">
                  <a:extLst>
                    <a:ext uri="{9D8B030D-6E8A-4147-A177-3AD203B41FA5}">
                      <a16:colId xmlns:a16="http://schemas.microsoft.com/office/drawing/2014/main" val="3356594804"/>
                    </a:ext>
                  </a:extLst>
                </a:gridCol>
              </a:tblGrid>
              <a:tr h="280031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Initiative</a:t>
                      </a:r>
                      <a:r>
                        <a:rPr lang="fr-BE" sz="1400" baseline="0" noProof="0" dirty="0" smtClean="0"/>
                        <a:t> HR</a:t>
                      </a:r>
                      <a:endParaRPr lang="fr-BE" sz="14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Action</a:t>
                      </a:r>
                      <a:r>
                        <a:rPr lang="fr-BE" sz="1400" baseline="0" noProof="0" dirty="0" smtClean="0"/>
                        <a:t> à prendre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28983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Introduire DS PVE =&gt;</a:t>
                      </a:r>
                      <a:r>
                        <a:rPr lang="fr-BE" sz="1400" baseline="0" noProof="0" dirty="0" smtClean="0"/>
                        <a:t> TRAVARB</a:t>
                      </a:r>
                      <a:endParaRPr lang="fr-BE" sz="14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HCC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37129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Modifier</a:t>
                      </a:r>
                      <a:r>
                        <a:rPr lang="fr-BE" sz="1400" baseline="0" noProof="0" dirty="0" smtClean="0"/>
                        <a:t> le système Congé Officiers</a:t>
                      </a:r>
                      <a:endParaRPr lang="fr-BE" sz="14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CONEGO +</a:t>
                      </a:r>
                      <a:r>
                        <a:rPr lang="fr-BE" sz="1400" baseline="0" noProof="0" dirty="0" smtClean="0"/>
                        <a:t> HCC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6473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800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35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Timeline </a:t>
            </a:r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espéré</a:t>
            </a:r>
            <a:endParaRPr lang="nl-BE" sz="3200" kern="1200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467544" y="1942452"/>
            <a:ext cx="8280920" cy="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778" y="2531481"/>
            <a:ext cx="1426929" cy="1169551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smtClean="0"/>
              <a:t>Briefing</a:t>
            </a:r>
          </a:p>
          <a:p>
            <a:pPr algn="ctr"/>
            <a:r>
              <a:rPr lang="nl-BE" sz="1400" dirty="0" smtClean="0"/>
              <a:t>HR </a:t>
            </a:r>
            <a:r>
              <a:rPr lang="nl-BE" sz="1400" dirty="0" err="1" smtClean="0"/>
              <a:t>Vision</a:t>
            </a:r>
            <a:r>
              <a:rPr lang="nl-BE" sz="1400" dirty="0" smtClean="0"/>
              <a:t> 2030</a:t>
            </a:r>
          </a:p>
          <a:p>
            <a:pPr algn="ctr"/>
            <a:endParaRPr lang="nl-BE" sz="1400" dirty="0"/>
          </a:p>
          <a:p>
            <a:pPr algn="ctr"/>
            <a:r>
              <a:rPr lang="nl-BE" sz="1400" dirty="0" smtClean="0"/>
              <a:t>MOD</a:t>
            </a:r>
          </a:p>
          <a:p>
            <a:pPr algn="ctr"/>
            <a:r>
              <a:rPr lang="nl-BE" sz="1400" dirty="0" err="1" smtClean="0"/>
              <a:t>Syndicats</a:t>
            </a:r>
            <a:endParaRPr lang="nl-BE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086864" y="3731613"/>
            <a:ext cx="1308370" cy="738664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400" dirty="0" smtClean="0"/>
              <a:t>Etude </a:t>
            </a:r>
          </a:p>
          <a:p>
            <a:pPr algn="ctr"/>
            <a:r>
              <a:rPr lang="nl-BE" sz="1400" dirty="0" err="1" smtClean="0"/>
              <a:t>augmentation</a:t>
            </a:r>
            <a:endParaRPr lang="nl-BE" sz="1400" dirty="0"/>
          </a:p>
          <a:p>
            <a:pPr algn="ctr"/>
            <a:r>
              <a:rPr lang="nl-BE" sz="1400" dirty="0" err="1" smtClean="0"/>
              <a:t>traitement</a:t>
            </a:r>
            <a:endParaRPr lang="nl-BE" sz="1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658061" y="2133289"/>
            <a:ext cx="2125903" cy="738664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err="1" smtClean="0"/>
              <a:t>Chèque</a:t>
            </a:r>
            <a:r>
              <a:rPr lang="nl-BE" sz="1400" dirty="0" smtClean="0"/>
              <a:t> </a:t>
            </a:r>
            <a:r>
              <a:rPr lang="nl-BE" sz="1400" dirty="0" err="1" smtClean="0"/>
              <a:t>repas</a:t>
            </a:r>
            <a:endParaRPr lang="nl-BE" sz="1400" dirty="0" smtClean="0"/>
          </a:p>
          <a:p>
            <a:pPr algn="ctr"/>
            <a:r>
              <a:rPr lang="nl-BE" sz="1400" dirty="0" err="1" smtClean="0"/>
              <a:t>Allocation</a:t>
            </a:r>
            <a:r>
              <a:rPr lang="nl-BE" sz="1400" dirty="0" smtClean="0"/>
              <a:t> WE</a:t>
            </a:r>
          </a:p>
          <a:p>
            <a:pPr algn="ctr"/>
            <a:r>
              <a:rPr lang="nl-BE" sz="1400" dirty="0" err="1"/>
              <a:t>Allocation</a:t>
            </a:r>
            <a:r>
              <a:rPr lang="nl-BE" sz="1400" dirty="0"/>
              <a:t> </a:t>
            </a:r>
            <a:r>
              <a:rPr lang="nl-BE" sz="1400" dirty="0" err="1" smtClean="0"/>
              <a:t>d’éloignement</a:t>
            </a:r>
            <a:endParaRPr lang="nl-BE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118450" y="3021816"/>
            <a:ext cx="1199366" cy="52322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err="1" smtClean="0"/>
              <a:t>Concertation</a:t>
            </a:r>
            <a:endParaRPr lang="nl-BE" sz="1400" dirty="0"/>
          </a:p>
          <a:p>
            <a:pPr algn="ctr"/>
            <a:r>
              <a:rPr lang="nl-BE" sz="1400" dirty="0" err="1" smtClean="0"/>
              <a:t>syndicats</a:t>
            </a:r>
            <a:endParaRPr lang="nl-BE" sz="1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436096" y="3015563"/>
            <a:ext cx="1340432" cy="52322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err="1" smtClean="0"/>
              <a:t>Décision</a:t>
            </a:r>
            <a:r>
              <a:rPr lang="nl-BE" sz="1400" dirty="0" smtClean="0"/>
              <a:t> MOD</a:t>
            </a:r>
          </a:p>
          <a:p>
            <a:pPr algn="ctr"/>
            <a:r>
              <a:rPr lang="nl-BE" sz="1400" dirty="0" smtClean="0"/>
              <a:t>Way </a:t>
            </a:r>
            <a:r>
              <a:rPr lang="nl-BE" sz="1400" dirty="0" err="1" smtClean="0"/>
              <a:t>ahead</a:t>
            </a:r>
            <a:endParaRPr lang="nl-BE" sz="14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7162288" y="2473141"/>
            <a:ext cx="1617752" cy="52322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err="1" smtClean="0"/>
              <a:t>Réalisation</a:t>
            </a:r>
            <a:endParaRPr lang="nl-BE" sz="1400" dirty="0" smtClean="0"/>
          </a:p>
          <a:p>
            <a:pPr algn="ctr"/>
            <a:r>
              <a:rPr lang="nl-BE" sz="1400" dirty="0" smtClean="0"/>
              <a:t>Premiers dossiers</a:t>
            </a:r>
          </a:p>
        </p:txBody>
      </p:sp>
      <p:sp>
        <p:nvSpPr>
          <p:cNvPr id="16" name="Right Brace 15"/>
          <p:cNvSpPr/>
          <p:nvPr/>
        </p:nvSpPr>
        <p:spPr>
          <a:xfrm>
            <a:off x="3863719" y="2060848"/>
            <a:ext cx="204225" cy="2409429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18" name="Straight Arrow Connector 17"/>
          <p:cNvCxnSpPr>
            <a:stCxn id="8" idx="0"/>
          </p:cNvCxnSpPr>
          <p:nvPr/>
        </p:nvCxnSpPr>
        <p:spPr>
          <a:xfrm flipH="1" flipV="1">
            <a:off x="756242" y="1942452"/>
            <a:ext cx="1" cy="58902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5406" y="1573706"/>
            <a:ext cx="721672" cy="307777"/>
          </a:xfrm>
          <a:prstGeom prst="rect">
            <a:avLst/>
          </a:prstGeom>
          <a:solidFill>
            <a:srgbClr val="B6FDA5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nl-BE" sz="1400" dirty="0" smtClean="0"/>
              <a:t>Jan 20</a:t>
            </a:r>
            <a:endParaRPr lang="nl-BE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173054" y="1562667"/>
            <a:ext cx="1047018" cy="307777"/>
          </a:xfrm>
          <a:prstGeom prst="rect">
            <a:avLst/>
          </a:prstGeom>
          <a:solidFill>
            <a:srgbClr val="B6FDA5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nl-BE" sz="1400" dirty="0" err="1" smtClean="0"/>
              <a:t>Avr</a:t>
            </a:r>
            <a:r>
              <a:rPr lang="nl-BE" sz="1400" dirty="0" smtClean="0"/>
              <a:t>-Mai 20</a:t>
            </a:r>
            <a:endParaRPr lang="nl-BE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335464" y="1556792"/>
            <a:ext cx="752129" cy="307777"/>
          </a:xfrm>
          <a:prstGeom prst="rect">
            <a:avLst/>
          </a:prstGeom>
          <a:solidFill>
            <a:srgbClr val="B6FDA5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nl-BE" sz="1400" dirty="0" smtClean="0"/>
              <a:t>Déc 20</a:t>
            </a:r>
            <a:endParaRPr lang="nl-BE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45525" y="4743823"/>
            <a:ext cx="1021433" cy="738664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err="1" smtClean="0"/>
              <a:t>Attractivité</a:t>
            </a:r>
            <a:endParaRPr lang="nl-BE" sz="1400" dirty="0" smtClean="0"/>
          </a:p>
          <a:p>
            <a:pPr algn="ctr"/>
            <a:r>
              <a:rPr lang="nl-BE" sz="1400" dirty="0" err="1" smtClean="0"/>
              <a:t>Défense</a:t>
            </a:r>
            <a:endParaRPr lang="nl-BE" sz="1400" dirty="0" smtClean="0"/>
          </a:p>
          <a:p>
            <a:pPr algn="ctr"/>
            <a:r>
              <a:rPr lang="nl-BE" sz="1400" dirty="0" smtClean="0"/>
              <a:t>(PVE)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31475" y="4850576"/>
            <a:ext cx="1149674" cy="738664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err="1" smtClean="0"/>
              <a:t>Approbation</a:t>
            </a:r>
            <a:endParaRPr lang="nl-BE" sz="1400" dirty="0" smtClean="0"/>
          </a:p>
          <a:p>
            <a:pPr algn="ctr"/>
            <a:r>
              <a:rPr lang="nl-BE" sz="1400" dirty="0" err="1" smtClean="0"/>
              <a:t>modification</a:t>
            </a:r>
            <a:endParaRPr lang="nl-BE" sz="1400" dirty="0"/>
          </a:p>
          <a:p>
            <a:pPr algn="ctr"/>
            <a:r>
              <a:rPr lang="nl-BE" sz="1400" dirty="0" smtClean="0"/>
              <a:t>TRAVARB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62288" y="3608790"/>
            <a:ext cx="1981712" cy="523220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400" dirty="0" smtClean="0"/>
              <a:t>Actions</a:t>
            </a:r>
          </a:p>
          <a:p>
            <a:pPr algn="ctr"/>
            <a:r>
              <a:rPr lang="nl-BE" sz="1400" dirty="0" smtClean="0"/>
              <a:t>Plus long </a:t>
            </a:r>
            <a:r>
              <a:rPr lang="nl-BE" sz="1400" dirty="0" err="1" smtClean="0"/>
              <a:t>terme</a:t>
            </a:r>
            <a:endParaRPr lang="nl-BE" sz="14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4118450" y="4958298"/>
            <a:ext cx="1199366" cy="523220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err="1" smtClean="0"/>
              <a:t>Concertation</a:t>
            </a:r>
            <a:endParaRPr lang="nl-BE" sz="1400" dirty="0"/>
          </a:p>
          <a:p>
            <a:pPr algn="ctr"/>
            <a:r>
              <a:rPr lang="nl-BE" sz="1400" dirty="0" err="1" smtClean="0"/>
              <a:t>syndicats</a:t>
            </a:r>
            <a:endParaRPr lang="nl-BE" sz="14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715972" y="5071075"/>
            <a:ext cx="1967205" cy="523220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err="1"/>
              <a:t>Traitement</a:t>
            </a:r>
            <a:r>
              <a:rPr lang="nl-BE" sz="1400" dirty="0"/>
              <a:t> </a:t>
            </a:r>
            <a:r>
              <a:rPr lang="nl-BE" sz="1400" dirty="0" err="1"/>
              <a:t>réservistes</a:t>
            </a:r>
            <a:endParaRPr lang="nl-BE" sz="1400" dirty="0"/>
          </a:p>
          <a:p>
            <a:pPr algn="ctr"/>
            <a:r>
              <a:rPr lang="nl-BE" sz="1400" dirty="0" err="1"/>
              <a:t>Allocations</a:t>
            </a:r>
            <a:r>
              <a:rPr lang="nl-BE" sz="1400" dirty="0"/>
              <a:t> </a:t>
            </a:r>
            <a:r>
              <a:rPr lang="nl-BE" sz="1400" dirty="0" err="1"/>
              <a:t>réservistes</a:t>
            </a:r>
            <a:endParaRPr lang="nl-BE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2270152" y="4696687"/>
            <a:ext cx="845104" cy="307777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nl-BE" sz="1400" dirty="0" smtClean="0"/>
              <a:t>DS PVE</a:t>
            </a:r>
            <a:endParaRPr lang="nl-BE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2064328" y="3049215"/>
            <a:ext cx="1316182" cy="307777"/>
          </a:xfrm>
          <a:prstGeom prst="rect">
            <a:avLst/>
          </a:prstGeom>
          <a:solidFill>
            <a:schemeClr val="accent5">
              <a:lumMod val="9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sz="1400" dirty="0" smtClean="0"/>
              <a:t>Plan cafétaria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118450" y="933604"/>
            <a:ext cx="885825" cy="114300"/>
            <a:chOff x="4102933" y="1082452"/>
            <a:chExt cx="885825" cy="11430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999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Objectifs</a:t>
            </a: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pour la première </a:t>
            </a:r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partie</a:t>
            </a:r>
            <a:endParaRPr lang="nl-BE" sz="3200" kern="1200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6870"/>
            <a:ext cx="7931150" cy="4525962"/>
          </a:xfrm>
          <a:solidFill>
            <a:schemeClr val="bg1">
              <a:lumMod val="95000"/>
            </a:schemeClr>
          </a:solidFill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BE" sz="2400" b="1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Obtenir un avis rapide sur les dossiers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Allocation d’éloignement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Allocation de weekend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Chèques repas</a:t>
            </a:r>
          </a:p>
          <a:p>
            <a:pPr marL="476250">
              <a:buFont typeface="Arial" panose="020B0604020202020204" pitchFamily="34" charset="0"/>
              <a:buChar char="•"/>
            </a:pPr>
            <a:r>
              <a:rPr lang="fr-BE" sz="2400" b="1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Obtenir un avis positif sur la double approche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 cafétaria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Augmentation de traitement</a:t>
            </a:r>
          </a:p>
          <a:p>
            <a:pPr marL="476250">
              <a:buFont typeface="Arial" panose="020B0604020202020204" pitchFamily="34" charset="0"/>
              <a:buChar char="•"/>
            </a:pPr>
            <a:r>
              <a:rPr lang="fr-BE" sz="2400" b="1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Réaliser l’introduction de la DS PVE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BE" sz="2400" b="1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Obtenir un avis sur les dossiers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Traitement réservistes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Allocations réservistes</a:t>
            </a:r>
          </a:p>
          <a:p>
            <a:pPr marL="19050" indent="0">
              <a:buNone/>
            </a:pPr>
            <a:endParaRPr lang="fr-BE" sz="240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fr-BE" sz="200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BE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0" y="6525344"/>
            <a:ext cx="2895600" cy="340078"/>
          </a:xfrm>
        </p:spPr>
        <p:txBody>
          <a:bodyPr/>
          <a:lstStyle/>
          <a:p>
            <a:pPr algn="l">
              <a:defRPr/>
            </a:pPr>
            <a:fld id="{92A7356C-9DC0-47F5-BB5A-9F5DF36C2B77}" type="slidenum">
              <a:rPr lang="nl-BE" sz="1200" smtClean="0"/>
              <a:pPr algn="l">
                <a:defRPr/>
              </a:pPr>
              <a:t>29</a:t>
            </a:fld>
            <a:endParaRPr lang="nl-BE" sz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4129088" y="933604"/>
            <a:ext cx="885825" cy="114300"/>
            <a:chOff x="4102933" y="1082452"/>
            <a:chExt cx="885825" cy="1143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08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2944" y="149921"/>
            <a:ext cx="5472608" cy="80787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Sujets</a:t>
            </a: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à </a:t>
            </a:r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traiter</a:t>
            </a:r>
            <a:endParaRPr lang="nl-BE" sz="3200" kern="1200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772816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Allocation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d’éloignement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87007" y="2561663"/>
            <a:ext cx="1908000" cy="648072"/>
          </a:xfrm>
          <a:prstGeom prst="rect">
            <a:avLst/>
          </a:prstGeom>
          <a:solidFill>
            <a:srgbClr val="F7931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Traitement Réservistes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87007" y="1750976"/>
            <a:ext cx="1908000" cy="648072"/>
          </a:xfrm>
          <a:prstGeom prst="rect">
            <a:avLst/>
          </a:prstGeom>
          <a:solidFill>
            <a:srgbClr val="F7931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Allocation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Réservistes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2561663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Chèques Repas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4931172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Augmentation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de traitement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1761" y="4139357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Plan cafétaria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3350510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Allocation de 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Weekend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96448" y="1728541"/>
            <a:ext cx="19080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FCOS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90446" y="5738661"/>
            <a:ext cx="1908000" cy="648072"/>
          </a:xfrm>
          <a:prstGeom prst="rect">
            <a:avLst/>
          </a:prstGeom>
          <a:solidFill>
            <a:srgbClr val="A2B96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Team de Transition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87007" y="3350510"/>
            <a:ext cx="1908000" cy="648072"/>
          </a:xfrm>
          <a:prstGeom prst="rect">
            <a:avLst/>
          </a:prstGeom>
          <a:solidFill>
            <a:srgbClr val="F7931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Attractivité PVE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90446" y="1745829"/>
            <a:ext cx="1908000" cy="64807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Congé 2019 et Covid-19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03231" y="2572635"/>
            <a:ext cx="1908000" cy="648072"/>
          </a:xfrm>
          <a:prstGeom prst="rect">
            <a:avLst/>
          </a:prstGeom>
          <a:gradFill>
            <a:gsLst>
              <a:gs pos="0">
                <a:srgbClr val="FFFF99"/>
              </a:gs>
              <a:gs pos="54000">
                <a:schemeClr val="accent3">
                  <a:shade val="93000"/>
                  <a:satMod val="130000"/>
                </a:schemeClr>
              </a:gs>
              <a:gs pos="100000">
                <a:srgbClr val="F7931F"/>
              </a:gs>
            </a:gsLst>
            <a:lin ang="108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Congé officiers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687007" y="5733256"/>
            <a:ext cx="1908000" cy="648072"/>
          </a:xfrm>
          <a:prstGeom prst="rect">
            <a:avLst/>
          </a:prstGeom>
          <a:solidFill>
            <a:srgbClr val="B6FD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Pouvoirs spéciaux Covid-19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699248" y="3356595"/>
            <a:ext cx="1908000" cy="64807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Conversion 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Congé en DS Flex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99248" y="4149080"/>
            <a:ext cx="1908000" cy="64807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Paiement 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de DS Flex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96448" y="2535568"/>
            <a:ext cx="19080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Soins de santé 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CMAR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696448" y="3356992"/>
            <a:ext cx="19080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err="1" smtClean="0">
                <a:solidFill>
                  <a:schemeClr val="accent6">
                    <a:lumMod val="75000"/>
                  </a:schemeClr>
                </a:solidFill>
              </a:rPr>
              <a:t>Eval</a:t>
            </a:r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 Prof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96448" y="4149080"/>
            <a:ext cx="19080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Discipline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96448" y="4941168"/>
            <a:ext cx="19080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Garde Prof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96448" y="5733256"/>
            <a:ext cx="190800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 smtClean="0">
                <a:solidFill>
                  <a:schemeClr val="accent6">
                    <a:lumMod val="75000"/>
                  </a:schemeClr>
                </a:solidFill>
              </a:rPr>
              <a:t>Indemnités missions temporaires à </a:t>
            </a:r>
            <a:br>
              <a:rPr lang="fr-BE" sz="1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fr-BE" sz="1400" dirty="0" smtClean="0">
                <a:solidFill>
                  <a:schemeClr val="accent6">
                    <a:lumMod val="75000"/>
                  </a:schemeClr>
                </a:solidFill>
              </a:rPr>
              <a:t>l’étranger</a:t>
            </a:r>
            <a:endParaRPr lang="fr-BE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129088" y="1082511"/>
            <a:ext cx="885825" cy="114300"/>
            <a:chOff x="4102933" y="1082452"/>
            <a:chExt cx="885825" cy="11430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68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Deuxième</a:t>
            </a: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</a:t>
            </a:r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partie</a:t>
            </a: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:</a:t>
            </a:r>
            <a:b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</a:b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Congé Mil ( </a:t>
            </a:r>
            <a:r>
              <a:rPr lang="nl-BE" sz="3200" kern="12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Covid19 </a:t>
            </a: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et </a:t>
            </a:r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autres</a:t>
            </a: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)</a:t>
            </a:r>
          </a:p>
        </p:txBody>
      </p:sp>
      <p:sp>
        <p:nvSpPr>
          <p:cNvPr id="7" name="Rectangle 6"/>
          <p:cNvSpPr/>
          <p:nvPr/>
        </p:nvSpPr>
        <p:spPr>
          <a:xfrm>
            <a:off x="4690446" y="1745829"/>
            <a:ext cx="1908000" cy="64807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Congé 2019 et Covid-19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03231" y="2572635"/>
            <a:ext cx="1908000" cy="648072"/>
          </a:xfrm>
          <a:prstGeom prst="rect">
            <a:avLst/>
          </a:prstGeom>
          <a:gradFill>
            <a:gsLst>
              <a:gs pos="0">
                <a:srgbClr val="FFFF99"/>
              </a:gs>
              <a:gs pos="54000">
                <a:schemeClr val="accent3">
                  <a:shade val="93000"/>
                  <a:satMod val="130000"/>
                </a:schemeClr>
              </a:gs>
              <a:gs pos="100000">
                <a:srgbClr val="F7931F"/>
              </a:gs>
            </a:gsLst>
            <a:lin ang="108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Congé officiers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99248" y="3356595"/>
            <a:ext cx="1908000" cy="64807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Conversion 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Congé en DS Flex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99248" y="4149080"/>
            <a:ext cx="1908000" cy="64807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Paiement 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de DS Flex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55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966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Objectifs</a:t>
            </a: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</a:t>
            </a:r>
            <a:r>
              <a:rPr lang="nl-BE" sz="3200" kern="12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pour la </a:t>
            </a:r>
            <a:r>
              <a:rPr lang="nl-BE" sz="3200" kern="1200" dirty="0" err="1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deuxième</a:t>
            </a:r>
            <a:r>
              <a:rPr lang="nl-BE" sz="3200" kern="12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 </a:t>
            </a:r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partie</a:t>
            </a:r>
            <a:endParaRPr lang="nl-BE" sz="3200" kern="1200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5537"/>
            <a:ext cx="7931150" cy="4051735"/>
          </a:xfr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fr-BE" sz="2400" b="1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Obtenir un avis rapide sur l’ensemble des dossiers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Congé officiers </a:t>
            </a:r>
          </a:p>
          <a:p>
            <a:pPr lvl="2"/>
            <a:r>
              <a:rPr lang="fr-BE" sz="2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Nécessaire pour </a:t>
            </a:r>
          </a:p>
          <a:p>
            <a:pPr marL="1255713" lvl="3" indent="-358775">
              <a:buFont typeface="Arial" panose="020B0604020202020204" pitchFamily="34" charset="0"/>
              <a:buChar char="•"/>
            </a:pPr>
            <a:r>
              <a:rPr lang="fr-BE" sz="1800" dirty="0" smtClean="0">
                <a:solidFill>
                  <a:srgbClr val="002060"/>
                </a:solidFill>
              </a:rPr>
              <a:t>DS PVE</a:t>
            </a:r>
          </a:p>
          <a:p>
            <a:pPr marL="1255713" lvl="3" indent="-358775">
              <a:buFont typeface="Arial" panose="020B0604020202020204" pitchFamily="34" charset="0"/>
              <a:buChar char="•"/>
            </a:pPr>
            <a:r>
              <a:rPr lang="fr-BE" sz="1800" dirty="0" smtClean="0">
                <a:solidFill>
                  <a:srgbClr val="002060"/>
                </a:solidFill>
              </a:rPr>
              <a:t>Conversion DS Flex en argent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Conversion DS Flex en argent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Conversion congé en DS Flex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fr-BE" sz="2000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 congé 2019</a:t>
            </a:r>
          </a:p>
          <a:p>
            <a:pPr marL="457200" lvl="1" indent="0">
              <a:buNone/>
            </a:pPr>
            <a:endParaRPr lang="fr-BE" sz="2000" u="none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fr-BE" sz="2400" b="1" u="none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Réaliser la modification TRAVARB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27402" y="6597352"/>
            <a:ext cx="2895600" cy="260648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fld id="{92A7356C-9DC0-47F5-BB5A-9F5DF36C2B77}" type="slidenum">
              <a:rPr lang="nl-BE" sz="1200"/>
              <a:pPr algn="l"/>
              <a:t>31</a:t>
            </a:fld>
            <a:endParaRPr lang="nl-BE" sz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4129088" y="933604"/>
            <a:ext cx="885825" cy="114300"/>
            <a:chOff x="4102933" y="1082452"/>
            <a:chExt cx="885825" cy="1143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65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kern="120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Planning</a:t>
            </a:r>
            <a:endParaRPr lang="nl-BE" sz="3200" kern="1200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803" y="6525344"/>
            <a:ext cx="2895600" cy="332656"/>
          </a:xfrm>
        </p:spPr>
        <p:txBody>
          <a:bodyPr/>
          <a:lstStyle/>
          <a:p>
            <a:pPr algn="l">
              <a:defRPr/>
            </a:pPr>
            <a:fld id="{92A7356C-9DC0-47F5-BB5A-9F5DF36C2B77}" type="slidenum">
              <a:rPr lang="nl-BE" sz="1200" smtClean="0"/>
              <a:pPr algn="l">
                <a:defRPr/>
              </a:pPr>
              <a:t>32</a:t>
            </a:fld>
            <a:endParaRPr lang="nl-BE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069545"/>
              </p:ext>
            </p:extLst>
          </p:nvPr>
        </p:nvGraphicFramePr>
        <p:xfrm>
          <a:off x="319470" y="2051648"/>
          <a:ext cx="1175657" cy="330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>
                  <a:extLst>
                    <a:ext uri="{9D8B030D-6E8A-4147-A177-3AD203B41FA5}">
                      <a16:colId xmlns:a16="http://schemas.microsoft.com/office/drawing/2014/main" val="207392712"/>
                    </a:ext>
                  </a:extLst>
                </a:gridCol>
              </a:tblGrid>
              <a:tr h="610306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solidFill>
                            <a:srgbClr val="002060"/>
                          </a:solidFill>
                        </a:rPr>
                        <a:t>Dossier</a:t>
                      </a:r>
                    </a:p>
                    <a:p>
                      <a:pPr algn="ctr"/>
                      <a:endParaRPr lang="nl-BE" dirty="0"/>
                    </a:p>
                  </a:txBody>
                  <a:tcPr anchor="ctr"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845647"/>
                  </a:ext>
                </a:extLst>
              </a:tr>
              <a:tr h="521248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Groupe 1</a:t>
                      </a:r>
                      <a:endParaRPr lang="nl-BE" dirty="0"/>
                    </a:p>
                  </a:txBody>
                  <a:tcPr anchor="ctr">
                    <a:gradFill flip="none" rotWithShape="1">
                      <a:gsLst>
                        <a:gs pos="0">
                          <a:srgbClr val="FFC000"/>
                        </a:gs>
                        <a:gs pos="69000">
                          <a:srgbClr val="FD4CDD"/>
                        </a:gs>
                        <a:gs pos="34000">
                          <a:srgbClr val="FFC000"/>
                        </a:gs>
                        <a:gs pos="100000">
                          <a:srgbClr val="FF33CC"/>
                        </a:gs>
                      </a:gsLst>
                      <a:lin ang="108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58011971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Groupe 2</a:t>
                      </a:r>
                      <a:endParaRPr lang="nl-BE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536438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fr-BE" sz="1600" noProof="0" dirty="0" smtClean="0"/>
                        <a:t>Pouvoirs spéciaux</a:t>
                      </a:r>
                      <a:endParaRPr lang="fr-BE" sz="1600" noProof="0" dirty="0"/>
                    </a:p>
                  </a:txBody>
                  <a:tcPr anchor="ctr">
                    <a:solidFill>
                      <a:srgbClr val="B6FD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997557"/>
                  </a:ext>
                </a:extLst>
              </a:tr>
              <a:tr h="512048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TT </a:t>
                      </a:r>
                      <a:endParaRPr lang="nl-BE" dirty="0"/>
                    </a:p>
                  </a:txBody>
                  <a:tcPr anchor="ctr">
                    <a:solidFill>
                      <a:srgbClr val="A2B96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081792"/>
                  </a:ext>
                </a:extLst>
              </a:tr>
              <a:tr h="553028">
                <a:tc>
                  <a:txBody>
                    <a:bodyPr/>
                    <a:lstStyle/>
                    <a:p>
                      <a:pPr algn="ctr"/>
                      <a:r>
                        <a:rPr lang="fr-BE" noProof="0" dirty="0" smtClean="0"/>
                        <a:t>Autres</a:t>
                      </a:r>
                      <a:endParaRPr lang="fr-BE" noProof="0" dirty="0"/>
                    </a:p>
                  </a:txBody>
                  <a:tcPr anchor="ctr"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43061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499972"/>
              </p:ext>
            </p:extLst>
          </p:nvPr>
        </p:nvGraphicFramePr>
        <p:xfrm>
          <a:off x="1495127" y="2051648"/>
          <a:ext cx="7053942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2657">
                  <a:extLst>
                    <a:ext uri="{9D8B030D-6E8A-4147-A177-3AD203B41FA5}">
                      <a16:colId xmlns:a16="http://schemas.microsoft.com/office/drawing/2014/main" val="2307766024"/>
                    </a:ext>
                  </a:extLst>
                </a:gridCol>
                <a:gridCol w="1218657">
                  <a:extLst>
                    <a:ext uri="{9D8B030D-6E8A-4147-A177-3AD203B41FA5}">
                      <a16:colId xmlns:a16="http://schemas.microsoft.com/office/drawing/2014/main" val="1318595142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3185139070"/>
                    </a:ext>
                  </a:extLst>
                </a:gridCol>
                <a:gridCol w="1134078">
                  <a:extLst>
                    <a:ext uri="{9D8B030D-6E8A-4147-A177-3AD203B41FA5}">
                      <a16:colId xmlns:a16="http://schemas.microsoft.com/office/drawing/2014/main" val="1571744726"/>
                    </a:ext>
                  </a:extLst>
                </a:gridCol>
                <a:gridCol w="1217236">
                  <a:extLst>
                    <a:ext uri="{9D8B030D-6E8A-4147-A177-3AD203B41FA5}">
                      <a16:colId xmlns:a16="http://schemas.microsoft.com/office/drawing/2014/main" val="1756801907"/>
                    </a:ext>
                  </a:extLst>
                </a:gridCol>
                <a:gridCol w="1175657">
                  <a:extLst>
                    <a:ext uri="{9D8B030D-6E8A-4147-A177-3AD203B41FA5}">
                      <a16:colId xmlns:a16="http://schemas.microsoft.com/office/drawing/2014/main" val="2100906316"/>
                    </a:ext>
                  </a:extLst>
                </a:gridCol>
              </a:tblGrid>
              <a:tr h="580008">
                <a:tc>
                  <a:txBody>
                    <a:bodyPr/>
                    <a:lstStyle/>
                    <a:p>
                      <a:pPr algn="ctr"/>
                      <a:r>
                        <a:rPr lang="nl-BE" dirty="0" err="1" smtClean="0"/>
                        <a:t>Semaine</a:t>
                      </a:r>
                      <a:r>
                        <a:rPr lang="nl-BE" dirty="0" smtClean="0"/>
                        <a:t> 18 (27/4)</a:t>
                      </a:r>
                      <a:endParaRPr lang="nl-BE" dirty="0"/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 err="1" smtClean="0"/>
                        <a:t>Semaine</a:t>
                      </a:r>
                      <a:r>
                        <a:rPr lang="nl-BE" dirty="0" smtClean="0"/>
                        <a:t> 19</a:t>
                      </a: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 err="1" smtClean="0"/>
                        <a:t>Semaine</a:t>
                      </a:r>
                      <a:r>
                        <a:rPr lang="nl-BE" dirty="0" smtClean="0"/>
                        <a:t> 20</a:t>
                      </a: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 err="1" smtClean="0"/>
                        <a:t>Semaine</a:t>
                      </a:r>
                      <a:r>
                        <a:rPr lang="nl-BE" dirty="0" smtClean="0"/>
                        <a:t> 21</a:t>
                      </a: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 err="1" smtClean="0"/>
                        <a:t>Semaine</a:t>
                      </a:r>
                      <a:r>
                        <a:rPr lang="nl-BE" dirty="0" smtClean="0"/>
                        <a:t> 22</a:t>
                      </a: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dirty="0" err="1" smtClean="0"/>
                        <a:t>Semaine</a:t>
                      </a:r>
                      <a:r>
                        <a:rPr lang="nl-BE" dirty="0" smtClean="0"/>
                        <a:t> 23</a:t>
                      </a:r>
                      <a:r>
                        <a:rPr lang="nl-BE" baseline="0" dirty="0" smtClean="0"/>
                        <a:t> (1/6)</a:t>
                      </a:r>
                      <a:endParaRPr lang="nl-BE" dirty="0" smtClean="0"/>
                    </a:p>
                  </a:txBody>
                  <a:tcPr>
                    <a:solidFill>
                      <a:srgbClr val="3333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9907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495127" y="2691728"/>
            <a:ext cx="7053942" cy="266950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27784" y="2062242"/>
            <a:ext cx="0" cy="33095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851920" y="2051648"/>
            <a:ext cx="0" cy="33095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004048" y="2062242"/>
            <a:ext cx="0" cy="33095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156176" y="2051648"/>
            <a:ext cx="0" cy="33095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380312" y="2062242"/>
            <a:ext cx="0" cy="330958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495127" y="3212976"/>
            <a:ext cx="7053942" cy="0"/>
          </a:xfrm>
          <a:prstGeom prst="straightConnector1">
            <a:avLst/>
          </a:prstGeom>
          <a:ln>
            <a:solidFill>
              <a:srgbClr val="33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495127" y="3717032"/>
            <a:ext cx="7053942" cy="0"/>
          </a:xfrm>
          <a:prstGeom prst="straightConnector1">
            <a:avLst/>
          </a:prstGeom>
          <a:ln>
            <a:solidFill>
              <a:srgbClr val="33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495127" y="4293096"/>
            <a:ext cx="7053942" cy="0"/>
          </a:xfrm>
          <a:prstGeom prst="straightConnector1">
            <a:avLst/>
          </a:prstGeom>
          <a:ln>
            <a:solidFill>
              <a:srgbClr val="33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495127" y="4797152"/>
            <a:ext cx="7053942" cy="0"/>
          </a:xfrm>
          <a:prstGeom prst="straightConnector1">
            <a:avLst/>
          </a:prstGeom>
          <a:ln>
            <a:solidFill>
              <a:srgbClr val="33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495127" y="5361228"/>
            <a:ext cx="7053942" cy="0"/>
          </a:xfrm>
          <a:prstGeom prst="straightConnector1">
            <a:avLst/>
          </a:prstGeom>
          <a:ln>
            <a:solidFill>
              <a:srgbClr val="33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7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21C946-D54D-418D-B1C2-B07EFE1C65E5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6522" y1="57010" x2="36522" y2="57010"/>
                        <a14:foregroundMark x1="36848" y1="53071" x2="36848" y2="53071"/>
                        <a14:foregroundMark x1="35543" y1="56431" x2="35543" y2="56431"/>
                        <a14:foregroundMark x1="34565" y1="59560" x2="34565" y2="59560"/>
                        <a14:foregroundMark x1="41413" y1="62341" x2="41413" y2="62341"/>
                        <a14:foregroundMark x1="40217" y1="62688" x2="40217" y2="62688"/>
                        <a14:foregroundMark x1="39348" y1="62688" x2="39348" y2="62688"/>
                        <a14:foregroundMark x1="29783" y1="93511" x2="29783" y2="93511"/>
                        <a14:foregroundMark x1="28478" y1="93627" x2="28478" y2="93627"/>
                        <a14:foregroundMark x1="34891" y1="57706" x2="34891" y2="57706"/>
                        <a14:foregroundMark x1="41087" y1="61761" x2="43696" y2="62688"/>
                        <a14:foregroundMark x1="42283" y1="62688" x2="42283" y2="62688"/>
                        <a14:foregroundMark x1="40652" y1="62688" x2="40652" y2="62688"/>
                        <a14:foregroundMark x1="40978" y1="60834" x2="40978" y2="60834"/>
                        <a14:foregroundMark x1="41957" y1="60487" x2="41957" y2="60487"/>
                        <a14:foregroundMark x1="42609" y1="62341" x2="42609" y2="62341"/>
                        <a14:backgroundMark x1="39783" y1="81576" x2="39783" y2="815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38908" y="4372334"/>
            <a:ext cx="2666692" cy="25014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42" b="89864" l="0" r="100000">
                        <a14:foregroundMark x1="63574" y1="48343" x2="63574" y2="48343"/>
                        <a14:foregroundMark x1="61119" y1="49123" x2="61119" y2="49123"/>
                        <a14:foregroundMark x1="62483" y1="48538" x2="62483" y2="48538"/>
                        <a14:foregroundMark x1="44475" y1="29045" x2="44475" y2="29045"/>
                        <a14:foregroundMark x1="54980" y1="26901" x2="54980" y2="26901"/>
                        <a14:foregroundMark x1="53206" y1="26706" x2="53206" y2="26706"/>
                        <a14:foregroundMark x1="46658" y1="27875" x2="46658" y2="27875"/>
                        <a14:foregroundMark x1="45566" y1="28070" x2="45566" y2="28070"/>
                        <a14:foregroundMark x1="51705" y1="26511" x2="51705" y2="26511"/>
                        <a14:foregroundMark x1="50068" y1="25926" x2="50068" y2="25926"/>
                        <a14:foregroundMark x1="48295" y1="26706" x2="48295" y2="26706"/>
                        <a14:foregroundMark x1="47203" y1="26511" x2="47203" y2="26511"/>
                        <a14:foregroundMark x1="48977" y1="26121" x2="48977" y2="26121"/>
                        <a14:foregroundMark x1="50614" y1="25926" x2="50614" y2="25926"/>
                        <a14:foregroundMark x1="52251" y1="25926" x2="52251" y2="25926"/>
                        <a14:foregroundMark x1="53342" y1="26121" x2="53342" y2="26121"/>
                        <a14:foregroundMark x1="45975" y1="26901" x2="45975" y2="26901"/>
                        <a14:backgroundMark x1="50614" y1="57895" x2="50614" y2="57895"/>
                        <a14:backgroundMark x1="52933" y1="37232" x2="52933" y2="37232"/>
                        <a14:backgroundMark x1="61255" y1="46394" x2="61255" y2="46394"/>
                        <a14:backgroundMark x1="59891" y1="48343" x2="59891" y2="483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464094"/>
            <a:ext cx="3240360" cy="22682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272" y="332656"/>
            <a:ext cx="760080" cy="758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52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364"/>
            <a:ext cx="82296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Première </a:t>
            </a:r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partie</a:t>
            </a:r>
            <a:r>
              <a:rPr lang="nl-BE" sz="3200" kern="1200" dirty="0">
                <a:solidFill>
                  <a:srgbClr val="4BACC6">
                    <a:lumMod val="50000"/>
                  </a:srgbClr>
                </a:solidFill>
                <a:latin typeface="Calibri"/>
              </a:rPr>
              <a:t> </a:t>
            </a:r>
            <a:r>
              <a:rPr lang="nl-BE" sz="3200" kern="12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: </a:t>
            </a:r>
            <a:br>
              <a:rPr lang="nl-BE" sz="3200" kern="12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</a:br>
            <a:r>
              <a:rPr lang="nl-BE" sz="3200" kern="1200" dirty="0" err="1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Pouvoir</a:t>
            </a:r>
            <a:r>
              <a:rPr lang="nl-BE" sz="3200" kern="1200" dirty="0" smtClean="0">
                <a:solidFill>
                  <a:srgbClr val="4BACC6">
                    <a:lumMod val="50000"/>
                  </a:srgbClr>
                </a:solidFill>
                <a:latin typeface="Calibri"/>
              </a:rPr>
              <a:t> </a:t>
            </a:r>
            <a:r>
              <a:rPr lang="nl-BE" sz="3200" kern="1200" dirty="0" err="1">
                <a:solidFill>
                  <a:srgbClr val="4BACC6">
                    <a:lumMod val="50000"/>
                  </a:srgbClr>
                </a:solidFill>
                <a:latin typeface="Calibri"/>
              </a:rPr>
              <a:t>d’achat</a:t>
            </a:r>
            <a:endParaRPr lang="nl-BE" sz="3200" kern="1200" dirty="0">
              <a:solidFill>
                <a:srgbClr val="4BACC6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1772816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Allocation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d’éloignement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87007" y="2561663"/>
            <a:ext cx="1908000" cy="648072"/>
          </a:xfrm>
          <a:prstGeom prst="rect">
            <a:avLst/>
          </a:prstGeom>
          <a:solidFill>
            <a:srgbClr val="F7931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Traitement Réservistes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87007" y="1750976"/>
            <a:ext cx="1908000" cy="648072"/>
          </a:xfrm>
          <a:prstGeom prst="rect">
            <a:avLst/>
          </a:prstGeom>
          <a:solidFill>
            <a:srgbClr val="F7931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Allocation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Réservistes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2561663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Chèques Repas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4931172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Augmentation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de traitement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1761" y="4139357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Plan cafétaria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3350510"/>
            <a:ext cx="1908000" cy="648072"/>
          </a:xfrm>
          <a:prstGeom prst="rect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Allocation de </a:t>
            </a:r>
          </a:p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Weekend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87007" y="3350510"/>
            <a:ext cx="1908000" cy="648072"/>
          </a:xfrm>
          <a:prstGeom prst="rect">
            <a:avLst/>
          </a:prstGeom>
          <a:solidFill>
            <a:srgbClr val="F7931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schemeClr val="accent6">
                    <a:lumMod val="75000"/>
                  </a:schemeClr>
                </a:solidFill>
              </a:rPr>
              <a:t>Attractivité PVE</a:t>
            </a:r>
            <a:endParaRPr lang="fr-BE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129088" y="1082511"/>
            <a:ext cx="885825" cy="114300"/>
            <a:chOff x="4102933" y="1082452"/>
            <a:chExt cx="885825" cy="1143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01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7356C-9DC0-47F5-BB5A-9F5DF36C2B77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129088" y="1082511"/>
            <a:ext cx="885825" cy="114300"/>
            <a:chOff x="4102933" y="1082452"/>
            <a:chExt cx="885825" cy="1143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 bwMode="auto">
          <a:xfrm>
            <a:off x="1547664" y="47154"/>
            <a:ext cx="6048672" cy="110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Objectif: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Augmenter les effectifs</a:t>
            </a:r>
            <a:endParaRPr kumimoji="0" lang="fr-BE" sz="3200" b="0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00787" y="1556709"/>
            <a:ext cx="6480720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square" lIns="144000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600" b="1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Rendre la Défense plus attractive 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kumimoji="0" lang="fr-BE" sz="1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Augmenter le pouvoir d’achat ( plan cafétaria, allocations, indemnités ) ou </a:t>
            </a:r>
          </a:p>
          <a:p>
            <a:pPr marL="8001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kumimoji="0" lang="fr-BE" sz="14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Une augmentation du traitement ?</a:t>
            </a:r>
            <a:endParaRPr kumimoji="0" lang="fr-BE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907704" y="2906592"/>
            <a:ext cx="2304256" cy="721663"/>
          </a:xfrm>
          <a:prstGeom prst="rect">
            <a:avLst/>
          </a:prstGeom>
          <a:solidFill>
            <a:srgbClr val="00B050"/>
          </a:solidFill>
          <a:ln>
            <a:solidFill>
              <a:srgbClr val="A2B96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Jeunes ( &lt; 35-40 ans 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Pouvoir d’achat</a:t>
            </a: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645850" y="2910498"/>
            <a:ext cx="2535726" cy="721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( &gt; 35-40 ans 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Traitement</a:t>
            </a: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69782"/>
              </p:ext>
            </p:extLst>
          </p:nvPr>
        </p:nvGraphicFramePr>
        <p:xfrm>
          <a:off x="1900719" y="3844280"/>
          <a:ext cx="5280857" cy="2109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55">
                  <a:extLst>
                    <a:ext uri="{9D8B030D-6E8A-4147-A177-3AD203B41FA5}">
                      <a16:colId xmlns:a16="http://schemas.microsoft.com/office/drawing/2014/main" val="1252036396"/>
                    </a:ext>
                  </a:extLst>
                </a:gridCol>
                <a:gridCol w="3992442">
                  <a:extLst>
                    <a:ext uri="{9D8B030D-6E8A-4147-A177-3AD203B41FA5}">
                      <a16:colId xmlns:a16="http://schemas.microsoft.com/office/drawing/2014/main" val="2403919588"/>
                    </a:ext>
                  </a:extLst>
                </a:gridCol>
                <a:gridCol w="687705">
                  <a:extLst>
                    <a:ext uri="{9D8B030D-6E8A-4147-A177-3AD203B41FA5}">
                      <a16:colId xmlns:a16="http://schemas.microsoft.com/office/drawing/2014/main" val="3356594804"/>
                    </a:ext>
                  </a:extLst>
                </a:gridCol>
                <a:gridCol w="300355">
                  <a:extLst>
                    <a:ext uri="{9D8B030D-6E8A-4147-A177-3AD203B41FA5}">
                      <a16:colId xmlns:a16="http://schemas.microsoft.com/office/drawing/2014/main" val="883240520"/>
                    </a:ext>
                  </a:extLst>
                </a:gridCol>
              </a:tblGrid>
              <a:tr h="280031">
                <a:tc>
                  <a:txBody>
                    <a:bodyPr/>
                    <a:lstStyle/>
                    <a:p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Initiative</a:t>
                      </a:r>
                      <a:r>
                        <a:rPr lang="fr-BE" sz="1400" baseline="0" noProof="0" dirty="0" smtClean="0"/>
                        <a:t> HR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err="1" smtClean="0"/>
                        <a:t>Mio</a:t>
                      </a:r>
                      <a:r>
                        <a:rPr lang="fr-BE" sz="1400" noProof="0" dirty="0" smtClean="0"/>
                        <a:t> € 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1400" noProof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289835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Allocation d’éloignement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32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="1" noProof="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fr-BE" sz="14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004016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Chèques repas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25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="1" noProof="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fr-BE" sz="14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50481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Allocation de weekend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25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="1" noProof="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fr-BE" sz="14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476868"/>
                  </a:ext>
                </a:extLst>
              </a:tr>
              <a:tr h="165720">
                <a:tc>
                  <a:txBody>
                    <a:bodyPr/>
                    <a:lstStyle/>
                    <a:p>
                      <a:pPr algn="ctr"/>
                      <a:endParaRPr lang="fr-BE" sz="3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sz="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BE" sz="3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300" noProof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894838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Plan cafétaria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50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1400" noProof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048105"/>
                  </a:ext>
                </a:extLst>
              </a:tr>
              <a:tr h="420216">
                <a:tc>
                  <a:txBody>
                    <a:bodyPr/>
                    <a:lstStyle/>
                    <a:p>
                      <a:pPr algn="ctr"/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Augmentation du traitement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?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1343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946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411" y="2104970"/>
            <a:ext cx="396274" cy="225700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7356C-9DC0-47F5-BB5A-9F5DF36C2B77}" type="slidenum">
              <a:rPr kumimoji="0" lang="fr-BE" sz="1200" b="0" i="0" u="none" strike="noStrike" kern="1200" cap="none" spc="0" normalizeH="0" baseline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BE" sz="12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3619" y="3645650"/>
            <a:ext cx="360040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</a:t>
            </a:r>
            <a:r>
              <a:rPr kumimoji="0" lang="fr-BE" sz="18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t i   f s</a:t>
            </a: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85515" y="3645650"/>
            <a:ext cx="360040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PVE</a:t>
            </a: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51920" y="4365730"/>
            <a:ext cx="36004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0" i="0" u="none" strike="noStrike" kern="120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Pens</a:t>
            </a:r>
            <a:r>
              <a:rPr kumimoji="0" lang="fr-BE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i on</a:t>
            </a:r>
            <a:endParaRPr kumimoji="0" lang="fr-BE" sz="16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3619" y="2121330"/>
            <a:ext cx="361408" cy="15182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3619" y="1632724"/>
            <a:ext cx="360040" cy="4979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3849620" y="1628800"/>
            <a:ext cx="378128" cy="2736930"/>
          </a:xfrm>
          <a:prstGeom prst="triangle">
            <a:avLst>
              <a:gd name="adj" fmla="val 47642"/>
            </a:avLst>
          </a:prstGeom>
          <a:solidFill>
            <a:srgbClr val="FF0000"/>
          </a:solidFill>
          <a:ln w="12700"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54629" y="2340214"/>
            <a:ext cx="505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Vol</a:t>
            </a: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65905" y="3291145"/>
            <a:ext cx="64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SOff</a:t>
            </a: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82250" y="3933056"/>
            <a:ext cx="565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Offr</a:t>
            </a: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" name="Right Brace 29"/>
          <p:cNvSpPr/>
          <p:nvPr/>
        </p:nvSpPr>
        <p:spPr>
          <a:xfrm>
            <a:off x="8183808" y="2423088"/>
            <a:ext cx="208879" cy="150996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244408" y="3101254"/>
            <a:ext cx="923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0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Max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0" i="0" u="none" strike="noStrike" kern="1200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Pension</a:t>
            </a:r>
            <a:endParaRPr kumimoji="0" lang="fr-BE" sz="1600" b="0" i="0" u="none" strike="noStrike" kern="1200" cap="none" spc="0" normalizeH="0" baseline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5236103" y="3030000"/>
            <a:ext cx="1512168" cy="0"/>
          </a:xfrm>
          <a:prstGeom prst="line">
            <a:avLst/>
          </a:prstGeom>
          <a:ln w="571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974541" y="5229826"/>
            <a:ext cx="2281394" cy="338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 Dossiers Réservistes</a:t>
            </a:r>
            <a:endParaRPr kumimoji="0" lang="fr-BE" sz="16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94646" y="1249223"/>
            <a:ext cx="6363152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fr-BE" sz="1600" b="1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Motiver le Pers à travailler plus longtemps </a:t>
            </a:r>
            <a:r>
              <a:rPr kumimoji="0" lang="fr-BE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(après la date de pension )</a:t>
            </a:r>
            <a:endParaRPr kumimoji="0" lang="fr-BE" sz="16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185515" y="2121330"/>
            <a:ext cx="361408" cy="15182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185515" y="1632724"/>
            <a:ext cx="360040" cy="4979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76686" y="6271490"/>
            <a:ext cx="172182" cy="141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483768" y="6271490"/>
            <a:ext cx="172182" cy="1417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876777" y="6274760"/>
            <a:ext cx="172182" cy="1417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32458" y="6208405"/>
            <a:ext cx="829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5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Traitement</a:t>
            </a:r>
            <a:endParaRPr kumimoji="0" lang="fr-BE" sz="105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786039" y="6208405"/>
            <a:ext cx="26164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5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Allocations/indemnités/primes existantes</a:t>
            </a:r>
            <a:endParaRPr kumimoji="0" lang="fr-BE" sz="105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37914" y="6165304"/>
            <a:ext cx="214674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5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Nouvelles allocations/indemnités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5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Chèques repas </a:t>
            </a:r>
            <a:endParaRPr kumimoji="0" lang="fr-BE" sz="105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278155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=</a:t>
            </a: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57200" y="2130704"/>
            <a:ext cx="3826768" cy="27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160128" y="3065577"/>
            <a:ext cx="361407" cy="276673"/>
            <a:chOff x="5164373" y="3352983"/>
            <a:chExt cx="361407" cy="276673"/>
          </a:xfrm>
        </p:grpSpPr>
        <p:sp>
          <p:nvSpPr>
            <p:cNvPr id="38" name="Rectangle 37"/>
            <p:cNvSpPr/>
            <p:nvPr/>
          </p:nvSpPr>
          <p:spPr>
            <a:xfrm>
              <a:off x="5164373" y="3494932"/>
              <a:ext cx="361407" cy="13472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164373" y="3352983"/>
              <a:ext cx="360040" cy="13472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3" name="Isosceles Triangle 32"/>
          <p:cNvSpPr/>
          <p:nvPr/>
        </p:nvSpPr>
        <p:spPr>
          <a:xfrm>
            <a:off x="5160811" y="3357618"/>
            <a:ext cx="360040" cy="1008112"/>
          </a:xfrm>
          <a:prstGeom prst="triangle">
            <a:avLst/>
          </a:prstGeom>
          <a:solidFill>
            <a:srgbClr val="92D050"/>
          </a:solidFill>
          <a:ln w="19050">
            <a:solidFill>
              <a:srgbClr val="0070C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60811" y="4365730"/>
            <a:ext cx="36004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0" i="0" u="none" strike="noStrike" kern="1200" cap="none" spc="0" normalizeH="0" baseline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Pens</a:t>
            </a:r>
            <a:r>
              <a:rPr kumimoji="0" lang="fr-BE" sz="1600" b="0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i on</a:t>
            </a:r>
            <a:endParaRPr kumimoji="0" lang="fr-BE" sz="16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753619" y="6543637"/>
            <a:ext cx="182389" cy="228794"/>
          </a:xfrm>
          <a:prstGeom prst="triangle">
            <a:avLst/>
          </a:prstGeom>
          <a:solidFill>
            <a:srgbClr val="F7570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41148" b="81702"/>
          <a:stretch/>
        </p:blipFill>
        <p:spPr>
          <a:xfrm>
            <a:off x="3995936" y="1630364"/>
            <a:ext cx="229628" cy="503118"/>
          </a:xfrm>
          <a:prstGeom prst="rect">
            <a:avLst/>
          </a:prstGeom>
        </p:spPr>
      </p:pic>
      <p:sp>
        <p:nvSpPr>
          <p:cNvPr id="58" name="Isosceles Triangle 57"/>
          <p:cNvSpPr/>
          <p:nvPr/>
        </p:nvSpPr>
        <p:spPr>
          <a:xfrm>
            <a:off x="2454360" y="6543637"/>
            <a:ext cx="182389" cy="228794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32458" y="6527179"/>
            <a:ext cx="14670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5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Perte liée à la retraite</a:t>
            </a:r>
            <a:endParaRPr kumimoji="0" lang="fr-BE" sz="105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767025" y="6531076"/>
            <a:ext cx="20410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5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Extra lié aux jours de rappel</a:t>
            </a:r>
            <a:endParaRPr kumimoji="0" lang="fr-BE" sz="105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4129088" y="1052736"/>
            <a:ext cx="885825" cy="114300"/>
            <a:chOff x="4102933" y="1082452"/>
            <a:chExt cx="885825" cy="114300"/>
          </a:xfrm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1800" b="0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1" name="Title 1"/>
          <p:cNvSpPr txBox="1">
            <a:spLocks/>
          </p:cNvSpPr>
          <p:nvPr/>
        </p:nvSpPr>
        <p:spPr bwMode="auto">
          <a:xfrm>
            <a:off x="1547664" y="47155"/>
            <a:ext cx="6048672" cy="969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Objectif: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Augmenter les effectifs</a:t>
            </a:r>
            <a:endParaRPr kumimoji="0" lang="fr-BE" sz="3200" b="0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4813519" y="2631462"/>
            <a:ext cx="1054625" cy="20223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6004986" y="2418195"/>
            <a:ext cx="20110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974541" y="3175099"/>
            <a:ext cx="20110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6004986" y="3933056"/>
            <a:ext cx="201100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300192" y="2418195"/>
            <a:ext cx="0" cy="1514861"/>
          </a:xfrm>
          <a:prstGeom prst="straightConnector1">
            <a:avLst/>
          </a:prstGeom>
          <a:ln w="28575"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71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2" grpId="0" animBg="1"/>
      <p:bldP spid="27" grpId="0"/>
      <p:bldP spid="28" grpId="0"/>
      <p:bldP spid="29" grpId="0"/>
      <p:bldP spid="30" grpId="0" animBg="1"/>
      <p:bldP spid="31" grpId="0"/>
      <p:bldP spid="42" grpId="0" animBg="1"/>
      <p:bldP spid="47" grpId="0" animBg="1"/>
      <p:bldP spid="51" grpId="0" animBg="1"/>
      <p:bldP spid="54" grpId="0"/>
      <p:bldP spid="33" grpId="0" animBg="1"/>
      <p:bldP spid="56" grpId="0" animBg="1"/>
      <p:bldP spid="58" grpId="0" animBg="1"/>
      <p:bldP spid="60" grpId="0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07950" y="6592267"/>
            <a:ext cx="21336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7356C-9DC0-47F5-BB5A-9F5DF36C2B77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B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043608" y="2475906"/>
            <a:ext cx="36004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2549564" y="1965774"/>
            <a:ext cx="360040" cy="4979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49997" y="2111771"/>
            <a:ext cx="5397490" cy="80021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18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Attractivité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anose="020F0502020204030204" pitchFamily="34" charset="0"/>
              <a:buChar char="₋"/>
              <a:tabLst/>
              <a:defRPr/>
            </a:pPr>
            <a:r>
              <a:rPr kumimoji="0" lang="fr-B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Dispense de service PVE de 3 jours par mois 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anose="020F0502020204030204" pitchFamily="34" charset="0"/>
              <a:buChar char="₋"/>
              <a:tabLst/>
              <a:defRPr/>
            </a:pPr>
            <a:r>
              <a:rPr kumimoji="0" lang="fr-B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Possibilité de convertir en argent par le système DS Flex</a:t>
            </a:r>
            <a:endParaRPr kumimoji="0" lang="fr-BE" sz="1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310629" y="3556561"/>
            <a:ext cx="3915447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18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Réalisation immédiate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B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Modification TRAVARB (pas d’AR, AM, loi)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32040" y="5061147"/>
            <a:ext cx="3915447" cy="80021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BE" sz="18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Point d’attention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B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Relancer le dossier congé officiers</a:t>
            </a:r>
          </a:p>
          <a:p>
            <a:pPr marL="1200150" marR="0" lvl="2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BE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Saisine CONEGO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4129088" y="1117659"/>
            <a:ext cx="885825" cy="114300"/>
            <a:chOff x="4102933" y="1082452"/>
            <a:chExt cx="885825" cy="114300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" name="Title 1"/>
          <p:cNvSpPr txBox="1">
            <a:spLocks/>
          </p:cNvSpPr>
          <p:nvPr/>
        </p:nvSpPr>
        <p:spPr bwMode="auto">
          <a:xfrm>
            <a:off x="1547664" y="47154"/>
            <a:ext cx="6048672" cy="110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Objectif: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Augmenter les effectifs</a:t>
            </a:r>
            <a:endParaRPr kumimoji="0" lang="fr-BE" sz="3200" b="0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20643" y="1331852"/>
            <a:ext cx="6363152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fr-BE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Motiver le Pers à travailler plus longtemps </a:t>
            </a:r>
            <a:r>
              <a:rPr kumimoji="0" lang="fr-BE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(après la date de pension )</a:t>
            </a:r>
            <a:endParaRPr kumimoji="0" lang="fr-B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70295" y="2469252"/>
            <a:ext cx="361408" cy="3900584"/>
            <a:chOff x="1070295" y="2845636"/>
            <a:chExt cx="361408" cy="3900584"/>
          </a:xfrm>
        </p:grpSpPr>
        <p:sp>
          <p:nvSpPr>
            <p:cNvPr id="29" name="Rectangle 28"/>
            <p:cNvSpPr/>
            <p:nvPr/>
          </p:nvSpPr>
          <p:spPr>
            <a:xfrm>
              <a:off x="1070295" y="4369956"/>
              <a:ext cx="360040" cy="23762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 t i   f s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070295" y="2845636"/>
              <a:ext cx="361408" cy="151824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49564" y="2469252"/>
            <a:ext cx="361408" cy="3900584"/>
            <a:chOff x="2549564" y="2840138"/>
            <a:chExt cx="361408" cy="3900584"/>
          </a:xfrm>
        </p:grpSpPr>
        <p:sp>
          <p:nvSpPr>
            <p:cNvPr id="30" name="Rectangle 29"/>
            <p:cNvSpPr/>
            <p:nvPr/>
          </p:nvSpPr>
          <p:spPr>
            <a:xfrm>
              <a:off x="2549564" y="4364458"/>
              <a:ext cx="360040" cy="23762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BE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PVE</a:t>
              </a: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549564" y="2840138"/>
              <a:ext cx="361408" cy="151824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BE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719050" y="380283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=</a:t>
            </a:r>
            <a:endParaRPr kumimoji="0" lang="nl-B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2262217" y="1628800"/>
            <a:ext cx="929500" cy="12263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76686" y="6622545"/>
            <a:ext cx="172182" cy="1417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83768" y="6622545"/>
            <a:ext cx="172182" cy="1417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32458" y="6559460"/>
            <a:ext cx="82907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Traitement</a:t>
            </a:r>
            <a:endParaRPr kumimoji="0" lang="fr-BE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86039" y="6559460"/>
            <a:ext cx="261642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Allocations/indemnités/primes existantes</a:t>
            </a:r>
            <a:endParaRPr kumimoji="0" lang="fr-BE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512797" y="6629398"/>
            <a:ext cx="172182" cy="1417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15068" y="6566313"/>
            <a:ext cx="6783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DS PVE</a:t>
            </a:r>
            <a:endParaRPr kumimoji="0" lang="fr-BE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892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A7356C-9DC0-47F5-BB5A-9F5DF36C2B77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nl-B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7544" y="2203280"/>
            <a:ext cx="2304256" cy="721663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Jeunes ( &lt; 35-40 ans 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Pouvoir d’achat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32419" y="2203280"/>
            <a:ext cx="2535726" cy="7216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Autres ( &gt; 35-40 ans 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Traitement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8762" y="2203280"/>
            <a:ext cx="2535726" cy="72166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PVE ( &gt; date de pension)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Pouvoir d’achat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187412"/>
              </p:ext>
            </p:extLst>
          </p:nvPr>
        </p:nvGraphicFramePr>
        <p:xfrm>
          <a:off x="532567" y="3140968"/>
          <a:ext cx="5241170" cy="2165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55">
                  <a:extLst>
                    <a:ext uri="{9D8B030D-6E8A-4147-A177-3AD203B41FA5}">
                      <a16:colId xmlns:a16="http://schemas.microsoft.com/office/drawing/2014/main" val="1252036396"/>
                    </a:ext>
                  </a:extLst>
                </a:gridCol>
                <a:gridCol w="3992442">
                  <a:extLst>
                    <a:ext uri="{9D8B030D-6E8A-4147-A177-3AD203B41FA5}">
                      <a16:colId xmlns:a16="http://schemas.microsoft.com/office/drawing/2014/main" val="2403919588"/>
                    </a:ext>
                  </a:extLst>
                </a:gridCol>
                <a:gridCol w="648018">
                  <a:extLst>
                    <a:ext uri="{9D8B030D-6E8A-4147-A177-3AD203B41FA5}">
                      <a16:colId xmlns:a16="http://schemas.microsoft.com/office/drawing/2014/main" val="3356594804"/>
                    </a:ext>
                  </a:extLst>
                </a:gridCol>
                <a:gridCol w="300355">
                  <a:extLst>
                    <a:ext uri="{9D8B030D-6E8A-4147-A177-3AD203B41FA5}">
                      <a16:colId xmlns:a16="http://schemas.microsoft.com/office/drawing/2014/main" val="883240520"/>
                    </a:ext>
                  </a:extLst>
                </a:gridCol>
              </a:tblGrid>
              <a:tr h="280031">
                <a:tc>
                  <a:txBody>
                    <a:bodyPr/>
                    <a:lstStyle/>
                    <a:p>
                      <a:pPr algn="ctr"/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Initiative</a:t>
                      </a:r>
                      <a:r>
                        <a:rPr lang="fr-BE" sz="1400" baseline="0" noProof="0" dirty="0" smtClean="0"/>
                        <a:t> HR</a:t>
                      </a:r>
                      <a:endParaRPr lang="fr-BE" sz="14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err="1" smtClean="0"/>
                        <a:t>Mio</a:t>
                      </a:r>
                      <a:r>
                        <a:rPr lang="fr-BE" sz="1400" noProof="0" dirty="0" smtClean="0"/>
                        <a:t> €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1400" noProof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289835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Allocation d’éloignement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32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="1" noProof="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fr-BE" sz="14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004016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Chèques repas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25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="1" noProof="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fr-BE" sz="14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50481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Allocation de weekend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25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="1" noProof="0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fr-BE" sz="14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476868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pPr algn="ctr"/>
                      <a:endParaRPr lang="fr-BE" sz="6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BE" sz="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300" noProof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894838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Plan cafétaria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50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1400" noProof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048105"/>
                  </a:ext>
                </a:extLst>
              </a:tr>
              <a:tr h="420216">
                <a:tc>
                  <a:txBody>
                    <a:bodyPr/>
                    <a:lstStyle/>
                    <a:p>
                      <a:pPr algn="ctr"/>
                      <a:endParaRPr lang="fr-BE" sz="1400" noProof="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Augmentation du traitement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?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134356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1403648" y="5606009"/>
          <a:ext cx="4955103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2442">
                  <a:extLst>
                    <a:ext uri="{9D8B030D-6E8A-4147-A177-3AD203B41FA5}">
                      <a16:colId xmlns:a16="http://schemas.microsoft.com/office/drawing/2014/main" val="2403919588"/>
                    </a:ext>
                  </a:extLst>
                </a:gridCol>
                <a:gridCol w="648018">
                  <a:extLst>
                    <a:ext uri="{9D8B030D-6E8A-4147-A177-3AD203B41FA5}">
                      <a16:colId xmlns:a16="http://schemas.microsoft.com/office/drawing/2014/main" val="3356594804"/>
                    </a:ext>
                  </a:extLst>
                </a:gridCol>
                <a:gridCol w="314643">
                  <a:extLst>
                    <a:ext uri="{9D8B030D-6E8A-4147-A177-3AD203B41FA5}">
                      <a16:colId xmlns:a16="http://schemas.microsoft.com/office/drawing/2014/main" val="883240520"/>
                    </a:ext>
                  </a:extLst>
                </a:gridCol>
              </a:tblGrid>
              <a:tr h="280031"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Initiative</a:t>
                      </a:r>
                      <a:r>
                        <a:rPr lang="fr-BE" sz="1400" baseline="0" noProof="0" dirty="0" smtClean="0"/>
                        <a:t> HR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err="1" smtClean="0"/>
                        <a:t>Mio</a:t>
                      </a:r>
                      <a:r>
                        <a:rPr lang="fr-BE" sz="1400" noProof="0" dirty="0" smtClean="0"/>
                        <a:t> €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BE" sz="1400" noProof="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289835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Traitement Réservistes ( jours de rappel )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1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0765457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Allocations</a:t>
                      </a:r>
                      <a:r>
                        <a:rPr lang="fr-BE" sz="1400" baseline="0" noProof="0" dirty="0" smtClean="0"/>
                        <a:t>/indemnités Réservistes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1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400" noProof="0" dirty="0" smtClean="0"/>
                        <a:t>x</a:t>
                      </a:r>
                      <a:endParaRPr lang="fr-BE" sz="1400" noProof="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888219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018336"/>
              </p:ext>
            </p:extLst>
          </p:nvPr>
        </p:nvGraphicFramePr>
        <p:xfrm>
          <a:off x="6444208" y="3140968"/>
          <a:ext cx="300355" cy="2165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55">
                  <a:extLst>
                    <a:ext uri="{9D8B030D-6E8A-4147-A177-3AD203B41FA5}">
                      <a16:colId xmlns:a16="http://schemas.microsoft.com/office/drawing/2014/main" val="883240520"/>
                    </a:ext>
                  </a:extLst>
                </a:gridCol>
              </a:tblGrid>
              <a:tr h="280031">
                <a:tc>
                  <a:txBody>
                    <a:bodyPr/>
                    <a:lstStyle/>
                    <a:p>
                      <a:endParaRPr lang="nl-BE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289835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nl-BE" sz="1400" dirty="0" smtClean="0"/>
                        <a:t>x</a:t>
                      </a:r>
                      <a:endParaRPr lang="nl-BE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004016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nl-BE" sz="1400" dirty="0" smtClean="0"/>
                        <a:t>x</a:t>
                      </a:r>
                      <a:endParaRPr lang="nl-BE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150481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nl-BE" sz="1400" dirty="0" smtClean="0"/>
                        <a:t>x</a:t>
                      </a:r>
                      <a:endParaRPr lang="nl-BE" sz="14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476868"/>
                  </a:ext>
                </a:extLst>
              </a:tr>
              <a:tr h="220960">
                <a:tc>
                  <a:txBody>
                    <a:bodyPr/>
                    <a:lstStyle/>
                    <a:p>
                      <a:endParaRPr lang="nl-BE" sz="6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894838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nl-BE" sz="1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1048105"/>
                  </a:ext>
                </a:extLst>
              </a:tr>
              <a:tr h="420216">
                <a:tc>
                  <a:txBody>
                    <a:bodyPr/>
                    <a:lstStyle/>
                    <a:p>
                      <a:r>
                        <a:rPr lang="nl-BE" sz="1400" b="1" dirty="0" smtClean="0">
                          <a:solidFill>
                            <a:srgbClr val="C00000"/>
                          </a:solidFill>
                        </a:rPr>
                        <a:t>?</a:t>
                      </a:r>
                      <a:endParaRPr lang="nl-BE" sz="1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134356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330247" y="1603417"/>
            <a:ext cx="3415229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square" lIns="144000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BE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Rendre la Défense plus attractive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76056" y="1610689"/>
            <a:ext cx="4045595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fr-BE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  <a:r>
              <a:rPr kumimoji="0" lang="fr-BE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fr-BE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Motiver le Pers à travailler plus longtemps</a:t>
            </a:r>
            <a:endParaRPr kumimoji="0" lang="fr-B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129088" y="1117659"/>
            <a:ext cx="885825" cy="114300"/>
            <a:chOff x="4102933" y="1082452"/>
            <a:chExt cx="885825" cy="114300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 bwMode="auto">
          <a:xfrm>
            <a:off x="1547664" y="47154"/>
            <a:ext cx="6048672" cy="110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Objectif: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Augmenter les effectifs</a:t>
            </a:r>
            <a:endParaRPr kumimoji="0" lang="fr-BE" sz="3200" b="0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0798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478" y="1844824"/>
            <a:ext cx="8229600" cy="3960440"/>
          </a:xfrm>
        </p:spPr>
        <p:txBody>
          <a:bodyPr/>
          <a:lstStyle/>
          <a:p>
            <a:pPr marL="0" indent="0" algn="ctr">
              <a:buNone/>
            </a:pPr>
            <a:endParaRPr lang="fr-BE" sz="1600" dirty="0" smtClean="0"/>
          </a:p>
          <a:p>
            <a:pPr marL="228600" indent="-228600">
              <a:buFont typeface="+mj-lt"/>
              <a:buAutoNum type="arabicPeriod"/>
            </a:pPr>
            <a:r>
              <a:rPr lang="fr-BE" sz="1600" dirty="0" smtClean="0"/>
              <a:t>Poursuivre la concertation sociale sur les dossiers suivants</a:t>
            </a:r>
          </a:p>
          <a:p>
            <a:pPr marL="228600" indent="-228600">
              <a:buFont typeface="+mj-lt"/>
              <a:buAutoNum type="arabicPeriod"/>
            </a:pPr>
            <a:endParaRPr lang="fr-BE" sz="1200" dirty="0" smtClean="0"/>
          </a:p>
          <a:p>
            <a:pPr marL="228600" indent="-228600">
              <a:buFont typeface="+mj-lt"/>
              <a:buAutoNum type="arabicPeriod"/>
            </a:pPr>
            <a:endParaRPr lang="fr-BE" sz="1200" dirty="0" smtClean="0"/>
          </a:p>
          <a:p>
            <a:pPr marL="228600" indent="-228600">
              <a:buFont typeface="+mj-lt"/>
              <a:buAutoNum type="arabicPeriod"/>
            </a:pPr>
            <a:endParaRPr lang="fr-BE" sz="1200" dirty="0" smtClean="0"/>
          </a:p>
          <a:p>
            <a:pPr marL="228600" indent="-228600">
              <a:buFont typeface="+mj-lt"/>
              <a:buAutoNum type="arabicPeriod"/>
            </a:pPr>
            <a:endParaRPr lang="fr-BE" sz="1200" dirty="0" smtClean="0"/>
          </a:p>
          <a:p>
            <a:pPr marL="228600" indent="-228600">
              <a:buFont typeface="+mj-lt"/>
              <a:buAutoNum type="arabicPeriod"/>
            </a:pPr>
            <a:endParaRPr lang="fr-BE" sz="1200" dirty="0" smtClean="0"/>
          </a:p>
          <a:p>
            <a:pPr marL="228600" indent="-228600">
              <a:buFont typeface="+mj-lt"/>
              <a:buAutoNum type="arabicPeriod"/>
            </a:pPr>
            <a:endParaRPr lang="fr-BE" sz="1200" dirty="0" smtClean="0"/>
          </a:p>
          <a:p>
            <a:pPr marL="228600" indent="-228600">
              <a:buFont typeface="+mj-lt"/>
              <a:buAutoNum type="arabicPeriod"/>
            </a:pPr>
            <a:endParaRPr lang="fr-BE" sz="1200" dirty="0" smtClean="0"/>
          </a:p>
          <a:p>
            <a:pPr marL="228600" indent="-228600">
              <a:buFont typeface="+mj-lt"/>
              <a:buAutoNum type="arabicPeriod"/>
            </a:pPr>
            <a:endParaRPr lang="fr-BE" sz="1200" dirty="0" smtClean="0"/>
          </a:p>
          <a:p>
            <a:pPr marL="0" indent="0">
              <a:buNone/>
            </a:pPr>
            <a:endParaRPr lang="fr-BE" sz="1200" dirty="0"/>
          </a:p>
        </p:txBody>
      </p:sp>
      <p:grpSp>
        <p:nvGrpSpPr>
          <p:cNvPr id="4" name="Group 3"/>
          <p:cNvGrpSpPr/>
          <p:nvPr/>
        </p:nvGrpSpPr>
        <p:grpSpPr>
          <a:xfrm>
            <a:off x="4129088" y="1187137"/>
            <a:ext cx="885825" cy="114300"/>
            <a:chOff x="4102933" y="1082452"/>
            <a:chExt cx="885825" cy="11430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CFC846E-3F2F-4CE1-8BDF-67F1B37E93F6}"/>
                </a:ext>
              </a:extLst>
            </p:cNvPr>
            <p:cNvSpPr/>
            <p:nvPr/>
          </p:nvSpPr>
          <p:spPr>
            <a:xfrm>
              <a:off x="4102933" y="1082452"/>
              <a:ext cx="114300" cy="114300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4727DA3-0195-4B23-81CF-9C21D439BAB0}"/>
                </a:ext>
              </a:extLst>
            </p:cNvPr>
            <p:cNvSpPr/>
            <p:nvPr/>
          </p:nvSpPr>
          <p:spPr>
            <a:xfrm>
              <a:off x="4360108" y="1082452"/>
              <a:ext cx="114300" cy="114300"/>
            </a:xfrm>
            <a:prstGeom prst="ellipse">
              <a:avLst/>
            </a:prstGeom>
            <a:solidFill>
              <a:srgbClr val="FF9933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68488A4-5EC6-4675-8216-672804543763}"/>
                </a:ext>
              </a:extLst>
            </p:cNvPr>
            <p:cNvSpPr/>
            <p:nvPr/>
          </p:nvSpPr>
          <p:spPr>
            <a:xfrm>
              <a:off x="4617283" y="1082452"/>
              <a:ext cx="114300" cy="114300"/>
            </a:xfrm>
            <a:prstGeom prst="ellipse">
              <a:avLst/>
            </a:prstGeom>
            <a:solidFill>
              <a:srgbClr val="B034D2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2E5B5F7-6407-4761-B6E1-7425EAC29699}"/>
                </a:ext>
              </a:extLst>
            </p:cNvPr>
            <p:cNvSpPr/>
            <p:nvPr/>
          </p:nvSpPr>
          <p:spPr>
            <a:xfrm>
              <a:off x="4874458" y="1082452"/>
              <a:ext cx="114300" cy="114300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" name="Title 1"/>
          <p:cNvSpPr txBox="1">
            <a:spLocks/>
          </p:cNvSpPr>
          <p:nvPr/>
        </p:nvSpPr>
        <p:spPr bwMode="auto">
          <a:xfrm>
            <a:off x="1547664" y="116632"/>
            <a:ext cx="6048672" cy="110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Way ahead: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BACC6">
                    <a:lumMod val="5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Proposition</a:t>
            </a:r>
            <a:endParaRPr kumimoji="0" lang="fr-BE" sz="1100" b="0" i="0" u="none" strike="noStrike" kern="1200" cap="none" spc="0" normalizeH="0" baseline="0" noProof="0" dirty="0">
              <a:ln>
                <a:noFill/>
              </a:ln>
              <a:solidFill>
                <a:srgbClr val="4BACC6">
                  <a:lumMod val="5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979650"/>
              </p:ext>
            </p:extLst>
          </p:nvPr>
        </p:nvGraphicFramePr>
        <p:xfrm>
          <a:off x="683568" y="2764677"/>
          <a:ext cx="5184576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4825">
                  <a:extLst>
                    <a:ext uri="{9D8B030D-6E8A-4147-A177-3AD203B41FA5}">
                      <a16:colId xmlns:a16="http://schemas.microsoft.com/office/drawing/2014/main" val="2403919588"/>
                    </a:ext>
                  </a:extLst>
                </a:gridCol>
                <a:gridCol w="3049751">
                  <a:extLst>
                    <a:ext uri="{9D8B030D-6E8A-4147-A177-3AD203B41FA5}">
                      <a16:colId xmlns:a16="http://schemas.microsoft.com/office/drawing/2014/main" val="3356594804"/>
                    </a:ext>
                  </a:extLst>
                </a:gridCol>
              </a:tblGrid>
              <a:tr h="280031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Initiative</a:t>
                      </a:r>
                      <a:r>
                        <a:rPr lang="fr-BE" sz="1400" baseline="0" noProof="0" dirty="0" smtClean="0"/>
                        <a:t> HR</a:t>
                      </a:r>
                      <a:endParaRPr lang="fr-BE" sz="14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Action</a:t>
                      </a:r>
                      <a:r>
                        <a:rPr lang="fr-BE" sz="1400" baseline="0" noProof="0" dirty="0" smtClean="0"/>
                        <a:t> à prendre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289835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Allocation d’éloignement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aseline="0" noProof="0" dirty="0" smtClean="0"/>
                        <a:t>CONEGO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004016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Chèques repas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aseline="0" noProof="0" dirty="0" smtClean="0"/>
                        <a:t>CONEGO</a:t>
                      </a:r>
                    </a:p>
                    <a:p>
                      <a:r>
                        <a:rPr lang="fr-BE" sz="1400" baseline="0" noProof="0" dirty="0" smtClean="0"/>
                        <a:t>Lancer la demande d’achat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3150481"/>
                  </a:ext>
                </a:extLst>
              </a:tr>
              <a:tr h="280031"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Allocation de weekend</a:t>
                      </a:r>
                      <a:endParaRPr lang="fr-BE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baseline="0" noProof="0" dirty="0" smtClean="0"/>
                        <a:t>CONEGO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476868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535780"/>
              </p:ext>
            </p:extLst>
          </p:nvPr>
        </p:nvGraphicFramePr>
        <p:xfrm>
          <a:off x="1527088" y="4437112"/>
          <a:ext cx="5925232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6638">
                  <a:extLst>
                    <a:ext uri="{9D8B030D-6E8A-4147-A177-3AD203B41FA5}">
                      <a16:colId xmlns:a16="http://schemas.microsoft.com/office/drawing/2014/main" val="2403919588"/>
                    </a:ext>
                  </a:extLst>
                </a:gridCol>
                <a:gridCol w="3958594">
                  <a:extLst>
                    <a:ext uri="{9D8B030D-6E8A-4147-A177-3AD203B41FA5}">
                      <a16:colId xmlns:a16="http://schemas.microsoft.com/office/drawing/2014/main" val="3356594804"/>
                    </a:ext>
                  </a:extLst>
                </a:gridCol>
              </a:tblGrid>
              <a:tr h="280031"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Initiative</a:t>
                      </a:r>
                      <a:r>
                        <a:rPr lang="fr-BE" sz="1400" baseline="0" noProof="0" dirty="0" smtClean="0"/>
                        <a:t> HR</a:t>
                      </a:r>
                      <a:endParaRPr lang="fr-BE" sz="14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Action</a:t>
                      </a:r>
                      <a:r>
                        <a:rPr lang="fr-BE" sz="1400" baseline="0" noProof="0" dirty="0" smtClean="0"/>
                        <a:t> à prendre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28983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Plan cafétaria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Préparer</a:t>
                      </a:r>
                      <a:r>
                        <a:rPr lang="fr-BE" sz="1400" baseline="0" noProof="0" dirty="0" smtClean="0"/>
                        <a:t> dossier CONEGO</a:t>
                      </a:r>
                    </a:p>
                    <a:p>
                      <a:r>
                        <a:rPr lang="fr-BE" sz="1400" baseline="0" noProof="0" dirty="0" smtClean="0"/>
                        <a:t>Lancer la demande d’achat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369522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noProof="0" dirty="0" smtClean="0"/>
                        <a:t>Augmentation traitement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sz="1400" noProof="0" dirty="0" smtClean="0"/>
                        <a:t>Préparer le</a:t>
                      </a:r>
                      <a:r>
                        <a:rPr lang="fr-BE" sz="1400" baseline="0" noProof="0" dirty="0" smtClean="0"/>
                        <a:t> dossier d’augmentation de traitement</a:t>
                      </a:r>
                    </a:p>
                    <a:p>
                      <a:r>
                        <a:rPr lang="fr-BE" sz="1400" noProof="0" dirty="0" smtClean="0"/>
                        <a:t>Lancer les discussions avec SPF Pensions</a:t>
                      </a:r>
                      <a:endParaRPr lang="fr-B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3712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72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asterslide Defensie">
  <a:themeElements>
    <a:clrScheme name="Masterslide Defens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slide Defens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slide Defens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slide Defens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slide Defens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DD36BD378D5B4DB16B5ABCE6D1CCC4" ma:contentTypeVersion="0" ma:contentTypeDescription="Create a new document." ma:contentTypeScope="" ma:versionID="27224be8a8b31a77504bba3860c3a6e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476e8e88a7ff487aa0f9596b7fbedd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C8B78C6-172C-4A24-A3EE-A89BD159A1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226326A-CAB7-4667-8AE8-A13CC42630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629D42-255D-4592-AA8E-E8BDCB690B78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39103</TotalTime>
  <Words>1333</Words>
  <Application>Microsoft Office PowerPoint</Application>
  <PresentationFormat>On-screen Show (4:3)</PresentationFormat>
  <Paragraphs>493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Courier New</vt:lpstr>
      <vt:lpstr>1_Masterslide Defensie</vt:lpstr>
      <vt:lpstr>Presentation</vt:lpstr>
      <vt:lpstr>1_Presentation</vt:lpstr>
      <vt:lpstr>Plan d’action Dossiers DG HR </vt:lpstr>
      <vt:lpstr>PowerPoint Presentation</vt:lpstr>
      <vt:lpstr>Sujets à traiter</vt:lpstr>
      <vt:lpstr>Première partie :  Pouvoir d’achat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Ligne de temps: DA chèques repas</vt:lpstr>
      <vt:lpstr>Timeline espéré</vt:lpstr>
      <vt:lpstr>Pouvoir d’achat(1)</vt:lpstr>
      <vt:lpstr>PowerPoint Presentation</vt:lpstr>
      <vt:lpstr>PowerPoint Presentation</vt:lpstr>
      <vt:lpstr>PowerPoint Presentation</vt:lpstr>
      <vt:lpstr>PowerPoint Presentation</vt:lpstr>
      <vt:lpstr>Plan Cafétaria &gt;&lt; traitement+pension</vt:lpstr>
      <vt:lpstr>Proposition Libre choix à l’individu</vt:lpstr>
      <vt:lpstr>Plan cafétaria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Pouvoir d’achat(2)</vt:lpstr>
      <vt:lpstr>PowerPoint Presentation</vt:lpstr>
      <vt:lpstr>Timeline espéré</vt:lpstr>
      <vt:lpstr>Objectifs pour la première partie</vt:lpstr>
      <vt:lpstr>Deuxième partie : Congé Mil ( Covid19 et autres )</vt:lpstr>
      <vt:lpstr>Objectifs pour la deuxième partie</vt:lpstr>
      <vt:lpstr>Planning</vt:lpstr>
      <vt:lpstr>PowerPoint Presentation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Pirard Philip</dc:creator>
  <cp:lastModifiedBy>Hennes Jan</cp:lastModifiedBy>
  <cp:revision>792</cp:revision>
  <cp:lastPrinted>2020-04-24T06:18:57Z</cp:lastPrinted>
  <dcterms:created xsi:type="dcterms:W3CDTF">2016-06-07T17:18:46Z</dcterms:created>
  <dcterms:modified xsi:type="dcterms:W3CDTF">2020-04-24T06:19:07Z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0x01010001DD36BD378D5B4DB16B5ABCE6D1CCC4</vt:lpwstr>
  </property>
</Properties>
</file>