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5"/>
  </p:notesMasterIdLst>
  <p:handoutMasterIdLst>
    <p:handoutMasterId r:id="rId16"/>
  </p:handoutMasterIdLst>
  <p:sldIdLst>
    <p:sldId id="256" r:id="rId6"/>
    <p:sldId id="309" r:id="rId7"/>
    <p:sldId id="315" r:id="rId8"/>
    <p:sldId id="310" r:id="rId9"/>
    <p:sldId id="312" r:id="rId10"/>
    <p:sldId id="311" r:id="rId11"/>
    <p:sldId id="313" r:id="rId12"/>
    <p:sldId id="314" r:id="rId13"/>
    <p:sldId id="305" r:id="rId14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66FF33"/>
    <a:srgbClr val="00FF00"/>
    <a:srgbClr val="33CC33"/>
    <a:srgbClr val="4F81BD"/>
    <a:srgbClr val="8C383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40" autoAdjust="0"/>
    <p:restoredTop sz="86861" autoAdjust="0"/>
  </p:normalViewPr>
  <p:slideViewPr>
    <p:cSldViewPr snapToGrid="0">
      <p:cViewPr varScale="1">
        <p:scale>
          <a:sx n="60" d="100"/>
          <a:sy n="60" d="100"/>
        </p:scale>
        <p:origin x="1542" y="6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65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9EEB-F0D1-4684-83DC-24C44B4B69E0}" type="datetimeFigureOut">
              <a:rPr lang="nl-BE" smtClean="0"/>
              <a:t>19/06/2020</a:t>
            </a:fld>
            <a:endParaRPr lang="nl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17E8D-5DD4-4E72-A7FF-674AB4A8DE3D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7504972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1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9CAAE1-2120-4D9C-B217-E900C186AFF7}" type="datetimeFigureOut">
              <a:rPr lang="nl-BE" smtClean="0"/>
              <a:t>19/06/2020</a:t>
            </a:fld>
            <a:endParaRPr lang="nl-B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B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1" y="4714876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B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1023E-9D8E-4837-BE57-FBBA0E865CC6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792989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F1023E-9D8E-4837-BE57-FBBA0E865CC6}" type="slidenum">
              <a:rPr lang="nl-BE" smtClean="0"/>
              <a:t>1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249371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PMS: Wij gaan uit van een doorstart vanaf begin Jul 2020 met een planning tot Jun 2021 in sessies van 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 (</a:t>
            </a:r>
            <a:r>
              <a:rPr lang="nl-B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ipv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60) als gevolg van </a:t>
            </a:r>
            <a:r>
              <a:rPr lang="nl-B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conditionering.</a:t>
            </a:r>
          </a:p>
          <a:p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totaal voorzien we  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een 100 tal sessies N &amp; 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70 tal sessies F.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3006D-0223-4622-872B-9602846C86A2}" type="slidenum">
              <a:rPr lang="nl-BE" smtClean="0"/>
              <a:t>7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58858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PMS: Wij gaan uit van een doorstart vanaf begin Jul 2020 met een planning tot Jun 2021 in sessies van 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 (</a:t>
            </a:r>
            <a:r>
              <a:rPr lang="nl-B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ipv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60) als gevolg van </a:t>
            </a:r>
            <a:r>
              <a:rPr lang="nl-BE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Covid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conditionering.</a:t>
            </a:r>
          </a:p>
          <a:p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totaal voorzien we  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een 100 tal sessies N &amp; </a:t>
            </a:r>
            <a:r>
              <a:rPr lang="nl-BE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+</a:t>
            </a:r>
            <a:r>
              <a:rPr lang="nl-B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70 tal sessies F.</a:t>
            </a:r>
          </a:p>
          <a:p>
            <a:endParaRPr lang="nl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33006D-0223-4622-872B-9602846C86A2}" type="slidenum">
              <a:rPr lang="nl-BE" smtClean="0"/>
              <a:t>8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87386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B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1FA970-2613-4D71-862C-D0E2D143D650}" type="slidenum">
              <a:rPr lang="fr-BE" smtClean="0"/>
              <a:t>9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950523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23728" y="1556793"/>
            <a:ext cx="5688632" cy="936104"/>
          </a:xfrm>
        </p:spPr>
        <p:txBody>
          <a:bodyPr/>
          <a:lstStyle>
            <a:lvl1pPr algn="l">
              <a:defRPr lang="nl-BE" sz="3200" b="1" kern="1200" dirty="0">
                <a:solidFill>
                  <a:prstClr val="black"/>
                </a:solidFill>
                <a:latin typeface="Courier New" pitchFamily="49" charset="0"/>
                <a:ea typeface="+mn-ea"/>
                <a:cs typeface="Courier New" pitchFamily="49" charset="0"/>
              </a:defRPr>
            </a:lvl1pPr>
          </a:lstStyle>
          <a:p>
            <a:r>
              <a:rPr lang="en-US" dirty="0" err="1" smtClean="0"/>
              <a:t>Titel</a:t>
            </a:r>
            <a:r>
              <a:rPr lang="en-US" dirty="0" smtClean="0"/>
              <a:t> / </a:t>
            </a:r>
            <a:r>
              <a:rPr lang="en-US" dirty="0" err="1" smtClean="0"/>
              <a:t>Titre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23728" y="2564904"/>
            <a:ext cx="4176464" cy="864096"/>
          </a:xfrm>
        </p:spPr>
        <p:txBody>
          <a:bodyPr anchor="ctr"/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Domein</a:t>
            </a:r>
            <a:r>
              <a:rPr lang="en-US" dirty="0" smtClean="0"/>
              <a:t> / </a:t>
            </a:r>
            <a:r>
              <a:rPr lang="en-US" dirty="0" err="1" smtClean="0"/>
              <a:t>Domaine</a:t>
            </a:r>
            <a:endParaRPr lang="nl-BE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995738" y="3459478"/>
            <a:ext cx="2305050" cy="324000"/>
          </a:xfrm>
        </p:spPr>
        <p:txBody>
          <a:bodyPr anchor="ctr"/>
          <a:lstStyle>
            <a:lvl1pPr marL="0" indent="0">
              <a:buNone/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lvl="0"/>
            <a:r>
              <a:rPr lang="fr-BE" dirty="0" err="1" smtClean="0"/>
              <a:t>Naam</a:t>
            </a:r>
            <a:r>
              <a:rPr lang="fr-BE" dirty="0" smtClean="0"/>
              <a:t> / Nom</a:t>
            </a:r>
            <a:endParaRPr lang="nl-BE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2133600" y="3459478"/>
            <a:ext cx="1850231" cy="324000"/>
          </a:xfrm>
        </p:spPr>
        <p:txBody>
          <a:bodyPr/>
          <a:lstStyle>
            <a:lvl1pPr marL="0" indent="0">
              <a:buNone/>
              <a:defRPr sz="1400">
                <a:latin typeface="Courier New" panose="02070309020205020404" pitchFamily="49" charset="0"/>
                <a:cs typeface="Courier New" panose="02070309020205020404" pitchFamily="49" charset="0"/>
              </a:defRPr>
            </a:lvl1pPr>
          </a:lstStyle>
          <a:p>
            <a:pPr lvl="0"/>
            <a:r>
              <a:rPr lang="fr-BE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Datum</a:t>
            </a:r>
            <a:r>
              <a:rPr lang="fr-BE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/Date</a:t>
            </a:r>
            <a:endParaRPr lang="nl-B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1767" y="2618956"/>
            <a:ext cx="1197196" cy="111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213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94D89-0CE1-45DB-9152-332949EB563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981365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D8CDB-6C98-410B-B71E-49A5981A697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5423052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A6D6-7976-416A-817D-3A461D7A2DDF}" type="datetimeFigureOut">
              <a:rPr lang="nl-BE" smtClean="0"/>
              <a:t>19/06/2020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02C6B5-2100-486B-860C-2D74861B1D0A}" type="slidenum">
              <a:rPr lang="nl-BE" smtClean="0"/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03164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3D26D-89A5-4D26-A3CC-EA135C7858E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187726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E51AC-EBED-4785-8FFC-CA6D233938A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975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56652-8532-400B-BCF1-E20DE7C4A2FA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707907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309D3-7370-4CB3-BA86-AB33F81896CE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465445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1C6B0F-B154-4DAB-8ACA-C776F909643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748643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67383-5C73-433D-9A68-B8BBE9E4316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38197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C1144B-D037-4461-9795-20A7A271BA0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4217697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FB332-EC43-4F42-9ED7-FB12C09FB0E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3471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gi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  <a:endParaRPr lang="nl-BE" alt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  <a:p>
            <a:pPr lvl="3"/>
            <a:r>
              <a:rPr lang="en-US" altLang="nl-BE" smtClean="0"/>
              <a:t>Fourth level</a:t>
            </a:r>
          </a:p>
          <a:p>
            <a:pPr lvl="4"/>
            <a:r>
              <a:rPr lang="en-US" altLang="nl-BE" smtClean="0"/>
              <a:t>Fifth level</a:t>
            </a:r>
            <a:endParaRPr lang="nl-BE" alt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600" y="6356350"/>
            <a:ext cx="19521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9834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5229D1D-74C3-43EB-8FB4-911DF5682A1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5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81" y="6031572"/>
            <a:ext cx="746865" cy="69757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23728" y="1556793"/>
            <a:ext cx="5692918" cy="1145464"/>
          </a:xfrm>
        </p:spPr>
        <p:txBody>
          <a:bodyPr/>
          <a:lstStyle/>
          <a:p>
            <a:pPr algn="ctr"/>
            <a:r>
              <a:rPr lang="nl-BE" sz="2400" dirty="0"/>
              <a:t>Wijzigingen concept professionele evaluatie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nl-BE" dirty="0" smtClean="0"/>
              <a:t>19 Jun 2020</a:t>
            </a:r>
            <a:endParaRPr lang="nl-BE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945987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Inleiding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4204" cy="4525963"/>
          </a:xfrm>
        </p:spPr>
        <p:txBody>
          <a:bodyPr/>
          <a:lstStyle/>
          <a:p>
            <a:r>
              <a:rPr lang="nl-BE" dirty="0" smtClean="0"/>
              <a:t>Start van het nieuwe concept vanaf 01 Jan 2020</a:t>
            </a:r>
          </a:p>
          <a:p>
            <a:r>
              <a:rPr lang="nl-BE" dirty="0" smtClean="0"/>
              <a:t>Evaluatie van het concept</a:t>
            </a:r>
          </a:p>
          <a:p>
            <a:r>
              <a:rPr lang="nl-BE" dirty="0" smtClean="0"/>
              <a:t>Vormingen Prof </a:t>
            </a:r>
            <a:r>
              <a:rPr lang="nl-BE" dirty="0" err="1" smtClean="0"/>
              <a:t>Eval</a:t>
            </a:r>
            <a:r>
              <a:rPr lang="nl-BE" dirty="0" smtClean="0"/>
              <a:t> werden gegeven</a:t>
            </a:r>
          </a:p>
          <a:p>
            <a:r>
              <a:rPr lang="nl-BE" dirty="0" smtClean="0"/>
              <a:t>Eerste </a:t>
            </a:r>
            <a:r>
              <a:rPr lang="nl-BE" dirty="0" err="1" smtClean="0"/>
              <a:t>Lessons</a:t>
            </a:r>
            <a:r>
              <a:rPr lang="nl-BE" dirty="0" smtClean="0"/>
              <a:t> </a:t>
            </a:r>
            <a:r>
              <a:rPr lang="nl-BE" dirty="0" err="1" smtClean="0"/>
              <a:t>Learned</a:t>
            </a:r>
            <a:r>
              <a:rPr lang="nl-BE" dirty="0" smtClean="0"/>
              <a:t> werden verzameld</a:t>
            </a:r>
          </a:p>
          <a:p>
            <a:r>
              <a:rPr lang="nl-BE" dirty="0" smtClean="0"/>
              <a:t>COVID-19 crisis</a:t>
            </a:r>
          </a:p>
          <a:p>
            <a:r>
              <a:rPr lang="nl-BE" dirty="0" err="1" smtClean="0"/>
              <a:t>HRM@Defence</a:t>
            </a:r>
            <a:endParaRPr lang="nl-BE" dirty="0" smtClean="0"/>
          </a:p>
          <a:p>
            <a:endParaRPr lang="nl-BE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7F402112-BF55-4CBB-B1A2-E15793E53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6482" y="3936415"/>
            <a:ext cx="3694922" cy="2771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2254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Observaties en </a:t>
            </a:r>
            <a:r>
              <a:rPr lang="nl-BE" dirty="0" err="1" smtClean="0"/>
              <a:t>inputs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44204" cy="4525963"/>
          </a:xfrm>
        </p:spPr>
        <p:txBody>
          <a:bodyPr/>
          <a:lstStyle/>
          <a:p>
            <a:r>
              <a:rPr lang="nl-BE" dirty="0" smtClean="0"/>
              <a:t>Vormingstraject is te lang (3 dagen)</a:t>
            </a:r>
          </a:p>
          <a:p>
            <a:r>
              <a:rPr lang="nl-BE" dirty="0" smtClean="0"/>
              <a:t>Grote werklast</a:t>
            </a:r>
          </a:p>
          <a:p>
            <a:r>
              <a:rPr lang="nl-BE" dirty="0" smtClean="0"/>
              <a:t>Lacunes in de </a:t>
            </a:r>
            <a:r>
              <a:rPr lang="nl-BE" dirty="0" err="1" smtClean="0"/>
              <a:t>jobdescriptions</a:t>
            </a:r>
            <a:endParaRPr lang="nl-BE" dirty="0"/>
          </a:p>
          <a:p>
            <a:r>
              <a:rPr lang="nl-BE" dirty="0" smtClean="0"/>
              <a:t>Complexiteit van de evaluatie, voornamelijk de evaluatie van het potentieel</a:t>
            </a:r>
          </a:p>
          <a:p>
            <a:r>
              <a:rPr lang="nl-BE" dirty="0" smtClean="0"/>
              <a:t>“Koud water vrees” bij de </a:t>
            </a:r>
            <a:r>
              <a:rPr lang="nl-BE" dirty="0" smtClean="0"/>
              <a:t>eenheden</a:t>
            </a:r>
          </a:p>
          <a:p>
            <a:r>
              <a:rPr lang="nl-BE" dirty="0" smtClean="0"/>
              <a:t>Vertraging in  de lancering van de software</a:t>
            </a:r>
            <a:endParaRPr lang="nl-BE" dirty="0" smtClean="0"/>
          </a:p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24208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615"/>
            <a:ext cx="8229600" cy="1143000"/>
          </a:xfrm>
        </p:spPr>
        <p:txBody>
          <a:bodyPr/>
          <a:lstStyle/>
          <a:p>
            <a:r>
              <a:rPr lang="nl-BE" dirty="0" smtClean="0"/>
              <a:t>Evaluatie tijdens de transitie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9390" y="899789"/>
            <a:ext cx="8343900" cy="4908517"/>
          </a:xfrm>
        </p:spPr>
        <p:txBody>
          <a:bodyPr>
            <a:noAutofit/>
          </a:bodyPr>
          <a:lstStyle/>
          <a:p>
            <a:r>
              <a:rPr lang="nl-BE" sz="2800" dirty="0" smtClean="0"/>
              <a:t>Graduele professionele evaluatie:</a:t>
            </a:r>
          </a:p>
          <a:p>
            <a:pPr marL="895350">
              <a:buFontTx/>
              <a:buChar char="-"/>
            </a:pPr>
            <a:r>
              <a:rPr lang="nl-BE" sz="2800" dirty="0" smtClean="0"/>
              <a:t>Statutaire evaluatie in 2020 </a:t>
            </a:r>
          </a:p>
          <a:p>
            <a:pPr marL="1343025" indent="-790575">
              <a:buNone/>
            </a:pPr>
            <a:r>
              <a:rPr lang="nl-BE" sz="2800" dirty="0">
                <a:sym typeface="Wingdings" panose="05000000000000000000" pitchFamily="2" charset="2"/>
              </a:rPr>
              <a:t> </a:t>
            </a:r>
            <a:r>
              <a:rPr lang="nl-BE" sz="2800" dirty="0" smtClean="0">
                <a:sym typeface="Wingdings" panose="05000000000000000000" pitchFamily="2" charset="2"/>
              </a:rPr>
              <a:t>    evaluatie van de 5 </a:t>
            </a:r>
            <a:r>
              <a:rPr lang="nl-NL" sz="2800" dirty="0" smtClean="0"/>
              <a:t>generieke  gedragscompetenties </a:t>
            </a:r>
          </a:p>
          <a:p>
            <a:pPr marL="1343025" indent="-790575">
              <a:buNone/>
            </a:pPr>
            <a:r>
              <a:rPr lang="nl-NL" sz="2800" dirty="0" smtClean="0">
                <a:sym typeface="Wingdings" panose="05000000000000000000" pitchFamily="2" charset="2"/>
              </a:rPr>
              <a:t> </a:t>
            </a:r>
            <a:r>
              <a:rPr lang="nl-NL" sz="2800" dirty="0">
                <a:sym typeface="Wingdings" panose="05000000000000000000" pitchFamily="2" charset="2"/>
              </a:rPr>
              <a:t> </a:t>
            </a:r>
            <a:r>
              <a:rPr lang="nl-NL" sz="2800" dirty="0" smtClean="0">
                <a:sym typeface="Wingdings" panose="05000000000000000000" pitchFamily="2" charset="2"/>
              </a:rPr>
              <a:t>    </a:t>
            </a:r>
            <a:r>
              <a:rPr lang="nl-NL" sz="2800" dirty="0"/>
              <a:t>gevat</a:t>
            </a:r>
            <a:r>
              <a:rPr lang="nl-NL" sz="2800" dirty="0" smtClean="0"/>
              <a:t> in </a:t>
            </a:r>
            <a:r>
              <a:rPr lang="nl-NL" sz="2800" dirty="0" err="1" smtClean="0"/>
              <a:t>HRM@Defence</a:t>
            </a:r>
            <a:r>
              <a:rPr lang="nl-NL" sz="2800" dirty="0" smtClean="0"/>
              <a:t> (beschikbaar in de tweede helft van 2020)</a:t>
            </a:r>
            <a:endParaRPr lang="nl-BE" sz="2800" dirty="0" smtClean="0"/>
          </a:p>
          <a:p>
            <a:pPr marL="895350">
              <a:buFontTx/>
              <a:buChar char="-"/>
            </a:pPr>
            <a:r>
              <a:rPr lang="nl-BE" sz="2800" dirty="0" smtClean="0"/>
              <a:t>Postevaluatie: </a:t>
            </a:r>
            <a:r>
              <a:rPr lang="nl-BE" sz="2800" dirty="0" err="1" smtClean="0"/>
              <a:t>Ult</a:t>
            </a:r>
            <a:endParaRPr lang="nl-BE" sz="2800" dirty="0" smtClean="0"/>
          </a:p>
          <a:p>
            <a:pPr marL="895350">
              <a:buFontTx/>
              <a:buChar char="-"/>
            </a:pPr>
            <a:r>
              <a:rPr lang="nl-BE" sz="2800" dirty="0" smtClean="0"/>
              <a:t>Evaluatie van het potentieel: </a:t>
            </a:r>
            <a:r>
              <a:rPr lang="nl-BE" sz="2800" dirty="0" err="1" smtClean="0"/>
              <a:t>Ult</a:t>
            </a:r>
            <a:endParaRPr lang="nl-BE" sz="2800" dirty="0"/>
          </a:p>
          <a:p>
            <a:r>
              <a:rPr lang="nl-BE" sz="2800" dirty="0"/>
              <a:t>Postgesprekken</a:t>
            </a:r>
            <a:r>
              <a:rPr lang="nl-BE" sz="2800" dirty="0" smtClean="0"/>
              <a:t> moeten uitgevoerd worden voor 31 Dec 2020</a:t>
            </a:r>
          </a:p>
          <a:p>
            <a:r>
              <a:rPr lang="nl-BE" sz="2800" dirty="0" smtClean="0"/>
              <a:t>Eventuele aanpassingen in de </a:t>
            </a:r>
            <a:r>
              <a:rPr lang="nl-BE" sz="2800" dirty="0" err="1" smtClean="0"/>
              <a:t>jobdescriptions</a:t>
            </a:r>
            <a:r>
              <a:rPr lang="nl-BE" sz="2800" dirty="0" smtClean="0"/>
              <a:t>, BHK, competenties en taken: </a:t>
            </a:r>
            <a:r>
              <a:rPr lang="nl-BE" sz="2800" dirty="0" err="1" smtClean="0"/>
              <a:t>Ult</a:t>
            </a:r>
            <a:endParaRPr lang="nl-BE" sz="2800" dirty="0" smtClean="0"/>
          </a:p>
        </p:txBody>
      </p:sp>
    </p:spTree>
    <p:extLst>
      <p:ext uri="{BB962C8B-B14F-4D97-AF65-F5344CB8AC3E}">
        <p14:creationId xmlns:p14="http://schemas.microsoft.com/office/powerpoint/2010/main" val="224787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49" y="297414"/>
            <a:ext cx="8254093" cy="994172"/>
          </a:xfrm>
        </p:spPr>
        <p:txBody>
          <a:bodyPr/>
          <a:lstStyle/>
          <a:p>
            <a:pPr algn="ctr"/>
            <a:r>
              <a:rPr lang="nl-BE" dirty="0" smtClean="0"/>
              <a:t>Vormingen professionele evaluatie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765856"/>
            <a:ext cx="8515350" cy="4541637"/>
          </a:xfrm>
        </p:spPr>
        <p:txBody>
          <a:bodyPr>
            <a:normAutofit fontScale="92500" lnSpcReduction="10000"/>
          </a:bodyPr>
          <a:lstStyle/>
          <a:p>
            <a:r>
              <a:rPr lang="nl-BE" dirty="0" smtClean="0"/>
              <a:t>Stand van zaken: gevormde </a:t>
            </a:r>
            <a:r>
              <a:rPr lang="nl-BE" dirty="0" err="1" smtClean="0"/>
              <a:t>Eval</a:t>
            </a:r>
            <a:r>
              <a:rPr lang="nl-BE" dirty="0" smtClean="0"/>
              <a:t>, postgesprekken</a:t>
            </a:r>
          </a:p>
          <a:p>
            <a:r>
              <a:rPr lang="nl-BE" dirty="0" smtClean="0"/>
              <a:t>Gebruiksvriendelijkheid</a:t>
            </a:r>
          </a:p>
          <a:p>
            <a:pPr marL="603647" indent="-265510">
              <a:buFontTx/>
              <a:buChar char="-"/>
            </a:pPr>
            <a:r>
              <a:rPr lang="nl-BE" dirty="0" smtClean="0"/>
              <a:t>Film</a:t>
            </a:r>
          </a:p>
          <a:p>
            <a:pPr marL="603647" indent="-265510">
              <a:buFontTx/>
              <a:buChar char="-"/>
            </a:pPr>
            <a:r>
              <a:rPr lang="nl-BE" dirty="0" err="1" smtClean="0"/>
              <a:t>What</a:t>
            </a:r>
            <a:r>
              <a:rPr lang="nl-BE" dirty="0" smtClean="0"/>
              <a:t> </a:t>
            </a:r>
            <a:r>
              <a:rPr lang="nl-BE" dirty="0" err="1" smtClean="0"/>
              <a:t>if</a:t>
            </a:r>
            <a:endParaRPr lang="nl-BE" dirty="0" smtClean="0"/>
          </a:p>
          <a:p>
            <a:pPr marL="603647" indent="-265510">
              <a:buFontTx/>
              <a:buChar char="-"/>
            </a:pPr>
            <a:r>
              <a:rPr lang="nl-BE" dirty="0" err="1" smtClean="0"/>
              <a:t>Sharepoint</a:t>
            </a:r>
            <a:endParaRPr lang="nl-BE" dirty="0" smtClean="0"/>
          </a:p>
          <a:p>
            <a:pPr marL="603647" indent="-265510">
              <a:buFontTx/>
              <a:buChar char="-"/>
            </a:pPr>
            <a:r>
              <a:rPr lang="nl-BE" dirty="0" smtClean="0"/>
              <a:t>Nota’s</a:t>
            </a:r>
          </a:p>
          <a:p>
            <a:pPr marL="603647" indent="-265510">
              <a:buFontTx/>
              <a:buChar char="-"/>
            </a:pPr>
            <a:r>
              <a:rPr lang="nl-BE" dirty="0" smtClean="0"/>
              <a:t>Briefings ACOS,DG, Componenten, eenheden</a:t>
            </a:r>
          </a:p>
          <a:p>
            <a:r>
              <a:rPr lang="nl-BE" dirty="0" smtClean="0"/>
              <a:t>Vormingen in transitie (</a:t>
            </a:r>
            <a:r>
              <a:rPr lang="nl-BE" dirty="0" err="1" smtClean="0"/>
              <a:t>AdHoc</a:t>
            </a:r>
            <a:r>
              <a:rPr lang="nl-BE" dirty="0" smtClean="0"/>
              <a:t>) lopen door in 2021</a:t>
            </a:r>
          </a:p>
          <a:p>
            <a:r>
              <a:rPr lang="nl-BE" dirty="0" smtClean="0"/>
              <a:t>Vormingen  in regime starten vanaf Aug 2020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82707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Verlaging van het niveau van de eerste evaluator</a:t>
            </a:r>
            <a:endParaRPr lang="nl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Verlaging van de werklast</a:t>
            </a:r>
          </a:p>
          <a:p>
            <a:r>
              <a:rPr lang="nl-BE" dirty="0" smtClean="0"/>
              <a:t>Efficiëntere evaluatie door observaties uit “eerste hand”</a:t>
            </a:r>
          </a:p>
          <a:p>
            <a:r>
              <a:rPr lang="nl-BE" dirty="0" smtClean="0"/>
              <a:t>Directe chef blijft sleutelfunctie in het proces</a:t>
            </a:r>
            <a:endParaRPr lang="nl-BE" dirty="0"/>
          </a:p>
        </p:txBody>
      </p:sp>
      <p:sp>
        <p:nvSpPr>
          <p:cNvPr id="4" name="Rounded Rectangle 3"/>
          <p:cNvSpPr/>
          <p:nvPr/>
        </p:nvSpPr>
        <p:spPr>
          <a:xfrm>
            <a:off x="1643353" y="3956180"/>
            <a:ext cx="1643063" cy="1207511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Minimum </a:t>
            </a:r>
            <a:r>
              <a:rPr lang="nl-BE" dirty="0" err="1" smtClean="0"/>
              <a:t>Niv</a:t>
            </a:r>
            <a:r>
              <a:rPr lang="nl-BE" dirty="0" smtClean="0"/>
              <a:t> evaluator = </a:t>
            </a:r>
            <a:r>
              <a:rPr lang="nl-BE" dirty="0" err="1" smtClean="0"/>
              <a:t>Adj</a:t>
            </a:r>
            <a:r>
              <a:rPr lang="nl-BE" dirty="0" smtClean="0"/>
              <a:t>, geslaagd HOO</a:t>
            </a:r>
            <a:endParaRPr lang="nl-BE" dirty="0"/>
          </a:p>
        </p:txBody>
      </p:sp>
      <p:sp>
        <p:nvSpPr>
          <p:cNvPr id="5" name="Rounded Rectangle 4"/>
          <p:cNvSpPr/>
          <p:nvPr/>
        </p:nvSpPr>
        <p:spPr>
          <a:xfrm>
            <a:off x="5829591" y="3956180"/>
            <a:ext cx="1643063" cy="1207511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Minimum </a:t>
            </a:r>
            <a:r>
              <a:rPr lang="nl-BE" dirty="0" err="1" smtClean="0"/>
              <a:t>Niv</a:t>
            </a:r>
            <a:r>
              <a:rPr lang="nl-BE" dirty="0" smtClean="0"/>
              <a:t> evaluator = </a:t>
            </a:r>
            <a:r>
              <a:rPr lang="nl-BE" dirty="0" err="1" smtClean="0"/>
              <a:t>OOffr</a:t>
            </a:r>
            <a:r>
              <a:rPr lang="nl-BE" dirty="0" smtClean="0"/>
              <a:t>, geslaagd KOO</a:t>
            </a:r>
            <a:endParaRPr lang="nl-BE" dirty="0"/>
          </a:p>
        </p:txBody>
      </p:sp>
      <p:sp>
        <p:nvSpPr>
          <p:cNvPr id="6" name="Right Arrow 5"/>
          <p:cNvSpPr/>
          <p:nvPr/>
        </p:nvSpPr>
        <p:spPr>
          <a:xfrm>
            <a:off x="4115092" y="4286817"/>
            <a:ext cx="953691" cy="546236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/>
          </a:p>
        </p:txBody>
      </p:sp>
      <p:sp>
        <p:nvSpPr>
          <p:cNvPr id="7" name="Rectangle 6"/>
          <p:cNvSpPr/>
          <p:nvPr/>
        </p:nvSpPr>
        <p:spPr>
          <a:xfrm>
            <a:off x="2405312" y="5449179"/>
            <a:ext cx="4333376" cy="10239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Aanpassing van de wet (A16-G1, Art 66, §2)</a:t>
            </a:r>
          </a:p>
          <a:p>
            <a:pPr algn="ctr"/>
            <a:r>
              <a:rPr lang="nl-BE" dirty="0" smtClean="0"/>
              <a:t>Vorming KOO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03853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58949" y="301751"/>
            <a:ext cx="5143500" cy="420401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Vormingsconcept </a:t>
            </a:r>
            <a:endParaRPr lang="nl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51722" y="1633546"/>
            <a:ext cx="7240556" cy="4860560"/>
          </a:xfrm>
        </p:spPr>
        <p:txBody>
          <a:bodyPr>
            <a:noAutofit/>
          </a:bodyPr>
          <a:lstStyle/>
          <a:p>
            <a:pPr lvl="1" algn="l"/>
            <a:endParaRPr lang="nl-BE" dirty="0"/>
          </a:p>
          <a:p>
            <a:pPr lvl="1" algn="l"/>
            <a:endParaRPr lang="nl-BE" dirty="0"/>
          </a:p>
          <a:p>
            <a:pPr lvl="1" algn="l"/>
            <a:endParaRPr lang="nl-BE" dirty="0"/>
          </a:p>
          <a:p>
            <a:pPr lvl="1" algn="l"/>
            <a:endParaRPr lang="nl-BE" dirty="0"/>
          </a:p>
          <a:p>
            <a:pPr lvl="1" algn="l"/>
            <a:endParaRPr lang="nl-BE" dirty="0"/>
          </a:p>
          <a:p>
            <a:pPr lvl="1" algn="l"/>
            <a:endParaRPr lang="nl-BE" dirty="0"/>
          </a:p>
          <a:p>
            <a:pPr lvl="1" algn="l"/>
            <a:endParaRPr lang="nl-BE" dirty="0">
              <a:solidFill>
                <a:srgbClr val="FF0000"/>
              </a:solidFill>
            </a:endParaRPr>
          </a:p>
          <a:p>
            <a:pPr lvl="1" algn="l"/>
            <a:endParaRPr lang="nl-BE" dirty="0">
              <a:solidFill>
                <a:srgbClr val="FF0000"/>
              </a:solidFill>
            </a:endParaRPr>
          </a:p>
          <a:p>
            <a:pPr lvl="1" algn="l"/>
            <a:endParaRPr lang="nl-BE" dirty="0" smtClean="0">
              <a:solidFill>
                <a:srgbClr val="FF0000"/>
              </a:solidFill>
            </a:endParaRPr>
          </a:p>
          <a:p>
            <a:pPr lvl="1" algn="l"/>
            <a:endParaRPr lang="nl-BE" dirty="0" smtClean="0">
              <a:solidFill>
                <a:srgbClr val="FF0000"/>
              </a:solidFill>
            </a:endParaRPr>
          </a:p>
          <a:p>
            <a:pPr lvl="1" algn="l"/>
            <a:endParaRPr lang="nl-BE" dirty="0">
              <a:solidFill>
                <a:srgbClr val="FF0000"/>
              </a:solidFill>
            </a:endParaRPr>
          </a:p>
          <a:p>
            <a:pPr lvl="1" algn="l"/>
            <a:endParaRPr lang="nl-BE" dirty="0" smtClean="0">
              <a:solidFill>
                <a:srgbClr val="FF0000"/>
              </a:solidFill>
            </a:endParaRPr>
          </a:p>
          <a:p>
            <a:pPr lvl="1" algn="l"/>
            <a:endParaRPr lang="nl-BE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2991" y="1620509"/>
            <a:ext cx="1014883" cy="7519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dirty="0"/>
              <a:t>Transitie</a:t>
            </a:r>
          </a:p>
        </p:txBody>
      </p:sp>
      <p:sp>
        <p:nvSpPr>
          <p:cNvPr id="6" name="Rectangle 5"/>
          <p:cNvSpPr/>
          <p:nvPr/>
        </p:nvSpPr>
        <p:spPr>
          <a:xfrm>
            <a:off x="142217" y="4934014"/>
            <a:ext cx="2105940" cy="498644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dirty="0"/>
              <a:t>Regime cursus KOO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320455" y="1716354"/>
            <a:ext cx="1452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dirty="0"/>
              <a:t>Ad Hoc </a:t>
            </a:r>
            <a:r>
              <a:rPr lang="nl-BE" sz="2000" dirty="0" err="1"/>
              <a:t>Vmg</a:t>
            </a:r>
            <a:endParaRPr lang="nl-BE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161633" y="1203376"/>
            <a:ext cx="13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/>
              <a:t>Module REG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61633" y="2187776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/>
              <a:t>Module PRA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29246" y="5037948"/>
            <a:ext cx="1534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/>
              <a:t>2</a:t>
            </a:r>
            <a:r>
              <a:rPr lang="nl-BE" sz="2000" dirty="0"/>
              <a:t> dagen </a:t>
            </a:r>
            <a:r>
              <a:rPr lang="nl-BE" sz="2000" dirty="0" err="1"/>
              <a:t>Vmg</a:t>
            </a:r>
            <a:endParaRPr lang="nl-BE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1431090" y="1901929"/>
            <a:ext cx="781007" cy="8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7" idx="3"/>
            <a:endCxn id="8" idx="1"/>
          </p:cNvCxnSpPr>
          <p:nvPr/>
        </p:nvCxnSpPr>
        <p:spPr>
          <a:xfrm flipV="1">
            <a:off x="3773225" y="1388042"/>
            <a:ext cx="388408" cy="5283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7" idx="3"/>
          </p:cNvCxnSpPr>
          <p:nvPr/>
        </p:nvCxnSpPr>
        <p:spPr>
          <a:xfrm>
            <a:off x="3773225" y="1916409"/>
            <a:ext cx="377635" cy="398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2259876" y="5235421"/>
            <a:ext cx="5744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899000" y="1447932"/>
            <a:ext cx="293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smtClean="0"/>
              <a:t>Periodiek en in </a:t>
            </a:r>
            <a:r>
              <a:rPr lang="nl-BE" dirty="0" err="1" smtClean="0"/>
              <a:t>Fie</a:t>
            </a:r>
            <a:r>
              <a:rPr lang="nl-BE" dirty="0" smtClean="0"/>
              <a:t> behoeften</a:t>
            </a:r>
            <a:endParaRPr lang="nl-BE" dirty="0"/>
          </a:p>
        </p:txBody>
      </p:sp>
      <p:sp>
        <p:nvSpPr>
          <p:cNvPr id="35" name="Right Arrow 34"/>
          <p:cNvSpPr/>
          <p:nvPr/>
        </p:nvSpPr>
        <p:spPr>
          <a:xfrm>
            <a:off x="5534783" y="1290921"/>
            <a:ext cx="251855" cy="1505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nl-BE"/>
          </a:p>
        </p:txBody>
      </p:sp>
      <p:sp>
        <p:nvSpPr>
          <p:cNvPr id="24" name="Rectangle 23"/>
          <p:cNvSpPr/>
          <p:nvPr/>
        </p:nvSpPr>
        <p:spPr>
          <a:xfrm>
            <a:off x="106157" y="5539044"/>
            <a:ext cx="2105940" cy="5227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dirty="0"/>
              <a:t>Regime cursus </a:t>
            </a:r>
            <a:r>
              <a:rPr lang="nl-BE" dirty="0" smtClean="0"/>
              <a:t>HOO</a:t>
            </a:r>
            <a:endParaRPr lang="nl-BE" dirty="0"/>
          </a:p>
        </p:txBody>
      </p:sp>
      <p:sp>
        <p:nvSpPr>
          <p:cNvPr id="25" name="TextBox 24"/>
          <p:cNvSpPr txBox="1"/>
          <p:nvPr/>
        </p:nvSpPr>
        <p:spPr>
          <a:xfrm>
            <a:off x="2717527" y="5576354"/>
            <a:ext cx="15340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/>
              <a:t>2</a:t>
            </a:r>
            <a:r>
              <a:rPr lang="nl-BE" sz="2000" dirty="0"/>
              <a:t> dagen </a:t>
            </a:r>
            <a:r>
              <a:rPr lang="nl-BE" sz="2000" dirty="0" err="1"/>
              <a:t>Vmg</a:t>
            </a:r>
            <a:endParaRPr lang="nl-BE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248157" y="5773827"/>
            <a:ext cx="5744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202006" y="5083359"/>
            <a:ext cx="494199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/>
              <a:t>Start Vorming: ASAP   </a:t>
            </a:r>
            <a:r>
              <a:rPr lang="nl-BE" dirty="0">
                <a:sym typeface="Wingdings" panose="05000000000000000000" pitchFamily="2" charset="2"/>
              </a:rPr>
              <a:t>--------- “Evaluator” wanneer </a:t>
            </a:r>
            <a:endParaRPr lang="nl-BE" dirty="0" smtClean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 </a:t>
            </a:r>
            <a:r>
              <a:rPr lang="nl-BE" dirty="0" smtClean="0">
                <a:sym typeface="Wingdings" panose="05000000000000000000" pitchFamily="2" charset="2"/>
              </a:rPr>
              <a:t>                                                    de </a:t>
            </a:r>
            <a:r>
              <a:rPr lang="nl-BE" dirty="0">
                <a:sym typeface="Wingdings" panose="05000000000000000000" pitchFamily="2" charset="2"/>
              </a:rPr>
              <a:t>wet aangepast is!</a:t>
            </a:r>
            <a:endParaRPr lang="nl-BE" dirty="0"/>
          </a:p>
          <a:p>
            <a:endParaRPr lang="nl-BE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166583" y="3004480"/>
            <a:ext cx="8227315" cy="1866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485197" y="2892514"/>
            <a:ext cx="0" cy="354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206113" y="3351172"/>
            <a:ext cx="5581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200" dirty="0" smtClean="0"/>
              <a:t>27/05</a:t>
            </a:r>
            <a:endParaRPr lang="nl-BE" sz="1200" dirty="0"/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318983" y="2727677"/>
            <a:ext cx="8227315" cy="1866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5986674" y="1007064"/>
            <a:ext cx="1958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dirty="0" err="1" smtClean="0"/>
              <a:t>BelADL</a:t>
            </a:r>
            <a:r>
              <a:rPr lang="nl-BE" dirty="0" smtClean="0"/>
              <a:t> </a:t>
            </a:r>
            <a:r>
              <a:rPr lang="nl-BE" dirty="0" smtClean="0"/>
              <a:t>of in Groep</a:t>
            </a:r>
            <a:endParaRPr lang="nl-BE" dirty="0"/>
          </a:p>
        </p:txBody>
      </p:sp>
      <p:sp>
        <p:nvSpPr>
          <p:cNvPr id="31" name="TextBox 30"/>
          <p:cNvSpPr txBox="1"/>
          <p:nvPr/>
        </p:nvSpPr>
        <p:spPr>
          <a:xfrm>
            <a:off x="1806047" y="3334794"/>
            <a:ext cx="13749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>
              <a:defRPr sz="1200"/>
            </a:lvl1pPr>
          </a:lstStyle>
          <a:p>
            <a:r>
              <a:rPr lang="nl-BE" dirty="0">
                <a:solidFill>
                  <a:schemeClr val="accent3">
                    <a:lumMod val="75000"/>
                  </a:schemeClr>
                </a:solidFill>
              </a:rPr>
              <a:t>27 Aug – 16 Okt 20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1981205" y="2858304"/>
            <a:ext cx="0" cy="3545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077211" y="3180555"/>
            <a:ext cx="5165259" cy="20263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KOO</a:t>
            </a:r>
            <a:endParaRPr lang="nl-BE" dirty="0"/>
          </a:p>
        </p:txBody>
      </p:sp>
      <p:sp>
        <p:nvSpPr>
          <p:cNvPr id="38" name="Rectangle 37"/>
          <p:cNvSpPr/>
          <p:nvPr/>
        </p:nvSpPr>
        <p:spPr>
          <a:xfrm>
            <a:off x="6904653" y="3464873"/>
            <a:ext cx="1287625" cy="248946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 smtClean="0"/>
              <a:t>KOO</a:t>
            </a:r>
            <a:endParaRPr lang="nl-BE" dirty="0"/>
          </a:p>
        </p:txBody>
      </p:sp>
      <p:sp>
        <p:nvSpPr>
          <p:cNvPr id="40" name="TextBox 39"/>
          <p:cNvSpPr txBox="1"/>
          <p:nvPr/>
        </p:nvSpPr>
        <p:spPr>
          <a:xfrm>
            <a:off x="6918160" y="3714432"/>
            <a:ext cx="13348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>
              <a:defRPr sz="1200"/>
            </a:lvl1pPr>
          </a:lstStyle>
          <a:p>
            <a:r>
              <a:rPr lang="nl-BE" dirty="0" smtClean="0">
                <a:solidFill>
                  <a:schemeClr val="accent3">
                    <a:lumMod val="75000"/>
                  </a:schemeClr>
                </a:solidFill>
              </a:rPr>
              <a:t>12 Okt </a:t>
            </a:r>
            <a:r>
              <a:rPr lang="nl-BE" dirty="0">
                <a:solidFill>
                  <a:schemeClr val="accent3">
                    <a:lumMod val="75000"/>
                  </a:schemeClr>
                </a:solidFill>
              </a:rPr>
              <a:t>– </a:t>
            </a:r>
            <a:r>
              <a:rPr lang="nl-BE" dirty="0" smtClean="0">
                <a:solidFill>
                  <a:schemeClr val="accent3">
                    <a:lumMod val="75000"/>
                  </a:schemeClr>
                </a:solidFill>
              </a:rPr>
              <a:t>23 Dec20</a:t>
            </a:r>
            <a:endParaRPr lang="nl-B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7445829" y="4036851"/>
            <a:ext cx="914400" cy="25435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dirty="0"/>
              <a:t>HOO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574789" y="4301737"/>
            <a:ext cx="6263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>
              <a:defRPr sz="1200"/>
            </a:lvl1pPr>
          </a:lstStyle>
          <a:p>
            <a:r>
              <a:rPr lang="nl-BE" dirty="0" smtClean="0">
                <a:solidFill>
                  <a:schemeClr val="accent3">
                    <a:lumMod val="75000"/>
                  </a:schemeClr>
                </a:solidFill>
              </a:rPr>
              <a:t>Nov 20</a:t>
            </a:r>
            <a:endParaRPr lang="nl-B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104895" y="6138089"/>
            <a:ext cx="4299154" cy="52274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dirty="0" smtClean="0"/>
              <a:t>FACULTATIEVE vorming basiscommunicatie</a:t>
            </a:r>
            <a:endParaRPr lang="nl-BE" dirty="0"/>
          </a:p>
        </p:txBody>
      </p:sp>
      <p:sp>
        <p:nvSpPr>
          <p:cNvPr id="41" name="TextBox 40"/>
          <p:cNvSpPr txBox="1"/>
          <p:nvPr/>
        </p:nvSpPr>
        <p:spPr>
          <a:xfrm>
            <a:off x="4870573" y="6233358"/>
            <a:ext cx="12732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2000" b="1" dirty="0"/>
              <a:t>1</a:t>
            </a:r>
            <a:r>
              <a:rPr lang="nl-BE" sz="2000" dirty="0" smtClean="0"/>
              <a:t> dag </a:t>
            </a:r>
            <a:r>
              <a:rPr lang="nl-BE" sz="2000" dirty="0" err="1"/>
              <a:t>Vmg</a:t>
            </a:r>
            <a:endParaRPr lang="nl-BE" sz="20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4401203" y="6430831"/>
            <a:ext cx="5744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8441615" y="460260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BE"/>
            </a:defPPr>
            <a:lvl1pPr>
              <a:defRPr sz="1200"/>
            </a:lvl1pPr>
          </a:lstStyle>
          <a:p>
            <a:r>
              <a:rPr lang="nl-BE" dirty="0" smtClean="0">
                <a:solidFill>
                  <a:schemeClr val="accent3">
                    <a:lumMod val="75000"/>
                  </a:schemeClr>
                </a:solidFill>
              </a:rPr>
              <a:t>2021</a:t>
            </a:r>
            <a:endParaRPr lang="nl-BE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8192278" y="4399032"/>
            <a:ext cx="914400" cy="25435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51435" tIns="25718" rIns="51435" bIns="2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nl-BE" sz="1400" dirty="0" err="1" smtClean="0"/>
              <a:t>BasisVmg</a:t>
            </a:r>
            <a:endParaRPr lang="nl-BE" sz="1400" dirty="0"/>
          </a:p>
        </p:txBody>
      </p:sp>
      <p:sp>
        <p:nvSpPr>
          <p:cNvPr id="17" name="Oval 16"/>
          <p:cNvSpPr/>
          <p:nvPr/>
        </p:nvSpPr>
        <p:spPr>
          <a:xfrm>
            <a:off x="2265059" y="2048064"/>
            <a:ext cx="1542554" cy="62176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>
                <a:solidFill>
                  <a:schemeClr val="tx1"/>
                </a:solidFill>
              </a:rPr>
              <a:t>Geslaagd KOO</a:t>
            </a:r>
            <a:endParaRPr lang="nl-BE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15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34451" y="150046"/>
            <a:ext cx="6033329" cy="943472"/>
          </a:xfrm>
        </p:spPr>
        <p:txBody>
          <a:bodyPr>
            <a:normAutofit fontScale="90000"/>
          </a:bodyPr>
          <a:lstStyle/>
          <a:p>
            <a:r>
              <a:rPr lang="nl-BE" dirty="0" smtClean="0"/>
              <a:t>Toekomstige aanpassingen</a:t>
            </a:r>
            <a:endParaRPr lang="nl-BE" dirty="0"/>
          </a:p>
        </p:txBody>
      </p:sp>
      <p:sp>
        <p:nvSpPr>
          <p:cNvPr id="17" name="TextBox 16"/>
          <p:cNvSpPr txBox="1"/>
          <p:nvPr/>
        </p:nvSpPr>
        <p:spPr>
          <a:xfrm>
            <a:off x="432897" y="2052734"/>
            <a:ext cx="8711103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800" dirty="0" smtClean="0"/>
              <a:t>Invoering in </a:t>
            </a:r>
            <a:r>
              <a:rPr lang="nl-BE" sz="2800" dirty="0" err="1" smtClean="0"/>
              <a:t>HRM@Defence</a:t>
            </a:r>
            <a:r>
              <a:rPr lang="nl-BE" sz="2800" dirty="0" smtClean="0"/>
              <a:t> </a:t>
            </a:r>
            <a:r>
              <a:rPr lang="nl-BE" sz="2800" dirty="0" smtClean="0">
                <a:sym typeface="Wingdings" panose="05000000000000000000" pitchFamily="2" charset="2"/>
              </a:rPr>
              <a:t> verbonden aan </a:t>
            </a:r>
          </a:p>
          <a:p>
            <a:pPr marL="447675"/>
            <a:r>
              <a:rPr lang="nl-BE" sz="2800" dirty="0" smtClean="0">
                <a:sym typeface="Wingdings" panose="05000000000000000000" pitchFamily="2" charset="2"/>
              </a:rPr>
              <a:t>een specifieke vorming</a:t>
            </a:r>
          </a:p>
          <a:p>
            <a:pPr marL="904875" indent="-457200">
              <a:buFont typeface="Wingdings" panose="05000000000000000000" pitchFamily="2" charset="2"/>
              <a:buChar char="à"/>
            </a:pPr>
            <a:r>
              <a:rPr lang="nl-BE" sz="2800" dirty="0" smtClean="0">
                <a:sym typeface="Wingdings" panose="05000000000000000000" pitchFamily="2" charset="2"/>
              </a:rPr>
              <a:t>Vanaf Jul 20: statutaire evaluatie</a:t>
            </a:r>
          </a:p>
          <a:p>
            <a:pPr marL="904875" indent="-457200">
              <a:buFont typeface="Wingdings" panose="05000000000000000000" pitchFamily="2" charset="2"/>
              <a:buChar char="à"/>
            </a:pPr>
            <a:r>
              <a:rPr lang="nl-BE" sz="2800" dirty="0" smtClean="0">
                <a:sym typeface="Wingdings" panose="05000000000000000000" pitchFamily="2" charset="2"/>
              </a:rPr>
              <a:t>Vanaf 2021: DRIE evaluatiedomeinen</a:t>
            </a:r>
            <a:endParaRPr lang="nl-BE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BE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800" dirty="0" smtClean="0"/>
              <a:t>Aanpassingen van het REGLEMENT op basis van de </a:t>
            </a:r>
          </a:p>
          <a:p>
            <a:pPr marL="447675"/>
            <a:r>
              <a:rPr lang="nl-BE" sz="2800" dirty="0" smtClean="0"/>
              <a:t>wettelijke wijzigingen</a:t>
            </a:r>
          </a:p>
          <a:p>
            <a:endParaRPr lang="nl-BE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BE" sz="2800" dirty="0" smtClean="0"/>
              <a:t>Aanpassingen concept op basis van de </a:t>
            </a:r>
            <a:r>
              <a:rPr lang="nl-BE" sz="2800" dirty="0" err="1" smtClean="0"/>
              <a:t>Lessons</a:t>
            </a:r>
            <a:r>
              <a:rPr lang="nl-BE" sz="2800" dirty="0" smtClean="0"/>
              <a:t> </a:t>
            </a:r>
            <a:r>
              <a:rPr lang="nl-BE" sz="2800" dirty="0" err="1" smtClean="0"/>
              <a:t>learned</a:t>
            </a:r>
            <a:r>
              <a:rPr lang="nl-BE" sz="2800" dirty="0" smtClean="0"/>
              <a:t> </a:t>
            </a:r>
          </a:p>
          <a:p>
            <a:pPr marL="447675"/>
            <a:r>
              <a:rPr lang="nl-BE" sz="2800" dirty="0" smtClean="0"/>
              <a:t>uit de praktijk </a:t>
            </a:r>
            <a:endParaRPr lang="nl-BE" sz="2800" dirty="0"/>
          </a:p>
        </p:txBody>
      </p:sp>
    </p:spTree>
    <p:extLst>
      <p:ext uri="{BB962C8B-B14F-4D97-AF65-F5344CB8AC3E}">
        <p14:creationId xmlns:p14="http://schemas.microsoft.com/office/powerpoint/2010/main" val="35236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BE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7F402112-BF55-4CBB-B1A2-E15793E534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88" y="274638"/>
            <a:ext cx="7959012" cy="5969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5624513"/>
            <a:ext cx="1843301" cy="273844"/>
          </a:xfrm>
        </p:spPr>
        <p:txBody>
          <a:bodyPr/>
          <a:lstStyle/>
          <a:p>
            <a:fld id="{1E9F686A-564B-41E1-A530-EEEAE5C2F9A4}" type="slidenum">
              <a:rPr lang="fr-BE" smtClean="0"/>
              <a:t>9</a:t>
            </a:fld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2494" y="1717933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endParaRPr lang="nl-BE" altLang="en-US" sz="3000" b="1" dirty="0"/>
          </a:p>
          <a:p>
            <a:pPr marL="0" indent="0" algn="ctr">
              <a:buNone/>
            </a:pPr>
            <a:r>
              <a:rPr lang="nl-BE" altLang="en-US" sz="8000" b="1" dirty="0" smtClean="0"/>
              <a:t>Vragen ?</a:t>
            </a:r>
            <a:endParaRPr lang="nl-BE" altLang="en-US" sz="8000" b="1" dirty="0"/>
          </a:p>
          <a:p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23613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2BE63FC9C5148418FFF17C0AC0FC19A" ma:contentTypeVersion="2" ma:contentTypeDescription="Create a new document." ma:contentTypeScope="" ma:versionID="58b9de3643bf8d4d87cc9c9451e6df18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c79c8594d4fa4c9fd200c91a62336472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CD9DCBF-43D8-4227-A67E-A7D0D13990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E3E371E-14DD-4255-9C2B-B15B10A39BC9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49363</TotalTime>
  <Words>464</Words>
  <Application>Microsoft Office PowerPoint</Application>
  <PresentationFormat>On-screen Show (4:3)</PresentationFormat>
  <Paragraphs>101</Paragraphs>
  <Slides>9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Courier New</vt:lpstr>
      <vt:lpstr>Wingdings</vt:lpstr>
      <vt:lpstr>Presentation</vt:lpstr>
      <vt:lpstr>Wijzigingen concept professionele evaluatie</vt:lpstr>
      <vt:lpstr>Inleiding</vt:lpstr>
      <vt:lpstr>Observaties en inputs</vt:lpstr>
      <vt:lpstr>Evaluatie tijdens de transitie</vt:lpstr>
      <vt:lpstr>Vormingen professionele evaluatie</vt:lpstr>
      <vt:lpstr>Verlaging van het niveau van de eerste evaluator</vt:lpstr>
      <vt:lpstr>Vormingsconcept </vt:lpstr>
      <vt:lpstr>Toekomstige aanpassingen</vt:lpstr>
      <vt:lpstr>PowerPoint Presentation</vt:lpstr>
    </vt:vector>
  </TitlesOfParts>
  <Company>Belgian Defense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20190313_professionele_evaluatie_open_school_nl</dc:title>
  <dc:creator>DERAY Corinne</dc:creator>
  <cp:lastModifiedBy>Snelders Danny</cp:lastModifiedBy>
  <cp:revision>428</cp:revision>
  <cp:lastPrinted>2020-06-16T12:45:38Z</cp:lastPrinted>
  <dcterms:created xsi:type="dcterms:W3CDTF">2011-12-22T10:13:19Z</dcterms:created>
  <dcterms:modified xsi:type="dcterms:W3CDTF">2020-06-19T09:41:43Z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Picture</vt:lpwstr>
  </property>
  <property fmtid="{D5CDD505-2E9C-101B-9397-08002B2CF9AE}" pid="3" name="Order">
    <vt:lpwstr>6800.00000000000</vt:lpwstr>
  </property>
  <property fmtid="{D5CDD505-2E9C-101B-9397-08002B2CF9AE}" pid="4" name="ContentTypeId">
    <vt:lpwstr>0x010100E2BE63FC9C5148418FFF17C0AC0FC19A</vt:lpwstr>
  </property>
</Properties>
</file>