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3"/>
  </p:notesMasterIdLst>
  <p:handoutMasterIdLst>
    <p:handoutMasterId r:id="rId34"/>
  </p:handoutMasterIdLst>
  <p:sldIdLst>
    <p:sldId id="260" r:id="rId5"/>
    <p:sldId id="301" r:id="rId6"/>
    <p:sldId id="325" r:id="rId7"/>
    <p:sldId id="364" r:id="rId8"/>
    <p:sldId id="307" r:id="rId9"/>
    <p:sldId id="304" r:id="rId10"/>
    <p:sldId id="314" r:id="rId11"/>
    <p:sldId id="354" r:id="rId12"/>
    <p:sldId id="340" r:id="rId13"/>
    <p:sldId id="305" r:id="rId14"/>
    <p:sldId id="308" r:id="rId15"/>
    <p:sldId id="318" r:id="rId16"/>
    <p:sldId id="363" r:id="rId17"/>
    <p:sldId id="355" r:id="rId18"/>
    <p:sldId id="356" r:id="rId19"/>
    <p:sldId id="317" r:id="rId20"/>
    <p:sldId id="330" r:id="rId21"/>
    <p:sldId id="343" r:id="rId22"/>
    <p:sldId id="347" r:id="rId23"/>
    <p:sldId id="348" r:id="rId24"/>
    <p:sldId id="351" r:id="rId25"/>
    <p:sldId id="352" r:id="rId26"/>
    <p:sldId id="353" r:id="rId27"/>
    <p:sldId id="365" r:id="rId28"/>
    <p:sldId id="326" r:id="rId29"/>
    <p:sldId id="329" r:id="rId30"/>
    <p:sldId id="328" r:id="rId31"/>
    <p:sldId id="300" r:id="rId32"/>
  </p:sldIdLst>
  <p:sldSz cx="12192000" cy="6858000"/>
  <p:notesSz cx="7086600" cy="9024938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CE413E"/>
    <a:srgbClr val="B7DEE8"/>
    <a:srgbClr val="D9E1E1"/>
    <a:srgbClr val="C0504D"/>
    <a:srgbClr val="F7E9E9"/>
    <a:srgbClr val="9BBB59"/>
    <a:srgbClr val="FCD5B5"/>
    <a:srgbClr val="D7E4BD"/>
    <a:srgbClr val="B9CD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85783" autoAdjust="0"/>
  </p:normalViewPr>
  <p:slideViewPr>
    <p:cSldViewPr snapToGrid="0">
      <p:cViewPr varScale="1">
        <p:scale>
          <a:sx n="63" d="100"/>
          <a:sy n="63" d="100"/>
        </p:scale>
        <p:origin x="93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5281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14101" y="0"/>
            <a:ext cx="3070860" cy="45281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44658-DE5B-4E7D-BDCE-1B391E2D5280}" type="datetimeFigureOut">
              <a:rPr lang="nl-BE" smtClean="0"/>
              <a:t>17/06/2020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572125"/>
            <a:ext cx="3070860" cy="4528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14101" y="8572125"/>
            <a:ext cx="3070860" cy="4528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0B4001-DBDF-44BD-80A7-3E6BFA422CB3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96284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0860" cy="45281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14101" y="0"/>
            <a:ext cx="3070860" cy="45281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08F3E-8162-4C28-AC9E-BB380C43B988}" type="datetimeFigureOut">
              <a:rPr lang="nl-BE" smtClean="0"/>
              <a:t>17/06/2020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36613" y="1128713"/>
            <a:ext cx="5413375" cy="3044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661" y="4343251"/>
            <a:ext cx="5669280" cy="355357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572125"/>
            <a:ext cx="3070860" cy="4528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14101" y="8572125"/>
            <a:ext cx="3070860" cy="4528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C555D-8104-4197-996C-22A8F6A6F15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27775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F1023E-9D8E-4837-BE57-FBBA0E865CC6}" type="slidenum">
              <a:rPr kumimoji="0" lang="nl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nl-B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945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1023E-9D8E-4837-BE57-FBBA0E865CC6}" type="slidenum">
              <a:rPr lang="nl-BE" smtClean="0"/>
              <a:t>9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94003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ACOT-GID-PTSPOL-TPTJ-001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C555D-8104-4197-996C-22A8F6A6F157}" type="slidenum">
              <a:rPr lang="nl-BE" smtClean="0"/>
              <a:t>12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94991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161A9-1D0F-44FC-8629-C8A5480EE28D}" type="slidenum">
              <a:rPr lang="nl-BE" smtClean="0"/>
              <a:t>19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83936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C555D-8104-4197-996C-22A8F6A6F157}" type="slidenum">
              <a:rPr lang="nl-BE" smtClean="0"/>
              <a:t>23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73605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C555D-8104-4197-996C-22A8F6A6F157}" type="slidenum">
              <a:rPr lang="nl-BE" smtClean="0"/>
              <a:t>24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94348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831637" y="1556793"/>
            <a:ext cx="7584843" cy="936104"/>
          </a:xfrm>
        </p:spPr>
        <p:txBody>
          <a:bodyPr/>
          <a:lstStyle>
            <a:lvl1pPr algn="l">
              <a:defRPr lang="nl-BE" sz="3200" b="1" kern="1200" dirty="0">
                <a:solidFill>
                  <a:prstClr val="black"/>
                </a:solidFill>
                <a:latin typeface="Courier New" pitchFamily="49" charset="0"/>
                <a:ea typeface="+mn-ea"/>
                <a:cs typeface="Courier New" pitchFamily="49" charset="0"/>
              </a:defRPr>
            </a:lvl1pPr>
          </a:lstStyle>
          <a:p>
            <a:r>
              <a:rPr lang="en-US" dirty="0" err="1" smtClean="0"/>
              <a:t>Titel</a:t>
            </a:r>
            <a:r>
              <a:rPr lang="en-US" dirty="0" smtClean="0"/>
              <a:t> / </a:t>
            </a:r>
            <a:r>
              <a:rPr lang="en-US" dirty="0" err="1" smtClean="0"/>
              <a:t>Titre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831637" y="2564904"/>
            <a:ext cx="5568619" cy="864096"/>
          </a:xfrm>
        </p:spPr>
        <p:txBody>
          <a:bodyPr anchor="ctr"/>
          <a:lstStyle>
            <a:lvl1pPr marL="0" indent="0" algn="l">
              <a:buNone/>
              <a:defRPr sz="2400" b="1">
                <a:solidFill>
                  <a:schemeClr val="tx1">
                    <a:tint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Domein</a:t>
            </a:r>
            <a:r>
              <a:rPr lang="en-US" dirty="0" smtClean="0"/>
              <a:t> / </a:t>
            </a:r>
            <a:r>
              <a:rPr lang="en-US" dirty="0" err="1" smtClean="0"/>
              <a:t>Domaine</a:t>
            </a:r>
            <a:endParaRPr lang="nl-BE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5327651" y="3459478"/>
            <a:ext cx="3073400" cy="324000"/>
          </a:xfrm>
        </p:spPr>
        <p:txBody>
          <a:bodyPr anchor="ctr"/>
          <a:lstStyle>
            <a:lvl1pPr marL="0" indent="0">
              <a:buNone/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</a:lstStyle>
          <a:p>
            <a:pPr lvl="0"/>
            <a:r>
              <a:rPr lang="fr-BE" dirty="0" err="1" smtClean="0"/>
              <a:t>Naam</a:t>
            </a:r>
            <a:r>
              <a:rPr lang="fr-BE" dirty="0" smtClean="0"/>
              <a:t> / Nom</a:t>
            </a:r>
            <a:endParaRPr lang="nl-BE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2844801" y="3459478"/>
            <a:ext cx="2466975" cy="324000"/>
          </a:xfrm>
        </p:spPr>
        <p:txBody>
          <a:bodyPr/>
          <a:lstStyle>
            <a:lvl1pPr marL="0" indent="0">
              <a:buNone/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</a:lstStyle>
          <a:p>
            <a:pPr lvl="0"/>
            <a:r>
              <a:rPr lang="fr-BE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Datum</a:t>
            </a:r>
            <a:r>
              <a:rPr lang="fr-BE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/Date</a:t>
            </a:r>
            <a:endParaRPr lang="nl-BE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2356" y="2618957"/>
            <a:ext cx="1596261" cy="1118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6542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08E4B-7C13-4D7C-B4A7-836E0EF60D58}" type="datetimeFigureOut">
              <a:rPr lang="nl-BE"/>
              <a:pPr>
                <a:defRPr/>
              </a:pPr>
              <a:t>17/06/2020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94D89-0CE1-45DB-9152-332949EB563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85224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7BEC8-B01D-410B-A956-D6F423572A67}" type="datetimeFigureOut">
              <a:rPr lang="nl-BE"/>
              <a:pPr>
                <a:defRPr/>
              </a:pPr>
              <a:t>17/06/2020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D8CDB-6C98-410B-B71E-49A5981A6971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90833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5486A-B544-42A4-9073-CCB3DC43625E}" type="datetimeFigureOut">
              <a:rPr lang="nl-BE"/>
              <a:pPr>
                <a:defRPr/>
              </a:pPr>
              <a:t>17/06/2020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3D26D-89A5-4D26-A3CC-EA135C7858EA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sp>
        <p:nvSpPr>
          <p:cNvPr id="8" name="Action Button: Information 7">
            <a:hlinkClick r:id="" action="ppaction://hlinkshowjump?jump=lastslideviewed" highlightClick="1"/>
          </p:cNvPr>
          <p:cNvSpPr/>
          <p:nvPr userDrawn="1"/>
        </p:nvSpPr>
        <p:spPr>
          <a:xfrm>
            <a:off x="11090120" y="6126164"/>
            <a:ext cx="918378" cy="595312"/>
          </a:xfrm>
          <a:prstGeom prst="actionButtonInformation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" name="Action Button: Custom 8">
            <a:hlinkClick r:id="" action="ppaction://hlinkshowjump?jump=lastslideviewed" highlightClick="1"/>
          </p:cNvPr>
          <p:cNvSpPr/>
          <p:nvPr userDrawn="1"/>
        </p:nvSpPr>
        <p:spPr>
          <a:xfrm>
            <a:off x="11090120" y="6126164"/>
            <a:ext cx="851944" cy="51238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96976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55A083-2E6C-4ED4-B300-AE6B9A827A18}" type="datetimeFigureOut">
              <a:rPr lang="nl-BE"/>
              <a:pPr>
                <a:defRPr/>
              </a:pPr>
              <a:t>17/06/2020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E51AC-EBED-4785-8FFC-CA6D233938A2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5665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07555-CCA4-40A3-9CFC-DB72D4C751FB}" type="datetimeFigureOut">
              <a:rPr lang="nl-BE"/>
              <a:pPr>
                <a:defRPr/>
              </a:pPr>
              <a:t>17/06/2020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56652-8532-400B-BCF1-E20DE7C4A2FA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53765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FED90-2FB9-4EAA-8E7D-455635CBAE79}" type="datetimeFigureOut">
              <a:rPr lang="nl-BE"/>
              <a:pPr>
                <a:defRPr/>
              </a:pPr>
              <a:t>17/06/2020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309D3-7370-4CB3-BA86-AB33F81896CE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84752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2171A-F8DE-4450-832D-BED539A4F424}" type="datetimeFigureOut">
              <a:rPr lang="nl-BE"/>
              <a:pPr>
                <a:defRPr/>
              </a:pPr>
              <a:t>17/06/2020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C6B0F-B154-4DAB-8ACA-C776F909643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09464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EE22D-7054-4990-B1C7-BE06FA56CE27}" type="datetimeFigureOut">
              <a:rPr lang="nl-BE"/>
              <a:pPr>
                <a:defRPr/>
              </a:pPr>
              <a:t>17/06/2020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67383-5C73-433D-9A68-B8BBE9E4316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40900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53F50-C831-4D16-873C-EFE9BAA373FD}" type="datetimeFigureOut">
              <a:rPr lang="nl-BE"/>
              <a:pPr>
                <a:defRPr/>
              </a:pPr>
              <a:t>17/06/2020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1144B-D037-4461-9795-20A7A271BA02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71835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5E321-3287-4BD3-9314-D344A7916F28}" type="datetimeFigureOut">
              <a:rPr lang="nl-BE"/>
              <a:pPr>
                <a:defRPr/>
              </a:pPr>
              <a:t>17/06/2020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FB332-EC43-4F42-9ED7-FB12C09FB0E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86035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BE" smtClean="0"/>
              <a:t>Click to edit Master title style</a:t>
            </a:r>
            <a:endParaRPr lang="nl-BE" alt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BE" smtClean="0"/>
              <a:t>Click to edit Master text styles</a:t>
            </a:r>
          </a:p>
          <a:p>
            <a:pPr lvl="1"/>
            <a:r>
              <a:rPr lang="en-US" altLang="nl-BE" smtClean="0"/>
              <a:t>Second level</a:t>
            </a:r>
          </a:p>
          <a:p>
            <a:pPr lvl="2"/>
            <a:r>
              <a:rPr lang="en-US" altLang="nl-BE" smtClean="0"/>
              <a:t>Third level</a:t>
            </a:r>
          </a:p>
          <a:p>
            <a:pPr lvl="3"/>
            <a:r>
              <a:rPr lang="en-US" altLang="nl-BE" smtClean="0"/>
              <a:t>Fourth level</a:t>
            </a:r>
          </a:p>
          <a:p>
            <a:pPr lvl="4"/>
            <a:r>
              <a:rPr lang="en-US" altLang="nl-BE" smtClean="0"/>
              <a:t>Fifth level</a:t>
            </a:r>
            <a:endParaRPr lang="nl-BE" alt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90133" y="6356351"/>
            <a:ext cx="2602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7476AF-D094-4622-B8AD-E882276F2B74}" type="datetimeFigureOut">
              <a:rPr lang="nl-BE"/>
              <a:pPr>
                <a:defRPr/>
              </a:pPr>
              <a:t>17/06/2020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31120" y="6356351"/>
            <a:ext cx="215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229D1D-74C3-43EB-8FB4-911DF5682A19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75" y="6031572"/>
            <a:ext cx="995820" cy="697572"/>
          </a:xfrm>
          <a:prstGeom prst="rect">
            <a:avLst/>
          </a:prstGeom>
        </p:spPr>
      </p:pic>
      <p:sp>
        <p:nvSpPr>
          <p:cNvPr id="9" name="Action Button: Custom 8">
            <a:hlinkClick r:id="" action="ppaction://hlinkshowjump?jump=lastslideviewed" highlightClick="1"/>
          </p:cNvPr>
          <p:cNvSpPr/>
          <p:nvPr userDrawn="1"/>
        </p:nvSpPr>
        <p:spPr>
          <a:xfrm>
            <a:off x="11090120" y="6126164"/>
            <a:ext cx="851944" cy="51238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Action Button: Custom 1">
            <a:hlinkClick r:id="" action="ppaction://hlinkshowjump?jump=lastslideviewed" highlightClick="1"/>
          </p:cNvPr>
          <p:cNvSpPr/>
          <p:nvPr userDrawn="1"/>
        </p:nvSpPr>
        <p:spPr>
          <a:xfrm>
            <a:off x="11090120" y="6031572"/>
            <a:ext cx="917476" cy="689904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39071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BE" dirty="0" smtClean="0">
                <a:latin typeface="Calibri" panose="020F0502020204030204" pitchFamily="34" charset="0"/>
                <a:cs typeface="Calibri" panose="020F0502020204030204" pitchFamily="34" charset="0"/>
              </a:rPr>
              <a:t>Project TSS</a:t>
            </a:r>
            <a:endParaRPr lang="nl-B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844801" y="3459477"/>
            <a:ext cx="5552439" cy="350523"/>
          </a:xfrm>
        </p:spPr>
        <p:txBody>
          <a:bodyPr anchor="ctr"/>
          <a:lstStyle/>
          <a:p>
            <a:pPr algn="ctr"/>
            <a:r>
              <a:rPr lang="nl-BE" dirty="0" smtClean="0">
                <a:latin typeface="Calibri" panose="020F0502020204030204" pitchFamily="34" charset="0"/>
                <a:cs typeface="Calibri" panose="020F0502020204030204" pitchFamily="34" charset="0"/>
              </a:rPr>
              <a:t>19 Jun 2020</a:t>
            </a:r>
            <a:endParaRPr lang="nl-B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2844801" y="2773680"/>
            <a:ext cx="5552439" cy="685797"/>
          </a:xfrm>
        </p:spPr>
        <p:txBody>
          <a:bodyPr/>
          <a:lstStyle/>
          <a:p>
            <a:pPr algn="ctr"/>
            <a:r>
              <a:rPr lang="nl-BE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LtKol</a:t>
            </a:r>
            <a:r>
              <a:rPr lang="nl-BE" dirty="0" smtClean="0">
                <a:latin typeface="Calibri" panose="020F0502020204030204" pitchFamily="34" charset="0"/>
                <a:cs typeface="Calibri" panose="020F0502020204030204" pitchFamily="34" charset="0"/>
              </a:rPr>
              <a:t> v/h </a:t>
            </a:r>
            <a:r>
              <a:rPr lang="nl-BE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Vlw</a:t>
            </a:r>
            <a:r>
              <a:rPr lang="nl-BE" dirty="0" smtClean="0">
                <a:latin typeface="Calibri" panose="020F0502020204030204" pitchFamily="34" charset="0"/>
                <a:cs typeface="Calibri" panose="020F0502020204030204" pitchFamily="34" charset="0"/>
              </a:rPr>
              <a:t> SBH G. DEVRIENDT, </a:t>
            </a:r>
            <a:r>
              <a:rPr lang="nl-BE" dirty="0" smtClean="0">
                <a:latin typeface="Calibri" panose="020F0502020204030204" pitchFamily="34" charset="0"/>
                <a:cs typeface="Calibri" panose="020F0502020204030204" pitchFamily="34" charset="0"/>
              </a:rPr>
              <a:t>Ir</a:t>
            </a:r>
          </a:p>
        </p:txBody>
      </p:sp>
    </p:spTree>
    <p:extLst>
      <p:ext uri="{BB962C8B-B14F-4D97-AF65-F5344CB8AC3E}">
        <p14:creationId xmlns:p14="http://schemas.microsoft.com/office/powerpoint/2010/main" val="64524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CIS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1120" y="1600201"/>
            <a:ext cx="10972800" cy="4525963"/>
          </a:xfrm>
        </p:spPr>
        <p:txBody>
          <a:bodyPr/>
          <a:lstStyle/>
          <a:p>
            <a:r>
              <a:rPr lang="nl-BE" dirty="0" smtClean="0"/>
              <a:t>Implementatie nieuwe structuur TSS CIS </a:t>
            </a:r>
            <a:r>
              <a:rPr lang="nl-BE" dirty="0" smtClean="0"/>
              <a:t>L1 &amp; L2 is </a:t>
            </a:r>
            <a:r>
              <a:rPr lang="nl-BE" dirty="0" smtClean="0"/>
              <a:t>lopende</a:t>
            </a:r>
          </a:p>
          <a:p>
            <a:r>
              <a:rPr lang="nl-BE" dirty="0" smtClean="0"/>
              <a:t>Modules te integreren in TSS antenne onde</a:t>
            </a:r>
            <a:r>
              <a:rPr lang="nl-BE" dirty="0" smtClean="0"/>
              <a:t>r </a:t>
            </a:r>
            <a:r>
              <a:rPr lang="nl-BE" dirty="0" err="1" smtClean="0"/>
              <a:t>Location</a:t>
            </a:r>
            <a:r>
              <a:rPr lang="nl-BE" dirty="0" smtClean="0"/>
              <a:t> Office</a:t>
            </a:r>
            <a:endParaRPr lang="nl-BE" dirty="0" smtClean="0"/>
          </a:p>
          <a:p>
            <a:r>
              <a:rPr lang="nl-BE" dirty="0" smtClean="0"/>
              <a:t>Exclusief </a:t>
            </a:r>
            <a:r>
              <a:rPr lang="nl-BE" dirty="0" smtClean="0"/>
              <a:t>NEC teams</a:t>
            </a:r>
          </a:p>
          <a:p>
            <a:r>
              <a:rPr lang="nl-BE" dirty="0" smtClean="0"/>
              <a:t>Exclusief GM26M (Tech </a:t>
            </a:r>
            <a:r>
              <a:rPr lang="nl-BE" dirty="0" err="1" smtClean="0"/>
              <a:t>Sp</a:t>
            </a:r>
            <a:r>
              <a:rPr lang="nl-BE" dirty="0" smtClean="0"/>
              <a:t> multimedia</a:t>
            </a:r>
            <a:r>
              <a:rPr lang="nl-BE" dirty="0" smtClean="0"/>
              <a:t>)</a:t>
            </a:r>
            <a:endParaRPr lang="nl-BE" dirty="0" smtClean="0"/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931120" y="6356351"/>
            <a:ext cx="2159000" cy="365125"/>
          </a:xfrm>
        </p:spPr>
        <p:txBody>
          <a:bodyPr/>
          <a:lstStyle/>
          <a:p>
            <a:pPr>
              <a:defRPr/>
            </a:pPr>
            <a:fld id="{10F3D26D-89A5-4D26-A3CC-EA135C7858EA}" type="slidenum">
              <a:rPr lang="nl-BE" smtClean="0"/>
              <a:pPr>
                <a:defRPr/>
              </a:pPr>
              <a:t>10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5369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HR/BF diensten (5 delen)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1120" y="1600200"/>
            <a:ext cx="10850880" cy="4892039"/>
          </a:xfrm>
        </p:spPr>
        <p:txBody>
          <a:bodyPr>
            <a:normAutofit fontScale="92500" lnSpcReduction="20000"/>
          </a:bodyPr>
          <a:lstStyle/>
          <a:p>
            <a:r>
              <a:rPr lang="nl-BE" sz="2400" dirty="0" smtClean="0"/>
              <a:t>IC/</a:t>
            </a:r>
            <a:r>
              <a:rPr lang="nl-BE" sz="2400" dirty="0" err="1" smtClean="0"/>
              <a:t>Local</a:t>
            </a:r>
            <a:r>
              <a:rPr lang="nl-BE" sz="2400" dirty="0" smtClean="0"/>
              <a:t> </a:t>
            </a:r>
            <a:r>
              <a:rPr lang="nl-BE" sz="2400" dirty="0" err="1" smtClean="0"/>
              <a:t>Recruiters</a:t>
            </a:r>
            <a:r>
              <a:rPr lang="nl-BE" sz="2400" dirty="0" smtClean="0"/>
              <a:t>: </a:t>
            </a:r>
            <a:r>
              <a:rPr lang="nl-BE" sz="2400" b="1" dirty="0" smtClean="0">
                <a:solidFill>
                  <a:srgbClr val="FF0000"/>
                </a:solidFill>
              </a:rPr>
              <a:t>NIET in TSS </a:t>
            </a:r>
            <a:r>
              <a:rPr lang="nl-BE" sz="2400" b="1" dirty="0" smtClean="0">
                <a:solidFill>
                  <a:srgbClr val="FF0000"/>
                </a:solidFill>
              </a:rPr>
              <a:t>Module</a:t>
            </a:r>
            <a:endParaRPr lang="nl-BE" sz="2400" b="1" dirty="0" smtClean="0">
              <a:solidFill>
                <a:srgbClr val="FF0000"/>
              </a:solidFill>
            </a:endParaRPr>
          </a:p>
          <a:p>
            <a:r>
              <a:rPr lang="nl-BE" sz="2400" dirty="0" smtClean="0"/>
              <a:t>DAES: </a:t>
            </a:r>
            <a:r>
              <a:rPr lang="nl-BE" sz="2400" b="1" dirty="0">
                <a:solidFill>
                  <a:srgbClr val="FF0000"/>
                </a:solidFill>
              </a:rPr>
              <a:t>NIET in TSS </a:t>
            </a:r>
            <a:r>
              <a:rPr lang="nl-BE" sz="2400" b="1" dirty="0" smtClean="0">
                <a:solidFill>
                  <a:srgbClr val="FF0000"/>
                </a:solidFill>
              </a:rPr>
              <a:t>Module</a:t>
            </a:r>
            <a:endParaRPr lang="nl-BE" sz="2400" dirty="0" smtClean="0"/>
          </a:p>
          <a:p>
            <a:pPr lvl="1"/>
            <a:r>
              <a:rPr lang="nl-BE" sz="2000" dirty="0" smtClean="0"/>
              <a:t>1 per 100 </a:t>
            </a:r>
            <a:r>
              <a:rPr lang="nl-BE" sz="2000" dirty="0" smtClean="0"/>
              <a:t>personeelsleden</a:t>
            </a:r>
            <a:endParaRPr lang="nl-BE" sz="2000" b="1" dirty="0" smtClean="0">
              <a:solidFill>
                <a:srgbClr val="FF0000"/>
              </a:solidFill>
            </a:endParaRPr>
          </a:p>
          <a:p>
            <a:r>
              <a:rPr lang="nl-BE" sz="2400" dirty="0" err="1" smtClean="0"/>
              <a:t>Bur</a:t>
            </a:r>
            <a:r>
              <a:rPr lang="nl-BE" sz="2400" dirty="0" smtClean="0"/>
              <a:t> HR (S1): </a:t>
            </a:r>
            <a:r>
              <a:rPr lang="nl-BE" sz="2400" b="1" dirty="0" smtClean="0">
                <a:solidFill>
                  <a:srgbClr val="FF0000"/>
                </a:solidFill>
              </a:rPr>
              <a:t>NIET in TSS </a:t>
            </a:r>
            <a:r>
              <a:rPr lang="nl-BE" sz="2400" b="1" dirty="0" smtClean="0">
                <a:solidFill>
                  <a:srgbClr val="FF0000"/>
                </a:solidFill>
              </a:rPr>
              <a:t>Module</a:t>
            </a:r>
            <a:endParaRPr lang="nl-BE" sz="2400" b="1" dirty="0" smtClean="0">
              <a:solidFill>
                <a:srgbClr val="FF0000"/>
              </a:solidFill>
            </a:endParaRPr>
          </a:p>
          <a:p>
            <a:pPr lvl="1"/>
            <a:r>
              <a:rPr lang="nl-BE" sz="2000" dirty="0" smtClean="0"/>
              <a:t>1 </a:t>
            </a:r>
            <a:r>
              <a:rPr lang="nl-BE" sz="2000" dirty="0" err="1" smtClean="0"/>
              <a:t>Offr</a:t>
            </a:r>
            <a:r>
              <a:rPr lang="nl-BE" sz="2000" dirty="0" smtClean="0"/>
              <a:t> (behalve voor eenheden &lt; 50 personen)</a:t>
            </a:r>
          </a:p>
          <a:p>
            <a:pPr lvl="1"/>
            <a:r>
              <a:rPr lang="nl-BE" sz="2000" dirty="0" smtClean="0"/>
              <a:t>1 tot 4 </a:t>
            </a:r>
            <a:r>
              <a:rPr lang="nl-BE" sz="2000" dirty="0" err="1" smtClean="0"/>
              <a:t>OOffr</a:t>
            </a:r>
            <a:r>
              <a:rPr lang="nl-BE" sz="2000" dirty="0" smtClean="0"/>
              <a:t> naargelang grootte eenheid</a:t>
            </a:r>
          </a:p>
          <a:p>
            <a:r>
              <a:rPr lang="nl-BE" sz="2400" dirty="0" smtClean="0"/>
              <a:t>HR4U (IPS </a:t>
            </a:r>
            <a:r>
              <a:rPr lang="nl-BE" sz="2400" dirty="0" err="1" smtClean="0"/>
              <a:t>i.f.v</a:t>
            </a:r>
            <a:r>
              <a:rPr lang="nl-BE" sz="2400" dirty="0" smtClean="0"/>
              <a:t>. </a:t>
            </a:r>
            <a:r>
              <a:rPr lang="nl-BE" sz="2400" dirty="0" err="1" smtClean="0"/>
              <a:t>roll</a:t>
            </a:r>
            <a:r>
              <a:rPr lang="nl-BE" sz="2400" dirty="0" smtClean="0"/>
              <a:t> out </a:t>
            </a:r>
            <a:r>
              <a:rPr lang="nl-BE" sz="2400" dirty="0" err="1" smtClean="0"/>
              <a:t>HRM@Defence</a:t>
            </a:r>
            <a:r>
              <a:rPr lang="nl-BE" sz="2400" dirty="0" smtClean="0"/>
              <a:t>): </a:t>
            </a:r>
            <a:r>
              <a:rPr lang="nl-BE" sz="2400" b="1" dirty="0" smtClean="0">
                <a:solidFill>
                  <a:srgbClr val="00B050"/>
                </a:solidFill>
              </a:rPr>
              <a:t>WEL </a:t>
            </a:r>
            <a:r>
              <a:rPr lang="nl-BE" sz="2400" b="1" dirty="0" smtClean="0">
                <a:solidFill>
                  <a:srgbClr val="00B050"/>
                </a:solidFill>
              </a:rPr>
              <a:t>in TSS </a:t>
            </a:r>
            <a:r>
              <a:rPr lang="nl-BE" sz="2400" b="1" dirty="0" smtClean="0">
                <a:solidFill>
                  <a:srgbClr val="00B050"/>
                </a:solidFill>
              </a:rPr>
              <a:t>Module</a:t>
            </a:r>
            <a:endParaRPr lang="nl-BE" sz="2400" b="1" dirty="0" smtClean="0">
              <a:solidFill>
                <a:srgbClr val="00B050"/>
              </a:solidFill>
            </a:endParaRPr>
          </a:p>
          <a:p>
            <a:pPr lvl="1"/>
            <a:r>
              <a:rPr lang="nl-BE" sz="2000" dirty="0" smtClean="0"/>
              <a:t>1 </a:t>
            </a:r>
            <a:r>
              <a:rPr lang="nl-BE" sz="2000" dirty="0" err="1" smtClean="0"/>
              <a:t>OOffr</a:t>
            </a:r>
            <a:r>
              <a:rPr lang="nl-BE" sz="2000" dirty="0" smtClean="0"/>
              <a:t> per 350 personen (gemeten per kwartier (</a:t>
            </a:r>
            <a:r>
              <a:rPr lang="nl-BE" sz="2000" dirty="0" err="1" smtClean="0"/>
              <a:t>Gp</a:t>
            </a:r>
            <a:r>
              <a:rPr lang="nl-BE" sz="2000" dirty="0" smtClean="0"/>
              <a:t>))</a:t>
            </a:r>
            <a:endParaRPr lang="nl-BE" sz="2000" dirty="0" smtClean="0"/>
          </a:p>
          <a:p>
            <a:pPr lvl="1"/>
            <a:r>
              <a:rPr lang="nl-BE" sz="2000" dirty="0" smtClean="0"/>
              <a:t>1 WOC + 1 SC1 extra indien er in het </a:t>
            </a:r>
            <a:r>
              <a:rPr lang="nl-BE" sz="2000" dirty="0" err="1" smtClean="0"/>
              <a:t>Kw</a:t>
            </a:r>
            <a:r>
              <a:rPr lang="nl-BE" sz="2000" dirty="0" smtClean="0"/>
              <a:t> een Reg basisvorming wordt </a:t>
            </a:r>
            <a:r>
              <a:rPr lang="nl-BE" sz="2000" dirty="0" smtClean="0"/>
              <a:t>gegeven</a:t>
            </a:r>
          </a:p>
          <a:p>
            <a:pPr lvl="1"/>
            <a:r>
              <a:rPr lang="nl-BE" sz="2000" dirty="0" smtClean="0"/>
              <a:t>Takenpakket: raadgever Pers - push Info naar Pers – expertise </a:t>
            </a:r>
            <a:r>
              <a:rPr lang="nl-BE" sz="2000" dirty="0" err="1" smtClean="0"/>
              <a:t>Kand</a:t>
            </a:r>
            <a:r>
              <a:rPr lang="nl-BE" sz="2000" dirty="0" smtClean="0"/>
              <a:t> - contact pre/post </a:t>
            </a:r>
            <a:r>
              <a:rPr lang="nl-BE" sz="2000" dirty="0" err="1" smtClean="0"/>
              <a:t>Def</a:t>
            </a:r>
            <a:r>
              <a:rPr lang="nl-BE" sz="2000" dirty="0" smtClean="0"/>
              <a:t> - …</a:t>
            </a:r>
          </a:p>
          <a:p>
            <a:pPr lvl="1"/>
            <a:r>
              <a:rPr lang="nl-BE" sz="2000" dirty="0" smtClean="0"/>
              <a:t>Functionele sturing door TSS Coördinator</a:t>
            </a:r>
            <a:endParaRPr lang="nl-BE" sz="2000" dirty="0" smtClean="0"/>
          </a:p>
          <a:p>
            <a:r>
              <a:rPr lang="nl-BE" sz="2400" dirty="0" smtClean="0"/>
              <a:t>FSU </a:t>
            </a:r>
            <a:r>
              <a:rPr lang="nl-BE" sz="2400" dirty="0"/>
              <a:t>(IPS </a:t>
            </a:r>
            <a:r>
              <a:rPr lang="nl-BE" sz="2400" dirty="0" err="1"/>
              <a:t>i.f.v</a:t>
            </a:r>
            <a:r>
              <a:rPr lang="nl-BE" sz="2400" dirty="0"/>
              <a:t>. </a:t>
            </a:r>
            <a:r>
              <a:rPr lang="nl-BE" sz="2400" dirty="0" err="1"/>
              <a:t>roll</a:t>
            </a:r>
            <a:r>
              <a:rPr lang="nl-BE" sz="2400" dirty="0"/>
              <a:t> out </a:t>
            </a:r>
            <a:r>
              <a:rPr lang="nl-BE" sz="2400" dirty="0" err="1"/>
              <a:t>HRM@Defence</a:t>
            </a:r>
            <a:r>
              <a:rPr lang="nl-BE" sz="2400" dirty="0"/>
              <a:t>): </a:t>
            </a:r>
            <a:endParaRPr lang="nl-BE" sz="2400" dirty="0" smtClean="0"/>
          </a:p>
          <a:p>
            <a:pPr lvl="1"/>
            <a:r>
              <a:rPr lang="nl-BE" sz="2000" dirty="0" smtClean="0"/>
              <a:t>9 lokale FSU bestaande uit 2 </a:t>
            </a:r>
            <a:r>
              <a:rPr lang="nl-BE" sz="2000" dirty="0" err="1" smtClean="0"/>
              <a:t>OOffr</a:t>
            </a:r>
            <a:r>
              <a:rPr lang="nl-BE" sz="2000" dirty="0" smtClean="0"/>
              <a:t>: </a:t>
            </a:r>
            <a:r>
              <a:rPr lang="nl-BE" sz="2000" b="1" dirty="0" smtClean="0">
                <a:solidFill>
                  <a:srgbClr val="00B050"/>
                </a:solidFill>
              </a:rPr>
              <a:t>WEL </a:t>
            </a:r>
            <a:r>
              <a:rPr lang="nl-BE" sz="2000" b="1" dirty="0">
                <a:solidFill>
                  <a:srgbClr val="00B050"/>
                </a:solidFill>
              </a:rPr>
              <a:t>in TSS </a:t>
            </a:r>
            <a:r>
              <a:rPr lang="nl-BE" sz="2000" b="1" dirty="0" smtClean="0">
                <a:solidFill>
                  <a:srgbClr val="00B050"/>
                </a:solidFill>
              </a:rPr>
              <a:t>Module</a:t>
            </a:r>
            <a:endParaRPr lang="nl-BE" sz="2000" dirty="0" smtClean="0"/>
          </a:p>
          <a:p>
            <a:pPr lvl="1"/>
            <a:r>
              <a:rPr lang="nl-BE" sz="2000" dirty="0" smtClean="0"/>
              <a:t>1 centrale FSU bestaande uit 1 </a:t>
            </a:r>
            <a:r>
              <a:rPr lang="nl-BE" sz="2000" dirty="0" err="1" smtClean="0"/>
              <a:t>Offr</a:t>
            </a:r>
            <a:r>
              <a:rPr lang="nl-BE" sz="2000" dirty="0"/>
              <a:t> </a:t>
            </a:r>
            <a:r>
              <a:rPr lang="nl-BE" sz="2000" dirty="0" smtClean="0"/>
              <a:t>+ 9 </a:t>
            </a:r>
            <a:r>
              <a:rPr lang="nl-BE" sz="2000" dirty="0" err="1" smtClean="0"/>
              <a:t>OOffr</a:t>
            </a:r>
            <a:r>
              <a:rPr lang="nl-BE" sz="2000" dirty="0" smtClean="0"/>
              <a:t> </a:t>
            </a:r>
            <a:r>
              <a:rPr lang="nl-BE" sz="2000" dirty="0" smtClean="0">
                <a:sym typeface="Wingdings" panose="05000000000000000000" pitchFamily="2" charset="2"/>
              </a:rPr>
              <a:t> RPV op OT DG </a:t>
            </a:r>
            <a:r>
              <a:rPr lang="nl-BE" sz="2000" dirty="0" smtClean="0">
                <a:sym typeface="Wingdings" panose="05000000000000000000" pitchFamily="2" charset="2"/>
              </a:rPr>
              <a:t>BudFin</a:t>
            </a:r>
          </a:p>
          <a:p>
            <a:r>
              <a:rPr lang="nl-BE" sz="2400" dirty="0" smtClean="0">
                <a:sym typeface="Wingdings" panose="05000000000000000000" pitchFamily="2" charset="2"/>
              </a:rPr>
              <a:t>Enquête Pers ASE opgestart op 11 Jun 20</a:t>
            </a:r>
            <a:endParaRPr lang="nl-BE" sz="2400" dirty="0" smtClean="0">
              <a:sym typeface="Wingdings" panose="05000000000000000000" pitchFamily="2" charset="2"/>
            </a:endParaRP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931120" y="6356351"/>
            <a:ext cx="2159000" cy="365125"/>
          </a:xfrm>
        </p:spPr>
        <p:txBody>
          <a:bodyPr/>
          <a:lstStyle/>
          <a:p>
            <a:pPr>
              <a:defRPr/>
            </a:pPr>
            <a:fld id="{10F3D26D-89A5-4D26-A3CC-EA135C7858EA}" type="slidenum">
              <a:rPr lang="nl-BE" smtClean="0"/>
              <a:pPr>
                <a:defRPr/>
              </a:pPr>
              <a:t>11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7576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Location</a:t>
            </a:r>
            <a:r>
              <a:rPr lang="nl-BE" dirty="0" smtClean="0"/>
              <a:t> Office &amp; </a:t>
            </a:r>
            <a:r>
              <a:rPr lang="nl-BE" dirty="0" smtClean="0"/>
              <a:t>BCU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1120" y="1600201"/>
            <a:ext cx="10241280" cy="4968239"/>
          </a:xfrm>
        </p:spPr>
        <p:txBody>
          <a:bodyPr>
            <a:normAutofit fontScale="92500" lnSpcReduction="10000"/>
          </a:bodyPr>
          <a:lstStyle/>
          <a:p>
            <a:r>
              <a:rPr lang="nl-BE" dirty="0" smtClean="0"/>
              <a:t>Standaard samenstelling na </a:t>
            </a:r>
            <a:r>
              <a:rPr lang="nl-BE" dirty="0" err="1" smtClean="0"/>
              <a:t>OutS</a:t>
            </a:r>
            <a:r>
              <a:rPr lang="nl-BE" dirty="0" smtClean="0"/>
              <a:t> </a:t>
            </a:r>
            <a:r>
              <a:rPr lang="nl-BE" i="1" dirty="0" smtClean="0"/>
              <a:t>(</a:t>
            </a:r>
            <a:r>
              <a:rPr lang="nl-BE" i="1" dirty="0" err="1" smtClean="0"/>
              <a:t>i.f.v</a:t>
            </a:r>
            <a:r>
              <a:rPr lang="nl-BE" i="1" dirty="0" smtClean="0"/>
              <a:t>. omvang </a:t>
            </a:r>
            <a:r>
              <a:rPr lang="nl-BE" i="1" dirty="0" err="1" smtClean="0"/>
              <a:t>Kw</a:t>
            </a:r>
            <a:r>
              <a:rPr lang="nl-BE" i="1" dirty="0" smtClean="0"/>
              <a:t>)</a:t>
            </a:r>
            <a:r>
              <a:rPr lang="nl-BE" dirty="0" smtClean="0"/>
              <a:t>:</a:t>
            </a:r>
          </a:p>
          <a:p>
            <a:pPr lvl="1"/>
            <a:r>
              <a:rPr lang="nl-BE" dirty="0" smtClean="0"/>
              <a:t>1 </a:t>
            </a:r>
            <a:r>
              <a:rPr lang="nl-BE" dirty="0" err="1" smtClean="0"/>
              <a:t>Offr</a:t>
            </a:r>
            <a:r>
              <a:rPr lang="nl-BE" dirty="0" smtClean="0"/>
              <a:t> Chef</a:t>
            </a:r>
          </a:p>
          <a:p>
            <a:pPr lvl="1"/>
            <a:r>
              <a:rPr lang="nl-BE" dirty="0" smtClean="0"/>
              <a:t>1 WOC </a:t>
            </a:r>
            <a:r>
              <a:rPr lang="nl-BE" dirty="0" err="1" smtClean="0"/>
              <a:t>Adj</a:t>
            </a:r>
            <a:endParaRPr lang="nl-BE" dirty="0" smtClean="0"/>
          </a:p>
          <a:p>
            <a:pPr lvl="1"/>
            <a:r>
              <a:rPr lang="nl-BE" dirty="0" smtClean="0"/>
              <a:t>1 à 2 Front Desk Infra</a:t>
            </a:r>
          </a:p>
          <a:p>
            <a:pPr lvl="1"/>
            <a:r>
              <a:rPr lang="nl-BE" dirty="0" smtClean="0"/>
              <a:t>1 Front Desk Catering</a:t>
            </a:r>
          </a:p>
          <a:p>
            <a:pPr lvl="1"/>
            <a:r>
              <a:rPr lang="nl-BE" dirty="0" smtClean="0"/>
              <a:t>1 Front Desk Wacht</a:t>
            </a:r>
          </a:p>
          <a:p>
            <a:pPr lvl="1"/>
            <a:r>
              <a:rPr lang="nl-BE" dirty="0" smtClean="0"/>
              <a:t>1 à 2 Front Desk Polyvalent</a:t>
            </a:r>
          </a:p>
          <a:p>
            <a:pPr lvl="1"/>
            <a:r>
              <a:rPr lang="nl-BE" dirty="0" smtClean="0"/>
              <a:t>1 à 2 BCU (zonder BCU </a:t>
            </a:r>
            <a:r>
              <a:rPr lang="nl-BE" dirty="0" smtClean="0"/>
              <a:t>‘</a:t>
            </a:r>
            <a:r>
              <a:rPr lang="nl-BE" dirty="0" err="1" smtClean="0"/>
              <a:t>Ops</a:t>
            </a:r>
            <a:r>
              <a:rPr lang="nl-BE" dirty="0" smtClean="0"/>
              <a:t>’)</a:t>
            </a:r>
            <a:endParaRPr lang="nl-BE" dirty="0" smtClean="0"/>
          </a:p>
          <a:p>
            <a:r>
              <a:rPr lang="nl-BE" dirty="0"/>
              <a:t>1 </a:t>
            </a:r>
            <a:r>
              <a:rPr lang="nl-BE" dirty="0" err="1"/>
              <a:t>Offr</a:t>
            </a:r>
            <a:r>
              <a:rPr lang="nl-BE" dirty="0"/>
              <a:t> &amp; 1 WOC te voorzien per </a:t>
            </a:r>
            <a:r>
              <a:rPr lang="nl-BE" dirty="0" err="1"/>
              <a:t>Kw</a:t>
            </a:r>
            <a:r>
              <a:rPr lang="nl-BE" dirty="0"/>
              <a:t>(</a:t>
            </a:r>
            <a:r>
              <a:rPr lang="nl-BE" dirty="0" err="1"/>
              <a:t>Gpg</a:t>
            </a:r>
            <a:r>
              <a:rPr lang="nl-BE" dirty="0"/>
              <a:t>) bij </a:t>
            </a:r>
            <a:r>
              <a:rPr lang="nl-BE" dirty="0" err="1" smtClean="0"/>
              <a:t>roll</a:t>
            </a:r>
            <a:r>
              <a:rPr lang="nl-BE" dirty="0" smtClean="0"/>
              <a:t> out </a:t>
            </a:r>
            <a:r>
              <a:rPr lang="nl-BE" dirty="0" err="1" smtClean="0"/>
              <a:t>Location</a:t>
            </a:r>
            <a:r>
              <a:rPr lang="nl-BE" dirty="0" smtClean="0"/>
              <a:t> Office </a:t>
            </a:r>
            <a:endParaRPr lang="nl-BE" dirty="0"/>
          </a:p>
          <a:p>
            <a:r>
              <a:rPr lang="nl-BE" dirty="0" smtClean="0"/>
              <a:t>Lokale </a:t>
            </a:r>
            <a:r>
              <a:rPr lang="nl-BE" dirty="0" smtClean="0"/>
              <a:t>aankoop:</a:t>
            </a:r>
          </a:p>
          <a:p>
            <a:pPr lvl="1"/>
            <a:r>
              <a:rPr lang="nl-BE" dirty="0" smtClean="0"/>
              <a:t>A priori niet in antenne TSS</a:t>
            </a:r>
            <a:endParaRPr lang="nl-BE" dirty="0" smtClean="0"/>
          </a:p>
          <a:p>
            <a:pPr lvl="1"/>
            <a:r>
              <a:rPr lang="nl-BE" dirty="0" smtClean="0"/>
              <a:t>Behoeften </a:t>
            </a:r>
            <a:r>
              <a:rPr lang="nl-BE" dirty="0" err="1" smtClean="0"/>
              <a:t>Kw</a:t>
            </a:r>
            <a:r>
              <a:rPr lang="nl-BE" dirty="0" smtClean="0"/>
              <a:t>: 1 </a:t>
            </a:r>
            <a:r>
              <a:rPr lang="nl-BE" dirty="0" smtClean="0"/>
              <a:t>Cel </a:t>
            </a:r>
            <a:r>
              <a:rPr lang="nl-BE" dirty="0" smtClean="0"/>
              <a:t>LA </a:t>
            </a:r>
            <a:r>
              <a:rPr lang="nl-BE" dirty="0" smtClean="0"/>
              <a:t>met verhoogde drempel voor TSS per regio </a:t>
            </a:r>
          </a:p>
          <a:p>
            <a:endParaRPr lang="nl-BE" dirty="0"/>
          </a:p>
          <a:p>
            <a:endParaRPr lang="nl-BE" dirty="0" smtClean="0"/>
          </a:p>
          <a:p>
            <a:endParaRPr lang="nl-BE" dirty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931120" y="6356351"/>
            <a:ext cx="2159000" cy="365125"/>
          </a:xfrm>
        </p:spPr>
        <p:txBody>
          <a:bodyPr/>
          <a:lstStyle/>
          <a:p>
            <a:pPr>
              <a:defRPr/>
            </a:pPr>
            <a:fld id="{10F3D26D-89A5-4D26-A3CC-EA135C7858EA}" type="slidenum">
              <a:rPr lang="nl-BE" smtClean="0"/>
              <a:pPr>
                <a:defRPr/>
              </a:pPr>
              <a:t>12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3235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58440" y="3020061"/>
            <a:ext cx="6187440" cy="805179"/>
          </a:xfrm>
          <a:ln w="50800"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nl-BE" sz="4800" cap="none" dirty="0" smtClean="0">
                <a:solidFill>
                  <a:srgbClr val="FF0000"/>
                </a:solidFill>
              </a:rPr>
              <a:t>Overzicht </a:t>
            </a:r>
            <a:r>
              <a:rPr lang="nl-BE" sz="4800" cap="none" dirty="0" smtClean="0">
                <a:solidFill>
                  <a:srgbClr val="FF0000"/>
                </a:solidFill>
              </a:rPr>
              <a:t>TSS </a:t>
            </a:r>
            <a:r>
              <a:rPr lang="nl-BE" sz="4800" cap="none" dirty="0" smtClean="0">
                <a:solidFill>
                  <a:srgbClr val="FF0000"/>
                </a:solidFill>
              </a:rPr>
              <a:t>antenne</a:t>
            </a:r>
            <a:endParaRPr lang="nl-BE" sz="4800" cap="non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51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998" y="177653"/>
            <a:ext cx="8143003" cy="1143000"/>
          </a:xfrm>
        </p:spPr>
        <p:txBody>
          <a:bodyPr/>
          <a:lstStyle/>
          <a:p>
            <a:r>
              <a:rPr lang="nl-BE" dirty="0" smtClean="0"/>
              <a:t>Samenstelling TSS antenne per </a:t>
            </a:r>
            <a:r>
              <a:rPr lang="nl-BE" dirty="0" err="1" smtClean="0"/>
              <a:t>Kw</a:t>
            </a:r>
            <a:r>
              <a:rPr lang="nl-BE" dirty="0" smtClean="0"/>
              <a:t>:</a:t>
            </a:r>
            <a:br>
              <a:rPr lang="nl-BE" dirty="0" smtClean="0"/>
            </a:br>
            <a:r>
              <a:rPr lang="nl-BE" dirty="0" smtClean="0">
                <a:solidFill>
                  <a:srgbClr val="FF0000"/>
                </a:solidFill>
              </a:rPr>
              <a:t>VOOR</a:t>
            </a:r>
            <a:r>
              <a:rPr lang="nl-BE" dirty="0" smtClean="0"/>
              <a:t> </a:t>
            </a:r>
            <a:r>
              <a:rPr lang="nl-BE" dirty="0" err="1" smtClean="0"/>
              <a:t>OutS</a:t>
            </a:r>
            <a:endParaRPr lang="nl-B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1C6B0F-B154-4DAB-8ACA-C776F909643D}" type="slidenum">
              <a:rPr lang="nl-BE" smtClean="0"/>
              <a:pPr>
                <a:defRPr/>
              </a:pPr>
              <a:t>14</a:t>
            </a:fld>
            <a:endParaRPr lang="nl-BE"/>
          </a:p>
        </p:txBody>
      </p:sp>
      <p:sp>
        <p:nvSpPr>
          <p:cNvPr id="8" name="TextBox 7"/>
          <p:cNvSpPr txBox="1"/>
          <p:nvPr/>
        </p:nvSpPr>
        <p:spPr>
          <a:xfrm>
            <a:off x="3587737" y="3351357"/>
            <a:ext cx="1388923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1</a:t>
            </a:r>
            <a:r>
              <a:rPr lang="nl-BE" baseline="30000" dirty="0"/>
              <a:t>ste</a:t>
            </a:r>
            <a:r>
              <a:rPr lang="nl-BE" dirty="0"/>
              <a:t> </a:t>
            </a:r>
            <a:r>
              <a:rPr lang="nl-BE" dirty="0" err="1"/>
              <a:t>Ech</a:t>
            </a:r>
            <a:r>
              <a:rPr lang="nl-BE" dirty="0"/>
              <a:t> Infra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87971" y="3363786"/>
            <a:ext cx="1233055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Prof Wacht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31141" y="1651925"/>
            <a:ext cx="2367424" cy="8617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b="1" dirty="0" err="1"/>
              <a:t>Comdo</a:t>
            </a:r>
            <a:r>
              <a:rPr lang="nl-BE" b="1" dirty="0"/>
              <a:t> </a:t>
            </a:r>
            <a:r>
              <a:rPr lang="nl-BE" dirty="0"/>
              <a:t>(*)</a:t>
            </a:r>
          </a:p>
          <a:p>
            <a:pPr algn="ctr"/>
            <a:r>
              <a:rPr lang="nl-BE" sz="1600" dirty="0"/>
              <a:t>1 JO1 </a:t>
            </a:r>
            <a:r>
              <a:rPr lang="nl-BE" sz="1600" dirty="0" err="1"/>
              <a:t>Location</a:t>
            </a:r>
            <a:r>
              <a:rPr lang="nl-BE" sz="1600" dirty="0"/>
              <a:t> </a:t>
            </a:r>
            <a:r>
              <a:rPr lang="nl-BE" sz="1600" dirty="0" err="1"/>
              <a:t>Officer</a:t>
            </a:r>
            <a:endParaRPr lang="nl-BE" sz="1600" dirty="0"/>
          </a:p>
          <a:p>
            <a:pPr algn="ctr"/>
            <a:r>
              <a:rPr lang="nl-BE" sz="1600" dirty="0"/>
              <a:t>1 WOC </a:t>
            </a:r>
            <a:r>
              <a:rPr lang="nl-BE" sz="1600" dirty="0" err="1"/>
              <a:t>Adj</a:t>
            </a:r>
            <a:r>
              <a:rPr lang="nl-BE" sz="1600" dirty="0"/>
              <a:t> Loc </a:t>
            </a:r>
            <a:r>
              <a:rPr lang="nl-BE" sz="1600" dirty="0" err="1"/>
              <a:t>Officer</a:t>
            </a:r>
            <a:endParaRPr lang="nl-BE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830287" y="3363786"/>
            <a:ext cx="875398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CIS L1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316077" y="3365479"/>
            <a:ext cx="1233055" cy="3693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Catering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52002" y="3363786"/>
            <a:ext cx="799901" cy="36933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HR4U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198218" y="3363786"/>
            <a:ext cx="809626" cy="369332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BCU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2819232" y="2516857"/>
            <a:ext cx="6884049" cy="848361"/>
            <a:chOff x="1295231" y="3223447"/>
            <a:chExt cx="6884049" cy="848361"/>
          </a:xfrm>
        </p:grpSpPr>
        <p:cxnSp>
          <p:nvCxnSpPr>
            <p:cNvPr id="40" name="Straight Connector 39"/>
            <p:cNvCxnSpPr/>
            <p:nvPr/>
          </p:nvCxnSpPr>
          <p:spPr>
            <a:xfrm flipH="1">
              <a:off x="4686138" y="3223447"/>
              <a:ext cx="1" cy="48957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1295231" y="3682037"/>
              <a:ext cx="6884048" cy="1915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1295231" y="3699166"/>
              <a:ext cx="1" cy="3587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2888498" y="3713021"/>
              <a:ext cx="1" cy="3587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4447842" y="3699166"/>
              <a:ext cx="1" cy="3587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5829971" y="3699161"/>
              <a:ext cx="1" cy="3587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6979543" y="3699161"/>
              <a:ext cx="1" cy="3587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8179279" y="3685309"/>
              <a:ext cx="1" cy="3587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50"/>
          <p:cNvSpPr txBox="1"/>
          <p:nvPr/>
        </p:nvSpPr>
        <p:spPr>
          <a:xfrm>
            <a:off x="8616324" y="3917965"/>
            <a:ext cx="809626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FSU</a:t>
            </a:r>
          </a:p>
        </p:txBody>
      </p:sp>
      <p:cxnSp>
        <p:nvCxnSpPr>
          <p:cNvPr id="52" name="Straight Connector 51"/>
          <p:cNvCxnSpPr>
            <a:endCxn id="51" idx="0"/>
          </p:cNvCxnSpPr>
          <p:nvPr/>
        </p:nvCxnSpPr>
        <p:spPr>
          <a:xfrm>
            <a:off x="9013291" y="2978713"/>
            <a:ext cx="7846" cy="93925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364994" y="4293929"/>
            <a:ext cx="138198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600" dirty="0"/>
              <a:t>Amay</a:t>
            </a:r>
          </a:p>
          <a:p>
            <a:pPr algn="ctr"/>
            <a:r>
              <a:rPr lang="nl-BE" sz="1600" dirty="0"/>
              <a:t>Florennes</a:t>
            </a:r>
          </a:p>
          <a:p>
            <a:pPr algn="ctr"/>
            <a:r>
              <a:rPr lang="nl-BE" sz="1600" dirty="0"/>
              <a:t>Kleine </a:t>
            </a:r>
            <a:r>
              <a:rPr lang="nl-BE" sz="1600" dirty="0" err="1"/>
              <a:t>Brogel</a:t>
            </a:r>
            <a:endParaRPr lang="nl-BE" sz="1600" dirty="0"/>
          </a:p>
          <a:p>
            <a:pPr algn="ctr"/>
            <a:r>
              <a:rPr lang="nl-BE" sz="1600" dirty="0"/>
              <a:t>Leopoldsburg</a:t>
            </a:r>
          </a:p>
          <a:p>
            <a:pPr algn="ctr"/>
            <a:r>
              <a:rPr lang="nl-BE" sz="1600" dirty="0"/>
              <a:t>M-e-F</a:t>
            </a:r>
          </a:p>
          <a:p>
            <a:pPr algn="ctr"/>
            <a:r>
              <a:rPr lang="nl-BE" sz="1600" dirty="0"/>
              <a:t>Melsbroek</a:t>
            </a:r>
          </a:p>
          <a:p>
            <a:pPr algn="ctr"/>
            <a:r>
              <a:rPr lang="nl-BE" sz="1600" dirty="0"/>
              <a:t>Zeebrugge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761007" y="3682445"/>
            <a:ext cx="87539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CIS L2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522702" y="4079481"/>
            <a:ext cx="13135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1600" dirty="0"/>
              <a:t>Beauvechain</a:t>
            </a:r>
          </a:p>
          <a:p>
            <a:pPr algn="ctr"/>
            <a:r>
              <a:rPr lang="nl-BE" sz="1600" dirty="0"/>
              <a:t>Brugge</a:t>
            </a:r>
          </a:p>
          <a:p>
            <a:pPr algn="ctr"/>
            <a:r>
              <a:rPr lang="nl-BE" sz="1600" dirty="0"/>
              <a:t>Evere</a:t>
            </a:r>
          </a:p>
          <a:p>
            <a:pPr algn="ctr"/>
            <a:r>
              <a:rPr lang="nl-BE" sz="1600" dirty="0"/>
              <a:t>Leopoldsburg</a:t>
            </a:r>
          </a:p>
          <a:p>
            <a:pPr algn="ctr"/>
            <a:r>
              <a:rPr lang="nl-BE" sz="1600" dirty="0"/>
              <a:t>M-e-F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505191" y="3670016"/>
            <a:ext cx="1416048" cy="369332"/>
          </a:xfrm>
          <a:prstGeom prst="rect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2</a:t>
            </a:r>
            <a:r>
              <a:rPr lang="nl-BE" baseline="30000" dirty="0"/>
              <a:t>de</a:t>
            </a:r>
            <a:r>
              <a:rPr lang="nl-BE" dirty="0"/>
              <a:t> </a:t>
            </a:r>
            <a:r>
              <a:rPr lang="nl-BE" dirty="0" err="1"/>
              <a:t>Ech</a:t>
            </a:r>
            <a:r>
              <a:rPr lang="nl-BE" dirty="0"/>
              <a:t> Infra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144033" y="4079475"/>
            <a:ext cx="211346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1600" dirty="0"/>
              <a:t>Beauvechain (-&gt; 2027)</a:t>
            </a:r>
          </a:p>
          <a:p>
            <a:pPr algn="ctr"/>
            <a:r>
              <a:rPr lang="nl-BE" sz="1600" dirty="0"/>
              <a:t>Brugge (-&gt; 2026)</a:t>
            </a:r>
          </a:p>
          <a:p>
            <a:pPr algn="ctr"/>
            <a:r>
              <a:rPr lang="nl-BE" sz="1600" dirty="0"/>
              <a:t>Evere (-&gt; 2025)</a:t>
            </a:r>
          </a:p>
          <a:p>
            <a:pPr algn="ctr"/>
            <a:r>
              <a:rPr lang="nl-BE" sz="1600" dirty="0"/>
              <a:t>Florennes (-&gt; 2021)</a:t>
            </a:r>
          </a:p>
          <a:p>
            <a:pPr algn="ctr"/>
            <a:r>
              <a:rPr lang="nl-BE" sz="1600" dirty="0"/>
              <a:t>Leopoldsburg (-&gt; 2028)</a:t>
            </a:r>
          </a:p>
          <a:p>
            <a:pPr algn="ctr"/>
            <a:r>
              <a:rPr lang="nl-BE" sz="1600" dirty="0"/>
              <a:t>M-e-F (-&gt; 2027)</a:t>
            </a:r>
          </a:p>
          <a:p>
            <a:pPr algn="ctr"/>
            <a:r>
              <a:rPr lang="nl-BE" sz="1600" dirty="0" err="1"/>
              <a:t>Rocourt</a:t>
            </a:r>
            <a:r>
              <a:rPr lang="nl-BE" sz="1600" dirty="0"/>
              <a:t> (-&gt; 2021)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507674" y="6472096"/>
            <a:ext cx="2342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400" dirty="0"/>
              <a:t>(*) </a:t>
            </a:r>
            <a:r>
              <a:rPr lang="nl-BE" sz="1400" dirty="0" err="1"/>
              <a:t>i.f.v</a:t>
            </a:r>
            <a:r>
              <a:rPr lang="nl-BE" sz="1400" dirty="0"/>
              <a:t>. de grootte van het </a:t>
            </a:r>
            <a:r>
              <a:rPr lang="nl-BE" sz="1400" dirty="0" err="1"/>
              <a:t>Kw</a:t>
            </a:r>
            <a:endParaRPr lang="nl-BE" sz="1400" dirty="0"/>
          </a:p>
        </p:txBody>
      </p:sp>
    </p:spTree>
    <p:extLst>
      <p:ext uri="{BB962C8B-B14F-4D97-AF65-F5344CB8AC3E}">
        <p14:creationId xmlns:p14="http://schemas.microsoft.com/office/powerpoint/2010/main" val="882823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4" grpId="0"/>
      <p:bldP spid="60" grpId="0" animBg="1"/>
      <p:bldP spid="61" grpId="0"/>
      <p:bldP spid="65" grpId="0" animBg="1"/>
      <p:bldP spid="6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4998" y="177653"/>
            <a:ext cx="8143003" cy="1143000"/>
          </a:xfrm>
        </p:spPr>
        <p:txBody>
          <a:bodyPr/>
          <a:lstStyle/>
          <a:p>
            <a:r>
              <a:rPr lang="nl-BE" dirty="0" smtClean="0"/>
              <a:t>Samenstelling TSS antenne per </a:t>
            </a:r>
            <a:r>
              <a:rPr lang="nl-BE" dirty="0" err="1" smtClean="0"/>
              <a:t>Kw</a:t>
            </a:r>
            <a:r>
              <a:rPr lang="nl-BE" dirty="0" smtClean="0"/>
              <a:t>:</a:t>
            </a:r>
            <a:br>
              <a:rPr lang="nl-BE" dirty="0" smtClean="0"/>
            </a:br>
            <a:r>
              <a:rPr lang="nl-BE" dirty="0" smtClean="0">
                <a:solidFill>
                  <a:srgbClr val="FF0000"/>
                </a:solidFill>
              </a:rPr>
              <a:t>NA</a:t>
            </a:r>
            <a:r>
              <a:rPr lang="nl-BE" dirty="0" smtClean="0"/>
              <a:t> </a:t>
            </a:r>
            <a:r>
              <a:rPr lang="nl-BE" dirty="0" err="1" smtClean="0"/>
              <a:t>OutS</a:t>
            </a:r>
            <a:endParaRPr lang="nl-B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1C6B0F-B154-4DAB-8ACA-C776F909643D}" type="slidenum">
              <a:rPr lang="nl-BE" smtClean="0"/>
              <a:pPr>
                <a:defRPr/>
              </a:pPr>
              <a:t>15</a:t>
            </a:fld>
            <a:endParaRPr lang="nl-BE"/>
          </a:p>
        </p:txBody>
      </p:sp>
      <p:grpSp>
        <p:nvGrpSpPr>
          <p:cNvPr id="59" name="Group 58"/>
          <p:cNvGrpSpPr/>
          <p:nvPr/>
        </p:nvGrpSpPr>
        <p:grpSpPr>
          <a:xfrm>
            <a:off x="4412498" y="2516856"/>
            <a:ext cx="5595346" cy="1216262"/>
            <a:chOff x="2888498" y="3223447"/>
            <a:chExt cx="5595346" cy="1216262"/>
          </a:xfrm>
        </p:grpSpPr>
        <p:sp>
          <p:nvSpPr>
            <p:cNvPr id="13" name="TextBox 12"/>
            <p:cNvSpPr txBox="1"/>
            <p:nvPr/>
          </p:nvSpPr>
          <p:spPr>
            <a:xfrm>
              <a:off x="5306287" y="4070377"/>
              <a:ext cx="875398" cy="369332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nl-BE" dirty="0"/>
                <a:t>CIS L1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528001" y="4070377"/>
              <a:ext cx="799901" cy="36933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nl-BE" dirty="0"/>
                <a:t>HR4U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674218" y="4070377"/>
              <a:ext cx="809626" cy="369332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nl-BE" dirty="0"/>
                <a:t>BCU</a:t>
              </a: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2888498" y="3223447"/>
              <a:ext cx="5290782" cy="834506"/>
              <a:chOff x="2888498" y="3223447"/>
              <a:chExt cx="5290782" cy="834506"/>
            </a:xfrm>
          </p:grpSpPr>
          <p:cxnSp>
            <p:nvCxnSpPr>
              <p:cNvPr id="40" name="Straight Connector 39"/>
              <p:cNvCxnSpPr/>
              <p:nvPr/>
            </p:nvCxnSpPr>
            <p:spPr>
              <a:xfrm flipH="1">
                <a:off x="4686138" y="3223447"/>
                <a:ext cx="1" cy="48957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flipV="1">
                <a:off x="2888498" y="3682038"/>
                <a:ext cx="5290781" cy="326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2888498" y="3699166"/>
                <a:ext cx="1" cy="3587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5829971" y="3699161"/>
                <a:ext cx="1" cy="3587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6979543" y="3699161"/>
                <a:ext cx="1" cy="3587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8179279" y="3685309"/>
                <a:ext cx="1" cy="3587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1" name="TextBox 50"/>
          <p:cNvSpPr txBox="1"/>
          <p:nvPr/>
        </p:nvSpPr>
        <p:spPr>
          <a:xfrm>
            <a:off x="8616324" y="3917965"/>
            <a:ext cx="809626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FSU</a:t>
            </a:r>
          </a:p>
        </p:txBody>
      </p:sp>
      <p:cxnSp>
        <p:nvCxnSpPr>
          <p:cNvPr id="52" name="Straight Connector 51"/>
          <p:cNvCxnSpPr>
            <a:endCxn id="51" idx="0"/>
          </p:cNvCxnSpPr>
          <p:nvPr/>
        </p:nvCxnSpPr>
        <p:spPr>
          <a:xfrm>
            <a:off x="9013291" y="2978713"/>
            <a:ext cx="7846" cy="939253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364994" y="4293929"/>
            <a:ext cx="138198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600" dirty="0"/>
              <a:t>Amay</a:t>
            </a:r>
          </a:p>
          <a:p>
            <a:pPr algn="ctr"/>
            <a:r>
              <a:rPr lang="nl-BE" sz="1600" dirty="0"/>
              <a:t>Florennes</a:t>
            </a:r>
          </a:p>
          <a:p>
            <a:pPr algn="ctr"/>
            <a:r>
              <a:rPr lang="nl-BE" sz="1600" dirty="0"/>
              <a:t>Kleine </a:t>
            </a:r>
            <a:r>
              <a:rPr lang="nl-BE" sz="1600" dirty="0" err="1"/>
              <a:t>Brogel</a:t>
            </a:r>
            <a:endParaRPr lang="nl-BE" sz="1600" dirty="0"/>
          </a:p>
          <a:p>
            <a:pPr algn="ctr"/>
            <a:r>
              <a:rPr lang="nl-BE" sz="1600" dirty="0"/>
              <a:t>Leopoldsburg</a:t>
            </a:r>
          </a:p>
          <a:p>
            <a:pPr algn="ctr"/>
            <a:r>
              <a:rPr lang="nl-BE" sz="1600" dirty="0"/>
              <a:t>M-e-F</a:t>
            </a:r>
          </a:p>
          <a:p>
            <a:pPr algn="ctr"/>
            <a:r>
              <a:rPr lang="nl-BE" sz="1600" dirty="0"/>
              <a:t>Melsbroek</a:t>
            </a:r>
          </a:p>
          <a:p>
            <a:pPr algn="ctr"/>
            <a:r>
              <a:rPr lang="nl-BE" sz="1600" dirty="0"/>
              <a:t>Zeebrugge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761007" y="3682445"/>
            <a:ext cx="87539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CIS L2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522702" y="4079481"/>
            <a:ext cx="13135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BE" sz="1600" dirty="0"/>
              <a:t>Beauvechain</a:t>
            </a:r>
          </a:p>
          <a:p>
            <a:pPr algn="ctr"/>
            <a:r>
              <a:rPr lang="nl-BE" sz="1600" dirty="0"/>
              <a:t>Brugge</a:t>
            </a:r>
          </a:p>
          <a:p>
            <a:pPr algn="ctr"/>
            <a:r>
              <a:rPr lang="nl-BE" sz="1600" dirty="0"/>
              <a:t>Evere</a:t>
            </a:r>
          </a:p>
          <a:p>
            <a:pPr algn="ctr"/>
            <a:r>
              <a:rPr lang="nl-BE" sz="1600" dirty="0"/>
              <a:t>Leopoldsburg</a:t>
            </a:r>
          </a:p>
          <a:p>
            <a:pPr algn="ctr"/>
            <a:r>
              <a:rPr lang="nl-BE" sz="1600" dirty="0"/>
              <a:t>M-e-F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895704" y="3364264"/>
            <a:ext cx="1064222" cy="646331"/>
          </a:xfrm>
          <a:prstGeom prst="rect">
            <a:avLst/>
          </a:prstGeom>
          <a:gradFill flip="none" rotWithShape="1">
            <a:gsLst>
              <a:gs pos="44000">
                <a:schemeClr val="accent5">
                  <a:lumMod val="75000"/>
                </a:schemeClr>
              </a:gs>
              <a:gs pos="33000">
                <a:schemeClr val="accent6">
                  <a:lumMod val="75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  <a:gs pos="54857">
                <a:schemeClr val="accent5">
                  <a:lumMod val="75000"/>
                </a:schemeClr>
              </a:gs>
              <a:gs pos="65000">
                <a:schemeClr val="accent4">
                  <a:lumMod val="60000"/>
                  <a:lumOff val="40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dirty="0" err="1"/>
              <a:t>Location</a:t>
            </a:r>
            <a:r>
              <a:rPr lang="nl-BE" dirty="0"/>
              <a:t> </a:t>
            </a:r>
          </a:p>
          <a:p>
            <a:pPr algn="ctr"/>
            <a:r>
              <a:rPr lang="nl-BE" dirty="0"/>
              <a:t>Office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507674" y="6472096"/>
            <a:ext cx="23421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400" dirty="0"/>
              <a:t>(*) </a:t>
            </a:r>
            <a:r>
              <a:rPr lang="nl-BE" sz="1400" dirty="0" err="1"/>
              <a:t>i.f.v</a:t>
            </a:r>
            <a:r>
              <a:rPr lang="nl-BE" sz="1400" dirty="0"/>
              <a:t>. de grootte van het </a:t>
            </a:r>
            <a:r>
              <a:rPr lang="nl-BE" sz="1400" dirty="0" err="1"/>
              <a:t>Kw</a:t>
            </a:r>
            <a:endParaRPr lang="nl-BE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5031141" y="1651925"/>
            <a:ext cx="2367424" cy="8617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b="1" dirty="0" err="1"/>
              <a:t>Comdo</a:t>
            </a:r>
            <a:r>
              <a:rPr lang="nl-BE" b="1" dirty="0"/>
              <a:t> </a:t>
            </a:r>
            <a:r>
              <a:rPr lang="nl-BE" dirty="0"/>
              <a:t>(*)</a:t>
            </a:r>
          </a:p>
          <a:p>
            <a:pPr algn="ctr"/>
            <a:r>
              <a:rPr lang="nl-BE" sz="1600" dirty="0"/>
              <a:t>1 JO1 </a:t>
            </a:r>
            <a:r>
              <a:rPr lang="nl-BE" sz="1600" dirty="0" err="1"/>
              <a:t>Location</a:t>
            </a:r>
            <a:r>
              <a:rPr lang="nl-BE" sz="1600" dirty="0"/>
              <a:t> </a:t>
            </a:r>
            <a:r>
              <a:rPr lang="nl-BE" sz="1600" dirty="0" err="1"/>
              <a:t>Officer</a:t>
            </a:r>
            <a:endParaRPr lang="nl-BE" sz="1600" dirty="0"/>
          </a:p>
          <a:p>
            <a:pPr algn="ctr"/>
            <a:r>
              <a:rPr lang="nl-BE" sz="1600" dirty="0"/>
              <a:t>1 WOC </a:t>
            </a:r>
            <a:r>
              <a:rPr lang="nl-BE" sz="1600" dirty="0" err="1"/>
              <a:t>Adj</a:t>
            </a:r>
            <a:r>
              <a:rPr lang="nl-BE" sz="1600" dirty="0"/>
              <a:t> Loc </a:t>
            </a:r>
            <a:r>
              <a:rPr lang="nl-BE" sz="1600" dirty="0" err="1"/>
              <a:t>Officer</a:t>
            </a:r>
            <a:endParaRPr lang="nl-BE" sz="1600" dirty="0"/>
          </a:p>
        </p:txBody>
      </p:sp>
    </p:spTree>
    <p:extLst>
      <p:ext uri="{BB962C8B-B14F-4D97-AF65-F5344CB8AC3E}">
        <p14:creationId xmlns:p14="http://schemas.microsoft.com/office/powerpoint/2010/main" val="2674513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4" grpId="0"/>
      <p:bldP spid="60" grpId="0" animBg="1"/>
      <p:bldP spid="6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4920" y="1463041"/>
            <a:ext cx="10317480" cy="4756150"/>
          </a:xfrm>
        </p:spPr>
        <p:txBody>
          <a:bodyPr/>
          <a:lstStyle/>
          <a:p>
            <a:r>
              <a:rPr lang="nl-BE" dirty="0" err="1" smtClean="0"/>
              <a:t>Mobility</a:t>
            </a:r>
            <a:r>
              <a:rPr lang="nl-BE" dirty="0" smtClean="0"/>
              <a:t> &amp; Distributie</a:t>
            </a:r>
          </a:p>
          <a:p>
            <a:pPr marL="457200" lvl="1" indent="0">
              <a:buNone/>
            </a:pPr>
            <a:r>
              <a:rPr lang="nl-BE" dirty="0" smtClean="0">
                <a:sym typeface="Wingdings" panose="05000000000000000000" pitchFamily="2" charset="2"/>
              </a:rPr>
              <a:t> TO CC </a:t>
            </a:r>
            <a:r>
              <a:rPr lang="nl-BE" dirty="0" err="1" smtClean="0">
                <a:sym typeface="Wingdings" panose="05000000000000000000" pitchFamily="2" charset="2"/>
              </a:rPr>
              <a:t>Mob&amp;Dis</a:t>
            </a:r>
            <a:r>
              <a:rPr lang="nl-BE" dirty="0" smtClean="0">
                <a:sym typeface="Wingdings" panose="05000000000000000000" pitchFamily="2" charset="2"/>
              </a:rPr>
              <a:t> OF </a:t>
            </a:r>
            <a:r>
              <a:rPr lang="nl-BE" dirty="0" err="1" smtClean="0">
                <a:sym typeface="Wingdings" panose="05000000000000000000" pitchFamily="2" charset="2"/>
              </a:rPr>
              <a:t>Eenh</a:t>
            </a:r>
            <a:r>
              <a:rPr lang="nl-BE" dirty="0" smtClean="0">
                <a:sym typeface="Wingdings" panose="05000000000000000000" pitchFamily="2" charset="2"/>
              </a:rPr>
              <a:t> (‘lokale mobiliteit’)</a:t>
            </a:r>
          </a:p>
          <a:p>
            <a:r>
              <a:rPr lang="nl-BE" dirty="0" smtClean="0"/>
              <a:t>Preventie</a:t>
            </a:r>
          </a:p>
          <a:p>
            <a:pPr marL="457200" lvl="1" indent="0">
              <a:buNone/>
            </a:pPr>
            <a:r>
              <a:rPr lang="nl-BE" dirty="0" smtClean="0">
                <a:sym typeface="Wingdings" panose="05000000000000000000" pitchFamily="2" charset="2"/>
              </a:rPr>
              <a:t> </a:t>
            </a:r>
            <a:r>
              <a:rPr lang="nl-BE" dirty="0">
                <a:sym typeface="Wingdings" panose="05000000000000000000" pitchFamily="2" charset="2"/>
              </a:rPr>
              <a:t>TO </a:t>
            </a:r>
            <a:r>
              <a:rPr lang="nl-BE" dirty="0" smtClean="0">
                <a:sym typeface="Wingdings" panose="05000000000000000000" pitchFamily="2" charset="2"/>
              </a:rPr>
              <a:t>DG H&amp;WB</a:t>
            </a:r>
            <a:endParaRPr lang="nl-BE" dirty="0" smtClean="0"/>
          </a:p>
          <a:p>
            <a:r>
              <a:rPr lang="nl-BE" dirty="0" smtClean="0"/>
              <a:t>Milieu Technische eenheden</a:t>
            </a:r>
          </a:p>
          <a:p>
            <a:pPr marL="457200" lvl="1" indent="0">
              <a:buNone/>
            </a:pPr>
            <a:r>
              <a:rPr lang="nl-BE" dirty="0" smtClean="0">
                <a:sym typeface="Wingdings" panose="05000000000000000000" pitchFamily="2" charset="2"/>
              </a:rPr>
              <a:t> TO MR </a:t>
            </a:r>
            <a:r>
              <a:rPr lang="nl-BE" dirty="0" err="1" smtClean="0">
                <a:sym typeface="Wingdings" panose="05000000000000000000" pitchFamily="2" charset="2"/>
              </a:rPr>
              <a:t>Mgt</a:t>
            </a:r>
            <a:endParaRPr lang="nl-BE" dirty="0" smtClean="0">
              <a:sym typeface="Wingdings" panose="05000000000000000000" pitchFamily="2" charset="2"/>
            </a:endParaRPr>
          </a:p>
          <a:p>
            <a:r>
              <a:rPr lang="nl-BE" dirty="0" smtClean="0"/>
              <a:t>Image &amp; Public Relations</a:t>
            </a:r>
          </a:p>
          <a:p>
            <a:pPr lvl="1">
              <a:buFont typeface="Wingdings" panose="05000000000000000000" pitchFamily="2" charset="2"/>
              <a:buChar char="è"/>
            </a:pPr>
            <a:r>
              <a:rPr lang="nl-BE" dirty="0" smtClean="0">
                <a:sym typeface="Wingdings" panose="05000000000000000000" pitchFamily="2" charset="2"/>
              </a:rPr>
              <a:t>Bevoegdheid lokale </a:t>
            </a:r>
            <a:r>
              <a:rPr lang="nl-BE" dirty="0" smtClean="0">
                <a:sym typeface="Wingdings" panose="05000000000000000000" pitchFamily="2" charset="2"/>
              </a:rPr>
              <a:t>CO</a:t>
            </a:r>
            <a:endParaRPr lang="nl-BE" dirty="0" smtClean="0">
              <a:sym typeface="Wingdings" panose="05000000000000000000" pitchFamily="2" charset="2"/>
            </a:endParaRPr>
          </a:p>
          <a:p>
            <a:r>
              <a:rPr lang="nl-BE" dirty="0" smtClean="0"/>
              <a:t>Sport</a:t>
            </a:r>
            <a:endParaRPr lang="nl-BE" dirty="0"/>
          </a:p>
          <a:p>
            <a:pPr lvl="1">
              <a:buFont typeface="Wingdings" panose="05000000000000000000" pitchFamily="2" charset="2"/>
              <a:buChar char="è"/>
            </a:pPr>
            <a:r>
              <a:rPr lang="nl-BE" dirty="0">
                <a:sym typeface="Wingdings" panose="05000000000000000000" pitchFamily="2" charset="2"/>
              </a:rPr>
              <a:t>Bevoegdheid lokale </a:t>
            </a:r>
            <a:r>
              <a:rPr lang="nl-BE" dirty="0" smtClean="0">
                <a:sym typeface="Wingdings" panose="05000000000000000000" pitchFamily="2" charset="2"/>
              </a:rPr>
              <a:t>CO</a:t>
            </a: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931120" y="6356351"/>
            <a:ext cx="2159000" cy="365125"/>
          </a:xfrm>
        </p:spPr>
        <p:txBody>
          <a:bodyPr/>
          <a:lstStyle/>
          <a:p>
            <a:pPr>
              <a:defRPr/>
            </a:pPr>
            <a:fld id="{10F3D26D-89A5-4D26-A3CC-EA135C7858EA}" type="slidenum">
              <a:rPr lang="nl-BE" smtClean="0"/>
              <a:pPr>
                <a:defRPr/>
              </a:pPr>
              <a:t>16</a:t>
            </a:fld>
            <a:endParaRPr lang="nl-BE" dirty="0"/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3307080" y="353061"/>
            <a:ext cx="5624040" cy="805179"/>
          </a:xfrm>
          <a:ln w="50800"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nl-BE" sz="4800" dirty="0" smtClean="0">
                <a:solidFill>
                  <a:srgbClr val="FF0000"/>
                </a:solidFill>
              </a:rPr>
              <a:t>Wat niet?</a:t>
            </a:r>
            <a:endParaRPr lang="nl-BE" sz="4800" cap="non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04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6360" y="1600201"/>
            <a:ext cx="10226040" cy="5121275"/>
          </a:xfrm>
        </p:spPr>
        <p:txBody>
          <a:bodyPr>
            <a:normAutofit fontScale="92500" lnSpcReduction="20000"/>
          </a:bodyPr>
          <a:lstStyle/>
          <a:p>
            <a:r>
              <a:rPr lang="nl-BE" dirty="0" err="1" smtClean="0"/>
              <a:t>Prio</a:t>
            </a:r>
            <a:r>
              <a:rPr lang="nl-BE" dirty="0" smtClean="0"/>
              <a:t> 1 = identificatie </a:t>
            </a:r>
            <a:r>
              <a:rPr lang="nl-BE" dirty="0" err="1" smtClean="0"/>
              <a:t>Comdo</a:t>
            </a:r>
            <a:r>
              <a:rPr lang="nl-BE" dirty="0" smtClean="0"/>
              <a:t> </a:t>
            </a:r>
            <a:r>
              <a:rPr lang="nl-BE" dirty="0" err="1" smtClean="0"/>
              <a:t>Location</a:t>
            </a:r>
            <a:r>
              <a:rPr lang="nl-BE" dirty="0" smtClean="0"/>
              <a:t> Office </a:t>
            </a:r>
          </a:p>
          <a:p>
            <a:r>
              <a:rPr lang="nl-BE" dirty="0" smtClean="0"/>
              <a:t>Behoud </a:t>
            </a:r>
            <a:r>
              <a:rPr lang="nl-BE" dirty="0" err="1" smtClean="0"/>
              <a:t>bestaanden</a:t>
            </a:r>
            <a:r>
              <a:rPr lang="nl-BE" dirty="0" smtClean="0"/>
              <a:t> </a:t>
            </a:r>
            <a:r>
              <a:rPr lang="nl-BE" dirty="0"/>
              <a:t>in </a:t>
            </a:r>
            <a:r>
              <a:rPr lang="nl-BE" dirty="0" smtClean="0"/>
              <a:t>plaats</a:t>
            </a:r>
          </a:p>
          <a:p>
            <a:r>
              <a:rPr lang="nl-BE" dirty="0" smtClean="0"/>
              <a:t>Inzetten op ‘niet actief Mil’ -&gt; gepaste vorming/stage voorzien!</a:t>
            </a:r>
          </a:p>
          <a:p>
            <a:pPr marL="914400" lvl="2" indent="0">
              <a:buNone/>
            </a:pPr>
            <a:r>
              <a:rPr lang="nl-BE" dirty="0" smtClean="0">
                <a:sym typeface="Wingdings" panose="05000000000000000000" pitchFamily="2" charset="2"/>
              </a:rPr>
              <a:t>  Directe VEP</a:t>
            </a:r>
            <a:r>
              <a:rPr lang="nl-BE" dirty="0" smtClean="0"/>
              <a:t>			</a:t>
            </a:r>
            <a:r>
              <a:rPr lang="nl-BE" dirty="0" smtClean="0">
                <a:sym typeface="Wingdings" panose="05000000000000000000" pitchFamily="2" charset="2"/>
              </a:rPr>
              <a:t>  CLMM	</a:t>
            </a:r>
            <a:r>
              <a:rPr lang="nl-BE" dirty="0" smtClean="0"/>
              <a:t>		</a:t>
            </a:r>
            <a:r>
              <a:rPr lang="nl-BE" dirty="0">
                <a:sym typeface="Wingdings" panose="05000000000000000000" pitchFamily="2" charset="2"/>
              </a:rPr>
              <a:t>  </a:t>
            </a:r>
            <a:r>
              <a:rPr lang="nl-BE" dirty="0" err="1" smtClean="0">
                <a:sym typeface="Wingdings" panose="05000000000000000000" pitchFamily="2" charset="2"/>
              </a:rPr>
              <a:t>Rosetta</a:t>
            </a:r>
            <a:endParaRPr lang="nl-BE" dirty="0" smtClean="0"/>
          </a:p>
          <a:p>
            <a:pPr marL="914400" lvl="2" indent="0">
              <a:buNone/>
            </a:pPr>
            <a:r>
              <a:rPr lang="nl-BE" dirty="0" smtClean="0">
                <a:sym typeface="Wingdings" panose="05000000000000000000" pitchFamily="2" charset="2"/>
              </a:rPr>
              <a:t>  </a:t>
            </a:r>
            <a:r>
              <a:rPr lang="nl-BE" dirty="0" smtClean="0"/>
              <a:t>Statutaire </a:t>
            </a:r>
            <a:r>
              <a:rPr lang="nl-BE" dirty="0" err="1" smtClean="0"/>
              <a:t>Civ</a:t>
            </a:r>
            <a:r>
              <a:rPr lang="nl-BE" dirty="0" smtClean="0"/>
              <a:t> voor </a:t>
            </a:r>
            <a:r>
              <a:rPr lang="nl-BE" i="1" dirty="0" smtClean="0"/>
              <a:t>(</a:t>
            </a:r>
            <a:r>
              <a:rPr lang="nl-BE" i="1" dirty="0" err="1" smtClean="0"/>
              <a:t>WkGp</a:t>
            </a:r>
            <a:r>
              <a:rPr lang="nl-BE" i="1" dirty="0" smtClean="0"/>
              <a:t> </a:t>
            </a:r>
            <a:r>
              <a:rPr lang="nl-BE" i="1" dirty="0" err="1" smtClean="0"/>
              <a:t>Civ</a:t>
            </a:r>
            <a:r>
              <a:rPr lang="nl-BE" i="1" dirty="0" smtClean="0"/>
              <a:t> bij Defensie):</a:t>
            </a:r>
          </a:p>
          <a:p>
            <a:pPr marL="1371600" lvl="3" indent="0">
              <a:buNone/>
            </a:pPr>
            <a:r>
              <a:rPr lang="nl-BE" dirty="0" smtClean="0"/>
              <a:t>- Amay			- Leopoldsburg		- </a:t>
            </a:r>
            <a:r>
              <a:rPr lang="nl-BE" dirty="0" err="1" smtClean="0"/>
              <a:t>Saffraanberg</a:t>
            </a:r>
            <a:endParaRPr lang="nl-BE" dirty="0" smtClean="0"/>
          </a:p>
          <a:p>
            <a:pPr marL="1371600" lvl="3" indent="0">
              <a:buNone/>
            </a:pPr>
            <a:r>
              <a:rPr lang="nl-BE" dirty="0" smtClean="0"/>
              <a:t>- Beauvechain			- M-e-F			- Zeebrugge</a:t>
            </a:r>
          </a:p>
          <a:p>
            <a:pPr marL="1371600" lvl="3" indent="0">
              <a:buNone/>
            </a:pPr>
            <a:r>
              <a:rPr lang="nl-BE" dirty="0" smtClean="0"/>
              <a:t>- Brussel			- </a:t>
            </a:r>
            <a:r>
              <a:rPr lang="nl-BE" dirty="0" err="1" smtClean="0"/>
              <a:t>Peutie</a:t>
            </a:r>
            <a:endParaRPr lang="nl-BE" dirty="0" smtClean="0"/>
          </a:p>
          <a:p>
            <a:pPr marL="457200"/>
            <a:r>
              <a:rPr lang="nl-BE" dirty="0" smtClean="0"/>
              <a:t>SC3</a:t>
            </a:r>
          </a:p>
          <a:p>
            <a:pPr marL="457200"/>
            <a:r>
              <a:rPr lang="nl-BE" dirty="0" smtClean="0"/>
              <a:t>Aanvullen met</a:t>
            </a:r>
          </a:p>
          <a:p>
            <a:pPr marL="857250" lvl="1" indent="-342900"/>
            <a:r>
              <a:rPr lang="nl-BE" dirty="0"/>
              <a:t>Lokale </a:t>
            </a:r>
            <a:r>
              <a:rPr lang="nl-BE" dirty="0" err="1"/>
              <a:t>recrutering</a:t>
            </a:r>
            <a:r>
              <a:rPr lang="nl-BE" dirty="0"/>
              <a:t> via </a:t>
            </a:r>
            <a:r>
              <a:rPr lang="nl-BE" dirty="0" err="1"/>
              <a:t>Comdo</a:t>
            </a:r>
            <a:r>
              <a:rPr lang="nl-BE" dirty="0"/>
              <a:t> </a:t>
            </a:r>
            <a:r>
              <a:rPr lang="nl-BE" dirty="0" err="1"/>
              <a:t>Location</a:t>
            </a:r>
            <a:r>
              <a:rPr lang="nl-BE" dirty="0"/>
              <a:t> Office - CO</a:t>
            </a:r>
          </a:p>
          <a:p>
            <a:pPr marL="857250" lvl="1" indent="-342900"/>
            <a:r>
              <a:rPr lang="nl-BE" dirty="0" smtClean="0"/>
              <a:t>Algemene </a:t>
            </a:r>
            <a:r>
              <a:rPr lang="nl-BE" dirty="0" smtClean="0"/>
              <a:t>oproep Defensie</a:t>
            </a:r>
          </a:p>
          <a:p>
            <a:pPr marL="857250" lvl="1" indent="-342900"/>
            <a:r>
              <a:rPr lang="nl-BE" dirty="0" err="1"/>
              <a:t>Soc</a:t>
            </a:r>
            <a:r>
              <a:rPr lang="nl-BE" dirty="0"/>
              <a:t> </a:t>
            </a:r>
            <a:r>
              <a:rPr lang="nl-BE" dirty="0" err="1"/>
              <a:t>Prom</a:t>
            </a:r>
            <a:r>
              <a:rPr lang="nl-BE" dirty="0"/>
              <a:t> &amp; Externe werving SU22P voor BCU</a:t>
            </a:r>
          </a:p>
          <a:p>
            <a:pPr marL="857250" lvl="1" indent="-342900"/>
            <a:r>
              <a:rPr lang="nl-BE" dirty="0" smtClean="0"/>
              <a:t>Monitoring/sturing ‘lokale flux’ naar antenne TSS vanuit DG HR </a:t>
            </a:r>
            <a:endParaRPr lang="nl-BE" dirty="0" smtClean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931120" y="6356351"/>
            <a:ext cx="2159000" cy="365125"/>
          </a:xfrm>
        </p:spPr>
        <p:txBody>
          <a:bodyPr/>
          <a:lstStyle/>
          <a:p>
            <a:pPr>
              <a:defRPr/>
            </a:pPr>
            <a:fld id="{10F3D26D-89A5-4D26-A3CC-EA135C7858EA}" type="slidenum">
              <a:rPr lang="nl-BE" smtClean="0"/>
              <a:pPr>
                <a:defRPr/>
              </a:pPr>
              <a:t>17</a:t>
            </a:fld>
            <a:endParaRPr lang="nl-BE" dirty="0"/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3307080" y="353061"/>
            <a:ext cx="5624040" cy="805179"/>
          </a:xfrm>
          <a:ln w="50800"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nl-BE" sz="4800" dirty="0" smtClean="0">
                <a:solidFill>
                  <a:srgbClr val="FF0000"/>
                </a:solidFill>
              </a:rPr>
              <a:t>Invulling Pers</a:t>
            </a:r>
            <a:endParaRPr lang="nl-BE" sz="4800" cap="non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01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Concept SC3: Doel</a:t>
            </a:r>
            <a:endParaRPr lang="nl-BE" strike="sngStrik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88720" y="1600201"/>
            <a:ext cx="11003280" cy="4525963"/>
          </a:xfrm>
        </p:spPr>
        <p:txBody>
          <a:bodyPr>
            <a:normAutofit/>
          </a:bodyPr>
          <a:lstStyle/>
          <a:p>
            <a:r>
              <a:rPr lang="nl-BE" b="1" dirty="0" smtClean="0"/>
              <a:t>Valorisatie individu</a:t>
            </a:r>
            <a:r>
              <a:rPr lang="nl-BE" dirty="0" smtClean="0"/>
              <a:t>: mogelijkheid bieden om </a:t>
            </a:r>
            <a:r>
              <a:rPr lang="nl-BE" dirty="0" err="1" smtClean="0"/>
              <a:t>Vrijw</a:t>
            </a:r>
            <a:r>
              <a:rPr lang="nl-BE" dirty="0" smtClean="0"/>
              <a:t> die een functie </a:t>
            </a:r>
            <a:r>
              <a:rPr lang="nl-BE" dirty="0" err="1" smtClean="0"/>
              <a:t>OOffr</a:t>
            </a:r>
            <a:r>
              <a:rPr lang="nl-BE" dirty="0" smtClean="0"/>
              <a:t> bezetten, eveneens de basisgraad </a:t>
            </a:r>
            <a:r>
              <a:rPr lang="nl-BE" dirty="0" err="1" smtClean="0"/>
              <a:t>OOffr</a:t>
            </a:r>
            <a:r>
              <a:rPr lang="nl-BE" dirty="0" smtClean="0"/>
              <a:t> toe te kennen</a:t>
            </a:r>
          </a:p>
          <a:p>
            <a:r>
              <a:rPr lang="nl-BE" b="1" dirty="0" smtClean="0"/>
              <a:t>Drempel verlagen</a:t>
            </a:r>
            <a:r>
              <a:rPr lang="nl-BE" dirty="0" smtClean="0"/>
              <a:t>: geleidelijke opstap bieden voor </a:t>
            </a:r>
            <a:r>
              <a:rPr lang="nl-BE" dirty="0" err="1" smtClean="0"/>
              <a:t>Vrijw</a:t>
            </a:r>
            <a:r>
              <a:rPr lang="nl-BE" dirty="0" smtClean="0"/>
              <a:t> naar </a:t>
            </a:r>
            <a:r>
              <a:rPr lang="nl-BE" dirty="0" err="1" smtClean="0"/>
              <a:t>OOffr</a:t>
            </a:r>
            <a:endParaRPr lang="nl-BE" dirty="0" smtClean="0"/>
          </a:p>
          <a:p>
            <a:r>
              <a:rPr lang="nl-BE" b="1" dirty="0" smtClean="0"/>
              <a:t>Potentieel</a:t>
            </a:r>
            <a:r>
              <a:rPr lang="nl-BE" dirty="0" smtClean="0"/>
              <a:t>: beter </a:t>
            </a:r>
            <a:r>
              <a:rPr lang="nl-BE" dirty="0"/>
              <a:t>benutten van ervaring &amp; competenties van de </a:t>
            </a:r>
            <a:r>
              <a:rPr lang="nl-BE" dirty="0" err="1" smtClean="0"/>
              <a:t>Vrijw</a:t>
            </a:r>
            <a:endParaRPr lang="nl-BE" b="1" dirty="0" smtClean="0"/>
          </a:p>
          <a:p>
            <a:r>
              <a:rPr lang="nl-BE" b="1" dirty="0" err="1" smtClean="0"/>
              <a:t>Org</a:t>
            </a:r>
            <a:r>
              <a:rPr lang="nl-BE" dirty="0" smtClean="0"/>
              <a:t>: </a:t>
            </a:r>
          </a:p>
          <a:p>
            <a:pPr lvl="1"/>
            <a:r>
              <a:rPr lang="nl-BE" dirty="0" smtClean="0"/>
              <a:t>extra ‘kraan’ om posten </a:t>
            </a:r>
            <a:r>
              <a:rPr lang="nl-BE" dirty="0" err="1" smtClean="0"/>
              <a:t>OOffr</a:t>
            </a:r>
            <a:r>
              <a:rPr lang="nl-BE" dirty="0" smtClean="0"/>
              <a:t> in te vullen</a:t>
            </a:r>
          </a:p>
          <a:p>
            <a:pPr lvl="1"/>
            <a:r>
              <a:rPr lang="nl-BE" dirty="0" smtClean="0"/>
              <a:t>extra ‘kraan’ om </a:t>
            </a:r>
            <a:r>
              <a:rPr lang="nl-BE" dirty="0" err="1" smtClean="0"/>
              <a:t>Vrijw</a:t>
            </a:r>
            <a:r>
              <a:rPr lang="nl-BE" dirty="0" smtClean="0"/>
              <a:t> BDL te houden binnen Defensie als </a:t>
            </a:r>
            <a:r>
              <a:rPr lang="nl-BE" dirty="0" err="1" smtClean="0"/>
              <a:t>OOffr</a:t>
            </a:r>
            <a:endParaRPr lang="nl-BE" dirty="0" smtClean="0"/>
          </a:p>
          <a:p>
            <a:pPr lvl="1"/>
            <a:r>
              <a:rPr lang="nl-BE" dirty="0" smtClean="0"/>
              <a:t>hefboom om personeel te laten overgaan naar steunfuncties</a:t>
            </a:r>
          </a:p>
          <a:p>
            <a:endParaRPr lang="nl-BE" dirty="0" smtClean="0"/>
          </a:p>
          <a:p>
            <a:endParaRPr lang="nl-BE" dirty="0" smtClean="0"/>
          </a:p>
          <a:p>
            <a:endParaRPr lang="nl-BE" dirty="0"/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931120" y="6356351"/>
            <a:ext cx="2159000" cy="365125"/>
          </a:xfrm>
        </p:spPr>
        <p:txBody>
          <a:bodyPr/>
          <a:lstStyle/>
          <a:p>
            <a:pPr>
              <a:defRPr/>
            </a:pPr>
            <a:fld id="{10F3D26D-89A5-4D26-A3CC-EA135C7858EA}" type="slidenum">
              <a:rPr lang="nl-BE" smtClean="0"/>
              <a:pPr>
                <a:defRPr/>
              </a:pPr>
              <a:t>18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2880345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SC3: behoeftebepaling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5880" y="1600201"/>
            <a:ext cx="10256520" cy="4525963"/>
          </a:xfrm>
        </p:spPr>
        <p:txBody>
          <a:bodyPr>
            <a:noAutofit/>
          </a:bodyPr>
          <a:lstStyle/>
          <a:p>
            <a:r>
              <a:rPr lang="nl-BE" sz="2400" dirty="0" smtClean="0"/>
              <a:t>Omzetting </a:t>
            </a:r>
            <a:r>
              <a:rPr lang="nl-BE" sz="2400" dirty="0"/>
              <a:t>posten JC0 &gt; SC3 &lt; SC2</a:t>
            </a:r>
          </a:p>
          <a:p>
            <a:r>
              <a:rPr lang="nl-BE" sz="2400" dirty="0"/>
              <a:t>Creatie </a:t>
            </a:r>
            <a:r>
              <a:rPr lang="nl-BE" sz="2400" dirty="0" err="1"/>
              <a:t>BHK’s</a:t>
            </a:r>
            <a:r>
              <a:rPr lang="nl-BE" sz="2400" dirty="0"/>
              <a:t> SC3, initiële doelgroep (Steunfuncties &amp; TSS) : </a:t>
            </a:r>
          </a:p>
          <a:p>
            <a:pPr lvl="1"/>
            <a:r>
              <a:rPr lang="nl-BE" sz="2200" dirty="0" err="1"/>
              <a:t>OOffr</a:t>
            </a:r>
            <a:r>
              <a:rPr lang="nl-BE" sz="2200" dirty="0"/>
              <a:t> </a:t>
            </a:r>
            <a:r>
              <a:rPr lang="nl-BE" sz="2200" dirty="0" err="1"/>
              <a:t>Admin</a:t>
            </a:r>
            <a:r>
              <a:rPr lang="nl-BE" sz="2200" dirty="0"/>
              <a:t> </a:t>
            </a:r>
            <a:r>
              <a:rPr lang="nl-BE" sz="2200" dirty="0" err="1"/>
              <a:t>Sp</a:t>
            </a:r>
            <a:r>
              <a:rPr lang="nl-BE" sz="2200" dirty="0"/>
              <a:t> (SU72X ) </a:t>
            </a:r>
          </a:p>
          <a:p>
            <a:pPr lvl="1"/>
            <a:r>
              <a:rPr lang="nl-BE" sz="2200" dirty="0" err="1"/>
              <a:t>OOffr</a:t>
            </a:r>
            <a:r>
              <a:rPr lang="nl-BE" sz="2200" dirty="0"/>
              <a:t> magazijnier (SM72X )</a:t>
            </a:r>
          </a:p>
          <a:p>
            <a:pPr lvl="1"/>
            <a:r>
              <a:rPr lang="nl-BE" sz="2200" dirty="0" err="1"/>
              <a:t>OOffr</a:t>
            </a:r>
            <a:r>
              <a:rPr lang="nl-BE" sz="2200" dirty="0"/>
              <a:t> CIS Level 1 (CT72X )</a:t>
            </a:r>
          </a:p>
          <a:p>
            <a:pPr lvl="1"/>
            <a:r>
              <a:rPr lang="nl-BE" sz="2200" dirty="0" err="1"/>
              <a:t>OOffr</a:t>
            </a:r>
            <a:r>
              <a:rPr lang="nl-BE" sz="2200" dirty="0"/>
              <a:t> </a:t>
            </a:r>
            <a:r>
              <a:rPr lang="nl-BE" sz="2200" dirty="0" smtClean="0"/>
              <a:t>Facility </a:t>
            </a:r>
            <a:r>
              <a:rPr lang="nl-BE" sz="2200" dirty="0" err="1"/>
              <a:t>Mgt</a:t>
            </a:r>
            <a:r>
              <a:rPr lang="nl-BE" sz="2200" dirty="0"/>
              <a:t> (EN72X </a:t>
            </a:r>
            <a:r>
              <a:rPr lang="nl-BE" sz="2200" dirty="0" smtClean="0"/>
              <a:t>)</a:t>
            </a:r>
            <a:endParaRPr lang="nl-BE" sz="2133" dirty="0"/>
          </a:p>
          <a:p>
            <a:r>
              <a:rPr lang="nl-BE" sz="2400" dirty="0"/>
              <a:t>Later </a:t>
            </a:r>
            <a:r>
              <a:rPr lang="nl-BE" sz="2400" dirty="0" err="1" smtClean="0"/>
              <a:t>uitbreidbaar</a:t>
            </a:r>
            <a:r>
              <a:rPr lang="nl-BE" sz="2400" dirty="0" smtClean="0"/>
              <a:t> </a:t>
            </a:r>
            <a:r>
              <a:rPr lang="nl-BE" sz="2400" dirty="0"/>
              <a:t>naar</a:t>
            </a:r>
          </a:p>
          <a:p>
            <a:pPr lvl="1"/>
            <a:r>
              <a:rPr lang="nl-BE" sz="2200" dirty="0"/>
              <a:t>andere </a:t>
            </a:r>
            <a:r>
              <a:rPr lang="nl-BE" sz="2200" dirty="0" err="1"/>
              <a:t>BHK’s</a:t>
            </a:r>
            <a:r>
              <a:rPr lang="nl-BE" sz="2200" dirty="0"/>
              <a:t> </a:t>
            </a:r>
            <a:r>
              <a:rPr lang="nl-BE" sz="2200" dirty="0" smtClean="0"/>
              <a:t>in meer gespecialiseerde domeinen </a:t>
            </a:r>
            <a:r>
              <a:rPr lang="nl-BE" sz="2200" dirty="0"/>
              <a:t>(</a:t>
            </a:r>
            <a:r>
              <a:rPr lang="nl-BE" sz="2200" dirty="0" err="1"/>
              <a:t>vb</a:t>
            </a:r>
            <a:r>
              <a:rPr lang="nl-BE" sz="2200" dirty="0"/>
              <a:t> EOD, Rij-</a:t>
            </a:r>
            <a:r>
              <a:rPr lang="nl-BE" sz="2200" dirty="0" err="1"/>
              <a:t>Instr</a:t>
            </a:r>
            <a:r>
              <a:rPr lang="nl-BE" sz="2200" dirty="0"/>
              <a:t>, SF, </a:t>
            </a:r>
            <a:r>
              <a:rPr lang="nl-BE" sz="2200" dirty="0" smtClean="0"/>
              <a:t>… )</a:t>
            </a:r>
            <a:endParaRPr lang="nl-BE" sz="2200" dirty="0"/>
          </a:p>
          <a:p>
            <a:pPr lvl="1"/>
            <a:r>
              <a:rPr lang="nl-BE" sz="2200" dirty="0" smtClean="0"/>
              <a:t>te valoriseren posten</a:t>
            </a:r>
            <a:endParaRPr lang="nl-BE" sz="2200" dirty="0"/>
          </a:p>
          <a:p>
            <a:pPr lvl="2"/>
            <a:r>
              <a:rPr lang="nl-BE" dirty="0"/>
              <a:t>“</a:t>
            </a:r>
            <a:r>
              <a:rPr lang="nl-BE" dirty="0" err="1"/>
              <a:t>Vakonderofficier</a:t>
            </a:r>
            <a:r>
              <a:rPr lang="nl-BE" dirty="0"/>
              <a:t>”</a:t>
            </a:r>
          </a:p>
          <a:p>
            <a:pPr lvl="2"/>
            <a:r>
              <a:rPr lang="nl-BE" dirty="0"/>
              <a:t>“</a:t>
            </a:r>
            <a:r>
              <a:rPr lang="nl-BE" dirty="0" err="1"/>
              <a:t>Adj</a:t>
            </a:r>
            <a:r>
              <a:rPr lang="nl-BE" dirty="0"/>
              <a:t> </a:t>
            </a:r>
            <a:r>
              <a:rPr lang="nl-BE" dirty="0" err="1"/>
              <a:t>SecComd</a:t>
            </a:r>
            <a:r>
              <a:rPr lang="nl-BE" dirty="0"/>
              <a:t>”~(vroegere </a:t>
            </a:r>
            <a:r>
              <a:rPr lang="nl-BE" dirty="0" err="1"/>
              <a:t>Kpl</a:t>
            </a:r>
            <a:r>
              <a:rPr lang="nl-BE" dirty="0"/>
              <a:t> van de Sec ?)</a:t>
            </a:r>
          </a:p>
          <a:p>
            <a:pPr lvl="2"/>
            <a:r>
              <a:rPr lang="nl-BE" sz="1400" dirty="0"/>
              <a:t>…</a:t>
            </a:r>
          </a:p>
          <a:p>
            <a:endParaRPr lang="nl-BE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819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Inhoud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9200" y="1600201"/>
            <a:ext cx="5384800" cy="4525963"/>
          </a:xfrm>
        </p:spPr>
        <p:txBody>
          <a:bodyPr/>
          <a:lstStyle/>
          <a:p>
            <a:r>
              <a:rPr lang="nl-BE" dirty="0" smtClean="0"/>
              <a:t>Algemeen idee</a:t>
            </a:r>
          </a:p>
          <a:p>
            <a:r>
              <a:rPr lang="nl-BE" dirty="0" smtClean="0"/>
              <a:t>Domeinen:</a:t>
            </a:r>
          </a:p>
          <a:p>
            <a:pPr lvl="1"/>
            <a:r>
              <a:rPr lang="nl-BE" dirty="0" smtClean="0"/>
              <a:t>Infra</a:t>
            </a:r>
          </a:p>
          <a:p>
            <a:pPr lvl="1"/>
            <a:r>
              <a:rPr lang="nl-BE" dirty="0" smtClean="0"/>
              <a:t>Catering</a:t>
            </a:r>
          </a:p>
          <a:p>
            <a:pPr lvl="1"/>
            <a:r>
              <a:rPr lang="nl-BE" dirty="0" smtClean="0"/>
              <a:t>Wacht</a:t>
            </a:r>
          </a:p>
          <a:p>
            <a:pPr lvl="1"/>
            <a:r>
              <a:rPr lang="nl-BE" dirty="0" smtClean="0"/>
              <a:t>C	IS</a:t>
            </a:r>
          </a:p>
          <a:p>
            <a:pPr lvl="1"/>
            <a:r>
              <a:rPr lang="nl-BE" dirty="0" smtClean="0"/>
              <a:t>HR/BF diensten in de eenheid</a:t>
            </a:r>
          </a:p>
          <a:p>
            <a:pPr lvl="1"/>
            <a:r>
              <a:rPr lang="nl-BE" dirty="0" err="1" smtClean="0"/>
              <a:t>Location</a:t>
            </a:r>
            <a:r>
              <a:rPr lang="nl-BE" dirty="0" smtClean="0"/>
              <a:t> Office &amp; </a:t>
            </a:r>
            <a:r>
              <a:rPr lang="nl-BE" dirty="0" smtClean="0"/>
              <a:t>BCU</a:t>
            </a:r>
            <a:endParaRPr lang="nl-BE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1920" y="1600201"/>
            <a:ext cx="5689600" cy="4525963"/>
          </a:xfrm>
        </p:spPr>
        <p:txBody>
          <a:bodyPr/>
          <a:lstStyle/>
          <a:p>
            <a:r>
              <a:rPr lang="nl-BE" dirty="0" smtClean="0"/>
              <a:t>Wat niet?</a:t>
            </a:r>
          </a:p>
          <a:p>
            <a:r>
              <a:rPr lang="nl-BE" dirty="0" smtClean="0"/>
              <a:t>Overzicht TSS Antenne</a:t>
            </a:r>
            <a:endParaRPr lang="nl-BE" dirty="0"/>
          </a:p>
          <a:p>
            <a:r>
              <a:rPr lang="nl-BE" dirty="0" smtClean="0"/>
              <a:t>Invulling Pers</a:t>
            </a:r>
          </a:p>
          <a:p>
            <a:r>
              <a:rPr lang="nl-BE" dirty="0" smtClean="0"/>
              <a:t>Way </a:t>
            </a:r>
            <a:r>
              <a:rPr lang="nl-BE" dirty="0" err="1" smtClean="0"/>
              <a:t>ahead</a:t>
            </a:r>
            <a:endParaRPr lang="nl-BE" dirty="0"/>
          </a:p>
          <a:p>
            <a:endParaRPr lang="nl-BE" dirty="0"/>
          </a:p>
          <a:p>
            <a:endParaRPr lang="nl-BE" dirty="0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931120" y="6356351"/>
            <a:ext cx="2159000" cy="365125"/>
          </a:xfrm>
        </p:spPr>
        <p:txBody>
          <a:bodyPr/>
          <a:lstStyle/>
          <a:p>
            <a:pPr>
              <a:defRPr/>
            </a:pPr>
            <a:fld id="{10F3D26D-89A5-4D26-A3CC-EA135C7858EA}" type="slidenum">
              <a:rPr lang="nl-BE" smtClean="0"/>
              <a:pPr>
                <a:defRPr/>
              </a:pPr>
              <a:t>2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2261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SC3: </a:t>
            </a:r>
            <a:r>
              <a:rPr lang="nl-BE" dirty="0" err="1" smtClean="0"/>
              <a:t>BHK’s</a:t>
            </a:r>
            <a:r>
              <a:rPr lang="nl-BE" dirty="0" smtClean="0"/>
              <a:t> </a:t>
            </a:r>
            <a:r>
              <a:rPr lang="nl-BE" dirty="0" err="1" smtClean="0"/>
              <a:t>Sp</a:t>
            </a:r>
            <a:r>
              <a:rPr lang="nl-BE" dirty="0" smtClean="0"/>
              <a:t> &amp; TSS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1120" y="1600201"/>
            <a:ext cx="10241280" cy="4525963"/>
          </a:xfrm>
        </p:spPr>
        <p:txBody>
          <a:bodyPr>
            <a:normAutofit fontScale="92500" lnSpcReduction="20000"/>
          </a:bodyPr>
          <a:lstStyle/>
          <a:p>
            <a:r>
              <a:rPr lang="nl-BE" b="1" dirty="0" smtClean="0">
                <a:solidFill>
                  <a:schemeClr val="accent6">
                    <a:lumMod val="75000"/>
                  </a:schemeClr>
                </a:solidFill>
              </a:rPr>
              <a:t>SU72X</a:t>
            </a:r>
            <a:r>
              <a:rPr lang="nl-BE" dirty="0" smtClean="0"/>
              <a:t> : Functie binnen </a:t>
            </a:r>
            <a:r>
              <a:rPr lang="nl-BE" dirty="0"/>
              <a:t>een </a:t>
            </a:r>
            <a:r>
              <a:rPr lang="nl-BE" dirty="0">
                <a:solidFill>
                  <a:schemeClr val="accent6">
                    <a:lumMod val="75000"/>
                  </a:schemeClr>
                </a:solidFill>
              </a:rPr>
              <a:t>secretariaat of een functie DAES </a:t>
            </a:r>
            <a:r>
              <a:rPr lang="nl-BE" dirty="0"/>
              <a:t>(</a:t>
            </a:r>
            <a:r>
              <a:rPr lang="nl-BE" dirty="0" err="1"/>
              <a:t>Department</a:t>
            </a:r>
            <a:r>
              <a:rPr lang="nl-BE" dirty="0"/>
              <a:t> Administration </a:t>
            </a:r>
            <a:r>
              <a:rPr lang="nl-BE" dirty="0" err="1"/>
              <a:t>and</a:t>
            </a:r>
            <a:r>
              <a:rPr lang="nl-BE" dirty="0"/>
              <a:t> Employee Support), waarbij </a:t>
            </a:r>
            <a:r>
              <a:rPr lang="nl-BE" dirty="0" smtClean="0"/>
              <a:t>de medewerker de nodige  </a:t>
            </a:r>
            <a:r>
              <a:rPr lang="nl-BE" dirty="0">
                <a:solidFill>
                  <a:schemeClr val="accent6">
                    <a:lumMod val="75000"/>
                  </a:schemeClr>
                </a:solidFill>
              </a:rPr>
              <a:t>kennis </a:t>
            </a:r>
            <a:r>
              <a:rPr lang="nl-BE" dirty="0" smtClean="0">
                <a:solidFill>
                  <a:schemeClr val="accent6">
                    <a:lumMod val="75000"/>
                  </a:schemeClr>
                </a:solidFill>
              </a:rPr>
              <a:t>heeft van de</a:t>
            </a:r>
            <a:r>
              <a:rPr lang="nl-BE" dirty="0" smtClean="0"/>
              <a:t> </a:t>
            </a:r>
            <a:r>
              <a:rPr lang="nl-BE" dirty="0" err="1" smtClean="0">
                <a:solidFill>
                  <a:schemeClr val="accent6">
                    <a:lumMod val="75000"/>
                  </a:schemeClr>
                </a:solidFill>
              </a:rPr>
              <a:t>beheerstools</a:t>
            </a:r>
            <a:r>
              <a:rPr lang="nl-BE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nl-BE" dirty="0">
                <a:solidFill>
                  <a:schemeClr val="accent6">
                    <a:lumMod val="75000"/>
                  </a:schemeClr>
                </a:solidFill>
              </a:rPr>
              <a:t>zoals EDT, </a:t>
            </a:r>
            <a:r>
              <a:rPr lang="nl-BE" dirty="0" err="1">
                <a:solidFill>
                  <a:schemeClr val="accent6">
                    <a:lumMod val="75000"/>
                  </a:schemeClr>
                </a:solidFill>
              </a:rPr>
              <a:t>HRM@Def</a:t>
            </a:r>
            <a:r>
              <a:rPr lang="nl-BE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  <a:r>
              <a:rPr lang="nl-BE" dirty="0" smtClean="0"/>
              <a:t>... om het routinewerk autonoom uit te voeren.</a:t>
            </a:r>
            <a:endParaRPr lang="nl-BE" dirty="0"/>
          </a:p>
          <a:p>
            <a:r>
              <a:rPr lang="nl-BE" b="1" dirty="0" smtClean="0">
                <a:solidFill>
                  <a:schemeClr val="accent6">
                    <a:lumMod val="75000"/>
                  </a:schemeClr>
                </a:solidFill>
              </a:rPr>
              <a:t>SM72X </a:t>
            </a:r>
            <a:r>
              <a:rPr lang="nl-BE" dirty="0" smtClean="0"/>
              <a:t>: Functie </a:t>
            </a:r>
            <a:r>
              <a:rPr lang="nl-BE" dirty="0"/>
              <a:t>in een </a:t>
            </a:r>
            <a:r>
              <a:rPr lang="nl-BE" dirty="0" smtClean="0">
                <a:solidFill>
                  <a:schemeClr val="accent6">
                    <a:lumMod val="75000"/>
                  </a:schemeClr>
                </a:solidFill>
              </a:rPr>
              <a:t>magazijn</a:t>
            </a:r>
            <a:r>
              <a:rPr lang="nl-BE" dirty="0" smtClean="0"/>
              <a:t>, waarbij de medewerker de nodige </a:t>
            </a:r>
            <a:r>
              <a:rPr lang="nl-BE" dirty="0"/>
              <a:t>kennis heeft om </a:t>
            </a:r>
            <a:r>
              <a:rPr lang="nl-BE" dirty="0">
                <a:solidFill>
                  <a:schemeClr val="accent6">
                    <a:lumMod val="75000"/>
                  </a:schemeClr>
                </a:solidFill>
              </a:rPr>
              <a:t>het routinewerk </a:t>
            </a:r>
            <a:r>
              <a:rPr lang="nl-BE" dirty="0" smtClean="0">
                <a:solidFill>
                  <a:schemeClr val="accent6">
                    <a:lumMod val="75000"/>
                  </a:schemeClr>
                </a:solidFill>
              </a:rPr>
              <a:t>volledig uit </a:t>
            </a:r>
            <a:r>
              <a:rPr lang="nl-BE" dirty="0">
                <a:solidFill>
                  <a:schemeClr val="accent6">
                    <a:lumMod val="75000"/>
                  </a:schemeClr>
                </a:solidFill>
              </a:rPr>
              <a:t>te voeren/te leiden</a:t>
            </a:r>
            <a:r>
              <a:rPr lang="nl-BE" dirty="0" smtClean="0"/>
              <a:t>.</a:t>
            </a:r>
            <a:endParaRPr lang="nl-BE" dirty="0"/>
          </a:p>
          <a:p>
            <a:r>
              <a:rPr lang="nl-BE" b="1" dirty="0" smtClean="0">
                <a:solidFill>
                  <a:schemeClr val="accent6">
                    <a:lumMod val="75000"/>
                  </a:schemeClr>
                </a:solidFill>
              </a:rPr>
              <a:t>CT72X</a:t>
            </a:r>
            <a:r>
              <a:rPr lang="nl-BE" dirty="0" smtClean="0"/>
              <a:t> : Functie </a:t>
            </a:r>
            <a:r>
              <a:rPr lang="nl-BE" dirty="0"/>
              <a:t>binnen </a:t>
            </a:r>
            <a:r>
              <a:rPr lang="nl-BE" dirty="0">
                <a:solidFill>
                  <a:schemeClr val="accent6">
                    <a:lumMod val="75000"/>
                  </a:schemeClr>
                </a:solidFill>
              </a:rPr>
              <a:t>de level 1 van </a:t>
            </a:r>
            <a:r>
              <a:rPr lang="nl-BE" dirty="0" smtClean="0">
                <a:solidFill>
                  <a:schemeClr val="accent6">
                    <a:lumMod val="75000"/>
                  </a:schemeClr>
                </a:solidFill>
              </a:rPr>
              <a:t>de </a:t>
            </a:r>
            <a:r>
              <a:rPr lang="nl-BE" dirty="0">
                <a:solidFill>
                  <a:schemeClr val="accent6">
                    <a:lumMod val="75000"/>
                  </a:schemeClr>
                </a:solidFill>
              </a:rPr>
              <a:t>TSS CIS</a:t>
            </a:r>
            <a:r>
              <a:rPr lang="nl-BE" dirty="0"/>
              <a:t>, waarbij </a:t>
            </a:r>
            <a:r>
              <a:rPr lang="nl-BE" dirty="0" smtClean="0"/>
              <a:t>de medewerker na </a:t>
            </a:r>
            <a:r>
              <a:rPr lang="nl-BE" dirty="0"/>
              <a:t>een </a:t>
            </a:r>
            <a:r>
              <a:rPr lang="nl-BE" dirty="0" smtClean="0"/>
              <a:t>beperkte </a:t>
            </a:r>
            <a:r>
              <a:rPr lang="nl-BE" dirty="0"/>
              <a:t>vorming </a:t>
            </a:r>
            <a:r>
              <a:rPr lang="nl-BE" dirty="0">
                <a:solidFill>
                  <a:schemeClr val="accent6">
                    <a:lumMod val="75000"/>
                  </a:schemeClr>
                </a:solidFill>
              </a:rPr>
              <a:t>autonoom </a:t>
            </a:r>
            <a:r>
              <a:rPr lang="nl-BE" dirty="0"/>
              <a:t>de taken CIS level 1 kan uitvoeren</a:t>
            </a:r>
            <a:r>
              <a:rPr lang="nl-BE" dirty="0" smtClean="0"/>
              <a:t>.</a:t>
            </a:r>
            <a:endParaRPr lang="nl-BE" dirty="0"/>
          </a:p>
          <a:p>
            <a:r>
              <a:rPr lang="nl-BE" b="1" dirty="0" smtClean="0">
                <a:solidFill>
                  <a:schemeClr val="accent6">
                    <a:lumMod val="75000"/>
                  </a:schemeClr>
                </a:solidFill>
              </a:rPr>
              <a:t>EN72X</a:t>
            </a:r>
            <a:r>
              <a:rPr lang="nl-BE" dirty="0" smtClean="0"/>
              <a:t> : Functie </a:t>
            </a:r>
            <a:r>
              <a:rPr lang="nl-BE" dirty="0"/>
              <a:t>in het kader van de </a:t>
            </a:r>
            <a:r>
              <a:rPr lang="nl-BE" dirty="0" err="1" smtClean="0">
                <a:solidFill>
                  <a:schemeClr val="accent6">
                    <a:lumMod val="75000"/>
                  </a:schemeClr>
                </a:solidFill>
              </a:rPr>
              <a:t>OutS</a:t>
            </a:r>
            <a:r>
              <a:rPr lang="nl-BE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nl-BE" dirty="0">
                <a:solidFill>
                  <a:schemeClr val="accent6">
                    <a:lumMod val="75000"/>
                  </a:schemeClr>
                </a:solidFill>
              </a:rPr>
              <a:t>Facility </a:t>
            </a:r>
            <a:r>
              <a:rPr lang="nl-BE" dirty="0" err="1" smtClean="0">
                <a:solidFill>
                  <a:schemeClr val="accent6">
                    <a:lumMod val="75000"/>
                  </a:schemeClr>
                </a:solidFill>
              </a:rPr>
              <a:t>Mgt</a:t>
            </a:r>
            <a:r>
              <a:rPr lang="nl-BE" dirty="0" smtClean="0">
                <a:solidFill>
                  <a:schemeClr val="accent6">
                    <a:lumMod val="75000"/>
                  </a:schemeClr>
                </a:solidFill>
              </a:rPr>
              <a:t> &amp; TSS Infra</a:t>
            </a:r>
            <a:r>
              <a:rPr lang="nl-BE" dirty="0" smtClean="0"/>
              <a:t>, </a:t>
            </a:r>
            <a:r>
              <a:rPr lang="nl-BE" dirty="0"/>
              <a:t>waarbij </a:t>
            </a:r>
            <a:r>
              <a:rPr lang="nl-BE" dirty="0" smtClean="0"/>
              <a:t>de medewerker </a:t>
            </a:r>
            <a:r>
              <a:rPr lang="nl-BE" dirty="0">
                <a:solidFill>
                  <a:schemeClr val="accent6">
                    <a:lumMod val="75000"/>
                  </a:schemeClr>
                </a:solidFill>
              </a:rPr>
              <a:t>met </a:t>
            </a:r>
            <a:r>
              <a:rPr lang="nl-BE" dirty="0" smtClean="0">
                <a:solidFill>
                  <a:schemeClr val="accent6">
                    <a:lumMod val="75000"/>
                  </a:schemeClr>
                </a:solidFill>
              </a:rPr>
              <a:t>de nodige </a:t>
            </a:r>
            <a:r>
              <a:rPr lang="nl-BE" dirty="0">
                <a:solidFill>
                  <a:schemeClr val="accent6">
                    <a:lumMod val="75000"/>
                  </a:schemeClr>
                </a:solidFill>
              </a:rPr>
              <a:t>kennis van de </a:t>
            </a:r>
            <a:r>
              <a:rPr lang="nl-BE" dirty="0" smtClean="0">
                <a:solidFill>
                  <a:schemeClr val="accent6">
                    <a:lumMod val="75000"/>
                  </a:schemeClr>
                </a:solidFill>
              </a:rPr>
              <a:t>lokale Infra</a:t>
            </a:r>
            <a:r>
              <a:rPr lang="nl-BE" dirty="0" smtClean="0"/>
              <a:t> de </a:t>
            </a:r>
            <a:r>
              <a:rPr lang="nl-BE" dirty="0"/>
              <a:t>firma’s </a:t>
            </a:r>
            <a:r>
              <a:rPr lang="nl-BE" dirty="0" smtClean="0"/>
              <a:t>ontvangt, begeleidt </a:t>
            </a:r>
            <a:r>
              <a:rPr lang="nl-BE" dirty="0"/>
              <a:t>en </a:t>
            </a:r>
            <a:r>
              <a:rPr lang="nl-BE" dirty="0" smtClean="0"/>
              <a:t>de uitgevoerde werken controleert vanuit </a:t>
            </a:r>
            <a:r>
              <a:rPr lang="nl-BE" dirty="0"/>
              <a:t>het </a:t>
            </a:r>
            <a:r>
              <a:rPr lang="nl-BE" dirty="0" err="1"/>
              <a:t>Location</a:t>
            </a:r>
            <a:r>
              <a:rPr lang="nl-BE" dirty="0"/>
              <a:t> Office van </a:t>
            </a:r>
            <a:r>
              <a:rPr lang="nl-BE" dirty="0" smtClean="0"/>
              <a:t>het kwartier.</a:t>
            </a:r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140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SC3: Criteria postbezetting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1120" y="1600201"/>
            <a:ext cx="10611531" cy="4525963"/>
          </a:xfrm>
        </p:spPr>
        <p:txBody>
          <a:bodyPr>
            <a:normAutofit fontScale="85000" lnSpcReduction="20000"/>
          </a:bodyPr>
          <a:lstStyle/>
          <a:p>
            <a:r>
              <a:rPr lang="nl-BE" sz="3733" dirty="0" smtClean="0"/>
              <a:t>Jaarlijkse oproep:</a:t>
            </a:r>
          </a:p>
          <a:p>
            <a:pPr lvl="1"/>
            <a:r>
              <a:rPr lang="nl-BE" sz="3333" dirty="0" smtClean="0"/>
              <a:t>Preselectie door DG HR o.b.v. ‘objectieve’ criteria</a:t>
            </a:r>
          </a:p>
          <a:p>
            <a:pPr lvl="1"/>
            <a:r>
              <a:rPr lang="nl-BE" sz="3333" dirty="0" smtClean="0"/>
              <a:t>Interview &amp; ‘comité’ + motivering door CO</a:t>
            </a:r>
          </a:p>
          <a:p>
            <a:pPr lvl="1"/>
            <a:r>
              <a:rPr lang="nl-BE" sz="3333" dirty="0" smtClean="0"/>
              <a:t>Validatie &amp; IPS door DG HR </a:t>
            </a:r>
            <a:endParaRPr lang="nl-BE" sz="3333" dirty="0"/>
          </a:p>
          <a:p>
            <a:r>
              <a:rPr lang="nl-BE" sz="3733" dirty="0"/>
              <a:t>Stabiliteit – Min 05j op post</a:t>
            </a:r>
          </a:p>
          <a:p>
            <a:r>
              <a:rPr lang="nl-BE" sz="3733" dirty="0" smtClean="0"/>
              <a:t>Aanvraag </a:t>
            </a:r>
            <a:r>
              <a:rPr lang="nl-BE" sz="3733" dirty="0"/>
              <a:t>SC3 mogelijk indien betrokkene voldoet aan : </a:t>
            </a:r>
          </a:p>
          <a:p>
            <a:pPr lvl="1"/>
            <a:r>
              <a:rPr lang="nl-BE" sz="3200" dirty="0" err="1"/>
              <a:t>Vmg</a:t>
            </a:r>
            <a:r>
              <a:rPr lang="nl-BE" sz="3200" dirty="0"/>
              <a:t> Kader KSOO (04w)</a:t>
            </a:r>
          </a:p>
          <a:p>
            <a:pPr lvl="1"/>
            <a:r>
              <a:rPr lang="nl-BE" sz="3200" dirty="0"/>
              <a:t>Min aan </a:t>
            </a:r>
            <a:r>
              <a:rPr lang="nl-BE" sz="3200" dirty="0" err="1"/>
              <a:t>Vmg</a:t>
            </a:r>
            <a:r>
              <a:rPr lang="nl-BE" sz="3200" dirty="0"/>
              <a:t>/OOJ : verwerven van Prof </a:t>
            </a:r>
            <a:r>
              <a:rPr lang="nl-BE" sz="3200" dirty="0" err="1"/>
              <a:t>Comp</a:t>
            </a:r>
            <a:endParaRPr lang="nl-BE" sz="3200" dirty="0"/>
          </a:p>
          <a:p>
            <a:pPr lvl="1"/>
            <a:r>
              <a:rPr lang="nl-BE" sz="3200" dirty="0"/>
              <a:t>TWEE positieve </a:t>
            </a:r>
            <a:r>
              <a:rPr lang="nl-BE" sz="3200" dirty="0" smtClean="0"/>
              <a:t>postbeoordelingen</a:t>
            </a:r>
          </a:p>
          <a:p>
            <a:r>
              <a:rPr lang="nl-BE" sz="3600" dirty="0" smtClean="0"/>
              <a:t>Beperkt tot de graad van </a:t>
            </a:r>
            <a:r>
              <a:rPr lang="nl-BE" sz="3600" dirty="0" err="1" smtClean="0"/>
              <a:t>Sgt</a:t>
            </a:r>
            <a:endParaRPr lang="nl-BE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7C47F-5F98-4DE3-85C0-60C23BE9E5C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087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23618" y="0"/>
            <a:ext cx="12168382" cy="68272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" name="TextBox 3"/>
          <p:cNvSpPr txBox="1"/>
          <p:nvPr/>
        </p:nvSpPr>
        <p:spPr>
          <a:xfrm>
            <a:off x="141521" y="1201785"/>
            <a:ext cx="1251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600" dirty="0"/>
              <a:t>BV</a:t>
            </a:r>
          </a:p>
          <a:p>
            <a:pPr algn="ctr"/>
            <a:r>
              <a:rPr lang="nl-BE" sz="1600" dirty="0" smtClean="0"/>
              <a:t>VBDL</a:t>
            </a:r>
            <a:endParaRPr lang="nl-BE" sz="1600" dirty="0"/>
          </a:p>
        </p:txBody>
      </p:sp>
      <p:sp>
        <p:nvSpPr>
          <p:cNvPr id="5" name="Right Arrow 4"/>
          <p:cNvSpPr/>
          <p:nvPr/>
        </p:nvSpPr>
        <p:spPr>
          <a:xfrm>
            <a:off x="1580605" y="1474036"/>
            <a:ext cx="1058091" cy="250261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" name="TextBox 5"/>
          <p:cNvSpPr txBox="1"/>
          <p:nvPr/>
        </p:nvSpPr>
        <p:spPr>
          <a:xfrm>
            <a:off x="1528354" y="1069486"/>
            <a:ext cx="1110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Oproep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25930" y="1134403"/>
            <a:ext cx="11103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IPS </a:t>
            </a:r>
            <a:r>
              <a:rPr lang="nl-BE" dirty="0" err="1"/>
              <a:t>Vrijw</a:t>
            </a:r>
            <a:r>
              <a:rPr lang="nl-BE" dirty="0"/>
              <a:t> op post </a:t>
            </a:r>
            <a:r>
              <a:rPr lang="nl-BE" dirty="0" err="1"/>
              <a:t>OOffr</a:t>
            </a:r>
            <a:endParaRPr lang="nl-BE" dirty="0"/>
          </a:p>
        </p:txBody>
      </p:sp>
      <p:cxnSp>
        <p:nvCxnSpPr>
          <p:cNvPr id="9" name="Straight Arrow Connector 8"/>
          <p:cNvCxnSpPr>
            <a:stCxn id="7" idx="2"/>
            <a:endCxn id="10" idx="0"/>
          </p:cNvCxnSpPr>
          <p:nvPr/>
        </p:nvCxnSpPr>
        <p:spPr>
          <a:xfrm flipH="1">
            <a:off x="3380539" y="2057733"/>
            <a:ext cx="563" cy="703660"/>
          </a:xfrm>
          <a:prstGeom prst="straightConnector1">
            <a:avLst/>
          </a:prstGeom>
          <a:ln w="762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433481" y="2761393"/>
            <a:ext cx="1894115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Opent recht functietoelage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4214944" y="1438817"/>
            <a:ext cx="3217821" cy="28548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TextBox 11"/>
          <p:cNvSpPr txBox="1"/>
          <p:nvPr/>
        </p:nvSpPr>
        <p:spPr>
          <a:xfrm>
            <a:off x="4407681" y="1821672"/>
            <a:ext cx="338648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400" dirty="0" err="1"/>
              <a:t>Vmg</a:t>
            </a:r>
            <a:r>
              <a:rPr lang="nl-BE" sz="1400" dirty="0"/>
              <a:t> gemeenschappelijk deel </a:t>
            </a:r>
            <a:r>
              <a:rPr lang="nl-BE" sz="1400" dirty="0" err="1"/>
              <a:t>OOffr</a:t>
            </a:r>
            <a:r>
              <a:rPr lang="nl-BE" sz="1400" dirty="0"/>
              <a:t> KSOO</a:t>
            </a:r>
          </a:p>
          <a:p>
            <a:r>
              <a:rPr lang="nl-BE" sz="1400" dirty="0"/>
              <a:t>Min aan </a:t>
            </a:r>
            <a:r>
              <a:rPr lang="nl-BE" sz="1400" dirty="0" err="1"/>
              <a:t>Vmg</a:t>
            </a:r>
            <a:r>
              <a:rPr lang="nl-BE" sz="1400" dirty="0"/>
              <a:t> voor de functie </a:t>
            </a:r>
            <a:r>
              <a:rPr lang="nl-BE" sz="1400" dirty="0" smtClean="0"/>
              <a:t>/ OOJ</a:t>
            </a:r>
            <a:endParaRPr lang="nl-BE" sz="1400" dirty="0"/>
          </a:p>
          <a:p>
            <a:r>
              <a:rPr lang="nl-BE" sz="1400" dirty="0"/>
              <a:t>Eerste positieve Postbeoordeling</a:t>
            </a:r>
          </a:p>
          <a:p>
            <a:r>
              <a:rPr lang="nl-BE" sz="1400" dirty="0"/>
              <a:t>Tweede positieve Postbeoordeling</a:t>
            </a:r>
          </a:p>
          <a:p>
            <a:endParaRPr lang="nl-BE" sz="1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635" y="1847557"/>
            <a:ext cx="234616" cy="23461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635" y="2066439"/>
            <a:ext cx="234616" cy="23461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635" y="2285320"/>
            <a:ext cx="234616" cy="2346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794166" y="1134401"/>
            <a:ext cx="11800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 err="1"/>
              <a:t>Mod</a:t>
            </a:r>
            <a:r>
              <a:rPr lang="nl-BE" dirty="0"/>
              <a:t> B aanvraag </a:t>
            </a:r>
            <a:r>
              <a:rPr lang="nl-BE" dirty="0" smtClean="0"/>
              <a:t>statuut </a:t>
            </a:r>
            <a:r>
              <a:rPr lang="nl-BE" dirty="0"/>
              <a:t>SC3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0500360" y="1966175"/>
            <a:ext cx="0" cy="1077355"/>
          </a:xfrm>
          <a:prstGeom prst="straightConnector1">
            <a:avLst/>
          </a:prstGeom>
          <a:ln w="76200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562013" y="3030582"/>
            <a:ext cx="2116183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Benoeming SC3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580445" y="2042884"/>
            <a:ext cx="10977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400" dirty="0"/>
              <a:t>Wordt : </a:t>
            </a:r>
          </a:p>
          <a:p>
            <a:r>
              <a:rPr lang="nl-BE" sz="1400" dirty="0"/>
              <a:t>- Beroeps</a:t>
            </a:r>
          </a:p>
          <a:p>
            <a:r>
              <a:rPr lang="nl-BE" sz="1400" dirty="0"/>
              <a:t>- </a:t>
            </a:r>
            <a:r>
              <a:rPr lang="nl-BE" sz="1400" dirty="0" err="1"/>
              <a:t>OOffr</a:t>
            </a:r>
            <a:endParaRPr lang="nl-BE" sz="1400" dirty="0"/>
          </a:p>
          <a:p>
            <a:endParaRPr lang="nl-BE" sz="1400" dirty="0"/>
          </a:p>
        </p:txBody>
      </p:sp>
      <p:sp>
        <p:nvSpPr>
          <p:cNvPr id="20" name="Right Arrow 19"/>
          <p:cNvSpPr/>
          <p:nvPr/>
        </p:nvSpPr>
        <p:spPr>
          <a:xfrm>
            <a:off x="9121079" y="1447671"/>
            <a:ext cx="610752" cy="276627"/>
          </a:xfrm>
          <a:prstGeom prst="rightArrow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" name="TextBox 20"/>
          <p:cNvSpPr txBox="1"/>
          <p:nvPr/>
        </p:nvSpPr>
        <p:spPr>
          <a:xfrm>
            <a:off x="9910353" y="1423026"/>
            <a:ext cx="11800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600" dirty="0"/>
              <a:t>Akkoord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602556" y="3525011"/>
            <a:ext cx="112863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1441" y="770706"/>
            <a:ext cx="611777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IPS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1349" y="4715563"/>
            <a:ext cx="2965271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Doorstroommogelijkheden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859091" y="5091571"/>
            <a:ext cx="1534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2000" dirty="0"/>
              <a:t>SC3</a:t>
            </a:r>
          </a:p>
        </p:txBody>
      </p:sp>
      <p:sp>
        <p:nvSpPr>
          <p:cNvPr id="29" name="Right Arrow 28"/>
          <p:cNvSpPr/>
          <p:nvPr/>
        </p:nvSpPr>
        <p:spPr>
          <a:xfrm>
            <a:off x="3513914" y="4802810"/>
            <a:ext cx="4163839" cy="257989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0" name="TextBox 29"/>
          <p:cNvSpPr txBox="1"/>
          <p:nvPr/>
        </p:nvSpPr>
        <p:spPr>
          <a:xfrm>
            <a:off x="3891619" y="5049537"/>
            <a:ext cx="34900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400" dirty="0"/>
              <a:t>Prof </a:t>
            </a:r>
            <a:r>
              <a:rPr lang="nl-BE" sz="1400" dirty="0" err="1"/>
              <a:t>Vmg</a:t>
            </a:r>
            <a:r>
              <a:rPr lang="nl-BE" sz="1400" dirty="0"/>
              <a:t>  in BHK </a:t>
            </a:r>
            <a:r>
              <a:rPr lang="nl-BE" sz="1400" i="1" dirty="0"/>
              <a:t>(VR)</a:t>
            </a:r>
          </a:p>
        </p:txBody>
      </p:sp>
      <p:sp>
        <p:nvSpPr>
          <p:cNvPr id="31" name="Right Arrow 30"/>
          <p:cNvSpPr/>
          <p:nvPr/>
        </p:nvSpPr>
        <p:spPr>
          <a:xfrm>
            <a:off x="3513913" y="5527323"/>
            <a:ext cx="4133359" cy="272839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2" name="TextBox 31"/>
          <p:cNvSpPr txBox="1"/>
          <p:nvPr/>
        </p:nvSpPr>
        <p:spPr>
          <a:xfrm>
            <a:off x="8748905" y="4743975"/>
            <a:ext cx="1110343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B2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087037" y="5778745"/>
            <a:ext cx="3065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400" dirty="0" err="1"/>
              <a:t>Kand</a:t>
            </a:r>
            <a:r>
              <a:rPr lang="nl-BE" sz="1400" dirty="0"/>
              <a:t> </a:t>
            </a:r>
            <a:r>
              <a:rPr lang="nl-BE" sz="1400" dirty="0" err="1"/>
              <a:t>Soc</a:t>
            </a:r>
            <a:r>
              <a:rPr lang="nl-BE" sz="1400" dirty="0"/>
              <a:t> </a:t>
            </a:r>
            <a:r>
              <a:rPr lang="nl-BE" sz="1400" dirty="0" err="1"/>
              <a:t>Prom</a:t>
            </a:r>
            <a:r>
              <a:rPr lang="nl-BE" sz="1400" dirty="0"/>
              <a:t> (ALL BHK/VR)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748906" y="5453415"/>
            <a:ext cx="1110343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B2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142999" y="266159"/>
            <a:ext cx="1933303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600" dirty="0"/>
              <a:t>Identificatie </a:t>
            </a:r>
            <a:r>
              <a:rPr lang="nl-BE" sz="1600" dirty="0" err="1"/>
              <a:t>BHK’s</a:t>
            </a:r>
            <a:r>
              <a:rPr lang="nl-BE" sz="1600" dirty="0"/>
              <a:t> /posten op </a:t>
            </a:r>
            <a:r>
              <a:rPr lang="nl-BE" sz="1600" dirty="0" err="1"/>
              <a:t>OT’s</a:t>
            </a:r>
            <a:endParaRPr lang="nl-BE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7677753" y="6375188"/>
            <a:ext cx="1110343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/>
              <a:t>HOO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932751" y="6267465"/>
            <a:ext cx="1110343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 smtClean="0"/>
              <a:t>SC1 </a:t>
            </a:r>
            <a:r>
              <a:rPr lang="nl-BE" sz="1400" dirty="0"/>
              <a:t>–</a:t>
            </a:r>
          </a:p>
          <a:p>
            <a:pPr algn="ctr"/>
            <a:r>
              <a:rPr lang="nl-BE" sz="1400" dirty="0"/>
              <a:t>KOO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187750" y="6267465"/>
            <a:ext cx="1110343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 smtClean="0"/>
              <a:t>SC2 </a:t>
            </a:r>
            <a:r>
              <a:rPr lang="nl-BE" sz="1400" dirty="0"/>
              <a:t>– </a:t>
            </a:r>
          </a:p>
          <a:p>
            <a:pPr algn="ctr"/>
            <a:r>
              <a:rPr lang="nl-BE" sz="1400" dirty="0"/>
              <a:t>LOO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442750" y="6267467"/>
            <a:ext cx="1110343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sz="1400" dirty="0" smtClean="0"/>
              <a:t>SC3 </a:t>
            </a:r>
            <a:r>
              <a:rPr lang="nl-BE" sz="1400" dirty="0"/>
              <a:t>– “</a:t>
            </a:r>
            <a:r>
              <a:rPr lang="nl-BE" sz="1400" dirty="0" err="1"/>
              <a:t>VakOO</a:t>
            </a:r>
            <a:r>
              <a:rPr lang="nl-BE" sz="1400" dirty="0"/>
              <a:t>”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87085" y="6293254"/>
            <a:ext cx="185356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dirty="0"/>
              <a:t>Statuten </a:t>
            </a:r>
            <a:r>
              <a:rPr lang="nl-BE" dirty="0" err="1"/>
              <a:t>OOffr</a:t>
            </a:r>
            <a:endParaRPr lang="nl-BE" dirty="0"/>
          </a:p>
        </p:txBody>
      </p:sp>
      <p:cxnSp>
        <p:nvCxnSpPr>
          <p:cNvPr id="47" name="Straight Arrow Connector 46"/>
          <p:cNvCxnSpPr>
            <a:stCxn id="44" idx="3"/>
            <a:endCxn id="43" idx="1"/>
          </p:cNvCxnSpPr>
          <p:nvPr/>
        </p:nvCxnSpPr>
        <p:spPr>
          <a:xfrm>
            <a:off x="3553092" y="6529076"/>
            <a:ext cx="6346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43" idx="3"/>
            <a:endCxn id="42" idx="1"/>
          </p:cNvCxnSpPr>
          <p:nvPr/>
        </p:nvCxnSpPr>
        <p:spPr>
          <a:xfrm>
            <a:off x="5298093" y="6529076"/>
            <a:ext cx="6346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42" idx="3"/>
            <a:endCxn id="41" idx="1"/>
          </p:cNvCxnSpPr>
          <p:nvPr/>
        </p:nvCxnSpPr>
        <p:spPr>
          <a:xfrm>
            <a:off x="7043093" y="6529076"/>
            <a:ext cx="6346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602556" y="6117299"/>
            <a:ext cx="112863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Left Brace 1"/>
          <p:cNvSpPr/>
          <p:nvPr/>
        </p:nvSpPr>
        <p:spPr>
          <a:xfrm rot="16200000" flipH="1">
            <a:off x="5668740" y="-572508"/>
            <a:ext cx="283035" cy="3245015"/>
          </a:xfrm>
          <a:prstGeom prst="leftBrace">
            <a:avLst>
              <a:gd name="adj1" fmla="val 8333"/>
              <a:gd name="adj2" fmla="val 5040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" name="TextBox 2"/>
          <p:cNvSpPr txBox="1"/>
          <p:nvPr/>
        </p:nvSpPr>
        <p:spPr>
          <a:xfrm>
            <a:off x="4087037" y="186366"/>
            <a:ext cx="3473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200" dirty="0"/>
              <a:t>Betrokkene heeft 05 jaar de tijd om aan voorwaarden te voldoen na IPS op post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3436070" y="5370421"/>
            <a:ext cx="698865" cy="577376"/>
            <a:chOff x="3370754" y="4668893"/>
            <a:chExt cx="698865" cy="577376"/>
          </a:xfrm>
        </p:grpSpPr>
        <p:sp>
          <p:nvSpPr>
            <p:cNvPr id="8" name="Diamond 7"/>
            <p:cNvSpPr/>
            <p:nvPr/>
          </p:nvSpPr>
          <p:spPr>
            <a:xfrm>
              <a:off x="3370754" y="4668893"/>
              <a:ext cx="698865" cy="577376"/>
            </a:xfrm>
            <a:prstGeom prst="diamon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600" dirty="0">
                <a:solidFill>
                  <a:schemeClr val="tx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422778" y="4754741"/>
              <a:ext cx="607425" cy="3794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BE" sz="933" dirty="0"/>
                <a:t>Comité IW</a:t>
              </a:r>
            </a:p>
          </p:txBody>
        </p:sp>
      </p:grpSp>
      <p:sp>
        <p:nvSpPr>
          <p:cNvPr id="46" name="Right Arrow 45"/>
          <p:cNvSpPr/>
          <p:nvPr/>
        </p:nvSpPr>
        <p:spPr>
          <a:xfrm>
            <a:off x="7697805" y="5524096"/>
            <a:ext cx="1011683" cy="276064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8" name="TextBox 47"/>
          <p:cNvSpPr txBox="1"/>
          <p:nvPr/>
        </p:nvSpPr>
        <p:spPr>
          <a:xfrm>
            <a:off x="7701207" y="5773830"/>
            <a:ext cx="1272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400" dirty="0"/>
              <a:t>Stage/</a:t>
            </a:r>
            <a:r>
              <a:rPr lang="nl-BE" sz="1400" dirty="0" err="1"/>
              <a:t>Eval</a:t>
            </a:r>
            <a:endParaRPr lang="nl-BE" sz="1400" dirty="0"/>
          </a:p>
        </p:txBody>
      </p:sp>
      <p:sp>
        <p:nvSpPr>
          <p:cNvPr id="50" name="Right Arrow 49"/>
          <p:cNvSpPr/>
          <p:nvPr/>
        </p:nvSpPr>
        <p:spPr>
          <a:xfrm>
            <a:off x="7676605" y="4802604"/>
            <a:ext cx="1011683" cy="276064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2" name="TextBox 51"/>
          <p:cNvSpPr txBox="1"/>
          <p:nvPr/>
        </p:nvSpPr>
        <p:spPr>
          <a:xfrm>
            <a:off x="7680007" y="5052337"/>
            <a:ext cx="1108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400" dirty="0"/>
              <a:t>Stage/</a:t>
            </a:r>
            <a:r>
              <a:rPr lang="nl-BE" sz="1400" dirty="0" err="1"/>
              <a:t>Eval</a:t>
            </a:r>
            <a:endParaRPr lang="nl-BE" sz="1400" dirty="0"/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063" y="2504201"/>
            <a:ext cx="234616" cy="234616"/>
          </a:xfrm>
          <a:prstGeom prst="rect">
            <a:avLst/>
          </a:prstGeom>
        </p:spPr>
      </p:pic>
      <p:cxnSp>
        <p:nvCxnSpPr>
          <p:cNvPr id="56" name="Straight Connector 55"/>
          <p:cNvCxnSpPr/>
          <p:nvPr/>
        </p:nvCxnSpPr>
        <p:spPr>
          <a:xfrm>
            <a:off x="602556" y="4581128"/>
            <a:ext cx="112863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ight Arrow 58"/>
          <p:cNvSpPr/>
          <p:nvPr/>
        </p:nvSpPr>
        <p:spPr>
          <a:xfrm>
            <a:off x="1314747" y="4188012"/>
            <a:ext cx="1725373" cy="248259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0" name="TextBox 59"/>
          <p:cNvSpPr txBox="1"/>
          <p:nvPr/>
        </p:nvSpPr>
        <p:spPr>
          <a:xfrm>
            <a:off x="141521" y="3823712"/>
            <a:ext cx="1251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1600" dirty="0"/>
              <a:t>BV</a:t>
            </a:r>
          </a:p>
          <a:p>
            <a:pPr algn="ctr"/>
            <a:r>
              <a:rPr lang="nl-BE" sz="1600" dirty="0" smtClean="0"/>
              <a:t>VBDL</a:t>
            </a:r>
            <a:endParaRPr lang="nl-BE" sz="1600" dirty="0"/>
          </a:p>
        </p:txBody>
      </p:sp>
      <p:sp>
        <p:nvSpPr>
          <p:cNvPr id="61" name="TextBox 60"/>
          <p:cNvSpPr txBox="1"/>
          <p:nvPr/>
        </p:nvSpPr>
        <p:spPr>
          <a:xfrm>
            <a:off x="3215680" y="4104366"/>
            <a:ext cx="6643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/>
              <a:t>Post SC2 : </a:t>
            </a:r>
            <a:r>
              <a:rPr lang="nl-BE" sz="1600" dirty="0" smtClean="0"/>
              <a:t>kan </a:t>
            </a:r>
            <a:r>
              <a:rPr lang="nl-BE" sz="1600" dirty="0"/>
              <a:t>SC3 </a:t>
            </a:r>
            <a:r>
              <a:rPr lang="nl-BE" sz="1600" dirty="0" smtClean="0"/>
              <a:t>worden </a:t>
            </a:r>
            <a:r>
              <a:rPr lang="nl-BE" sz="1600" dirty="0"/>
              <a:t>maar geen garantie op stabiliteit</a:t>
            </a:r>
            <a:endParaRPr lang="nl-BE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2" name="Right Arrow 61"/>
          <p:cNvSpPr/>
          <p:nvPr/>
        </p:nvSpPr>
        <p:spPr>
          <a:xfrm>
            <a:off x="1311246" y="3744669"/>
            <a:ext cx="1725373" cy="248259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3" name="TextBox 62"/>
          <p:cNvSpPr txBox="1"/>
          <p:nvPr/>
        </p:nvSpPr>
        <p:spPr>
          <a:xfrm>
            <a:off x="3215680" y="3704558"/>
            <a:ext cx="61446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/>
              <a:t>Post SC3 : </a:t>
            </a:r>
            <a:r>
              <a:rPr lang="nl-BE" sz="1600" dirty="0" smtClean="0"/>
              <a:t>zekerheid </a:t>
            </a:r>
            <a:r>
              <a:rPr lang="nl-BE" sz="1600" dirty="0"/>
              <a:t>&amp; stabiliteit</a:t>
            </a:r>
            <a:endParaRPr lang="nl-BE" sz="16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048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23618" y="0"/>
            <a:ext cx="12168382" cy="68272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Timeline</a:t>
            </a:r>
            <a:endParaRPr lang="nl-BE" dirty="0"/>
          </a:p>
        </p:txBody>
      </p:sp>
      <p:sp>
        <p:nvSpPr>
          <p:cNvPr id="4" name="Right Arrow 3"/>
          <p:cNvSpPr/>
          <p:nvPr/>
        </p:nvSpPr>
        <p:spPr>
          <a:xfrm>
            <a:off x="1101856" y="1320143"/>
            <a:ext cx="10274731" cy="845559"/>
          </a:xfrm>
          <a:prstGeom prst="rightArrow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" name="TextBox 4"/>
          <p:cNvSpPr txBox="1"/>
          <p:nvPr/>
        </p:nvSpPr>
        <p:spPr>
          <a:xfrm>
            <a:off x="1101855" y="2165702"/>
            <a:ext cx="966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Jun </a:t>
            </a:r>
            <a:r>
              <a:rPr lang="nl-BE" dirty="0"/>
              <a:t>20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79291" y="2165702"/>
            <a:ext cx="875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Okt </a:t>
            </a:r>
            <a:r>
              <a:rPr lang="nl-BE" dirty="0"/>
              <a:t>20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92135" y="2165702"/>
            <a:ext cx="875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Okt </a:t>
            </a:r>
            <a:r>
              <a:rPr lang="nl-BE" dirty="0"/>
              <a:t>21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71021" y="2165698"/>
            <a:ext cx="875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Nov </a:t>
            </a:r>
            <a:r>
              <a:rPr lang="nl-BE" dirty="0"/>
              <a:t>21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25118" y="2165702"/>
            <a:ext cx="1009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Apr </a:t>
            </a:r>
            <a:r>
              <a:rPr lang="nl-BE" dirty="0"/>
              <a:t>22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652090" y="2165702"/>
            <a:ext cx="1339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Zomer 22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01855" y="2535033"/>
            <a:ext cx="1270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6" indent="-171446">
              <a:buFontTx/>
              <a:buChar char="-"/>
            </a:pPr>
            <a:r>
              <a:rPr lang="nl-BE" sz="1200" dirty="0"/>
              <a:t>Analyse</a:t>
            </a:r>
          </a:p>
          <a:p>
            <a:pPr marL="171446" indent="-171446">
              <a:buFontTx/>
              <a:buChar char="-"/>
            </a:pPr>
            <a:r>
              <a:rPr lang="nl-BE" sz="1200" dirty="0"/>
              <a:t>Ontwikkeling concept</a:t>
            </a:r>
          </a:p>
          <a:p>
            <a:pPr marL="171446" indent="-171446">
              <a:buFontTx/>
              <a:buChar char="-"/>
            </a:pPr>
            <a:r>
              <a:rPr lang="nl-BE" sz="1200" dirty="0"/>
              <a:t>Redactie </a:t>
            </a:r>
            <a:r>
              <a:rPr lang="nl-BE" sz="1200" dirty="0" err="1"/>
              <a:t>legal</a:t>
            </a:r>
            <a:r>
              <a:rPr lang="nl-BE" sz="1200" dirty="0"/>
              <a:t> teksten </a:t>
            </a:r>
          </a:p>
          <a:p>
            <a:endParaRPr lang="nl-BE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273746" y="2535033"/>
            <a:ext cx="1177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6" indent="-171446">
              <a:buFontTx/>
              <a:buChar char="-"/>
            </a:pPr>
            <a:r>
              <a:rPr lang="nl-BE" sz="1200" dirty="0"/>
              <a:t>Legal teksten klaar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92135" y="2535031"/>
            <a:ext cx="1371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6" indent="-171446">
              <a:buFontTx/>
              <a:buChar char="-"/>
            </a:pPr>
            <a:r>
              <a:rPr lang="nl-BE" sz="1200" dirty="0"/>
              <a:t>Goedkeuring </a:t>
            </a:r>
            <a:r>
              <a:rPr lang="nl-BE" sz="1200" dirty="0" err="1"/>
              <a:t>legal</a:t>
            </a:r>
            <a:r>
              <a:rPr lang="nl-BE" sz="1200" dirty="0"/>
              <a:t> teksten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994677" y="2535031"/>
            <a:ext cx="232322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6" indent="-171446">
              <a:buFontTx/>
              <a:buChar char="-"/>
            </a:pPr>
            <a:r>
              <a:rPr lang="nl-BE" sz="1200" dirty="0"/>
              <a:t>Publicatie 1</a:t>
            </a:r>
            <a:r>
              <a:rPr lang="nl-BE" sz="1200" baseline="30000" dirty="0"/>
              <a:t>e</a:t>
            </a:r>
            <a:r>
              <a:rPr lang="nl-BE" sz="1200" dirty="0"/>
              <a:t> oproep Cat*</a:t>
            </a:r>
          </a:p>
          <a:p>
            <a:r>
              <a:rPr lang="nl-BE" sz="1100" dirty="0" smtClean="0"/>
              <a:t>        Jan 22 </a:t>
            </a:r>
            <a:r>
              <a:rPr lang="nl-BE" sz="1100" dirty="0"/>
              <a:t>: </a:t>
            </a:r>
            <a:r>
              <a:rPr lang="nl-BE" sz="1100" dirty="0" smtClean="0"/>
              <a:t>shortlist</a:t>
            </a:r>
          </a:p>
          <a:p>
            <a:r>
              <a:rPr lang="nl-BE" sz="1100" dirty="0"/>
              <a:t> </a:t>
            </a:r>
            <a:r>
              <a:rPr lang="nl-BE" sz="1100" dirty="0" smtClean="0"/>
              <a:t>       </a:t>
            </a:r>
            <a:r>
              <a:rPr lang="nl-BE" sz="1100" dirty="0" smtClean="0"/>
              <a:t>Feb/Mar 22 </a:t>
            </a:r>
            <a:r>
              <a:rPr lang="nl-BE" sz="1100" dirty="0"/>
              <a:t>: interviews </a:t>
            </a:r>
            <a:r>
              <a:rPr lang="nl-BE" sz="1100" dirty="0" err="1"/>
              <a:t>CO’s</a:t>
            </a:r>
            <a:endParaRPr lang="nl-BE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8317897" y="2535031"/>
            <a:ext cx="1343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6" indent="-171446">
              <a:buFontTx/>
              <a:buChar char="-"/>
            </a:pPr>
            <a:r>
              <a:rPr lang="nl-BE" sz="1200" dirty="0"/>
              <a:t>Selectie </a:t>
            </a:r>
            <a:r>
              <a:rPr lang="nl-BE" sz="1200" dirty="0" err="1"/>
              <a:t>nav</a:t>
            </a:r>
            <a:r>
              <a:rPr lang="nl-BE" sz="1200" dirty="0"/>
              <a:t> 1</a:t>
            </a:r>
            <a:r>
              <a:rPr lang="nl-BE" sz="1200" baseline="30000" dirty="0"/>
              <a:t>e</a:t>
            </a:r>
            <a:r>
              <a:rPr lang="nl-BE" sz="1200" dirty="0"/>
              <a:t> oproep Cat</a:t>
            </a:r>
          </a:p>
          <a:p>
            <a:pPr marL="171446" indent="-171446">
              <a:buFontTx/>
              <a:buChar char="-"/>
            </a:pPr>
            <a:r>
              <a:rPr lang="nl-BE" sz="1200" dirty="0"/>
              <a:t>Verspreiden </a:t>
            </a:r>
            <a:r>
              <a:rPr lang="nl-BE" sz="1200" dirty="0" err="1"/>
              <a:t>Mutberichten</a:t>
            </a:r>
            <a:endParaRPr lang="nl-BE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9611081" y="2535030"/>
            <a:ext cx="12037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6" indent="-171446">
              <a:buFontTx/>
              <a:buChar char="-"/>
            </a:pPr>
            <a:r>
              <a:rPr lang="nl-BE" sz="1200" dirty="0" err="1"/>
              <a:t>Mut</a:t>
            </a:r>
            <a:r>
              <a:rPr lang="nl-BE" sz="1200" dirty="0"/>
              <a:t>/IPS 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1527191" y="1316766"/>
            <a:ext cx="12271" cy="845559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554798" y="1316766"/>
            <a:ext cx="12271" cy="845559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037278" y="1316766"/>
            <a:ext cx="12271" cy="845559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428434" y="1316766"/>
            <a:ext cx="12271" cy="845559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710181" y="1316766"/>
            <a:ext cx="12271" cy="845559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0116903" y="1316766"/>
            <a:ext cx="12271" cy="845559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ight Arrow 24"/>
          <p:cNvSpPr/>
          <p:nvPr/>
        </p:nvSpPr>
        <p:spPr>
          <a:xfrm>
            <a:off x="1103447" y="4247366"/>
            <a:ext cx="10274731" cy="845559"/>
          </a:xfrm>
          <a:prstGeom prst="rightArrow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</a:schemeClr>
              </a:gs>
              <a:gs pos="0">
                <a:schemeClr val="accent1">
                  <a:lumMod val="0"/>
                  <a:lumOff val="10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6" name="TextBox 25"/>
          <p:cNvSpPr txBox="1"/>
          <p:nvPr/>
        </p:nvSpPr>
        <p:spPr>
          <a:xfrm>
            <a:off x="1103445" y="5092925"/>
            <a:ext cx="958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Jun </a:t>
            </a:r>
            <a:r>
              <a:rPr lang="nl-BE" dirty="0"/>
              <a:t>20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280882" y="5092925"/>
            <a:ext cx="875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Okt </a:t>
            </a:r>
            <a:r>
              <a:rPr lang="nl-BE" dirty="0"/>
              <a:t>20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03113" y="5092925"/>
            <a:ext cx="875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Jun 21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673025" y="5092921"/>
            <a:ext cx="875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/>
              <a:t>Nov </a:t>
            </a:r>
            <a:r>
              <a:rPr lang="nl-BE" dirty="0"/>
              <a:t>20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85075" y="5092925"/>
            <a:ext cx="1009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Mar 21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236462" y="5092921"/>
            <a:ext cx="1339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/>
              <a:t>Zomer 21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103445" y="5462256"/>
            <a:ext cx="1270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6" indent="-171446">
              <a:buFontTx/>
              <a:buChar char="-"/>
            </a:pPr>
            <a:r>
              <a:rPr lang="nl-BE" sz="1200" dirty="0"/>
              <a:t>Analyse</a:t>
            </a:r>
          </a:p>
          <a:p>
            <a:pPr marL="171446" indent="-171446">
              <a:buFontTx/>
              <a:buChar char="-"/>
            </a:pPr>
            <a:r>
              <a:rPr lang="nl-BE" sz="1200" dirty="0"/>
              <a:t>Ontwikkeling concept</a:t>
            </a:r>
          </a:p>
          <a:p>
            <a:pPr marL="171446" indent="-171446">
              <a:buFontTx/>
              <a:buChar char="-"/>
            </a:pPr>
            <a:r>
              <a:rPr lang="nl-BE" sz="1200" dirty="0"/>
              <a:t>Redactie </a:t>
            </a:r>
            <a:r>
              <a:rPr lang="nl-BE" sz="1200" dirty="0" err="1"/>
              <a:t>legal</a:t>
            </a:r>
            <a:r>
              <a:rPr lang="nl-BE" sz="1200" dirty="0"/>
              <a:t> teksten </a:t>
            </a:r>
          </a:p>
          <a:p>
            <a:endParaRPr lang="nl-BE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2275337" y="5462255"/>
            <a:ext cx="1177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6" indent="-171446">
              <a:buFontTx/>
              <a:buChar char="-"/>
            </a:pPr>
            <a:r>
              <a:rPr lang="nl-BE" sz="1200" dirty="0"/>
              <a:t>Legal teksten klaar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833593" y="5462254"/>
            <a:ext cx="1416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6" indent="-171446">
              <a:buFontTx/>
              <a:buChar char="-"/>
            </a:pPr>
            <a:r>
              <a:rPr lang="nl-BE" sz="1200" dirty="0"/>
              <a:t>Goedkeuring </a:t>
            </a:r>
            <a:r>
              <a:rPr lang="nl-BE" sz="1200" dirty="0" err="1"/>
              <a:t>legal</a:t>
            </a:r>
            <a:r>
              <a:rPr lang="nl-BE" sz="1200" dirty="0"/>
              <a:t> teksten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474761" y="5462254"/>
            <a:ext cx="23232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6" indent="-171446">
              <a:buFontTx/>
              <a:buChar char="-"/>
            </a:pPr>
            <a:r>
              <a:rPr lang="nl-BE" sz="1200" dirty="0"/>
              <a:t>Publicatie 1</a:t>
            </a:r>
            <a:r>
              <a:rPr lang="nl-BE" sz="1200" baseline="30000" dirty="0"/>
              <a:t>e</a:t>
            </a:r>
            <a:r>
              <a:rPr lang="nl-BE" sz="1200" dirty="0"/>
              <a:t> oproep </a:t>
            </a:r>
            <a:r>
              <a:rPr lang="nl-BE" sz="1200" dirty="0" smtClean="0"/>
              <a:t>Cat*</a:t>
            </a:r>
          </a:p>
          <a:p>
            <a:r>
              <a:rPr lang="nl-BE" sz="1200" dirty="0"/>
              <a:t> </a:t>
            </a:r>
            <a:r>
              <a:rPr lang="nl-BE" sz="1200" dirty="0" smtClean="0"/>
              <a:t>       Jan</a:t>
            </a:r>
            <a:r>
              <a:rPr lang="nl-BE" sz="1100" dirty="0" smtClean="0"/>
              <a:t> 21 </a:t>
            </a:r>
            <a:r>
              <a:rPr lang="nl-BE" sz="1100" dirty="0"/>
              <a:t>: </a:t>
            </a:r>
            <a:r>
              <a:rPr lang="nl-BE" sz="1100" dirty="0" smtClean="0"/>
              <a:t>shortlist</a:t>
            </a:r>
          </a:p>
          <a:p>
            <a:r>
              <a:rPr lang="nl-BE" sz="1100" dirty="0"/>
              <a:t> </a:t>
            </a:r>
            <a:r>
              <a:rPr lang="nl-BE" sz="1100" dirty="0" smtClean="0"/>
              <a:t>        </a:t>
            </a:r>
            <a:r>
              <a:rPr lang="nl-BE" sz="1100" dirty="0" smtClean="0"/>
              <a:t>Feb/Mar </a:t>
            </a:r>
            <a:r>
              <a:rPr lang="nl-BE" sz="1100" dirty="0"/>
              <a:t>21 : interviews </a:t>
            </a:r>
            <a:r>
              <a:rPr lang="nl-BE" sz="1100" dirty="0" err="1"/>
              <a:t>CO’s</a:t>
            </a:r>
            <a:endParaRPr lang="nl-BE" sz="1100" dirty="0"/>
          </a:p>
        </p:txBody>
      </p:sp>
      <p:sp>
        <p:nvSpPr>
          <p:cNvPr id="36" name="TextBox 35"/>
          <p:cNvSpPr txBox="1"/>
          <p:nvPr/>
        </p:nvSpPr>
        <p:spPr>
          <a:xfrm>
            <a:off x="5593094" y="5462253"/>
            <a:ext cx="1343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6" indent="-171446">
              <a:buFontTx/>
              <a:buChar char="-"/>
            </a:pPr>
            <a:r>
              <a:rPr lang="nl-BE" sz="1200" dirty="0"/>
              <a:t>Selectie </a:t>
            </a:r>
            <a:r>
              <a:rPr lang="nl-BE" sz="1200" dirty="0" err="1"/>
              <a:t>nav</a:t>
            </a:r>
            <a:r>
              <a:rPr lang="nl-BE" sz="1200" dirty="0"/>
              <a:t> 1</a:t>
            </a:r>
            <a:r>
              <a:rPr lang="nl-BE" sz="1200" baseline="30000" dirty="0"/>
              <a:t>e</a:t>
            </a:r>
            <a:r>
              <a:rPr lang="nl-BE" sz="1200" dirty="0"/>
              <a:t> oproep Cat</a:t>
            </a:r>
          </a:p>
          <a:p>
            <a:pPr marL="171446" indent="-171446">
              <a:buFontTx/>
              <a:buChar char="-"/>
            </a:pPr>
            <a:r>
              <a:rPr lang="nl-BE" sz="1200" dirty="0"/>
              <a:t>Verspreiden </a:t>
            </a:r>
            <a:r>
              <a:rPr lang="nl-BE" sz="1200" dirty="0" err="1"/>
              <a:t>Mutberichten</a:t>
            </a:r>
            <a:endParaRPr lang="nl-BE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8273119" y="5462253"/>
            <a:ext cx="12037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46" indent="-171446">
              <a:buFontTx/>
              <a:buChar char="-"/>
            </a:pPr>
            <a:r>
              <a:rPr lang="nl-BE" sz="1200" dirty="0" err="1"/>
              <a:t>Mut</a:t>
            </a:r>
            <a:r>
              <a:rPr lang="nl-BE" sz="1200" dirty="0"/>
              <a:t>/IPS 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1528782" y="4243989"/>
            <a:ext cx="12271" cy="845559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556389" y="4243989"/>
            <a:ext cx="12271" cy="845559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8703068" y="4250743"/>
            <a:ext cx="12271" cy="845559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045678" y="4228749"/>
            <a:ext cx="12271" cy="845559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5939658" y="4228749"/>
            <a:ext cx="12271" cy="845559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7149294" y="4214535"/>
            <a:ext cx="12271" cy="845559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87031" y="712534"/>
            <a:ext cx="2936629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BE" sz="2400" dirty="0"/>
              <a:t>Best case/</a:t>
            </a:r>
            <a:r>
              <a:rPr lang="nl-BE" sz="2400" dirty="0" err="1"/>
              <a:t>legal</a:t>
            </a:r>
            <a:r>
              <a:rPr lang="nl-BE" sz="2400" dirty="0"/>
              <a:t> </a:t>
            </a:r>
            <a:r>
              <a:rPr lang="nl-BE" sz="2400" dirty="0" err="1"/>
              <a:t>texts</a:t>
            </a:r>
            <a:endParaRPr lang="nl-BE" sz="2400" dirty="0"/>
          </a:p>
        </p:txBody>
      </p:sp>
      <p:sp>
        <p:nvSpPr>
          <p:cNvPr id="44" name="TextBox 43"/>
          <p:cNvSpPr txBox="1"/>
          <p:nvPr/>
        </p:nvSpPr>
        <p:spPr>
          <a:xfrm>
            <a:off x="69338" y="3757278"/>
            <a:ext cx="8630066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BE" sz="2400" dirty="0"/>
              <a:t>Best </a:t>
            </a:r>
            <a:r>
              <a:rPr lang="nl-BE" sz="2400" dirty="0" smtClean="0"/>
              <a:t>case bij principieel akkoord MOD (teksten / IPS in parallel)</a:t>
            </a:r>
            <a:endParaRPr lang="nl-BE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3154063" y="6488669"/>
            <a:ext cx="5545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sz="1600" dirty="0"/>
              <a:t>*In regime oproep in Cat Nat oproepen (verspreiding in Jun)</a:t>
            </a:r>
          </a:p>
        </p:txBody>
      </p:sp>
    </p:spTree>
    <p:extLst>
      <p:ext uri="{BB962C8B-B14F-4D97-AF65-F5344CB8AC3E}">
        <p14:creationId xmlns:p14="http://schemas.microsoft.com/office/powerpoint/2010/main" val="948054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215640" y="3020061"/>
            <a:ext cx="5135880" cy="805179"/>
          </a:xfrm>
          <a:ln w="50800"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nl-BE" sz="4800" cap="none" dirty="0" smtClean="0">
                <a:solidFill>
                  <a:srgbClr val="FF0000"/>
                </a:solidFill>
              </a:rPr>
              <a:t>Way </a:t>
            </a:r>
            <a:r>
              <a:rPr lang="nl-BE" sz="4800" cap="none" dirty="0" err="1" smtClean="0">
                <a:solidFill>
                  <a:srgbClr val="FF0000"/>
                </a:solidFill>
              </a:rPr>
              <a:t>ahead</a:t>
            </a:r>
            <a:endParaRPr lang="nl-BE" sz="4800" cap="non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47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Way </a:t>
            </a:r>
            <a:r>
              <a:rPr lang="nl-BE" dirty="0" err="1" smtClean="0"/>
              <a:t>ahead</a:t>
            </a:r>
            <a:r>
              <a:rPr lang="nl-BE" dirty="0" smtClean="0"/>
              <a:t> </a:t>
            </a:r>
            <a:r>
              <a:rPr lang="nl-BE" sz="2000" dirty="0" smtClean="0"/>
              <a:t>(1/3)</a:t>
            </a:r>
            <a:endParaRPr lang="nl-BE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b="1" dirty="0" smtClean="0">
                <a:solidFill>
                  <a:srgbClr val="00B050"/>
                </a:solidFill>
              </a:rPr>
              <a:t>Briefing Vakorganisaties </a:t>
            </a:r>
            <a:r>
              <a:rPr lang="nl-BE" dirty="0" smtClean="0"/>
              <a:t>/ </a:t>
            </a:r>
            <a:r>
              <a:rPr lang="nl-BE" dirty="0" err="1" smtClean="0"/>
              <a:t>Comdoketen</a:t>
            </a:r>
            <a:r>
              <a:rPr lang="nl-BE" dirty="0" smtClean="0"/>
              <a:t>				</a:t>
            </a:r>
            <a:r>
              <a:rPr lang="nl-BE" dirty="0" smtClean="0"/>
              <a:t>30 Jul </a:t>
            </a:r>
            <a:r>
              <a:rPr lang="nl-BE" dirty="0" smtClean="0"/>
              <a:t>20</a:t>
            </a:r>
          </a:p>
          <a:p>
            <a:r>
              <a:rPr lang="nl-BE" dirty="0" smtClean="0"/>
              <a:t>Samenstelling kernteam						</a:t>
            </a:r>
            <a:r>
              <a:rPr lang="nl-BE" dirty="0" smtClean="0"/>
              <a:t>30 Jul </a:t>
            </a:r>
            <a:r>
              <a:rPr lang="nl-BE" dirty="0" smtClean="0"/>
              <a:t>20</a:t>
            </a:r>
          </a:p>
          <a:p>
            <a:pPr lvl="1"/>
            <a:r>
              <a:rPr lang="nl-BE" dirty="0" smtClean="0"/>
              <a:t>OF5 </a:t>
            </a:r>
            <a:r>
              <a:rPr lang="nl-BE" dirty="0" err="1" smtClean="0"/>
              <a:t>ProjOffr</a:t>
            </a:r>
            <a:endParaRPr lang="nl-BE" dirty="0" smtClean="0"/>
          </a:p>
          <a:p>
            <a:pPr lvl="1"/>
            <a:r>
              <a:rPr lang="nl-BE" b="1" dirty="0" smtClean="0">
                <a:solidFill>
                  <a:srgbClr val="00B050"/>
                </a:solidFill>
              </a:rPr>
              <a:t>Domein Infra: Nationale TSS Infra coördinator</a:t>
            </a:r>
          </a:p>
          <a:p>
            <a:pPr lvl="1"/>
            <a:r>
              <a:rPr lang="nl-BE" b="1" dirty="0" smtClean="0">
                <a:solidFill>
                  <a:srgbClr val="00B050"/>
                </a:solidFill>
              </a:rPr>
              <a:t>Domein CIS: Nationale TSS CIS coördinator</a:t>
            </a:r>
          </a:p>
          <a:p>
            <a:pPr lvl="1"/>
            <a:r>
              <a:rPr lang="nl-BE" b="1" dirty="0" smtClean="0">
                <a:solidFill>
                  <a:srgbClr val="00B050"/>
                </a:solidFill>
              </a:rPr>
              <a:t>Domein HORECA</a:t>
            </a:r>
          </a:p>
          <a:p>
            <a:pPr lvl="1"/>
            <a:r>
              <a:rPr lang="nl-BE" b="1" dirty="0" smtClean="0">
                <a:solidFill>
                  <a:srgbClr val="00B050"/>
                </a:solidFill>
              </a:rPr>
              <a:t>Domein Wacht &amp; </a:t>
            </a:r>
            <a:r>
              <a:rPr lang="nl-BE" b="1" dirty="0" smtClean="0">
                <a:solidFill>
                  <a:srgbClr val="00B050"/>
                </a:solidFill>
              </a:rPr>
              <a:t>HR4U</a:t>
            </a:r>
            <a:endParaRPr lang="nl-BE" b="1" dirty="0" smtClean="0">
              <a:solidFill>
                <a:srgbClr val="00B050"/>
              </a:solidFill>
            </a:endParaRP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931120" y="6356351"/>
            <a:ext cx="2159000" cy="365125"/>
          </a:xfrm>
        </p:spPr>
        <p:txBody>
          <a:bodyPr/>
          <a:lstStyle/>
          <a:p>
            <a:pPr>
              <a:defRPr/>
            </a:pPr>
            <a:fld id="{10F3D26D-89A5-4D26-A3CC-EA135C7858EA}" type="slidenum">
              <a:rPr lang="nl-BE" smtClean="0"/>
              <a:pPr>
                <a:defRPr/>
              </a:pPr>
              <a:t>25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752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Way </a:t>
            </a:r>
            <a:r>
              <a:rPr lang="nl-BE" dirty="0" err="1" smtClean="0"/>
              <a:t>ahead</a:t>
            </a:r>
            <a:r>
              <a:rPr lang="nl-BE" dirty="0" smtClean="0"/>
              <a:t> </a:t>
            </a:r>
            <a:r>
              <a:rPr lang="nl-BE" sz="2000" dirty="0" smtClean="0"/>
              <a:t>(2/3)</a:t>
            </a:r>
            <a:endParaRPr lang="nl-BE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Communicatie naar Defensie						30 </a:t>
            </a:r>
            <a:r>
              <a:rPr lang="nl-BE" dirty="0" smtClean="0"/>
              <a:t>Jul </a:t>
            </a:r>
            <a:r>
              <a:rPr lang="nl-BE" dirty="0" smtClean="0"/>
              <a:t>20</a:t>
            </a:r>
          </a:p>
          <a:p>
            <a:pPr lvl="1"/>
            <a:r>
              <a:rPr lang="nl-BE" dirty="0" smtClean="0"/>
              <a:t>Concept</a:t>
            </a:r>
          </a:p>
          <a:p>
            <a:pPr lvl="1"/>
            <a:r>
              <a:rPr lang="nl-BE" dirty="0" smtClean="0"/>
              <a:t>Situeren in een breder ‘loopbaan &amp; WB verhaal’:</a:t>
            </a:r>
          </a:p>
          <a:p>
            <a:pPr lvl="2"/>
            <a:r>
              <a:rPr lang="nl-BE" dirty="0" err="1" smtClean="0"/>
              <a:t>OOffr</a:t>
            </a:r>
            <a:r>
              <a:rPr lang="nl-BE" dirty="0" smtClean="0"/>
              <a:t> SC3</a:t>
            </a:r>
          </a:p>
          <a:p>
            <a:pPr lvl="2"/>
            <a:r>
              <a:rPr lang="nl-BE" dirty="0" smtClean="0"/>
              <a:t>Nieuwe </a:t>
            </a:r>
            <a:r>
              <a:rPr lang="nl-BE" dirty="0" smtClean="0"/>
              <a:t>BHK SU22P via interne werving</a:t>
            </a:r>
            <a:endParaRPr lang="nl-BE" dirty="0" smtClean="0"/>
          </a:p>
          <a:p>
            <a:pPr lvl="1"/>
            <a:r>
              <a:rPr lang="nl-BE" dirty="0" smtClean="0"/>
              <a:t>Timing</a:t>
            </a:r>
          </a:p>
          <a:p>
            <a:pPr lvl="1"/>
            <a:r>
              <a:rPr lang="nl-BE" dirty="0" smtClean="0"/>
              <a:t>‘In bijlage’ lijst </a:t>
            </a:r>
            <a:r>
              <a:rPr lang="nl-BE" dirty="0" smtClean="0"/>
              <a:t>betrokken </a:t>
            </a:r>
            <a:r>
              <a:rPr lang="nl-BE" dirty="0" smtClean="0"/>
              <a:t>Pers </a:t>
            </a:r>
            <a:r>
              <a:rPr lang="nl-BE" dirty="0" smtClean="0"/>
              <a:t>o.b.v</a:t>
            </a:r>
            <a:r>
              <a:rPr lang="nl-BE" dirty="0" smtClean="0"/>
              <a:t>. actuele </a:t>
            </a:r>
            <a:r>
              <a:rPr lang="nl-BE" dirty="0" smtClean="0"/>
              <a:t>postbezetting</a:t>
            </a:r>
          </a:p>
          <a:p>
            <a:r>
              <a:rPr lang="nl-BE" dirty="0" smtClean="0"/>
              <a:t>Vormingsplan </a:t>
            </a:r>
            <a:r>
              <a:rPr lang="nl-BE" dirty="0"/>
              <a:t>voor </a:t>
            </a:r>
            <a:r>
              <a:rPr lang="nl-BE" dirty="0" err="1"/>
              <a:t>Comdo</a:t>
            </a:r>
            <a:r>
              <a:rPr lang="nl-BE" dirty="0"/>
              <a:t> </a:t>
            </a:r>
            <a:r>
              <a:rPr lang="nl-BE" dirty="0" err="1"/>
              <a:t>Location</a:t>
            </a:r>
            <a:r>
              <a:rPr lang="nl-BE" dirty="0"/>
              <a:t> Office			30 Aug </a:t>
            </a:r>
            <a:r>
              <a:rPr lang="nl-BE" dirty="0" smtClean="0"/>
              <a:t>20</a:t>
            </a:r>
            <a:endParaRPr lang="nl-BE" dirty="0" smtClean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931120" y="6356351"/>
            <a:ext cx="2159000" cy="365125"/>
          </a:xfrm>
        </p:spPr>
        <p:txBody>
          <a:bodyPr/>
          <a:lstStyle/>
          <a:p>
            <a:pPr>
              <a:defRPr/>
            </a:pPr>
            <a:fld id="{10F3D26D-89A5-4D26-A3CC-EA135C7858EA}" type="slidenum">
              <a:rPr lang="nl-BE" smtClean="0"/>
              <a:pPr>
                <a:defRPr/>
              </a:pPr>
              <a:t>26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0829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Way </a:t>
            </a:r>
            <a:r>
              <a:rPr lang="nl-BE" dirty="0" err="1" smtClean="0"/>
              <a:t>ahead</a:t>
            </a:r>
            <a:r>
              <a:rPr lang="nl-BE" dirty="0" smtClean="0"/>
              <a:t> </a:t>
            </a:r>
            <a:r>
              <a:rPr lang="nl-BE" sz="2000" dirty="0" smtClean="0"/>
              <a:t>(3/3)</a:t>
            </a:r>
            <a:endParaRPr lang="nl-BE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78281"/>
            <a:ext cx="10972800" cy="4525963"/>
          </a:xfrm>
        </p:spPr>
        <p:txBody>
          <a:bodyPr/>
          <a:lstStyle/>
          <a:p>
            <a:r>
              <a:rPr lang="nl-BE" dirty="0" smtClean="0"/>
              <a:t>Uitwerken procedures:							01 Jan 21</a:t>
            </a:r>
          </a:p>
          <a:p>
            <a:pPr lvl="1"/>
            <a:r>
              <a:rPr lang="nl-BE" dirty="0" smtClean="0"/>
              <a:t>Aanpassing </a:t>
            </a:r>
            <a:r>
              <a:rPr lang="nl-BE" dirty="0" smtClean="0"/>
              <a:t>MB Delegatie </a:t>
            </a:r>
            <a:endParaRPr lang="nl-BE" dirty="0" smtClean="0"/>
          </a:p>
          <a:p>
            <a:pPr lvl="1"/>
            <a:r>
              <a:rPr lang="nl-BE" dirty="0" smtClean="0"/>
              <a:t>Uitwerken </a:t>
            </a:r>
            <a:r>
              <a:rPr lang="nl-BE" dirty="0" err="1" smtClean="0"/>
              <a:t>SLA’s</a:t>
            </a:r>
            <a:r>
              <a:rPr lang="nl-BE" dirty="0" smtClean="0"/>
              <a:t>:</a:t>
            </a:r>
          </a:p>
          <a:p>
            <a:pPr lvl="2"/>
            <a:r>
              <a:rPr lang="nl-BE" dirty="0"/>
              <a:t>Verantwoordelijkheden </a:t>
            </a:r>
            <a:r>
              <a:rPr lang="nl-BE" dirty="0" err="1"/>
              <a:t>Location</a:t>
            </a:r>
            <a:r>
              <a:rPr lang="nl-BE" dirty="0"/>
              <a:t> </a:t>
            </a:r>
            <a:r>
              <a:rPr lang="nl-BE" dirty="0" smtClean="0"/>
              <a:t>Office </a:t>
            </a:r>
            <a:r>
              <a:rPr lang="nl-BE" dirty="0"/>
              <a:t>en te verzekeren niveau van </a:t>
            </a:r>
            <a:r>
              <a:rPr lang="nl-BE" dirty="0" smtClean="0"/>
              <a:t>dienstverlening</a:t>
            </a:r>
            <a:endParaRPr lang="nl-BE" dirty="0"/>
          </a:p>
          <a:p>
            <a:pPr lvl="2"/>
            <a:r>
              <a:rPr lang="nl-BE" dirty="0"/>
              <a:t>Waarvoor kan er GEEN beroep gedaan worden op het </a:t>
            </a:r>
            <a:r>
              <a:rPr lang="nl-BE" dirty="0" err="1"/>
              <a:t>Location</a:t>
            </a:r>
            <a:r>
              <a:rPr lang="nl-BE" dirty="0"/>
              <a:t> </a:t>
            </a:r>
            <a:r>
              <a:rPr lang="nl-BE" dirty="0" smtClean="0"/>
              <a:t>Office</a:t>
            </a:r>
            <a:endParaRPr lang="nl-BE" dirty="0"/>
          </a:p>
          <a:p>
            <a:pPr lvl="2"/>
            <a:r>
              <a:rPr lang="nl-BE" dirty="0"/>
              <a:t>Functionele sturing door de 4 coördinatoren </a:t>
            </a:r>
            <a:r>
              <a:rPr lang="nl-BE" dirty="0" smtClean="0"/>
              <a:t>TSS</a:t>
            </a:r>
            <a:endParaRPr lang="nl-BE" dirty="0"/>
          </a:p>
          <a:p>
            <a:pPr lvl="2"/>
            <a:r>
              <a:rPr lang="nl-BE" dirty="0" smtClean="0"/>
              <a:t>Werking/</a:t>
            </a:r>
            <a:r>
              <a:rPr lang="nl-BE" dirty="0" err="1" smtClean="0"/>
              <a:t>Comdoketen</a:t>
            </a:r>
            <a:r>
              <a:rPr lang="nl-BE" dirty="0" smtClean="0"/>
              <a:t> </a:t>
            </a:r>
            <a:r>
              <a:rPr lang="nl-BE" dirty="0" smtClean="0"/>
              <a:t>BCU voor </a:t>
            </a:r>
            <a:r>
              <a:rPr lang="nl-BE" dirty="0" err="1" smtClean="0"/>
              <a:t>Ops</a:t>
            </a:r>
            <a:r>
              <a:rPr lang="nl-BE" dirty="0" smtClean="0"/>
              <a:t> contracten</a:t>
            </a:r>
          </a:p>
          <a:p>
            <a:pPr lvl="2"/>
            <a:r>
              <a:rPr lang="nl-BE" dirty="0" smtClean="0"/>
              <a:t>Versterkingen professionele wacht waar en wanneer nodig</a:t>
            </a:r>
          </a:p>
          <a:p>
            <a:pPr lvl="2"/>
            <a:r>
              <a:rPr lang="nl-BE" dirty="0" smtClean="0"/>
              <a:t>Standaard dienstverlening Catering in regime / bij evenementen</a:t>
            </a:r>
          </a:p>
          <a:p>
            <a:pPr lvl="2"/>
            <a:r>
              <a:rPr lang="nl-BE" dirty="0" smtClean="0"/>
              <a:t>Mechanisme ‘versterkingen koks’</a:t>
            </a:r>
            <a:endParaRPr lang="nl-BE" dirty="0" smtClean="0"/>
          </a:p>
          <a:p>
            <a:r>
              <a:rPr lang="nl-BE" dirty="0" err="1" smtClean="0"/>
              <a:t>Roll</a:t>
            </a:r>
            <a:r>
              <a:rPr lang="nl-BE" dirty="0" smtClean="0"/>
              <a:t> out									</a:t>
            </a:r>
            <a:r>
              <a:rPr lang="nl-BE" dirty="0" smtClean="0"/>
              <a:t>1</a:t>
            </a:r>
            <a:r>
              <a:rPr lang="nl-BE" baseline="30000" dirty="0" smtClean="0"/>
              <a:t>ste</a:t>
            </a:r>
            <a:r>
              <a:rPr lang="nl-BE" dirty="0" smtClean="0"/>
              <a:t> Sem </a:t>
            </a:r>
            <a:r>
              <a:rPr lang="nl-BE" dirty="0" smtClean="0"/>
              <a:t>21</a:t>
            </a:r>
          </a:p>
          <a:p>
            <a:pPr lvl="1"/>
            <a:endParaRPr lang="nl-BE" dirty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931120" y="6356351"/>
            <a:ext cx="2159000" cy="365125"/>
          </a:xfrm>
        </p:spPr>
        <p:txBody>
          <a:bodyPr/>
          <a:lstStyle/>
          <a:p>
            <a:pPr>
              <a:defRPr/>
            </a:pPr>
            <a:fld id="{10F3D26D-89A5-4D26-A3CC-EA135C7858EA}" type="slidenum">
              <a:rPr lang="nl-BE" smtClean="0"/>
              <a:pPr>
                <a:defRPr/>
              </a:pPr>
              <a:t>27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3263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BE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9157547"/>
          </a:xfrm>
        </p:spPr>
      </p:pic>
    </p:spTree>
    <p:extLst>
      <p:ext uri="{BB962C8B-B14F-4D97-AF65-F5344CB8AC3E}">
        <p14:creationId xmlns:p14="http://schemas.microsoft.com/office/powerpoint/2010/main" val="115834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Algemeen idee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5880" y="1600201"/>
            <a:ext cx="10515600" cy="5257799"/>
          </a:xfrm>
        </p:spPr>
        <p:txBody>
          <a:bodyPr>
            <a:normAutofit/>
          </a:bodyPr>
          <a:lstStyle/>
          <a:p>
            <a:r>
              <a:rPr lang="nl-BE" dirty="0" smtClean="0"/>
              <a:t>Dienstverlening </a:t>
            </a:r>
            <a:r>
              <a:rPr lang="nl-BE" dirty="0" smtClean="0"/>
              <a:t>aan de CO &amp; zijn Pers als insteek</a:t>
            </a:r>
          </a:p>
          <a:p>
            <a:pPr lvl="1"/>
            <a:r>
              <a:rPr lang="nl-BE" dirty="0" smtClean="0"/>
              <a:t>CO concentreert zich op zijn hoofdopdracht</a:t>
            </a:r>
          </a:p>
          <a:p>
            <a:pPr lvl="1"/>
            <a:r>
              <a:rPr lang="nl-BE" dirty="0" smtClean="0"/>
              <a:t>Voorafname op de </a:t>
            </a:r>
            <a:r>
              <a:rPr lang="nl-BE" dirty="0" err="1" smtClean="0"/>
              <a:t>OutS</a:t>
            </a:r>
            <a:r>
              <a:rPr lang="nl-BE" dirty="0" smtClean="0"/>
              <a:t> (</a:t>
            </a:r>
            <a:r>
              <a:rPr lang="nl-BE" dirty="0" err="1" smtClean="0"/>
              <a:t>roll</a:t>
            </a:r>
            <a:r>
              <a:rPr lang="nl-BE" dirty="0" smtClean="0"/>
              <a:t> out tot +/- 2030)</a:t>
            </a:r>
            <a:endParaRPr lang="nl-BE" dirty="0" smtClean="0"/>
          </a:p>
          <a:p>
            <a:r>
              <a:rPr lang="nl-BE" dirty="0" smtClean="0"/>
              <a:t>Normering, </a:t>
            </a:r>
            <a:r>
              <a:rPr lang="nl-BE" dirty="0" err="1" smtClean="0"/>
              <a:t>uniformizering</a:t>
            </a:r>
            <a:r>
              <a:rPr lang="nl-BE" dirty="0" smtClean="0"/>
              <a:t> en betere aansturing TSS</a:t>
            </a:r>
            <a:endParaRPr lang="nl-BE" dirty="0"/>
          </a:p>
          <a:p>
            <a:r>
              <a:rPr lang="nl-BE" dirty="0" smtClean="0"/>
              <a:t>1 </a:t>
            </a:r>
            <a:r>
              <a:rPr lang="nl-BE" dirty="0" smtClean="0"/>
              <a:t>antenne TSS per site</a:t>
            </a:r>
          </a:p>
          <a:p>
            <a:pPr lvl="1"/>
            <a:r>
              <a:rPr lang="nl-BE" dirty="0" smtClean="0"/>
              <a:t>Site: (pre) </a:t>
            </a:r>
            <a:r>
              <a:rPr lang="nl-BE" dirty="0" err="1" smtClean="0"/>
              <a:t>Location</a:t>
            </a:r>
            <a:r>
              <a:rPr lang="nl-BE" dirty="0" smtClean="0"/>
              <a:t> Office &amp; module per domein TSS </a:t>
            </a:r>
          </a:p>
          <a:p>
            <a:pPr lvl="1"/>
            <a:r>
              <a:rPr lang="nl-BE" dirty="0" smtClean="0"/>
              <a:t>Toegang tot verhoogde drempel </a:t>
            </a:r>
            <a:r>
              <a:rPr lang="nl-BE" dirty="0" err="1" smtClean="0"/>
              <a:t>ordonnateur</a:t>
            </a:r>
            <a:r>
              <a:rPr lang="nl-BE" dirty="0" smtClean="0"/>
              <a:t> </a:t>
            </a:r>
            <a:r>
              <a:rPr lang="nl-BE" dirty="0" smtClean="0"/>
              <a:t>Lokale Aankoop</a:t>
            </a:r>
            <a:endParaRPr lang="nl-BE" dirty="0" smtClean="0"/>
          </a:p>
          <a:p>
            <a:r>
              <a:rPr lang="nl-BE" dirty="0" smtClean="0"/>
              <a:t>Invulling Pers via:</a:t>
            </a:r>
          </a:p>
          <a:p>
            <a:pPr lvl="1"/>
            <a:r>
              <a:rPr lang="nl-BE" dirty="0" smtClean="0"/>
              <a:t>‘eindeloopbaan / werkbaar werk’ voor actieve Mil</a:t>
            </a:r>
          </a:p>
          <a:p>
            <a:pPr lvl="1"/>
            <a:r>
              <a:rPr lang="nl-BE" dirty="0" smtClean="0"/>
              <a:t>SC3</a:t>
            </a:r>
          </a:p>
          <a:p>
            <a:pPr lvl="1"/>
            <a:r>
              <a:rPr lang="nl-BE" dirty="0" err="1"/>
              <a:t>Civ</a:t>
            </a:r>
            <a:r>
              <a:rPr lang="nl-BE" dirty="0"/>
              <a:t> en verschillende types </a:t>
            </a:r>
            <a:r>
              <a:rPr lang="nl-BE" dirty="0" err="1"/>
              <a:t>ResMil</a:t>
            </a:r>
            <a:r>
              <a:rPr lang="nl-BE" dirty="0"/>
              <a:t> (CLMM, (directe) </a:t>
            </a:r>
            <a:r>
              <a:rPr lang="nl-BE" dirty="0" smtClean="0"/>
              <a:t>VEP)</a:t>
            </a: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931120" y="6356351"/>
            <a:ext cx="2159000" cy="365125"/>
          </a:xfrm>
        </p:spPr>
        <p:txBody>
          <a:bodyPr/>
          <a:lstStyle/>
          <a:p>
            <a:pPr>
              <a:defRPr/>
            </a:pPr>
            <a:fld id="{10F3D26D-89A5-4D26-A3CC-EA135C7858EA}" type="slidenum">
              <a:rPr lang="nl-BE" smtClean="0"/>
              <a:pPr>
                <a:defRPr/>
              </a:pPr>
              <a:t>3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6579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3215640" y="3020061"/>
            <a:ext cx="5135880" cy="805179"/>
          </a:xfrm>
          <a:ln w="50800"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nl-BE" sz="4800" cap="none" dirty="0" smtClean="0">
                <a:solidFill>
                  <a:srgbClr val="FF0000"/>
                </a:solidFill>
              </a:rPr>
              <a:t>Domeinen</a:t>
            </a:r>
            <a:endParaRPr lang="nl-BE" sz="4800" cap="non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06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Infra</a:t>
            </a:r>
            <a:endParaRPr lang="nl-BE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1"/>
            <a:ext cx="6487160" cy="2545079"/>
          </a:xfrm>
        </p:spPr>
        <p:txBody>
          <a:bodyPr/>
          <a:lstStyle/>
          <a:p>
            <a:r>
              <a:rPr lang="nl-BE" dirty="0" err="1" smtClean="0"/>
              <a:t>Env</a:t>
            </a:r>
            <a:r>
              <a:rPr lang="nl-BE" dirty="0" smtClean="0"/>
              <a:t> Eerste echelon &lt; </a:t>
            </a:r>
            <a:r>
              <a:rPr lang="nl-BE" dirty="0" err="1" smtClean="0"/>
              <a:t>OutS</a:t>
            </a:r>
            <a:endParaRPr lang="nl-BE" dirty="0" smtClean="0"/>
          </a:p>
          <a:p>
            <a:pPr lvl="1"/>
            <a:r>
              <a:rPr lang="nl-BE" sz="2200" dirty="0" smtClean="0"/>
              <a:t>Enkele blokken of achterwacht: 2 Mil</a:t>
            </a:r>
          </a:p>
          <a:p>
            <a:pPr lvl="1"/>
            <a:r>
              <a:rPr lang="nl-BE" sz="2200" dirty="0" smtClean="0"/>
              <a:t>Gewoon kwartier: 4 Mil (1 </a:t>
            </a:r>
            <a:r>
              <a:rPr lang="nl-BE" sz="2200" dirty="0" err="1" smtClean="0"/>
              <a:t>OOffr</a:t>
            </a:r>
            <a:r>
              <a:rPr lang="nl-BE" sz="2200" dirty="0" smtClean="0"/>
              <a:t>, 3 </a:t>
            </a:r>
            <a:r>
              <a:rPr lang="nl-BE" sz="2200" dirty="0" err="1" smtClean="0"/>
              <a:t>Vrijw</a:t>
            </a:r>
            <a:r>
              <a:rPr lang="nl-BE" sz="2200" dirty="0" smtClean="0"/>
              <a:t>)</a:t>
            </a:r>
            <a:endParaRPr lang="nl-BE" sz="2200" dirty="0"/>
          </a:p>
          <a:p>
            <a:pPr lvl="1"/>
            <a:r>
              <a:rPr lang="nl-BE" sz="2200" dirty="0" smtClean="0"/>
              <a:t>Technisch kwartier: 6 Mil (1 </a:t>
            </a:r>
            <a:r>
              <a:rPr lang="nl-BE" sz="2200" dirty="0" err="1" smtClean="0"/>
              <a:t>OOffr</a:t>
            </a:r>
            <a:r>
              <a:rPr lang="nl-BE" sz="2200" dirty="0" smtClean="0"/>
              <a:t>, 5 </a:t>
            </a:r>
            <a:r>
              <a:rPr lang="nl-BE" sz="2200" dirty="0" err="1" smtClean="0"/>
              <a:t>Vrijw</a:t>
            </a:r>
            <a:r>
              <a:rPr lang="nl-BE" sz="2200" dirty="0" smtClean="0"/>
              <a:t>)</a:t>
            </a:r>
          </a:p>
          <a:p>
            <a:pPr lvl="1"/>
            <a:r>
              <a:rPr lang="nl-BE" sz="2200" dirty="0" smtClean="0"/>
              <a:t>School, </a:t>
            </a:r>
            <a:r>
              <a:rPr lang="nl-BE" sz="2200" dirty="0" smtClean="0"/>
              <a:t>kamp, </a:t>
            </a:r>
            <a:r>
              <a:rPr lang="nl-BE" sz="2200" dirty="0" smtClean="0"/>
              <a:t>groot </a:t>
            </a:r>
            <a:r>
              <a:rPr lang="nl-BE" sz="2200" dirty="0" err="1" smtClean="0"/>
              <a:t>Kw</a:t>
            </a:r>
            <a:r>
              <a:rPr lang="nl-BE" sz="2200" dirty="0" smtClean="0"/>
              <a:t>: </a:t>
            </a:r>
            <a:r>
              <a:rPr lang="nl-BE" sz="2200" dirty="0" smtClean="0"/>
              <a:t>10 Mil (2 </a:t>
            </a:r>
            <a:r>
              <a:rPr lang="nl-BE" sz="2200" dirty="0" err="1" smtClean="0"/>
              <a:t>OOffr</a:t>
            </a:r>
            <a:r>
              <a:rPr lang="nl-BE" sz="2200" dirty="0" smtClean="0"/>
              <a:t>, 8 </a:t>
            </a:r>
            <a:r>
              <a:rPr lang="nl-BE" sz="2200" dirty="0" err="1" smtClean="0"/>
              <a:t>Vrijw</a:t>
            </a:r>
            <a:r>
              <a:rPr lang="nl-BE" sz="2200" dirty="0" smtClean="0"/>
              <a:t>)</a:t>
            </a:r>
          </a:p>
          <a:p>
            <a:pPr lvl="1"/>
            <a:r>
              <a:rPr lang="nl-BE" sz="2200" dirty="0" smtClean="0"/>
              <a:t>Vliegbasis: 15 </a:t>
            </a:r>
            <a:r>
              <a:rPr lang="nl-BE" sz="2200" dirty="0"/>
              <a:t>Mil (2 </a:t>
            </a:r>
            <a:r>
              <a:rPr lang="nl-BE" sz="2200" dirty="0" err="1"/>
              <a:t>OOffr</a:t>
            </a:r>
            <a:r>
              <a:rPr lang="nl-BE" sz="2200" dirty="0"/>
              <a:t>, </a:t>
            </a:r>
            <a:r>
              <a:rPr lang="nl-BE" sz="2200" dirty="0" smtClean="0"/>
              <a:t>13 </a:t>
            </a:r>
            <a:r>
              <a:rPr lang="nl-BE" sz="2200" dirty="0" err="1"/>
              <a:t>Vrijw</a:t>
            </a:r>
            <a:r>
              <a:rPr lang="nl-BE" sz="2200" dirty="0" smtClean="0"/>
              <a:t>)</a:t>
            </a:r>
            <a:endParaRPr lang="nl-BE" sz="2200" dirty="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487160" y="1600201"/>
            <a:ext cx="5704840" cy="2545079"/>
          </a:xfrm>
        </p:spPr>
        <p:txBody>
          <a:bodyPr/>
          <a:lstStyle/>
          <a:p>
            <a:r>
              <a:rPr lang="nl-BE" dirty="0" err="1"/>
              <a:t>Env</a:t>
            </a:r>
            <a:r>
              <a:rPr lang="nl-BE" dirty="0"/>
              <a:t> Tweede echelon </a:t>
            </a:r>
            <a:endParaRPr lang="nl-BE" b="1" dirty="0">
              <a:solidFill>
                <a:srgbClr val="FF0000"/>
              </a:solidFill>
            </a:endParaRPr>
          </a:p>
          <a:p>
            <a:pPr lvl="1"/>
            <a:r>
              <a:rPr lang="nl-BE" sz="2200" dirty="0"/>
              <a:t>Zonder outsourcing: 32 posten (1/15/16)</a:t>
            </a:r>
          </a:p>
          <a:p>
            <a:pPr lvl="1"/>
            <a:r>
              <a:rPr lang="nl-BE" sz="2200" dirty="0"/>
              <a:t>Na gedeeltelijke </a:t>
            </a:r>
            <a:r>
              <a:rPr lang="nl-BE" sz="2200" dirty="0" err="1" smtClean="0"/>
              <a:t>OutS</a:t>
            </a:r>
            <a:r>
              <a:rPr lang="nl-BE" sz="2200" dirty="0" smtClean="0"/>
              <a:t>: </a:t>
            </a:r>
            <a:r>
              <a:rPr lang="nl-BE" sz="2200" dirty="0"/>
              <a:t>25 posten (1/9/15)</a:t>
            </a:r>
          </a:p>
          <a:p>
            <a:pPr lvl="1"/>
            <a:r>
              <a:rPr lang="nl-BE" sz="2200" dirty="0"/>
              <a:t>2 à 4 Pers BCU per 2</a:t>
            </a:r>
            <a:r>
              <a:rPr lang="nl-BE" sz="2200" baseline="30000" dirty="0"/>
              <a:t>de</a:t>
            </a:r>
            <a:r>
              <a:rPr lang="nl-BE" sz="2200" dirty="0"/>
              <a:t> </a:t>
            </a:r>
            <a:r>
              <a:rPr lang="nl-BE" sz="2200" dirty="0" err="1"/>
              <a:t>Ech</a:t>
            </a:r>
            <a:endParaRPr lang="nl-BE" sz="2200" dirty="0"/>
          </a:p>
          <a:p>
            <a:pPr lvl="1"/>
            <a:r>
              <a:rPr lang="nl-BE" sz="2200" dirty="0"/>
              <a:t>Wordt overbodig na volledige </a:t>
            </a:r>
            <a:r>
              <a:rPr lang="nl-BE" sz="2200" dirty="0" err="1"/>
              <a:t>OutS</a:t>
            </a:r>
            <a:r>
              <a:rPr lang="nl-BE" sz="2200" dirty="0"/>
              <a:t> </a:t>
            </a:r>
            <a:r>
              <a:rPr lang="nl-BE" sz="2200" dirty="0" smtClean="0"/>
              <a:t>      van </a:t>
            </a:r>
            <a:r>
              <a:rPr lang="nl-BE" sz="2200" dirty="0"/>
              <a:t>alle </a:t>
            </a:r>
            <a:r>
              <a:rPr lang="nl-BE" sz="2200" dirty="0" err="1"/>
              <a:t>Kw</a:t>
            </a:r>
            <a:r>
              <a:rPr lang="nl-BE" sz="2200" dirty="0"/>
              <a:t> onder 2</a:t>
            </a:r>
            <a:r>
              <a:rPr lang="nl-BE" sz="2200" baseline="30000" dirty="0"/>
              <a:t>e</a:t>
            </a:r>
            <a:r>
              <a:rPr lang="nl-BE" sz="2200" dirty="0"/>
              <a:t> </a:t>
            </a:r>
            <a:r>
              <a:rPr lang="nl-BE" sz="2200" dirty="0" err="1" smtClean="0"/>
              <a:t>Ech</a:t>
            </a:r>
            <a:endParaRPr lang="nl-BE" sz="2200" dirty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D26D-89A5-4D26-A3CC-EA135C7858EA}" type="slidenum">
              <a:rPr lang="nl-BE" smtClean="0"/>
              <a:pPr>
                <a:defRPr/>
              </a:pPr>
              <a:t>5</a:t>
            </a:fld>
            <a:endParaRPr lang="nl-BE" dirty="0"/>
          </a:p>
        </p:txBody>
      </p:sp>
      <p:sp>
        <p:nvSpPr>
          <p:cNvPr id="6" name="TextBox 5"/>
          <p:cNvSpPr txBox="1"/>
          <p:nvPr/>
        </p:nvSpPr>
        <p:spPr>
          <a:xfrm>
            <a:off x="2621280" y="4434840"/>
            <a:ext cx="75742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800" b="1" dirty="0">
                <a:solidFill>
                  <a:srgbClr val="00B050"/>
                </a:solidFill>
              </a:rPr>
              <a:t>Meer mogelijkheden bestellingen </a:t>
            </a:r>
            <a:r>
              <a:rPr lang="nl-BE" sz="2800" b="1" dirty="0" smtClean="0">
                <a:solidFill>
                  <a:srgbClr val="00B050"/>
                </a:solidFill>
              </a:rPr>
              <a:t>Mat 1</a:t>
            </a:r>
            <a:r>
              <a:rPr lang="nl-BE" sz="2800" b="1" baseline="30000" dirty="0" smtClean="0">
                <a:solidFill>
                  <a:srgbClr val="00B050"/>
                </a:solidFill>
              </a:rPr>
              <a:t>ste</a:t>
            </a:r>
            <a:r>
              <a:rPr lang="nl-BE" sz="2800" b="1" dirty="0" smtClean="0">
                <a:solidFill>
                  <a:srgbClr val="00B050"/>
                </a:solidFill>
              </a:rPr>
              <a:t> </a:t>
            </a:r>
            <a:r>
              <a:rPr lang="nl-BE" sz="2800" b="1" dirty="0" err="1">
                <a:solidFill>
                  <a:srgbClr val="00B050"/>
                </a:solidFill>
              </a:rPr>
              <a:t>Ech</a:t>
            </a:r>
            <a:endParaRPr lang="nl-BE" sz="2800" b="1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800" dirty="0"/>
              <a:t>End state = 1 contract </a:t>
            </a:r>
            <a:r>
              <a:rPr lang="nl-BE" sz="2800" dirty="0" err="1"/>
              <a:t>Fac</a:t>
            </a:r>
            <a:r>
              <a:rPr lang="nl-BE" sz="2800" dirty="0"/>
              <a:t> </a:t>
            </a:r>
            <a:r>
              <a:rPr lang="nl-BE" sz="2800" dirty="0" err="1"/>
              <a:t>Mgt</a:t>
            </a:r>
            <a:r>
              <a:rPr lang="nl-BE" sz="2800" dirty="0"/>
              <a:t> per 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BE" sz="2800" dirty="0"/>
              <a:t>Behoud 1 à 2 specialisten Infra in </a:t>
            </a:r>
            <a:r>
              <a:rPr lang="nl-BE" sz="2800" dirty="0" err="1" smtClean="0"/>
              <a:t>Location</a:t>
            </a:r>
            <a:r>
              <a:rPr lang="nl-BE" sz="2800" dirty="0" smtClean="0"/>
              <a:t> Office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64388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Catering </a:t>
            </a:r>
            <a:r>
              <a:rPr lang="nl-BE" sz="2000" dirty="0">
                <a:solidFill>
                  <a:prstClr val="black"/>
                </a:solidFill>
              </a:rPr>
              <a:t>(1/2)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5880" y="1569720"/>
            <a:ext cx="10256520" cy="5013960"/>
          </a:xfrm>
        </p:spPr>
        <p:txBody>
          <a:bodyPr>
            <a:normAutofit fontScale="92500" lnSpcReduction="10000"/>
          </a:bodyPr>
          <a:lstStyle/>
          <a:p>
            <a:r>
              <a:rPr lang="nl-BE" sz="2600" dirty="0"/>
              <a:t>4</a:t>
            </a:r>
            <a:r>
              <a:rPr lang="nl-BE" sz="2600" dirty="0" smtClean="0"/>
              <a:t> </a:t>
            </a:r>
            <a:r>
              <a:rPr lang="nl-BE" sz="2600" dirty="0" smtClean="0"/>
              <a:t>delen</a:t>
            </a:r>
            <a:r>
              <a:rPr lang="nl-BE" sz="2600" dirty="0" smtClean="0"/>
              <a:t>:</a:t>
            </a:r>
            <a:endParaRPr lang="nl-BE" sz="2000" i="1" dirty="0"/>
          </a:p>
          <a:p>
            <a:pPr lvl="1"/>
            <a:r>
              <a:rPr lang="nl-BE" sz="2000" dirty="0" smtClean="0"/>
              <a:t>Mess: </a:t>
            </a:r>
            <a:r>
              <a:rPr lang="nl-BE" sz="2000" dirty="0" err="1" smtClean="0"/>
              <a:t>Env</a:t>
            </a:r>
            <a:r>
              <a:rPr lang="nl-BE" sz="2000" dirty="0" smtClean="0"/>
              <a:t> Pers bepaald door norm per </a:t>
            </a:r>
            <a:r>
              <a:rPr lang="nl-BE" sz="2000" dirty="0" smtClean="0"/>
              <a:t>100 maaltijden volgens formule -&gt; </a:t>
            </a:r>
            <a:r>
              <a:rPr lang="nl-BE" sz="2000" b="1" dirty="0" smtClean="0">
                <a:solidFill>
                  <a:srgbClr val="00B050"/>
                </a:solidFill>
              </a:rPr>
              <a:t>in TSS </a:t>
            </a:r>
            <a:r>
              <a:rPr lang="nl-BE" sz="2000" b="1" dirty="0" smtClean="0">
                <a:solidFill>
                  <a:srgbClr val="00B050"/>
                </a:solidFill>
              </a:rPr>
              <a:t>antenne</a:t>
            </a:r>
          </a:p>
          <a:p>
            <a:pPr lvl="1"/>
            <a:r>
              <a:rPr lang="nl-BE" sz="2000" dirty="0" smtClean="0"/>
              <a:t>Beheer per kwartier -&gt; </a:t>
            </a:r>
            <a:r>
              <a:rPr lang="nl-BE" sz="2000" b="1" dirty="0" smtClean="0">
                <a:solidFill>
                  <a:srgbClr val="00B050"/>
                </a:solidFill>
              </a:rPr>
              <a:t>in TSS antenne</a:t>
            </a:r>
            <a:endParaRPr lang="nl-BE" sz="2000" dirty="0" smtClean="0"/>
          </a:p>
          <a:p>
            <a:pPr lvl="2"/>
            <a:r>
              <a:rPr lang="nl-BE" sz="1800" dirty="0" smtClean="0"/>
              <a:t>2 </a:t>
            </a:r>
            <a:r>
              <a:rPr lang="nl-BE" sz="1800" dirty="0" smtClean="0"/>
              <a:t>posten </a:t>
            </a:r>
            <a:r>
              <a:rPr lang="nl-BE" sz="1800" dirty="0" err="1" smtClean="0"/>
              <a:t>OOffr</a:t>
            </a:r>
            <a:r>
              <a:rPr lang="nl-BE" sz="1800" dirty="0" smtClean="0"/>
              <a:t> (GM24H)</a:t>
            </a:r>
          </a:p>
          <a:p>
            <a:pPr lvl="2"/>
            <a:r>
              <a:rPr lang="nl-BE" sz="1800" dirty="0" smtClean="0"/>
              <a:t>1 post beheerder RHDD (SU22F)</a:t>
            </a:r>
          </a:p>
          <a:p>
            <a:pPr lvl="1"/>
            <a:r>
              <a:rPr lang="nl-BE" sz="2000" dirty="0" smtClean="0"/>
              <a:t>Cafetaria </a:t>
            </a:r>
            <a:endParaRPr lang="nl-BE" sz="2000" dirty="0"/>
          </a:p>
          <a:p>
            <a:pPr lvl="2"/>
            <a:r>
              <a:rPr lang="nl-BE" sz="1800" dirty="0"/>
              <a:t>Geen normering vanuit DG HR</a:t>
            </a:r>
          </a:p>
          <a:p>
            <a:pPr lvl="2"/>
            <a:r>
              <a:rPr lang="nl-BE" sz="1800" dirty="0"/>
              <a:t>Posten deel laten uitmaken van “algemene steun</a:t>
            </a:r>
            <a:r>
              <a:rPr lang="nl-BE" sz="1800" dirty="0" smtClean="0"/>
              <a:t>” = </a:t>
            </a:r>
            <a:r>
              <a:rPr lang="nl-BE" sz="1800" dirty="0" smtClean="0"/>
              <a:t>beslissing </a:t>
            </a:r>
            <a:r>
              <a:rPr lang="nl-BE" sz="1800" dirty="0"/>
              <a:t>van de lokale </a:t>
            </a:r>
            <a:r>
              <a:rPr lang="nl-BE" sz="1800" dirty="0" smtClean="0"/>
              <a:t>CO</a:t>
            </a:r>
          </a:p>
          <a:p>
            <a:pPr lvl="1"/>
            <a:r>
              <a:rPr lang="nl-BE" sz="2100" dirty="0" smtClean="0"/>
              <a:t>Logement -&gt; </a:t>
            </a:r>
            <a:r>
              <a:rPr lang="nl-BE" sz="2100" b="1" dirty="0" smtClean="0">
                <a:solidFill>
                  <a:srgbClr val="00B050"/>
                </a:solidFill>
              </a:rPr>
              <a:t>in TSS antenne</a:t>
            </a:r>
            <a:endParaRPr lang="nl-BE" sz="2100" b="1" dirty="0" smtClean="0">
              <a:solidFill>
                <a:srgbClr val="00B050"/>
              </a:solidFill>
            </a:endParaRPr>
          </a:p>
          <a:p>
            <a:r>
              <a:rPr lang="nl-BE" sz="2600" dirty="0"/>
              <a:t>End State = </a:t>
            </a:r>
            <a:r>
              <a:rPr lang="nl-BE" sz="2600" dirty="0" err="1"/>
              <a:t>OutS</a:t>
            </a:r>
            <a:r>
              <a:rPr lang="nl-BE" sz="2600" dirty="0"/>
              <a:t> van de 4 delen</a:t>
            </a:r>
            <a:endParaRPr lang="nl-BE" sz="2600" dirty="0" smtClean="0"/>
          </a:p>
          <a:p>
            <a:r>
              <a:rPr lang="nl-BE" sz="2600" dirty="0" smtClean="0"/>
              <a:t>LPB</a:t>
            </a:r>
            <a:r>
              <a:rPr lang="nl-BE" sz="2600" dirty="0"/>
              <a:t>, MEF en </a:t>
            </a:r>
            <a:r>
              <a:rPr lang="nl-BE" sz="2600" dirty="0" smtClean="0"/>
              <a:t>Zeebrugge/Brugge:</a:t>
            </a:r>
            <a:endParaRPr lang="nl-BE" sz="2600" dirty="0"/>
          </a:p>
          <a:p>
            <a:pPr lvl="1"/>
            <a:r>
              <a:rPr lang="nl-BE" sz="2200" dirty="0" smtClean="0"/>
              <a:t>Geen </a:t>
            </a:r>
            <a:r>
              <a:rPr lang="nl-BE" sz="2200" dirty="0" err="1" smtClean="0"/>
              <a:t>OutS</a:t>
            </a:r>
            <a:r>
              <a:rPr lang="nl-BE" sz="2200" dirty="0" smtClean="0"/>
              <a:t>, maar ‘operationele koks’ verzekeren exploitatie ‘territoriale keuken’</a:t>
            </a:r>
            <a:endParaRPr lang="nl-BE" sz="2200" dirty="0"/>
          </a:p>
          <a:p>
            <a:pPr lvl="1"/>
            <a:r>
              <a:rPr lang="nl-BE" sz="2200" dirty="0" smtClean="0"/>
              <a:t>Brugge</a:t>
            </a:r>
            <a:r>
              <a:rPr lang="nl-BE" sz="2200" dirty="0" smtClean="0"/>
              <a:t>: Catering School verzekert exploitatie </a:t>
            </a:r>
            <a:r>
              <a:rPr lang="nl-BE" sz="2200" dirty="0" smtClean="0"/>
              <a:t>keuken</a:t>
            </a:r>
          </a:p>
          <a:p>
            <a:r>
              <a:rPr lang="nl-BE" sz="2600" dirty="0" smtClean="0"/>
              <a:t>Behoud specialist Catering in </a:t>
            </a:r>
            <a:r>
              <a:rPr lang="nl-BE" sz="2600" dirty="0" err="1" smtClean="0"/>
              <a:t>Location</a:t>
            </a:r>
            <a:r>
              <a:rPr lang="nl-BE" sz="2600" dirty="0" smtClean="0"/>
              <a:t> Office</a:t>
            </a:r>
            <a:endParaRPr lang="nl-BE" sz="2600" dirty="0"/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931120" y="6356351"/>
            <a:ext cx="2159000" cy="365125"/>
          </a:xfrm>
        </p:spPr>
        <p:txBody>
          <a:bodyPr/>
          <a:lstStyle/>
          <a:p>
            <a:pPr>
              <a:defRPr/>
            </a:pPr>
            <a:fld id="{10F3D26D-89A5-4D26-A3CC-EA135C7858EA}" type="slidenum">
              <a:rPr lang="nl-BE" smtClean="0"/>
              <a:pPr>
                <a:defRPr/>
              </a:pPr>
              <a:t>6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67070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Catering </a:t>
            </a:r>
            <a:r>
              <a:rPr lang="nl-BE" sz="2000" dirty="0" smtClean="0">
                <a:solidFill>
                  <a:prstClr val="black"/>
                </a:solidFill>
              </a:rPr>
              <a:t>(2/2</a:t>
            </a:r>
            <a:r>
              <a:rPr lang="nl-BE" sz="2000" dirty="0">
                <a:solidFill>
                  <a:prstClr val="black"/>
                </a:solidFill>
              </a:rPr>
              <a:t>)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1120" y="1569720"/>
            <a:ext cx="10317480" cy="5151756"/>
          </a:xfrm>
        </p:spPr>
        <p:txBody>
          <a:bodyPr>
            <a:normAutofit/>
          </a:bodyPr>
          <a:lstStyle/>
          <a:p>
            <a:r>
              <a:rPr lang="nl-BE" dirty="0" smtClean="0"/>
              <a:t>Opvangen</a:t>
            </a:r>
            <a:r>
              <a:rPr lang="nl-BE" dirty="0" smtClean="0"/>
              <a:t> personeelstekorten/extra behoeften tijdens transitie:</a:t>
            </a:r>
            <a:endParaRPr lang="nl-BE" dirty="0" smtClean="0"/>
          </a:p>
          <a:p>
            <a:pPr lvl="1"/>
            <a:r>
              <a:rPr lang="nl-BE" dirty="0" smtClean="0"/>
              <a:t>Extern aangeleverde maaltijden (lokaal/globaal contract,…)</a:t>
            </a:r>
          </a:p>
          <a:p>
            <a:pPr lvl="1"/>
            <a:r>
              <a:rPr lang="nl-BE" dirty="0" smtClean="0"/>
              <a:t>Centrale bereiding in keuken Defensie met push</a:t>
            </a:r>
          </a:p>
          <a:p>
            <a:pPr lvl="1"/>
            <a:r>
              <a:rPr lang="nl-BE" dirty="0" smtClean="0"/>
              <a:t>Voorbereiding 2 test cases</a:t>
            </a:r>
            <a:r>
              <a:rPr lang="nl-BE" dirty="0" smtClean="0"/>
              <a:t>:</a:t>
            </a:r>
          </a:p>
          <a:p>
            <a:pPr lvl="2"/>
            <a:r>
              <a:rPr lang="nl-BE" b="1" dirty="0">
                <a:solidFill>
                  <a:srgbClr val="00B050"/>
                </a:solidFill>
              </a:rPr>
              <a:t>T</a:t>
            </a:r>
            <a:r>
              <a:rPr lang="nl-BE" b="1" dirty="0" smtClean="0">
                <a:solidFill>
                  <a:srgbClr val="00B050"/>
                </a:solidFill>
              </a:rPr>
              <a:t>est </a:t>
            </a:r>
            <a:r>
              <a:rPr lang="nl-BE" b="1" dirty="0" smtClean="0">
                <a:solidFill>
                  <a:srgbClr val="00B050"/>
                </a:solidFill>
              </a:rPr>
              <a:t>case push </a:t>
            </a:r>
            <a:r>
              <a:rPr lang="nl-BE" b="1" dirty="0" err="1" smtClean="0">
                <a:solidFill>
                  <a:srgbClr val="00B050"/>
                </a:solidFill>
              </a:rPr>
              <a:t>Lombardsijde</a:t>
            </a:r>
            <a:r>
              <a:rPr lang="nl-BE" b="1" dirty="0" smtClean="0">
                <a:solidFill>
                  <a:srgbClr val="00B050"/>
                </a:solidFill>
              </a:rPr>
              <a:t> -&gt; </a:t>
            </a:r>
            <a:r>
              <a:rPr lang="nl-BE" b="1" dirty="0" smtClean="0">
                <a:solidFill>
                  <a:srgbClr val="00B050"/>
                </a:solidFill>
              </a:rPr>
              <a:t>Oostende/Koksijde: najaar 20</a:t>
            </a:r>
          </a:p>
          <a:p>
            <a:pPr lvl="2"/>
            <a:r>
              <a:rPr lang="nl-BE" dirty="0" smtClean="0"/>
              <a:t>Test case extern aangeleverde maaltijden: TBD</a:t>
            </a:r>
            <a:endParaRPr lang="nl-BE" dirty="0" smtClean="0"/>
          </a:p>
          <a:p>
            <a:r>
              <a:rPr lang="nl-BE" b="1" dirty="0" smtClean="0">
                <a:solidFill>
                  <a:srgbClr val="00B050"/>
                </a:solidFill>
              </a:rPr>
              <a:t>IPS </a:t>
            </a:r>
            <a:r>
              <a:rPr lang="nl-BE" b="1" dirty="0" smtClean="0">
                <a:solidFill>
                  <a:srgbClr val="00B050"/>
                </a:solidFill>
              </a:rPr>
              <a:t>coördinator TSS </a:t>
            </a:r>
            <a:r>
              <a:rPr lang="nl-BE" b="1" dirty="0" smtClean="0">
                <a:solidFill>
                  <a:srgbClr val="00B050"/>
                </a:solidFill>
              </a:rPr>
              <a:t>Horeca vanaf Jul 20</a:t>
            </a:r>
            <a:endParaRPr lang="nl-BE" b="1" dirty="0" smtClean="0"/>
          </a:p>
          <a:p>
            <a:pPr lvl="1"/>
            <a:r>
              <a:rPr lang="nl-BE" dirty="0" smtClean="0"/>
              <a:t>‘Politiek’ HORECA (</a:t>
            </a:r>
            <a:r>
              <a:rPr lang="nl-BE" dirty="0" err="1" smtClean="0"/>
              <a:t>iccw</a:t>
            </a:r>
            <a:r>
              <a:rPr lang="nl-BE" dirty="0" smtClean="0"/>
              <a:t> DG H&amp;WB)</a:t>
            </a:r>
          </a:p>
          <a:p>
            <a:pPr lvl="1"/>
            <a:r>
              <a:rPr lang="nl-BE" dirty="0" smtClean="0"/>
              <a:t>Coördinatie versterkingen / Overzicht (extra) beschikbare koks </a:t>
            </a:r>
            <a:r>
              <a:rPr lang="nl-BE" dirty="0" err="1" smtClean="0"/>
              <a:t>Ops</a:t>
            </a:r>
            <a:r>
              <a:rPr lang="nl-BE" dirty="0" smtClean="0"/>
              <a:t>/Ex</a:t>
            </a:r>
            <a:endParaRPr lang="nl-BE" dirty="0" smtClean="0"/>
          </a:p>
          <a:p>
            <a:r>
              <a:rPr lang="nl-BE" dirty="0" smtClean="0"/>
              <a:t>SLA vereist TSS </a:t>
            </a:r>
            <a:r>
              <a:rPr lang="nl-BE" dirty="0" smtClean="0"/>
              <a:t>&lt;-&gt; </a:t>
            </a:r>
            <a:r>
              <a:rPr lang="nl-BE" dirty="0" err="1" smtClean="0"/>
              <a:t>KorpsComd</a:t>
            </a:r>
            <a:endParaRPr lang="nl-BE" dirty="0" smtClean="0"/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931120" y="6356351"/>
            <a:ext cx="2159000" cy="365125"/>
          </a:xfrm>
        </p:spPr>
        <p:txBody>
          <a:bodyPr/>
          <a:lstStyle/>
          <a:p>
            <a:pPr>
              <a:defRPr/>
            </a:pPr>
            <a:fld id="{10F3D26D-89A5-4D26-A3CC-EA135C7858EA}" type="slidenum">
              <a:rPr lang="nl-BE" smtClean="0"/>
              <a:pPr>
                <a:defRPr/>
              </a:pPr>
              <a:t>7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8257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Wacht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5880" y="1600200"/>
            <a:ext cx="10256520" cy="4983480"/>
          </a:xfrm>
        </p:spPr>
        <p:txBody>
          <a:bodyPr>
            <a:normAutofit lnSpcReduction="10000"/>
          </a:bodyPr>
          <a:lstStyle/>
          <a:p>
            <a:r>
              <a:rPr lang="nl-BE" dirty="0" smtClean="0"/>
              <a:t>End State = </a:t>
            </a:r>
            <a:r>
              <a:rPr lang="nl-BE" dirty="0" err="1" smtClean="0"/>
              <a:t>OutS</a:t>
            </a:r>
            <a:endParaRPr lang="nl-BE" dirty="0" smtClean="0"/>
          </a:p>
          <a:p>
            <a:r>
              <a:rPr lang="nl-BE" dirty="0" smtClean="0"/>
              <a:t>Behoud specialist Wacht in </a:t>
            </a:r>
            <a:r>
              <a:rPr lang="nl-BE" dirty="0" err="1" smtClean="0"/>
              <a:t>Location</a:t>
            </a:r>
            <a:r>
              <a:rPr lang="nl-BE" dirty="0" smtClean="0"/>
              <a:t> Office</a:t>
            </a:r>
            <a:endParaRPr lang="nl-BE" dirty="0" smtClean="0"/>
          </a:p>
          <a:p>
            <a:r>
              <a:rPr lang="nl-BE" dirty="0" smtClean="0"/>
              <a:t>Wacht 2 W </a:t>
            </a:r>
            <a:r>
              <a:rPr lang="nl-BE" dirty="0" err="1" smtClean="0"/>
              <a:t>Tac</a:t>
            </a:r>
            <a:r>
              <a:rPr lang="nl-BE" dirty="0" smtClean="0"/>
              <a:t> &amp; 10 W </a:t>
            </a:r>
            <a:r>
              <a:rPr lang="nl-BE" dirty="0" err="1" smtClean="0"/>
              <a:t>Tac</a:t>
            </a:r>
            <a:r>
              <a:rPr lang="nl-BE" dirty="0" smtClean="0"/>
              <a:t>: Geen </a:t>
            </a:r>
            <a:r>
              <a:rPr lang="nl-BE" dirty="0" err="1" smtClean="0"/>
              <a:t>OutS</a:t>
            </a:r>
            <a:r>
              <a:rPr lang="nl-BE" dirty="0" smtClean="0"/>
              <a:t> voorzien</a:t>
            </a:r>
            <a:endParaRPr lang="nl-BE" dirty="0" smtClean="0"/>
          </a:p>
          <a:p>
            <a:pPr lvl="1"/>
            <a:r>
              <a:rPr lang="nl-BE" dirty="0" smtClean="0"/>
              <a:t>Hoofdzakelijk Pers Force </a:t>
            </a:r>
            <a:r>
              <a:rPr lang="nl-BE" dirty="0" err="1" smtClean="0"/>
              <a:t>Protection</a:t>
            </a:r>
            <a:r>
              <a:rPr lang="nl-BE" dirty="0" smtClean="0"/>
              <a:t> = Onderdeel LOA</a:t>
            </a:r>
          </a:p>
          <a:p>
            <a:pPr lvl="1"/>
            <a:r>
              <a:rPr lang="nl-BE" dirty="0" err="1" smtClean="0"/>
              <a:t>Kw</a:t>
            </a:r>
            <a:r>
              <a:rPr lang="nl-BE" dirty="0" smtClean="0"/>
              <a:t> klasse 1 (F-35 !)</a:t>
            </a:r>
            <a:endParaRPr lang="nl-BE" dirty="0" smtClean="0"/>
          </a:p>
          <a:p>
            <a:r>
              <a:rPr lang="nl-BE" dirty="0" err="1" smtClean="0"/>
              <a:t>Quid</a:t>
            </a:r>
            <a:r>
              <a:rPr lang="nl-BE" dirty="0" smtClean="0"/>
              <a:t> </a:t>
            </a:r>
            <a:r>
              <a:rPr lang="nl-BE" dirty="0" err="1" smtClean="0"/>
              <a:t>OutS</a:t>
            </a:r>
            <a:r>
              <a:rPr lang="nl-BE" dirty="0" smtClean="0"/>
              <a:t> Zeebrugge?</a:t>
            </a:r>
          </a:p>
          <a:p>
            <a:r>
              <a:rPr lang="nl-BE" dirty="0" smtClean="0"/>
              <a:t>In afwachting van </a:t>
            </a:r>
            <a:r>
              <a:rPr lang="nl-BE" dirty="0" err="1" smtClean="0"/>
              <a:t>OutS</a:t>
            </a:r>
            <a:r>
              <a:rPr lang="nl-BE" dirty="0" smtClean="0"/>
              <a:t> -&gt; Norm voor ‘Mil Wacht’</a:t>
            </a:r>
            <a:endParaRPr lang="nl-BE" dirty="0"/>
          </a:p>
          <a:p>
            <a:pPr lvl="1"/>
            <a:r>
              <a:rPr lang="nl-BE" dirty="0"/>
              <a:t>opgesteld door ACOS IS enkele jaren geleden</a:t>
            </a:r>
          </a:p>
          <a:p>
            <a:pPr lvl="1"/>
            <a:r>
              <a:rPr lang="nl-BE" dirty="0"/>
              <a:t>Basiscijfers aangepast in functie van werkelijke beschikbaarheid SU-WHM</a:t>
            </a:r>
          </a:p>
          <a:p>
            <a:pPr lvl="1"/>
            <a:r>
              <a:rPr lang="nl-BE" dirty="0" smtClean="0"/>
              <a:t>Professionalisering </a:t>
            </a:r>
            <a:r>
              <a:rPr lang="nl-BE" dirty="0" smtClean="0"/>
              <a:t>lopende (412 posten) in afwachting van </a:t>
            </a:r>
            <a:r>
              <a:rPr lang="nl-BE" dirty="0" err="1" smtClean="0"/>
              <a:t>OutS</a:t>
            </a:r>
            <a:endParaRPr lang="nl-BE" dirty="0" smtClean="0"/>
          </a:p>
          <a:p>
            <a:r>
              <a:rPr lang="nl-BE" dirty="0" smtClean="0"/>
              <a:t>Ook verzekeren </a:t>
            </a:r>
            <a:r>
              <a:rPr lang="nl-BE" dirty="0" smtClean="0"/>
              <a:t>beheer </a:t>
            </a:r>
            <a:r>
              <a:rPr lang="nl-BE" dirty="0" smtClean="0"/>
              <a:t>wachtrol binnen TSS antenne</a:t>
            </a:r>
            <a:endParaRPr lang="nl-BE" sz="1200" i="1" dirty="0"/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8931120" y="6356351"/>
            <a:ext cx="2159000" cy="365125"/>
          </a:xfrm>
        </p:spPr>
        <p:txBody>
          <a:bodyPr/>
          <a:lstStyle/>
          <a:p>
            <a:pPr>
              <a:defRPr/>
            </a:pPr>
            <a:fld id="{10F3D26D-89A5-4D26-A3CC-EA135C7858EA}" type="slidenum">
              <a:rPr lang="nl-BE" smtClean="0"/>
              <a:pPr>
                <a:defRPr/>
              </a:pPr>
              <a:t>8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87728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0325" y="-1052"/>
            <a:ext cx="8229600" cy="1143000"/>
          </a:xfrm>
        </p:spPr>
        <p:txBody>
          <a:bodyPr/>
          <a:lstStyle/>
          <a:p>
            <a:r>
              <a:rPr lang="en-US" dirty="0" smtClean="0"/>
              <a:t>IPS </a:t>
            </a:r>
            <a:r>
              <a:rPr lang="en-US" dirty="0" err="1" smtClean="0"/>
              <a:t>Pers</a:t>
            </a:r>
            <a:r>
              <a:rPr lang="en-US" dirty="0" smtClean="0"/>
              <a:t> Prof </a:t>
            </a:r>
            <a:r>
              <a:rPr lang="en-US" dirty="0" err="1" smtClean="0"/>
              <a:t>Wacht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F3D26D-89A5-4D26-A3CC-EA135C7858EA}" type="slidenum">
              <a:rPr lang="nl-BE" smtClean="0"/>
              <a:pPr>
                <a:defRPr/>
              </a:pPr>
              <a:t>9</a:t>
            </a:fld>
            <a:endParaRPr lang="nl-BE"/>
          </a:p>
        </p:txBody>
      </p:sp>
      <p:sp>
        <p:nvSpPr>
          <p:cNvPr id="3" name="TextBox 2"/>
          <p:cNvSpPr txBox="1"/>
          <p:nvPr/>
        </p:nvSpPr>
        <p:spPr>
          <a:xfrm>
            <a:off x="2588029" y="1540971"/>
            <a:ext cx="7971896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BE" sz="2600" dirty="0"/>
              <a:t>Sources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BE" sz="2400" dirty="0"/>
              <a:t>Pers </a:t>
            </a:r>
            <a:r>
              <a:rPr lang="fr-BE" sz="2400" dirty="0" err="1"/>
              <a:t>Org</a:t>
            </a:r>
            <a:r>
              <a:rPr lang="fr-BE" sz="2400" dirty="0"/>
              <a:t> à </a:t>
            </a:r>
            <a:r>
              <a:rPr lang="fr-BE" sz="2400" dirty="0" smtClean="0"/>
              <a:t>l’unité (100 % pour </a:t>
            </a:r>
            <a:r>
              <a:rPr lang="fr-BE" sz="2400" dirty="0" err="1" smtClean="0"/>
              <a:t>Org</a:t>
            </a:r>
            <a:r>
              <a:rPr lang="fr-BE" sz="2400" dirty="0" smtClean="0"/>
              <a:t> Air)</a:t>
            </a:r>
            <a:endParaRPr lang="fr-BE" sz="24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BE" sz="2400" dirty="0"/>
              <a:t>Demandes PVE (déjà en GP ou pas)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fr-BE" sz="2400" dirty="0"/>
              <a:t>Postulants à un appel</a:t>
            </a:r>
          </a:p>
          <a:p>
            <a:pPr marL="514350" indent="-514350">
              <a:buFont typeface="+mj-lt"/>
              <a:buAutoNum type="arabicPeriod"/>
            </a:pPr>
            <a:r>
              <a:rPr lang="fr-BE" sz="2600" dirty="0" smtClean="0"/>
              <a:t>Analyse </a:t>
            </a:r>
            <a:r>
              <a:rPr lang="fr-BE" sz="2600" dirty="0"/>
              <a:t>par les </a:t>
            </a:r>
            <a:r>
              <a:rPr lang="fr-BE" sz="2600" dirty="0" err="1"/>
              <a:t>GestPers</a:t>
            </a:r>
            <a:endParaRPr lang="fr-BE" sz="2600" dirty="0"/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fr-BE" sz="2400" dirty="0" smtClean="0"/>
              <a:t>Critères assouplis (</a:t>
            </a:r>
            <a:r>
              <a:rPr lang="fr-BE" sz="2400" dirty="0" err="1" smtClean="0"/>
              <a:t>age</a:t>
            </a:r>
            <a:r>
              <a:rPr lang="fr-BE" sz="2400" dirty="0" smtClean="0"/>
              <a:t>, grade)</a:t>
            </a:r>
            <a:endParaRPr lang="fr-BE" sz="2400" dirty="0"/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fr-BE" sz="2400" dirty="0"/>
              <a:t>Besoins </a:t>
            </a:r>
            <a:r>
              <a:rPr lang="fr-BE" sz="2400" dirty="0" err="1" smtClean="0"/>
              <a:t>Org</a:t>
            </a:r>
            <a:r>
              <a:rPr lang="fr-BE" sz="2400" dirty="0" smtClean="0"/>
              <a:t>/</a:t>
            </a:r>
            <a:r>
              <a:rPr lang="fr-BE" sz="2400" dirty="0" err="1" smtClean="0"/>
              <a:t>Ops</a:t>
            </a:r>
            <a:r>
              <a:rPr lang="fr-BE" sz="2400" dirty="0" smtClean="0"/>
              <a:t> </a:t>
            </a:r>
            <a:r>
              <a:rPr lang="fr-BE" sz="2400" dirty="0"/>
              <a:t>vs </a:t>
            </a:r>
            <a:r>
              <a:rPr lang="fr-BE" sz="2400" dirty="0" err="1" smtClean="0"/>
              <a:t>Sit</a:t>
            </a:r>
            <a:r>
              <a:rPr lang="fr-BE" sz="2400" dirty="0" smtClean="0"/>
              <a:t> Pers </a:t>
            </a:r>
            <a:r>
              <a:rPr lang="fr-BE" sz="2400" dirty="0"/>
              <a:t>unités vs Pers </a:t>
            </a:r>
            <a:r>
              <a:rPr lang="fr-BE" sz="2400" dirty="0" smtClean="0"/>
              <a:t>Postulants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fr-BE" sz="2400" dirty="0" smtClean="0"/>
              <a:t>Aspects ‘</a:t>
            </a:r>
            <a:r>
              <a:rPr lang="fr-BE" sz="2400" dirty="0" err="1" smtClean="0"/>
              <a:t>Quali</a:t>
            </a:r>
            <a:r>
              <a:rPr lang="fr-BE" sz="2400" dirty="0" smtClean="0"/>
              <a:t>’ des postulants</a:t>
            </a:r>
            <a:endParaRPr lang="fr-BE" sz="2400" dirty="0"/>
          </a:p>
          <a:p>
            <a:pPr marL="514350" indent="-514350">
              <a:buFont typeface="+mj-lt"/>
              <a:buAutoNum type="arabicPeriod"/>
            </a:pPr>
            <a:r>
              <a:rPr lang="fr-BE" sz="2600" dirty="0" smtClean="0"/>
              <a:t>Mise </a:t>
            </a:r>
            <a:r>
              <a:rPr lang="fr-BE" sz="2600" dirty="0"/>
              <a:t>en place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fr-BE" sz="2400" dirty="0"/>
              <a:t>Pers </a:t>
            </a:r>
            <a:r>
              <a:rPr lang="fr-BE" sz="2400" dirty="0" err="1"/>
              <a:t>Org</a:t>
            </a:r>
            <a:endParaRPr lang="fr-BE" sz="2400" dirty="0"/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fr-BE" sz="2400" dirty="0"/>
              <a:t>PVE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fr-BE" sz="2400" dirty="0"/>
              <a:t>Lauréats de </a:t>
            </a:r>
            <a:r>
              <a:rPr lang="fr-BE" sz="2400" dirty="0" smtClean="0"/>
              <a:t>l’appel: appel Mars 20: 158 </a:t>
            </a:r>
            <a:r>
              <a:rPr lang="fr-BE" sz="2400" dirty="0" err="1" smtClean="0"/>
              <a:t>Cand</a:t>
            </a:r>
            <a:r>
              <a:rPr lang="fr-BE" sz="2400" dirty="0" smtClean="0"/>
              <a:t> retenus</a:t>
            </a:r>
          </a:p>
          <a:p>
            <a:pPr marL="971550" lvl="1" indent="-514350">
              <a:buFont typeface="Arial" panose="020B0604020202020204" pitchFamily="34" charset="0"/>
              <a:buChar char="•"/>
            </a:pPr>
            <a:r>
              <a:rPr lang="fr-BE" sz="2400" dirty="0" smtClean="0"/>
              <a:t>Prochain appel en Jun 20</a:t>
            </a:r>
            <a:endParaRPr lang="fr-BE" sz="2400" dirty="0"/>
          </a:p>
        </p:txBody>
      </p:sp>
    </p:spTree>
    <p:extLst>
      <p:ext uri="{BB962C8B-B14F-4D97-AF65-F5344CB8AC3E}">
        <p14:creationId xmlns:p14="http://schemas.microsoft.com/office/powerpoint/2010/main" val="64050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E87D28FD42DE4199D2C485FF4CBE4C" ma:contentTypeVersion="1" ma:contentTypeDescription="Create a new document." ma:contentTypeScope="" ma:versionID="4c1d928accda0b96e63d0991823ed1fc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c79c8594d4fa4c9fd200c91a62336472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D01F5F8-EF59-4AC8-AB13-17A1350317E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7E516F5-A1B9-4818-860D-897E762B23A5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4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43B7EA3-F169-463D-BC1B-7B7DF6C9FF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7907</TotalTime>
  <Words>2012</Words>
  <Application>Microsoft Office PowerPoint</Application>
  <PresentationFormat>Widescreen</PresentationFormat>
  <Paragraphs>387</Paragraphs>
  <Slides>28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Courier New</vt:lpstr>
      <vt:lpstr>Wingdings</vt:lpstr>
      <vt:lpstr>Presentation</vt:lpstr>
      <vt:lpstr>Project TSS</vt:lpstr>
      <vt:lpstr>Inhoud</vt:lpstr>
      <vt:lpstr>Algemeen idee</vt:lpstr>
      <vt:lpstr>Domeinen</vt:lpstr>
      <vt:lpstr>Infra</vt:lpstr>
      <vt:lpstr>Catering (1/2)</vt:lpstr>
      <vt:lpstr>Catering (2/2)</vt:lpstr>
      <vt:lpstr>Wacht</vt:lpstr>
      <vt:lpstr>IPS Pers Prof Wacht</vt:lpstr>
      <vt:lpstr>CIS</vt:lpstr>
      <vt:lpstr>HR/BF diensten (5 delen)</vt:lpstr>
      <vt:lpstr>Location Office &amp; BCU</vt:lpstr>
      <vt:lpstr>Overzicht TSS antenne</vt:lpstr>
      <vt:lpstr>Samenstelling TSS antenne per Kw: VOOR OutS</vt:lpstr>
      <vt:lpstr>Samenstelling TSS antenne per Kw: NA OutS</vt:lpstr>
      <vt:lpstr>Wat niet?</vt:lpstr>
      <vt:lpstr>Invulling Pers</vt:lpstr>
      <vt:lpstr>Concept SC3: Doel</vt:lpstr>
      <vt:lpstr>SC3: behoeftebepaling</vt:lpstr>
      <vt:lpstr>SC3: BHK’s Sp &amp; TSS</vt:lpstr>
      <vt:lpstr>SC3: Criteria postbezetting</vt:lpstr>
      <vt:lpstr>PowerPoint Presentation</vt:lpstr>
      <vt:lpstr>Timeline</vt:lpstr>
      <vt:lpstr>Way ahead</vt:lpstr>
      <vt:lpstr>Way ahead (1/3)</vt:lpstr>
      <vt:lpstr>Way ahead (2/3)</vt:lpstr>
      <vt:lpstr>Way ahead (3/3)</vt:lpstr>
      <vt:lpstr>PowerPoint Presentation</vt:lpstr>
    </vt:vector>
  </TitlesOfParts>
  <Company>Belgian 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 beheer - algemeen beleid</dc:title>
  <dc:creator>Peter Herreman</dc:creator>
  <cp:lastModifiedBy>Devriendt Geert</cp:lastModifiedBy>
  <cp:revision>385</cp:revision>
  <cp:lastPrinted>2020-03-23T06:05:56Z</cp:lastPrinted>
  <dcterms:created xsi:type="dcterms:W3CDTF">2019-02-15T09:50:49Z</dcterms:created>
  <dcterms:modified xsi:type="dcterms:W3CDTF">2020-06-17T12:04:14Z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0x01010017E87D28FD42DE4199D2C485FF4CBE4C</vt:lpwstr>
  </property>
</Properties>
</file>