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6"/>
    <p:sldMasterId id="2147483661" r:id="rId7"/>
  </p:sldMasterIdLst>
  <p:notesMasterIdLst>
    <p:notesMasterId r:id="rId23"/>
  </p:notesMasterIdLst>
  <p:handoutMasterIdLst>
    <p:handoutMasterId r:id="rId24"/>
  </p:handoutMasterIdLst>
  <p:sldIdLst>
    <p:sldId id="260" r:id="rId8"/>
    <p:sldId id="261" r:id="rId9"/>
    <p:sldId id="273" r:id="rId10"/>
    <p:sldId id="262" r:id="rId11"/>
    <p:sldId id="263" r:id="rId12"/>
    <p:sldId id="267" r:id="rId13"/>
    <p:sldId id="271" r:id="rId14"/>
    <p:sldId id="269" r:id="rId15"/>
    <p:sldId id="288" r:id="rId16"/>
    <p:sldId id="282" r:id="rId17"/>
    <p:sldId id="286" r:id="rId18"/>
    <p:sldId id="287" r:id="rId19"/>
    <p:sldId id="285" r:id="rId20"/>
    <p:sldId id="284" r:id="rId21"/>
    <p:sldId id="290" r:id="rId22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4.xml"/><Relationship Id="rId24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739C3-0F92-4DD4-AC71-B5FC385507F8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97E1F-9D95-43F5-98B2-7FBD488A9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46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F1CE5-7AFA-4BD3-AB11-8D1C84F10EC2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BC3A9-E2CD-40A6-8E74-196ECD74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723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136D4-8394-4262-A261-B8D159433AC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901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203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7BB57-8F0D-4490-880C-FBD072087ACB}" type="datetime1">
              <a:rPr lang="nl-BE" smtClean="0"/>
              <a:t>19/08/2020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2B1F-8A67-4028-9BA0-CDC07FAC81D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9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208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25C2A-53DE-4684-9FA2-91E1654BA5F5}" type="datetime1">
              <a:rPr lang="nl-BE" smtClean="0"/>
              <a:t>19/08/2020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4681E-600E-4967-B58C-AAF69CC6A53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3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EFF69-5740-4BFD-A14F-3A958A950F92}" type="datetime1">
              <a:rPr lang="nl-BE" smtClean="0"/>
              <a:t>19/08/2020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3DE7F-4690-4CF7-8DD5-E59233CDF4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862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75656" y="1916832"/>
            <a:ext cx="6267643" cy="2664296"/>
          </a:xfrm>
          <a:prstGeom prst="roundRect">
            <a:avLst>
              <a:gd name="adj" fmla="val 6234"/>
            </a:avLst>
          </a:prstGeom>
          <a:ln>
            <a:noFill/>
          </a:ln>
          <a:effectLst>
            <a:outerShdw blurRad="50800" dist="127000" dir="2700000" sx="102000" sy="102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Rounded Rectangle 6"/>
          <p:cNvSpPr/>
          <p:nvPr userDrawn="1"/>
        </p:nvSpPr>
        <p:spPr>
          <a:xfrm>
            <a:off x="1621172" y="2060848"/>
            <a:ext cx="5975164" cy="2376264"/>
          </a:xfrm>
          <a:prstGeom prst="roundRect">
            <a:avLst>
              <a:gd name="adj" fmla="val 2552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63688" y="2972544"/>
            <a:ext cx="5688632" cy="88850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</a:t>
            </a:r>
            <a:r>
              <a:rPr lang="nl-BE" noProof="0" dirty="0" err="1" smtClean="0"/>
              <a:t>Title</a:t>
            </a:r>
            <a:endParaRPr lang="nl-BE" noProof="0" dirty="0"/>
          </a:p>
        </p:txBody>
      </p:sp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1763688" y="2130425"/>
            <a:ext cx="5688632" cy="698103"/>
          </a:xfrm>
        </p:spPr>
        <p:txBody>
          <a:bodyPr/>
          <a:lstStyle>
            <a:lvl1pPr>
              <a:defRPr sz="3200"/>
            </a:lvl1pPr>
          </a:lstStyle>
          <a:p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Subject</a:t>
            </a:r>
            <a:endParaRPr lang="nl-BE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63687" y="3994911"/>
            <a:ext cx="4605566" cy="37019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noProof="1" smtClean="0"/>
              <a:t>Click to edit Briefer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516216" y="3999979"/>
            <a:ext cx="936104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7E0A2ED-00E6-4553-B972-F47F63CA720F}" type="datetime1">
              <a:rPr lang="nl-BE" smtClean="0"/>
              <a:pPr>
                <a:defRPr/>
              </a:pPr>
              <a:t>19/08/2020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30187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title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</a:t>
            </a:r>
            <a:endParaRPr lang="nl-BE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text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styles</a:t>
            </a:r>
            <a:endParaRPr lang="nl-BE" noProof="0" dirty="0" smtClean="0"/>
          </a:p>
          <a:p>
            <a:pPr lvl="1"/>
            <a:r>
              <a:rPr lang="nl-BE" noProof="0" dirty="0" smtClean="0"/>
              <a:t>Second level</a:t>
            </a:r>
          </a:p>
          <a:p>
            <a:pPr lvl="2"/>
            <a:r>
              <a:rPr lang="nl-BE" noProof="0" dirty="0" err="1" smtClean="0"/>
              <a:t>Third</a:t>
            </a:r>
            <a:r>
              <a:rPr lang="nl-BE" noProof="0" dirty="0" smtClean="0"/>
              <a:t> level</a:t>
            </a:r>
          </a:p>
          <a:p>
            <a:pPr lvl="3"/>
            <a:r>
              <a:rPr lang="nl-BE" noProof="0" dirty="0" err="1" smtClean="0"/>
              <a:t>Fourth</a:t>
            </a:r>
            <a:r>
              <a:rPr lang="nl-BE" noProof="0" dirty="0" smtClean="0"/>
              <a:t> level</a:t>
            </a:r>
          </a:p>
          <a:p>
            <a:pPr lvl="4"/>
            <a:r>
              <a:rPr lang="nl-BE" noProof="0" dirty="0" err="1" smtClean="0"/>
              <a:t>Fifth</a:t>
            </a:r>
            <a:r>
              <a:rPr lang="nl-BE" noProof="0" dirty="0" smtClean="0"/>
              <a:t> level</a:t>
            </a:r>
            <a:endParaRPr lang="nl-B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0A2ED-00E6-4553-B972-F47F63CA720F}" type="datetime1">
              <a:rPr lang="nl-BE" smtClean="0"/>
              <a:t>19/08/2020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2A90E-138C-4B2C-ABF3-334469856B1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7752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title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</a:t>
            </a:r>
            <a:endParaRPr lang="nl-BE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subtitle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</a:t>
            </a:r>
            <a:endParaRPr lang="nl-B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1CDE2-70C9-4D83-BA40-A950F4E8BC9F}" type="datetime1">
              <a:rPr lang="nl-BE" smtClean="0"/>
              <a:t>19/08/2020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B9215-F1CB-4144-AAC5-1E98C013A01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6792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title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</a:t>
            </a:r>
            <a:endParaRPr lang="nl-BE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text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styles</a:t>
            </a:r>
            <a:endParaRPr lang="nl-BE" noProof="0" dirty="0" smtClean="0"/>
          </a:p>
          <a:p>
            <a:pPr lvl="1"/>
            <a:r>
              <a:rPr lang="nl-BE" noProof="0" dirty="0" smtClean="0"/>
              <a:t>Second level</a:t>
            </a:r>
          </a:p>
          <a:p>
            <a:pPr lvl="2"/>
            <a:r>
              <a:rPr lang="nl-BE" noProof="0" dirty="0" err="1" smtClean="0"/>
              <a:t>Third</a:t>
            </a:r>
            <a:r>
              <a:rPr lang="nl-BE" noProof="0" dirty="0" smtClean="0"/>
              <a:t> level</a:t>
            </a:r>
          </a:p>
          <a:p>
            <a:pPr lvl="3"/>
            <a:r>
              <a:rPr lang="nl-BE" noProof="0" dirty="0" err="1" smtClean="0"/>
              <a:t>Fourth</a:t>
            </a:r>
            <a:r>
              <a:rPr lang="nl-BE" noProof="0" dirty="0" smtClean="0"/>
              <a:t> level</a:t>
            </a:r>
          </a:p>
          <a:p>
            <a:pPr lvl="4"/>
            <a:r>
              <a:rPr lang="nl-BE" noProof="0" dirty="0" err="1" smtClean="0"/>
              <a:t>Fifth</a:t>
            </a:r>
            <a:r>
              <a:rPr lang="nl-BE" noProof="0" dirty="0" smtClean="0"/>
              <a:t> level</a:t>
            </a:r>
            <a:endParaRPr lang="nl-BE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text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styles</a:t>
            </a:r>
            <a:endParaRPr lang="nl-BE" noProof="0" dirty="0" smtClean="0"/>
          </a:p>
          <a:p>
            <a:pPr lvl="1"/>
            <a:r>
              <a:rPr lang="nl-BE" noProof="0" dirty="0" smtClean="0"/>
              <a:t>Second level</a:t>
            </a:r>
          </a:p>
          <a:p>
            <a:pPr lvl="2"/>
            <a:r>
              <a:rPr lang="nl-BE" noProof="0" dirty="0" err="1" smtClean="0"/>
              <a:t>Third</a:t>
            </a:r>
            <a:r>
              <a:rPr lang="nl-BE" noProof="0" dirty="0" smtClean="0"/>
              <a:t> level</a:t>
            </a:r>
          </a:p>
          <a:p>
            <a:pPr lvl="3"/>
            <a:r>
              <a:rPr lang="nl-BE" noProof="0" dirty="0" err="1" smtClean="0"/>
              <a:t>Fourth</a:t>
            </a:r>
            <a:r>
              <a:rPr lang="nl-BE" noProof="0" dirty="0" smtClean="0"/>
              <a:t> level</a:t>
            </a:r>
          </a:p>
          <a:p>
            <a:pPr lvl="4"/>
            <a:r>
              <a:rPr lang="nl-BE" noProof="0" dirty="0" err="1" smtClean="0"/>
              <a:t>Fifth</a:t>
            </a:r>
            <a:r>
              <a:rPr lang="nl-BE" noProof="0" dirty="0" smtClean="0"/>
              <a:t> level</a:t>
            </a:r>
            <a:endParaRPr lang="nl-BE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7E5CB-041D-4E41-BDFD-53359E372FA1}" type="datetime1">
              <a:rPr lang="nl-BE" smtClean="0"/>
              <a:t>19/08/2020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0CA99-C7A0-4C1F-9421-5507E312A50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8150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title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</a:t>
            </a:r>
            <a:endParaRPr lang="nl-BE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text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styles</a:t>
            </a:r>
            <a:endParaRPr lang="nl-BE" noProof="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text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styles</a:t>
            </a:r>
            <a:endParaRPr lang="nl-BE" noProof="0" dirty="0" smtClean="0"/>
          </a:p>
          <a:p>
            <a:pPr lvl="1"/>
            <a:r>
              <a:rPr lang="nl-BE" noProof="0" dirty="0" smtClean="0"/>
              <a:t>Second level</a:t>
            </a:r>
          </a:p>
          <a:p>
            <a:pPr lvl="2"/>
            <a:r>
              <a:rPr lang="nl-BE" noProof="0" dirty="0" err="1" smtClean="0"/>
              <a:t>Third</a:t>
            </a:r>
            <a:r>
              <a:rPr lang="nl-BE" noProof="0" dirty="0" smtClean="0"/>
              <a:t> level</a:t>
            </a:r>
          </a:p>
          <a:p>
            <a:pPr lvl="3"/>
            <a:r>
              <a:rPr lang="nl-BE" noProof="0" dirty="0" err="1" smtClean="0"/>
              <a:t>Fourth</a:t>
            </a:r>
            <a:r>
              <a:rPr lang="nl-BE" noProof="0" dirty="0" smtClean="0"/>
              <a:t> level</a:t>
            </a:r>
          </a:p>
          <a:p>
            <a:pPr lvl="4"/>
            <a:r>
              <a:rPr lang="nl-BE" noProof="0" dirty="0" err="1" smtClean="0"/>
              <a:t>Fifth</a:t>
            </a:r>
            <a:r>
              <a:rPr lang="nl-BE" noProof="0" dirty="0" smtClean="0"/>
              <a:t> level</a:t>
            </a:r>
            <a:endParaRPr lang="nl-BE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text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styles</a:t>
            </a:r>
            <a:endParaRPr lang="nl-BE" noProof="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text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styles</a:t>
            </a:r>
            <a:endParaRPr lang="nl-BE" noProof="0" dirty="0" smtClean="0"/>
          </a:p>
          <a:p>
            <a:pPr lvl="1"/>
            <a:r>
              <a:rPr lang="nl-BE" noProof="0" dirty="0" smtClean="0"/>
              <a:t>Second level</a:t>
            </a:r>
          </a:p>
          <a:p>
            <a:pPr lvl="2"/>
            <a:r>
              <a:rPr lang="nl-BE" noProof="0" dirty="0" err="1" smtClean="0"/>
              <a:t>Third</a:t>
            </a:r>
            <a:r>
              <a:rPr lang="nl-BE" noProof="0" dirty="0" smtClean="0"/>
              <a:t> level</a:t>
            </a:r>
          </a:p>
          <a:p>
            <a:pPr lvl="3"/>
            <a:r>
              <a:rPr lang="nl-BE" noProof="0" dirty="0" err="1" smtClean="0"/>
              <a:t>Fourth</a:t>
            </a:r>
            <a:r>
              <a:rPr lang="nl-BE" noProof="0" dirty="0" smtClean="0"/>
              <a:t> level</a:t>
            </a:r>
          </a:p>
          <a:p>
            <a:pPr lvl="4"/>
            <a:r>
              <a:rPr lang="nl-BE" noProof="0" dirty="0" err="1" smtClean="0"/>
              <a:t>Fifth</a:t>
            </a:r>
            <a:r>
              <a:rPr lang="nl-BE" noProof="0" dirty="0" smtClean="0"/>
              <a:t> level</a:t>
            </a:r>
            <a:endParaRPr lang="nl-BE" noProof="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41D0E-1CF2-4786-8CCE-D5557C12DC5C}" type="datetime1">
              <a:rPr lang="nl-BE" smtClean="0"/>
              <a:t>19/08/2020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11A7F-BEEB-4A86-8660-A382F73CBD1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04131"/>
            <a:ext cx="10366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343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title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</a:t>
            </a:r>
            <a:endParaRPr lang="nl-BE" noProof="0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C5B70-1760-42FB-BC44-84E665FADBF1}" type="datetime1">
              <a:rPr lang="nl-BE" smtClean="0"/>
              <a:t>19/08/2020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D180A-F514-40E1-8A19-3FD4C198FDD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381324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341EF-3B81-4E91-B877-114CB4FE05F6}" type="datetime1">
              <a:rPr lang="nl-BE" smtClean="0"/>
              <a:t>19/08/2020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13F1C-B917-4AF8-AD74-59C18086134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6206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3AD12-CAAA-4FB7-9B03-1591847F2814}" type="datetime1">
              <a:rPr lang="nl-BE" smtClean="0"/>
              <a:t>19/08/2020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E9F56-C682-4543-88A7-25011D35B91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7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171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noProof="1" smtClean="0"/>
              <a:t>Click to edit Master title style</a:t>
            </a:r>
            <a:endParaRPr lang="nl-BE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BE" noProof="1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noProof="1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25495-06C9-42A7-9900-47FEA284DE6B}" type="datetime1">
              <a:rPr lang="nl-BE" smtClean="0"/>
              <a:t>19/08/2020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21A10-6D5D-4387-A592-905B0E3D8FD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4251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1860" y="6372820"/>
            <a:ext cx="16192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4CA76A0-AD9F-4CDD-A054-126E25B9D01F}" type="slidenum">
              <a:rPr lang="nl-BE" smtClean="0"/>
              <a:t>‹#›</a:t>
            </a:fld>
            <a:endParaRPr lang="nl-B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3"/>
          </p:nvPr>
        </p:nvSpPr>
        <p:spPr>
          <a:xfrm>
            <a:off x="6254824" y="6376243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5E23EC1-611C-4D96-97E5-27914828839E}" type="datetime1">
              <a:rPr lang="nl-BE" smtClean="0"/>
              <a:t>19/08/2020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010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BA2BC-B42A-4F8B-B006-FBA90EA820E1}" type="datetime1">
              <a:rPr lang="nl-BE" smtClean="0"/>
              <a:t>19/08/2020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BCBE3-D175-4772-92D9-962FE0CFAD0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7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725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4F182-CA72-4A9D-A6E0-E97FFA3E746A}" type="datetime1">
              <a:rPr lang="nl-BE" smtClean="0"/>
              <a:t>19/08/2020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874E3-AA40-4EB8-A4BA-F9A53226C5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725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4991-90E0-45FE-9C98-C39417D67328}" type="datetime1">
              <a:rPr lang="nl-BE" smtClean="0"/>
              <a:t>19/08/2020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26A76-DC35-4628-90BD-03BBEA9CD22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10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337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FB6D6-0BC2-4EE1-A67A-6A42067A9EC1}" type="datetime1">
              <a:rPr lang="nl-BE" smtClean="0"/>
              <a:t>19/08/2020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83BE1-7671-48B4-8241-AE2E371A681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6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60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E6DD0-804C-4817-B958-2AE6679B1D43}" type="datetime1">
              <a:rPr lang="nl-BE" smtClean="0"/>
              <a:t>19/08/2020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5F2C4-7187-4E5E-BDFE-9204600B396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5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208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88EE4-495C-4CBE-9595-B80D04C2423F}" type="datetime1">
              <a:rPr lang="nl-BE" smtClean="0"/>
              <a:t>19/08/2020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D2BB3-7EC0-43B1-8D5A-4B6459D15FA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9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564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240" y="6376243"/>
            <a:ext cx="1557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2AE1AA-37D5-4197-8629-2BC9678398BE}" type="datetime1">
              <a:rPr lang="nl-BE" smtClean="0"/>
              <a:pPr>
                <a:defRPr/>
              </a:pPr>
              <a:t>19/08/2020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1028" y="6376243"/>
            <a:ext cx="4608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76243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AE53CE-AA14-44B9-9844-095BEA3FE290}" type="slidenum">
              <a:rPr lang="nl-BE" smtClean="0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115616" y="274638"/>
            <a:ext cx="669674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title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</a:t>
            </a:r>
            <a:endParaRPr lang="nl-BE" noProof="0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noProof="0" dirty="0" smtClean="0"/>
              <a:t>Click </a:t>
            </a:r>
            <a:r>
              <a:rPr lang="nl-BE" noProof="0" dirty="0" err="1" smtClean="0"/>
              <a:t>to</a:t>
            </a:r>
            <a:r>
              <a:rPr lang="nl-BE" noProof="0" dirty="0" smtClean="0"/>
              <a:t> </a:t>
            </a:r>
            <a:r>
              <a:rPr lang="nl-BE" noProof="0" dirty="0" err="1" smtClean="0"/>
              <a:t>edit</a:t>
            </a:r>
            <a:r>
              <a:rPr lang="nl-BE" noProof="0" dirty="0" smtClean="0"/>
              <a:t> Master </a:t>
            </a:r>
            <a:r>
              <a:rPr lang="nl-BE" noProof="0" dirty="0" err="1" smtClean="0"/>
              <a:t>text</a:t>
            </a:r>
            <a:r>
              <a:rPr lang="nl-BE" noProof="0" dirty="0" smtClean="0"/>
              <a:t> </a:t>
            </a:r>
            <a:r>
              <a:rPr lang="nl-BE" noProof="0" dirty="0" err="1" smtClean="0"/>
              <a:t>styles</a:t>
            </a:r>
            <a:endParaRPr lang="nl-BE" noProof="0" dirty="0" smtClean="0"/>
          </a:p>
          <a:p>
            <a:pPr lvl="1"/>
            <a:r>
              <a:rPr lang="nl-BE" noProof="0" dirty="0" smtClean="0"/>
              <a:t>Second level</a:t>
            </a:r>
          </a:p>
          <a:p>
            <a:pPr lvl="2"/>
            <a:r>
              <a:rPr lang="nl-BE" noProof="0" dirty="0" err="1" smtClean="0"/>
              <a:t>Third</a:t>
            </a:r>
            <a:r>
              <a:rPr lang="nl-BE" noProof="0" dirty="0" smtClean="0"/>
              <a:t> level</a:t>
            </a:r>
          </a:p>
          <a:p>
            <a:pPr lvl="3"/>
            <a:r>
              <a:rPr lang="nl-BE" noProof="0" dirty="0" err="1" smtClean="0"/>
              <a:t>Fourth</a:t>
            </a:r>
            <a:r>
              <a:rPr lang="nl-BE" noProof="0" dirty="0" smtClean="0"/>
              <a:t> level</a:t>
            </a:r>
          </a:p>
          <a:p>
            <a:pPr lvl="4"/>
            <a:r>
              <a:rPr lang="nl-BE" noProof="0" dirty="0" err="1" smtClean="0"/>
              <a:t>Fifth</a:t>
            </a:r>
            <a:r>
              <a:rPr lang="nl-BE" noProof="0" dirty="0" smtClean="0"/>
              <a:t>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FD0527-E7A3-466F-A8AD-F2E8CA8E9AE3}" type="datetime1">
              <a:rPr lang="nl-BE" smtClean="0"/>
              <a:t>19/08/2020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53B7F0-F04E-4674-BC6E-F827FC80B5A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74638"/>
            <a:ext cx="1152128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949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BE" sz="3600" b="1" dirty="0" smtClean="0">
                <a:latin typeface="Courier New" pitchFamily="49" charset="0"/>
                <a:cs typeface="Courier New" pitchFamily="49" charset="0"/>
              </a:rPr>
              <a:t>Carcinogenen</a:t>
            </a:r>
          </a:p>
          <a:p>
            <a:pPr algn="ctr" eaLnBrk="1" hangingPunct="1"/>
            <a:r>
              <a:rPr lang="nl-BE" sz="3600" b="1" dirty="0" smtClean="0">
                <a:latin typeface="Courier New" pitchFamily="49" charset="0"/>
                <a:cs typeface="Courier New" pitchFamily="49" charset="0"/>
              </a:rPr>
              <a:t>=&gt; 20-MR-02</a:t>
            </a:r>
            <a:endParaRPr lang="en-US" sz="3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WG </a:t>
            </a:r>
            <a:r>
              <a:rPr lang="en-US" sz="2800" b="1" dirty="0" err="1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GevProd</a:t>
            </a:r>
            <a:endParaRPr lang="en-US" sz="28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Tech </a:t>
            </a:r>
            <a:r>
              <a:rPr lang="en-US" sz="2800" b="1" dirty="0" err="1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vergadering</a:t>
            </a:r>
            <a:r>
              <a:rPr lang="en-US" sz="28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en-US" sz="28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1655762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19/08/2020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4300" y="3489325"/>
            <a:ext cx="2376488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Gunnar PLOVIE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5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8851" y="2617862"/>
            <a:ext cx="1080443" cy="108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376988"/>
            <a:ext cx="1619250" cy="365125"/>
          </a:xfrm>
        </p:spPr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Q-HSE forum (10 Jun 20)</a:t>
            </a:r>
            <a:br>
              <a:rPr lang="nl-BE" dirty="0" smtClean="0"/>
            </a:br>
            <a:r>
              <a:rPr lang="nl-BE" dirty="0" smtClean="0"/>
              <a:t>Enkele vaststellingen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Processen bestaan maar…..</a:t>
            </a:r>
          </a:p>
          <a:p>
            <a:r>
              <a:rPr lang="nl-BE" dirty="0" smtClean="0"/>
              <a:t>Methodiek </a:t>
            </a:r>
            <a:r>
              <a:rPr lang="nl-BE" dirty="0" smtClean="0"/>
              <a:t>met werkpostfiche dient geoptimaliseerd te worden</a:t>
            </a:r>
          </a:p>
          <a:p>
            <a:r>
              <a:rPr lang="nl-BE" dirty="0" smtClean="0"/>
              <a:t>Optimalisatieacties lopen intern DGMR bijv. verbeteren toeleveren data SDS</a:t>
            </a:r>
          </a:p>
          <a:p>
            <a:r>
              <a:rPr lang="nl-BE" dirty="0" smtClean="0"/>
              <a:t>Een mogelijk Risicoanalysemethodiek CMR werd </a:t>
            </a:r>
            <a:r>
              <a:rPr lang="nl-BE" dirty="0" smtClean="0"/>
              <a:t>geïdentificeerd/voorgesteld </a:t>
            </a:r>
            <a:r>
              <a:rPr lang="nl-BE" dirty="0" smtClean="0"/>
              <a:t>door </a:t>
            </a:r>
            <a:r>
              <a:rPr lang="nl-BE" dirty="0" smtClean="0"/>
              <a:t>AMT (RECESS)</a:t>
            </a:r>
            <a:endParaRPr lang="nl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10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196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Scope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11</a:t>
            </a:fld>
            <a:endParaRPr lang="nl-BE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2348880"/>
            <a:ext cx="6480720" cy="3754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4400" dirty="0" smtClean="0"/>
              <a:t>Carcinogenen </a:t>
            </a:r>
          </a:p>
          <a:p>
            <a:pPr algn="ctr"/>
            <a:r>
              <a:rPr lang="nl-BE" sz="4400" dirty="0" smtClean="0"/>
              <a:t>=&gt; </a:t>
            </a:r>
          </a:p>
          <a:p>
            <a:pPr algn="ctr"/>
            <a:r>
              <a:rPr lang="nl-BE" sz="4400" dirty="0" smtClean="0"/>
              <a:t>Risicobeheersing CMR </a:t>
            </a:r>
          </a:p>
          <a:p>
            <a:pPr algn="ctr"/>
            <a:r>
              <a:rPr lang="nl-BE" sz="4400" dirty="0" smtClean="0"/>
              <a:t>(</a:t>
            </a:r>
            <a:r>
              <a:rPr lang="nl-BE" sz="4400" dirty="0"/>
              <a:t>alle chemische stoffen</a:t>
            </a:r>
            <a:r>
              <a:rPr lang="nl-BE" sz="4400" dirty="0" smtClean="0"/>
              <a:t>)</a:t>
            </a:r>
          </a:p>
          <a:p>
            <a:pPr algn="ctr"/>
            <a:r>
              <a:rPr lang="nl-BE" sz="4400" dirty="0"/>
              <a:t>c</a:t>
            </a:r>
            <a:r>
              <a:rPr lang="nl-BE" sz="4400" dirty="0" smtClean="0"/>
              <a:t>onform de wetgeving</a:t>
            </a:r>
            <a:endParaRPr lang="nl-BE" sz="4400" dirty="0"/>
          </a:p>
          <a:p>
            <a:pPr algn="ctr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18595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Voorstel aan </a:t>
            </a:r>
            <a:r>
              <a:rPr lang="nl-BE" dirty="0" smtClean="0"/>
              <a:t>Q-HSE (10/06/20)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Desired</a:t>
            </a:r>
            <a:r>
              <a:rPr lang="nl-BE" dirty="0" smtClean="0"/>
              <a:t> end-state?</a:t>
            </a:r>
          </a:p>
          <a:p>
            <a:r>
              <a:rPr lang="nl-BE" dirty="0" err="1" smtClean="0"/>
              <a:t>Sp</a:t>
            </a:r>
            <a:r>
              <a:rPr lang="nl-BE" dirty="0" smtClean="0"/>
              <a:t> DGMR op vlak van SDS (Input) &amp; PBM/CBM (Output): processen bestaan</a:t>
            </a:r>
          </a:p>
          <a:p>
            <a:r>
              <a:rPr lang="nl-BE" dirty="0" smtClean="0"/>
              <a:t>Voorstel Lead </a:t>
            </a:r>
            <a:r>
              <a:rPr lang="nl-BE" dirty="0" smtClean="0"/>
              <a:t>H&amp;WB =&gt; </a:t>
            </a:r>
            <a:r>
              <a:rPr lang="nl-BE" dirty="0" err="1" smtClean="0"/>
              <a:t>rejected</a:t>
            </a:r>
            <a:r>
              <a:rPr lang="nl-BE" dirty="0" smtClean="0"/>
              <a:t> =&gt; </a:t>
            </a:r>
            <a:r>
              <a:rPr lang="nl-BE" dirty="0" err="1" smtClean="0"/>
              <a:t>Mgt</a:t>
            </a:r>
            <a:r>
              <a:rPr lang="nl-BE" dirty="0" smtClean="0"/>
              <a:t>-R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12</a:t>
            </a:fld>
            <a:endParaRPr lang="nl-BE" dirty="0"/>
          </a:p>
        </p:txBody>
      </p:sp>
      <p:sp>
        <p:nvSpPr>
          <p:cNvPr id="5" name="TextBox 4"/>
          <p:cNvSpPr txBox="1"/>
          <p:nvPr/>
        </p:nvSpPr>
        <p:spPr>
          <a:xfrm>
            <a:off x="478578" y="4365104"/>
            <a:ext cx="7981854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3600" b="1" i="1" dirty="0" smtClean="0"/>
              <a:t>20-MR-02</a:t>
            </a:r>
          </a:p>
          <a:p>
            <a:r>
              <a:rPr lang="nl-BE" sz="3600" b="1" i="1" dirty="0" smtClean="0"/>
              <a:t>Identificatie en risicoanalyse mutagene-, carcinogene en reprotoxische agentia</a:t>
            </a:r>
            <a:endParaRPr lang="nl-BE" sz="3600" b="1" i="1" dirty="0"/>
          </a:p>
        </p:txBody>
      </p:sp>
    </p:spTree>
    <p:extLst>
      <p:ext uri="{BB962C8B-B14F-4D97-AF65-F5344CB8AC3E}">
        <p14:creationId xmlns:p14="http://schemas.microsoft.com/office/powerpoint/2010/main" val="3989566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GPP =&gt; JAP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4047"/>
            <a:ext cx="8784976" cy="4637112"/>
          </a:xfrm>
        </p:spPr>
        <p:txBody>
          <a:bodyPr/>
          <a:lstStyle/>
          <a:p>
            <a:r>
              <a:rPr lang="nl-BE" dirty="0" smtClean="0"/>
              <a:t>Jaar X: </a:t>
            </a:r>
          </a:p>
          <a:p>
            <a:pPr lvl="1"/>
            <a:r>
              <a:rPr lang="nl-BE" dirty="0" smtClean="0"/>
              <a:t>Analyse </a:t>
            </a:r>
            <a:r>
              <a:rPr lang="nl-BE" dirty="0"/>
              <a:t>w</a:t>
            </a:r>
            <a:r>
              <a:rPr lang="nl-BE" dirty="0" smtClean="0"/>
              <a:t>ettelijke vereisten</a:t>
            </a:r>
          </a:p>
          <a:p>
            <a:pPr lvl="1"/>
            <a:r>
              <a:rPr lang="nl-BE" dirty="0" smtClean="0"/>
              <a:t>Methodiek bepalen op basis van </a:t>
            </a:r>
            <a:r>
              <a:rPr lang="nl-BE" dirty="0" err="1" smtClean="0"/>
              <a:t>lessons</a:t>
            </a:r>
            <a:r>
              <a:rPr lang="nl-BE" dirty="0" smtClean="0"/>
              <a:t> </a:t>
            </a:r>
            <a:r>
              <a:rPr lang="nl-BE" dirty="0" err="1" smtClean="0"/>
              <a:t>learned</a:t>
            </a:r>
            <a:r>
              <a:rPr lang="nl-BE" dirty="0" smtClean="0"/>
              <a:t> uit een paar pilotcases:</a:t>
            </a:r>
          </a:p>
          <a:p>
            <a:pPr lvl="2"/>
            <a:r>
              <a:rPr lang="nl-BE" dirty="0" smtClean="0"/>
              <a:t>Melsbroek </a:t>
            </a:r>
            <a:r>
              <a:rPr lang="nl-BE" dirty="0" err="1" smtClean="0"/>
              <a:t>ongoing</a:t>
            </a:r>
            <a:endParaRPr lang="nl-BE" dirty="0" smtClean="0"/>
          </a:p>
          <a:p>
            <a:pPr lvl="2"/>
            <a:r>
              <a:rPr lang="nl-BE" dirty="0"/>
              <a:t>S</a:t>
            </a:r>
            <a:r>
              <a:rPr lang="nl-BE" dirty="0" smtClean="0"/>
              <a:t>electie van een aantal E met specifieke ateliers</a:t>
            </a:r>
          </a:p>
          <a:p>
            <a:pPr lvl="1"/>
            <a:r>
              <a:rPr lang="nl-BE" dirty="0" smtClean="0"/>
              <a:t>Inventarisatie van de activiteiten met verhoogd risico</a:t>
            </a:r>
          </a:p>
          <a:p>
            <a:pPr lvl="1"/>
            <a:r>
              <a:rPr lang="nl-BE" dirty="0" smtClean="0"/>
              <a:t>Quick </a:t>
            </a:r>
            <a:r>
              <a:rPr lang="nl-BE" dirty="0" err="1" smtClean="0"/>
              <a:t>wins</a:t>
            </a:r>
            <a:r>
              <a:rPr lang="nl-BE" dirty="0" smtClean="0"/>
              <a:t> identificeren (zie JAP)</a:t>
            </a:r>
          </a:p>
          <a:p>
            <a:r>
              <a:rPr lang="nl-BE" dirty="0" smtClean="0"/>
              <a:t>Jaar X+1: methodiek formaliseren en verspreiden</a:t>
            </a:r>
          </a:p>
          <a:p>
            <a:r>
              <a:rPr lang="nl-BE" dirty="0" smtClean="0"/>
              <a:t>Jaar X+2: opvolgen implementatie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13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33936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GPP – JAP X </a:t>
            </a:r>
            <a:br>
              <a:rPr lang="nl-BE" dirty="0" smtClean="0"/>
            </a:br>
            <a:r>
              <a:rPr lang="nl-BE" dirty="0" smtClean="0"/>
              <a:t>(te verfijnen in fiche)</a:t>
            </a:r>
            <a:endParaRPr lang="nl-BE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2105150"/>
              </p:ext>
            </p:extLst>
          </p:nvPr>
        </p:nvGraphicFramePr>
        <p:xfrm>
          <a:off x="323528" y="2104529"/>
          <a:ext cx="8229600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>
                  <a:extLst>
                    <a:ext uri="{9D8B030D-6E8A-4147-A177-3AD203B41FA5}">
                      <a16:colId xmlns:a16="http://schemas.microsoft.com/office/drawing/2014/main" val="32351225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9886653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9518189"/>
                    </a:ext>
                  </a:extLst>
                </a:gridCol>
                <a:gridCol w="1306488">
                  <a:extLst>
                    <a:ext uri="{9D8B030D-6E8A-4147-A177-3AD203B41FA5}">
                      <a16:colId xmlns:a16="http://schemas.microsoft.com/office/drawing/2014/main" val="1318431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Actie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Wat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Wie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Wanneer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6358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01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Sensibilisering</a:t>
                      </a:r>
                      <a:r>
                        <a:rPr lang="nl-BE" baseline="0" dirty="0" smtClean="0"/>
                        <a:t> om j</a:t>
                      </a:r>
                      <a:r>
                        <a:rPr lang="nl-BE" dirty="0" smtClean="0"/>
                        <a:t>aarlijkse lijst van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dirty="0" smtClean="0"/>
                        <a:t>gezondheidstoezicht (naam –en functielijst)</a:t>
                      </a:r>
                      <a:r>
                        <a:rPr lang="nl-BE" baseline="0" dirty="0" smtClean="0"/>
                        <a:t> in te laten vullen door </a:t>
                      </a:r>
                      <a:r>
                        <a:rPr lang="nl-BE" baseline="0" dirty="0" err="1" smtClean="0"/>
                        <a:t>CO’s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TBD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Sep 20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931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02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Opportuniteit</a:t>
                      </a:r>
                      <a:r>
                        <a:rPr lang="nl-BE" baseline="0" dirty="0" smtClean="0"/>
                        <a:t> betere t</a:t>
                      </a:r>
                      <a:r>
                        <a:rPr lang="nl-BE" dirty="0" smtClean="0"/>
                        <a:t>oelevering SDS bekijken via ILIAS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DGMR en …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Lopend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544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03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Haalbaarheid triage</a:t>
                      </a:r>
                      <a:r>
                        <a:rPr lang="nl-BE" baseline="0" dirty="0" smtClean="0"/>
                        <a:t> stoffen/producten op stafniveau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DGMR en …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2020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909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04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 smtClean="0"/>
                        <a:t>Inventarisatie van de activiteiten met verhoogd risico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TBD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83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Ontplooien pilot</a:t>
                      </a:r>
                      <a:r>
                        <a:rPr lang="nl-BE" baseline="0" dirty="0" smtClean="0"/>
                        <a:t>cases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TBD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2020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825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06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Uitbaten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lessons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learned</a:t>
                      </a:r>
                      <a:r>
                        <a:rPr lang="nl-BE" baseline="0" dirty="0" smtClean="0"/>
                        <a:t> =&gt; JAP X+1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mtClean="0"/>
                        <a:t>TBD</a:t>
                      </a:r>
                      <a:endParaRPr lang="nl-B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2021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241969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14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5113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Way </a:t>
            </a:r>
            <a:r>
              <a:rPr lang="nl-BE" dirty="0" err="1" smtClean="0"/>
              <a:t>ahead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Dry run DGMR op 14 Sep 20</a:t>
            </a:r>
          </a:p>
          <a:p>
            <a:r>
              <a:rPr lang="en-US" dirty="0" smtClean="0"/>
              <a:t>Dry run DG H&amp;WB op 30 Sep 20</a:t>
            </a:r>
            <a:endParaRPr lang="en-US" dirty="0"/>
          </a:p>
          <a:p>
            <a:r>
              <a:rPr lang="en-US" dirty="0" smtClean="0"/>
              <a:t>HOC </a:t>
            </a:r>
            <a:r>
              <a:rPr lang="en-US" dirty="0"/>
              <a:t>20/03 </a:t>
            </a:r>
            <a:r>
              <a:rPr lang="en-US" dirty="0" smtClean="0"/>
              <a:t>op 21 </a:t>
            </a:r>
            <a:r>
              <a:rPr lang="en-US" dirty="0" err="1"/>
              <a:t>Okt</a:t>
            </a:r>
            <a:r>
              <a:rPr lang="en-US" dirty="0"/>
              <a:t> </a:t>
            </a:r>
            <a:r>
              <a:rPr lang="en-US" dirty="0" smtClean="0"/>
              <a:t>20</a:t>
            </a:r>
            <a:endParaRPr lang="en-US" dirty="0"/>
          </a:p>
          <a:p>
            <a:r>
              <a:rPr lang="en-US" dirty="0"/>
              <a:t>(Extra) Tech </a:t>
            </a:r>
            <a:r>
              <a:rPr lang="en-US" dirty="0" err="1"/>
              <a:t>Vergadering</a:t>
            </a:r>
            <a:r>
              <a:rPr lang="en-US" dirty="0"/>
              <a:t>?</a:t>
            </a: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856706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</a:t>
            </a:r>
            <a:r>
              <a:rPr lang="en-US" dirty="0" err="1" smtClean="0"/>
              <a:t>presentatie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Probleemstelling</a:t>
            </a:r>
            <a:r>
              <a:rPr lang="en-US" dirty="0" smtClean="0"/>
              <a:t> (</a:t>
            </a:r>
            <a:r>
              <a:rPr lang="en-US" dirty="0" err="1" smtClean="0"/>
              <a:t>analyse</a:t>
            </a:r>
            <a:r>
              <a:rPr lang="en-US" dirty="0" smtClean="0"/>
              <a:t> Gen Laire)</a:t>
            </a:r>
          </a:p>
          <a:p>
            <a:r>
              <a:rPr lang="en-US" dirty="0" err="1" smtClean="0"/>
              <a:t>Analyse</a:t>
            </a:r>
            <a:r>
              <a:rPr lang="en-US" dirty="0" smtClean="0"/>
              <a:t> SPPT-MR (03 Apr 19 – WG </a:t>
            </a:r>
            <a:r>
              <a:rPr lang="en-US" dirty="0" err="1" smtClean="0"/>
              <a:t>Nr</a:t>
            </a:r>
            <a:r>
              <a:rPr lang="en-US" dirty="0" smtClean="0"/>
              <a:t> 25)</a:t>
            </a:r>
            <a:endParaRPr lang="en-US" dirty="0"/>
          </a:p>
          <a:p>
            <a:r>
              <a:rPr lang="en-US" dirty="0" err="1" smtClean="0"/>
              <a:t>Enkele</a:t>
            </a:r>
            <a:r>
              <a:rPr lang="en-US" dirty="0" smtClean="0"/>
              <a:t> </a:t>
            </a:r>
            <a:r>
              <a:rPr lang="en-US" dirty="0" err="1" smtClean="0"/>
              <a:t>vaststellingen</a:t>
            </a:r>
            <a:r>
              <a:rPr lang="en-US" dirty="0" smtClean="0"/>
              <a:t> (anno 2020)</a:t>
            </a:r>
            <a:endParaRPr lang="en-US" dirty="0" smtClean="0"/>
          </a:p>
          <a:p>
            <a:r>
              <a:rPr lang="en-US" dirty="0" err="1" smtClean="0"/>
              <a:t>Voorstel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Q-HSE op 10 Jun 20</a:t>
            </a:r>
            <a:endParaRPr lang="en-US" dirty="0" smtClean="0"/>
          </a:p>
          <a:p>
            <a:r>
              <a:rPr lang="en-US" dirty="0" smtClean="0"/>
              <a:t>Way ahead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943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Probleemstelling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3</a:t>
            </a:fld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106" y="1600200"/>
            <a:ext cx="7776864" cy="374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38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Cancer &amp; </a:t>
            </a:r>
            <a:r>
              <a:rPr lang="nl-BE" dirty="0" err="1" smtClean="0"/>
              <a:t>workplace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approximately 1.3 million cancer deaths in the European Union (EU) every year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Research suggests that 2-12% of cancer deaths may relate to occupational exposure to carcinogens (lung and bladder cancer &gt; 10 %)</a:t>
            </a:r>
            <a:br>
              <a:rPr lang="en-US" dirty="0"/>
            </a:br>
            <a:endParaRPr lang="en-US" dirty="0"/>
          </a:p>
          <a:p>
            <a:r>
              <a:rPr lang="en-US" dirty="0"/>
              <a:t>total societal cost of work-related cancer &gt; € 300 billion</a:t>
            </a:r>
            <a:br>
              <a:rPr lang="en-US" dirty="0"/>
            </a:br>
            <a:endParaRPr lang="en-US" dirty="0"/>
          </a:p>
          <a:p>
            <a:r>
              <a:rPr lang="en-US" dirty="0"/>
              <a:t>Carcinogenic, Mutagenic or Toxic for reproduction (CMR): nearly 8000 substances </a:t>
            </a:r>
            <a:br>
              <a:rPr lang="en-US" dirty="0"/>
            </a:br>
            <a:r>
              <a:rPr lang="en-US" dirty="0"/>
              <a:t>in Europe</a:t>
            </a:r>
            <a:br>
              <a:rPr lang="en-US" dirty="0"/>
            </a:br>
            <a:endParaRPr lang="en-US" dirty="0"/>
          </a:p>
          <a:p>
            <a:r>
              <a:rPr lang="en-US" dirty="0"/>
              <a:t>total number of carcinogens &gt; 1000 (CLP Regulation)</a:t>
            </a:r>
          </a:p>
          <a:p>
            <a:endParaRPr lang="en-US" dirty="0"/>
          </a:p>
          <a:p>
            <a:r>
              <a:rPr lang="en-US" dirty="0"/>
              <a:t>The assessment in Rushton et al (2010) suggests that the top 15 occupational carcinogens may have accounted for around 96% of occupationally relevant cancer registrations in the UK in 2004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18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908720"/>
            <a:ext cx="6867693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5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Cancer &amp; </a:t>
            </a:r>
            <a:r>
              <a:rPr lang="nl-BE" dirty="0" err="1" smtClean="0"/>
              <a:t>workplace</a:t>
            </a:r>
            <a:endParaRPr lang="nl-BE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016605" y="2379225"/>
          <a:ext cx="7091447" cy="3690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76012">
                  <a:extLst>
                    <a:ext uri="{9D8B030D-6E8A-4147-A177-3AD203B41FA5}">
                      <a16:colId xmlns:a16="http://schemas.microsoft.com/office/drawing/2014/main" val="388161370"/>
                    </a:ext>
                  </a:extLst>
                </a:gridCol>
                <a:gridCol w="3915435">
                  <a:extLst>
                    <a:ext uri="{9D8B030D-6E8A-4147-A177-3AD203B41FA5}">
                      <a16:colId xmlns:a16="http://schemas.microsoft.com/office/drawing/2014/main" val="1123989361"/>
                    </a:ext>
                  </a:extLst>
                </a:gridCol>
              </a:tblGrid>
              <a:tr h="50529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Selection of the 25 carcinogenic agents 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310444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Diesel exhaust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Solar radiation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9206153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Silica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Environmental tobacco smoke (ETS)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9220876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Asbestos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err="1" smtClean="0">
                          <a:effectLst/>
                          <a:latin typeface="Arial Narrow" panose="020B0606020202030204" pitchFamily="34" charset="0"/>
                        </a:rPr>
                        <a:t>Epichlorohydrine</a:t>
                      </a: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239270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Formaldehyde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err="1" smtClean="0">
                          <a:effectLst/>
                          <a:latin typeface="Arial Narrow" panose="020B0606020202030204" pitchFamily="34" charset="0"/>
                        </a:rPr>
                        <a:t>Tetrachloroethylene</a:t>
                      </a: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0637467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Benzene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Shift work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4097270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Mineral oils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Dioxins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9963522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Cd and Cd compounds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Inorganic acid mists containing </a:t>
                      </a:r>
                      <a:r>
                        <a:rPr lang="en-US" sz="1600" noProof="0" dirty="0" err="1" smtClean="0">
                          <a:effectLst/>
                          <a:latin typeface="Arial Narrow" panose="020B0606020202030204" pitchFamily="34" charset="0"/>
                        </a:rPr>
                        <a:t>sulphuric</a:t>
                      </a: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 acid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9804079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Wood dust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Rubber manufacturing industry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6380874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Arsenic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Ionizing radiation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0051359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Vinyl chloride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Cr(VI) compounds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4214107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Ethylene oxide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Aromatic amines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9903632"/>
                  </a:ext>
                </a:extLst>
              </a:tr>
              <a:tr h="245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PAHs (from coal tars and pitches)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Cytostatic drugs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9332876"/>
                  </a:ext>
                </a:extLst>
              </a:tr>
              <a:tr h="24500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 Narrow" panose="020B0606020202030204" pitchFamily="34" charset="0"/>
                        </a:rPr>
                        <a:t>Occupation as a welder </a:t>
                      </a:r>
                      <a:endParaRPr lang="en-US" sz="1600" noProof="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4246860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1820" y="6073356"/>
            <a:ext cx="5220580" cy="385018"/>
          </a:xfrm>
        </p:spPr>
        <p:txBody>
          <a:bodyPr/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1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Source: </a:t>
            </a: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The cost of occupational cancer in the EU-28. </a:t>
            </a:r>
            <a:r>
              <a:rPr lang="fr-BE" sz="1200" dirty="0">
                <a:ea typeface="Calibri" panose="020F0502020204030204" pitchFamily="34" charset="0"/>
                <a:cs typeface="Times New Roman" panose="02020603050405020304" pitchFamily="18" charset="0"/>
              </a:rPr>
              <a:t>Daniel </a:t>
            </a:r>
            <a:r>
              <a:rPr lang="fr-BE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Vencovsky</a:t>
            </a:r>
            <a:r>
              <a:rPr lang="fr-BE" sz="1200" dirty="0">
                <a:ea typeface="Calibri" panose="020F0502020204030204" pitchFamily="34" charset="0"/>
                <a:cs typeface="Times New Roman" panose="02020603050405020304" pitchFamily="18" charset="0"/>
              </a:rPr>
              <a:t> et al. ETUI </a:t>
            </a:r>
            <a:r>
              <a:rPr lang="fr-BE" sz="1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2017</a:t>
            </a:r>
            <a:endParaRPr lang="nl-BE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1403775"/>
            <a:ext cx="8229599" cy="945105"/>
          </a:xfrm>
        </p:spPr>
        <p:txBody>
          <a:bodyPr/>
          <a:lstStyle/>
          <a:p>
            <a:pPr algn="ctr">
              <a:defRPr/>
            </a:pPr>
            <a:r>
              <a:rPr lang="en-US" sz="2400" dirty="0"/>
              <a:t>Top carcinogens in terms of their contribution to </a:t>
            </a:r>
            <a:r>
              <a:rPr lang="en-US" sz="2400" dirty="0" smtClean="0"/>
              <a:t>the</a:t>
            </a:r>
            <a:br>
              <a:rPr lang="en-US" sz="2400" dirty="0" smtClean="0"/>
            </a:br>
            <a:r>
              <a:rPr lang="en-US" sz="2400" dirty="0" smtClean="0"/>
              <a:t>overall incidence of </a:t>
            </a:r>
            <a:r>
              <a:rPr lang="en-US" sz="2400" dirty="0"/>
              <a:t>occupational cancer</a:t>
            </a:r>
            <a:endParaRPr lang="nl-BE" sz="2400" dirty="0"/>
          </a:p>
          <a:p>
            <a:pPr algn="ctr">
              <a:defRPr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5906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Cancer &amp; </a:t>
            </a:r>
            <a:r>
              <a:rPr lang="nl-BE" dirty="0" err="1" smtClean="0"/>
              <a:t>workplace</a:t>
            </a:r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91680" y="6484133"/>
            <a:ext cx="5814545" cy="373867"/>
          </a:xfrm>
        </p:spPr>
        <p:txBody>
          <a:bodyPr/>
          <a:lstStyle/>
          <a:p>
            <a:pPr algn="r">
              <a:defRPr/>
            </a:pPr>
            <a:r>
              <a:rPr lang="en-US" sz="1200" dirty="0" smtClean="0"/>
              <a:t>Source: </a:t>
            </a:r>
            <a:r>
              <a:rPr lang="en-US" sz="1200" dirty="0"/>
              <a:t>Eliminating occupational cancer in Europe and </a:t>
            </a:r>
            <a:r>
              <a:rPr lang="en-US" sz="1200" dirty="0" smtClean="0"/>
              <a:t>Globally. </a:t>
            </a:r>
            <a:r>
              <a:rPr lang="en-US" sz="1200" dirty="0" err="1" smtClean="0"/>
              <a:t>Jukka</a:t>
            </a:r>
            <a:r>
              <a:rPr lang="en-US" sz="1200" dirty="0" smtClean="0"/>
              <a:t> </a:t>
            </a:r>
            <a:r>
              <a:rPr lang="en-US" sz="1200" dirty="0" err="1"/>
              <a:t>Takala</a:t>
            </a:r>
            <a:r>
              <a:rPr lang="en-US" sz="1200" dirty="0"/>
              <a:t>. ETUI </a:t>
            </a:r>
            <a:r>
              <a:rPr lang="en-US" sz="1200" dirty="0" smtClean="0"/>
              <a:t>2015</a:t>
            </a:r>
            <a:endParaRPr lang="nl-BE" sz="1200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1268760"/>
            <a:ext cx="6750649" cy="491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0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Voorstel H&amp;WB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334927" cy="4525963"/>
          </a:xfrm>
        </p:spPr>
        <p:txBody>
          <a:bodyPr/>
          <a:lstStyle/>
          <a:p>
            <a:r>
              <a:rPr lang="en-US" dirty="0" smtClean="0"/>
              <a:t>From a reactive approach (e.g. Cr VI) to a more holistic proactive approach</a:t>
            </a:r>
          </a:p>
          <a:p>
            <a:r>
              <a:rPr lang="en-US" dirty="0" smtClean="0"/>
              <a:t>Integrated in the global prevention plan (GPP-JAP/PGP-PAA)</a:t>
            </a:r>
          </a:p>
          <a:p>
            <a:r>
              <a:rPr lang="en-US" dirty="0" smtClean="0"/>
              <a:t>Cross-departmental approach (H&amp;WB + MR + O&amp;T + CC’s + …)</a:t>
            </a:r>
          </a:p>
          <a:p>
            <a:r>
              <a:rPr lang="en-US" dirty="0" smtClean="0"/>
              <a:t>DG H&amp;WB will plan a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37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323" dirty="0" smtClean="0"/>
              <a:t>Analyse SPPT-MR (</a:t>
            </a:r>
            <a:r>
              <a:rPr lang="fr-BE" sz="3323" dirty="0" err="1" smtClean="0"/>
              <a:t>Apr</a:t>
            </a:r>
            <a:r>
              <a:rPr lang="fr-BE" sz="3323" dirty="0" smtClean="0"/>
              <a:t> 19)</a:t>
            </a:r>
            <a:endParaRPr lang="en-US" sz="3323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700808"/>
            <a:ext cx="74888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BE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Volonté </a:t>
            </a:r>
            <a:r>
              <a:rPr kumimoji="0" lang="fr-BE" sz="24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suffisante au niveau Défense</a:t>
            </a:r>
            <a:r>
              <a:rPr kumimoji="0" lang="fr-BE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à confirmer</a:t>
            </a:r>
            <a:endParaRPr kumimoji="0" lang="fr-B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BE" sz="24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POC Défense</a:t>
            </a:r>
            <a:r>
              <a:rPr kumimoji="0" lang="fr-BE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à désigner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BE" sz="24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Plan</a:t>
            </a:r>
            <a:r>
              <a:rPr kumimoji="0" lang="fr-BE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kumimoji="0" lang="fr-B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triennal ou quinquennal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BE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Données centralisées</a:t>
            </a:r>
            <a:r>
              <a:rPr kumimoji="0" lang="fr-B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: </a:t>
            </a: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inventaire produits Défense, </a:t>
            </a:r>
            <a:r>
              <a:rPr kumimoji="0" lang="fr-B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propriétés </a:t>
            </a: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dangereuses,…</a:t>
            </a:r>
            <a:endParaRPr kumimoji="0" lang="fr-B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BE" sz="24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Produits dangereux: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Prio’s</a:t>
            </a: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: </a:t>
            </a:r>
          </a:p>
          <a:p>
            <a:pPr marL="8001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Ateliers à risques spécifiques (</a:t>
            </a:r>
            <a:r>
              <a:rPr kumimoji="0" lang="fr-B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cfr</a:t>
            </a: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directive « WDA »)</a:t>
            </a:r>
          </a:p>
          <a:p>
            <a:pPr marL="1257300" marR="0" lvl="2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+ Maint </a:t>
            </a:r>
          </a:p>
          <a:p>
            <a:pPr marL="1257300" marR="0" lvl="2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+ Labo</a:t>
            </a:r>
          </a:p>
          <a:p>
            <a:pPr marL="1257300" marR="0" lvl="2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+ …?</a:t>
            </a:r>
          </a:p>
          <a:p>
            <a:pPr marL="8001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Produits CMR</a:t>
            </a:r>
          </a:p>
          <a:p>
            <a:pPr marL="8001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Autres expositions professionnelles provoquant les cancers et représentatifs au niveau de la Défense (ex: rayonnements solaires, hydrazine,…)</a:t>
            </a:r>
          </a:p>
        </p:txBody>
      </p:sp>
    </p:spTree>
    <p:extLst>
      <p:ext uri="{BB962C8B-B14F-4D97-AF65-F5344CB8AC3E}">
        <p14:creationId xmlns:p14="http://schemas.microsoft.com/office/powerpoint/2010/main" val="259207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E4BDC83E04BA4CBC78C6D764BDC577" ma:contentTypeVersion="54" ma:contentTypeDescription="Create a new document." ma:contentTypeScope="" ma:versionID="8d15a53cb9f4f811784f131b6815c478">
  <xsd:schema xmlns:xsd="http://www.w3.org/2001/XMLSchema" xmlns:xs="http://www.w3.org/2001/XMLSchema" xmlns:p="http://schemas.microsoft.com/office/2006/metadata/properties" xmlns:ns1="http://schemas.microsoft.com/sharepoint/v3" xmlns:ns2="341ef2d6-d38c-4729-b0bd-8f06d6b35472" xmlns:ns3="39d2ce5f-ca0e-4789-a07b-eddc5a9e9228" xmlns:ns4="http://schemas.microsoft.com/sharepoint/v4" targetNamespace="http://schemas.microsoft.com/office/2006/metadata/properties" ma:root="true" ma:fieldsID="223495f5d918aff77210c5c716ebfb65" ns1:_="" ns2:_="" ns3:_="" ns4:_="">
    <xsd:import namespace="http://schemas.microsoft.com/sharepoint/v3"/>
    <xsd:import namespace="341ef2d6-d38c-4729-b0bd-8f06d6b35472"/>
    <xsd:import namespace="39d2ce5f-ca0e-4789-a07b-eddc5a9e9228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TitleF" minOccurs="0"/>
                <xsd:element ref="ns3:Order0" minOccurs="0"/>
                <xsd:element ref="ns2:Folder" minOccurs="0"/>
                <xsd:element ref="ns1:PublishingStartDate" minOccurs="0"/>
                <xsd:element ref="ns1:PublishingExpirationDate" minOccurs="0"/>
                <xsd:element ref="ns2:TaxKeywordTaxHTField" minOccurs="0"/>
                <xsd:element ref="ns2:TaxCatchAll" minOccurs="0"/>
                <xsd:element ref="ns2:TaxCatchAllLabel" minOccurs="0"/>
                <xsd:element ref="ns2:_dlc_DocId" minOccurs="0"/>
                <xsd:element ref="ns2:_dlc_DocIdUrl" minOccurs="0"/>
                <xsd:element ref="ns2:_dlc_DocIdPersistId" minOccurs="0"/>
                <xsd:element ref="ns4:IconOverlay" minOccurs="0"/>
                <xsd:element ref="ns2:Topic" minOccurs="0"/>
                <xsd:element ref="ns2:COI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1ef2d6-d38c-4729-b0bd-8f06d6b35472" elementFormDefault="qualified">
    <xsd:import namespace="http://schemas.microsoft.com/office/2006/documentManagement/types"/>
    <xsd:import namespace="http://schemas.microsoft.com/office/infopath/2007/PartnerControls"/>
    <xsd:element name="TitleF" ma:index="2" nillable="true" ma:displayName="TitleF" ma:internalName="TitleF">
      <xsd:simpleType>
        <xsd:restriction base="dms:Text">
          <xsd:maxLength value="255"/>
        </xsd:restriction>
      </xsd:simpleType>
    </xsd:element>
    <xsd:element name="Folder" ma:index="5" nillable="true" ma:displayName="Folder" ma:internalName="Folder" ma:readOnly="false">
      <xsd:simpleType>
        <xsd:restriction base="dms:Text">
          <xsd:maxLength value="255"/>
        </xsd:restriction>
      </xsd:simpleType>
    </xsd:element>
    <xsd:element name="TaxKeywordTaxHTField" ma:index="10" nillable="true" ma:taxonomy="true" ma:internalName="TaxKeywordTaxHTField" ma:taxonomyFieldName="TaxKeyword" ma:displayName="Enterprise Keywords" ma:fieldId="{23f27201-bee3-471e-b2e7-b64fd8b7ca38}" ma:taxonomyMulti="true" ma:sspId="378c3500-659f-482f-8281-8cb6a08fed5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1" nillable="true" ma:displayName="Taxonomy Catch All Column" ma:hidden="true" ma:list="{04cd9242-7729-4d70-a6b3-a3f28ffc0c0a}" ma:internalName="TaxCatchAll" ma:showField="CatchAllData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04cd9242-7729-4d70-a6b3-a3f28ffc0c0a}" ma:internalName="TaxCatchAllLabel" ma:readOnly="true" ma:showField="CatchAllDataLabel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opic" ma:index="21" nillable="true" ma:displayName="Topic" ma:internalName="Topic">
      <xsd:simpleType>
        <xsd:restriction base="dms:Text">
          <xsd:maxLength value="255"/>
        </xsd:restriction>
      </xsd:simpleType>
    </xsd:element>
    <xsd:element name="COI" ma:index="22" nillable="true" ma:displayName="COI" ma:default="Public" ma:description="Community of interest" ma:format="RadioButtons" ma:internalName="COI">
      <xsd:simpleType>
        <xsd:restriction base="dms:Choice">
          <xsd:enumeration value="Public"/>
          <xsd:enumeration value="Privat"/>
          <xsd:enumeration value="COI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d2ce5f-ca0e-4789-a07b-eddc5a9e9228" elementFormDefault="qualified">
    <xsd:import namespace="http://schemas.microsoft.com/office/2006/documentManagement/types"/>
    <xsd:import namespace="http://schemas.microsoft.com/office/infopath/2007/PartnerControls"/>
    <xsd:element name="Order0" ma:index="3" nillable="true" ma:displayName="Order" ma:internalName="Order0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0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der0 xmlns="39d2ce5f-ca0e-4789-a07b-eddc5a9e9228" xsi:nil="true"/>
    <PublishingExpirationDate xmlns="http://schemas.microsoft.com/sharepoint/v3" xsi:nil="true"/>
    <PublishingStartDate xmlns="http://schemas.microsoft.com/sharepoint/v3" xsi:nil="true"/>
    <TaxKeywordTaxHTField xmlns="341ef2d6-d38c-4729-b0bd-8f06d6b35472">
      <Terms xmlns="http://schemas.microsoft.com/office/infopath/2007/PartnerControls"/>
    </TaxKeywordTaxHTField>
    <TaxCatchAll xmlns="341ef2d6-d38c-4729-b0bd-8f06d6b35472"/>
    <Folder xmlns="341ef2d6-d38c-4729-b0bd-8f06d6b35472">Templates</Folder>
    <TitleF xmlns="341ef2d6-d38c-4729-b0bd-8f06d6b35472">Template Power Point Presentation</TitleF>
    <_dlc_DocId xmlns="341ef2d6-d38c-4729-b0bd-8f06d6b35472">6XAYHYSFKZVE-2-37</_dlc_DocId>
    <_dlc_DocIdUrl xmlns="341ef2d6-d38c-4729-b0bd-8f06d6b35472">
      <Url>http://units.mil.intra/sites/DGMR/_layouts/DocIdRedir.aspx?ID=6XAYHYSFKZVE-2-37</Url>
      <Description>6XAYHYSFKZVE-2-37</Description>
    </_dlc_DocIdUrl>
    <IconOverlay xmlns="http://schemas.microsoft.com/sharepoint/v4" xsi:nil="true"/>
    <COI xmlns="341ef2d6-d38c-4729-b0bd-8f06d6b35472">Public</COI>
    <Topic xmlns="341ef2d6-d38c-4729-b0bd-8f06d6b35472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179B6DEC-1F38-48BF-9ABF-007A08154CD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5801A6E1-663D-4D07-B262-A4C60D6427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41ef2d6-d38c-4729-b0bd-8f06d6b35472"/>
    <ds:schemaRef ds:uri="39d2ce5f-ca0e-4789-a07b-eddc5a9e9228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0756121-6E9C-4ED9-B27C-56FEAD8452DB}">
  <ds:schemaRefs>
    <ds:schemaRef ds:uri="http://schemas.microsoft.com/office/2006/metadata/properties"/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39d2ce5f-ca0e-4789-a07b-eddc5a9e9228"/>
    <ds:schemaRef ds:uri="341ef2d6-d38c-4729-b0bd-8f06d6b35472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</TotalTime>
  <Words>678</Words>
  <Application>Microsoft Office PowerPoint</Application>
  <PresentationFormat>On-screen Show (4:3)</PresentationFormat>
  <Paragraphs>139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Arial Narrow</vt:lpstr>
      <vt:lpstr>Calibri</vt:lpstr>
      <vt:lpstr>Courier New</vt:lpstr>
      <vt:lpstr>Times New Roman</vt:lpstr>
      <vt:lpstr>Wingdings</vt:lpstr>
      <vt:lpstr>Presentation</vt:lpstr>
      <vt:lpstr>1_Presentation</vt:lpstr>
      <vt:lpstr>PowerPoint Presentation</vt:lpstr>
      <vt:lpstr>Plan presentatie</vt:lpstr>
      <vt:lpstr>Probleemstelling</vt:lpstr>
      <vt:lpstr>Cancer &amp; workplace</vt:lpstr>
      <vt:lpstr>PowerPoint Presentation</vt:lpstr>
      <vt:lpstr>Cancer &amp; workplace</vt:lpstr>
      <vt:lpstr>Cancer &amp; workplace</vt:lpstr>
      <vt:lpstr>Voorstel H&amp;WB</vt:lpstr>
      <vt:lpstr>Analyse SPPT-MR (Apr 19)</vt:lpstr>
      <vt:lpstr>Q-HSE forum (10 Jun 20) Enkele vaststellingen</vt:lpstr>
      <vt:lpstr>Scope</vt:lpstr>
      <vt:lpstr>Voorstel aan Q-HSE (10/06/20)</vt:lpstr>
      <vt:lpstr>GPP =&gt; JAP</vt:lpstr>
      <vt:lpstr>GPP – JAP X  (te verfijnen in fiche)</vt:lpstr>
      <vt:lpstr>Way ahead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Power Point Presentation</dc:title>
  <dc:creator>DERAY Corinne</dc:creator>
  <cp:keywords/>
  <cp:lastModifiedBy>Plovie Gunnar</cp:lastModifiedBy>
  <cp:revision>50</cp:revision>
  <cp:lastPrinted>2012-07-04T13:53:14Z</cp:lastPrinted>
  <dcterms:created xsi:type="dcterms:W3CDTF">2011-12-22T10:13:19Z</dcterms:created>
  <dcterms:modified xsi:type="dcterms:W3CDTF">2020-08-19T06:58:02Z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Picture</vt:lpwstr>
  </property>
  <property fmtid="{D5CDD505-2E9C-101B-9397-08002B2CF9AE}" pid="3" name="lang">
    <vt:lpwstr>NF</vt:lpwstr>
  </property>
  <property fmtid="{D5CDD505-2E9C-101B-9397-08002B2CF9AE}" pid="4" name="Beschrijving">
    <vt:lpwstr>Power Point Presentation (voorbeeld)</vt:lpwstr>
  </property>
  <property fmtid="{D5CDD505-2E9C-101B-9397-08002B2CF9AE}" pid="5" name="ContentTypeId">
    <vt:lpwstr>0x01010095E4BDC83E04BA4CBC78C6D764BDC577</vt:lpwstr>
  </property>
  <property fmtid="{D5CDD505-2E9C-101B-9397-08002B2CF9AE}" pid="6" name="TaxKeyword">
    <vt:lpwstr/>
  </property>
  <property fmtid="{D5CDD505-2E9C-101B-9397-08002B2CF9AE}" pid="7" name="Order">
    <vt:r8>3700</vt:r8>
  </property>
  <property fmtid="{D5CDD505-2E9C-101B-9397-08002B2CF9AE}" pid="8" name="_dlc_DocIdItemGuid">
    <vt:lpwstr>ac5bf752-e1b8-412c-b8d5-5a0e9faeebf5</vt:lpwstr>
  </property>
</Properties>
</file>